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5.xml" ContentType="application/vnd.openxmlformats-officedocument.themeOverr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theme/themeOverride37.xml" ContentType="application/vnd.openxmlformats-officedocument.themeOverrid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9.xml" ContentType="application/vnd.openxmlformats-officedocument.themeOverr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xml" ContentType="application/vnd.openxmlformats-officedocument.drawingml.chartshapes+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3.xml" ContentType="application/vnd.openxmlformats-officedocument.drawingml.chartshapes+xml"/>
  <Override PartName="/ppt/charts/chart43.xml" ContentType="application/vnd.openxmlformats-officedocument.drawingml.chart+xml"/>
  <Override PartName="/ppt/theme/themeOverride40.xml" ContentType="application/vnd.openxmlformats-officedocument.themeOverride+xml"/>
  <Override PartName="/ppt/charts/chart44.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1.xml" ContentType="application/vnd.openxmlformats-officedocument.themeOverride+xml"/>
  <Override PartName="/ppt/charts/chart45.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2.xml" ContentType="application/vnd.openxmlformats-officedocument.themeOverride+xml"/>
  <Override PartName="/ppt/charts/chart46.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3.xml" ContentType="application/vnd.openxmlformats-officedocument.themeOverride+xml"/>
  <Override PartName="/ppt/charts/chart47.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4.xml" ContentType="application/vnd.openxmlformats-officedocument.themeOverride+xml"/>
  <Override PartName="/ppt/charts/chart48.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5.xml" ContentType="application/vnd.openxmlformats-officedocument.themeOverride+xml"/>
  <Override PartName="/ppt/charts/chart49.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6.xml" ContentType="application/vnd.openxmlformats-officedocument.themeOverride+xml"/>
  <Override PartName="/ppt/charts/chart50.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7.xml" ContentType="application/vnd.openxmlformats-officedocument.themeOverride+xml"/>
  <Override PartName="/ppt/charts/chart51.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8.xml" ContentType="application/vnd.openxmlformats-officedocument.themeOverride+xml"/>
  <Override PartName="/ppt/charts/chart52.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9.xml" ContentType="application/vnd.openxmlformats-officedocument.themeOverride+xml"/>
  <Override PartName="/ppt/charts/chart53.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50.xml" ContentType="application/vnd.openxmlformats-officedocument.themeOverride+xml"/>
  <Override PartName="/ppt/charts/chart54.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51.xml" ContentType="application/vnd.openxmlformats-officedocument.themeOverride+xml"/>
  <Override PartName="/ppt/charts/chart55.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52.xml" ContentType="application/vnd.openxmlformats-officedocument.themeOverride+xml"/>
  <Override PartName="/ppt/charts/chart56.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53.xml" ContentType="application/vnd.openxmlformats-officedocument.themeOverride+xml"/>
  <Override PartName="/ppt/charts/chart57.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54.xml" ContentType="application/vnd.openxmlformats-officedocument.themeOverride+xml"/>
  <Override PartName="/ppt/charts/chart58.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55.xml" ContentType="application/vnd.openxmlformats-officedocument.themeOverride+xml"/>
  <Override PartName="/ppt/charts/chart59.xml" ContentType="application/vnd.openxmlformats-officedocument.drawingml.chart+xml"/>
  <Override PartName="/ppt/charts/style54.xml" ContentType="application/vnd.ms-office.chartstyle+xml"/>
  <Override PartName="/ppt/charts/colors54.xml" ContentType="application/vnd.ms-office.chartcolorstyle+xml"/>
  <Override PartName="/ppt/drawings/drawing4.xml" ContentType="application/vnd.openxmlformats-officedocument.drawingml.chartshapes+xml"/>
  <Override PartName="/ppt/charts/chart60.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56.xml" ContentType="application/vnd.openxmlformats-officedocument.themeOverride+xml"/>
  <Override PartName="/ppt/charts/chart61.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57.xml" ContentType="application/vnd.openxmlformats-officedocument.themeOverride+xml"/>
  <Override PartName="/ppt/drawings/drawing5.xml" ContentType="application/vnd.openxmlformats-officedocument.drawingml.chartshapes+xml"/>
  <Override PartName="/ppt/charts/chart62.xml" ContentType="application/vnd.openxmlformats-officedocument.drawingml.chart+xml"/>
  <Override PartName="/ppt/charts/style57.xml" ContentType="application/vnd.ms-office.chartstyle+xml"/>
  <Override PartName="/ppt/charts/colors57.xml" ContentType="application/vnd.ms-office.chartcolorstyle+xml"/>
  <Override PartName="/ppt/drawings/drawing6.xml" ContentType="application/vnd.openxmlformats-officedocument.drawingml.chartshapes+xml"/>
  <Override PartName="/ppt/charts/chart63.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58.xml" ContentType="application/vnd.openxmlformats-officedocument.themeOverride+xml"/>
  <Override PartName="/ppt/charts/chart64.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59.xml" ContentType="application/vnd.openxmlformats-officedocument.themeOverride+xml"/>
  <Override PartName="/ppt/drawings/drawing7.xml" ContentType="application/vnd.openxmlformats-officedocument.drawingml.chartshapes+xml"/>
  <Override PartName="/ppt/charts/chart65.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60.xml" ContentType="application/vnd.openxmlformats-officedocument.themeOverride+xml"/>
  <Override PartName="/ppt/charts/chart66.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7.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61.xml" ContentType="application/vnd.openxmlformats-officedocument.themeOverride+xml"/>
  <Override PartName="/ppt/charts/chart68.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62.xml" ContentType="application/vnd.openxmlformats-officedocument.themeOverride+xml"/>
  <Override PartName="/ppt/charts/chart69.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70.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71.xml" ContentType="application/vnd.openxmlformats-officedocument.drawingml.chart+xml"/>
  <Override PartName="/ppt/charts/style66.xml" ContentType="application/vnd.ms-office.chartstyle+xml"/>
  <Override PartName="/ppt/charts/colors66.xml" ContentType="application/vnd.ms-office.chartcolorstyle+xml"/>
  <Override PartName="/ppt/drawings/drawing8.xml" ContentType="application/vnd.openxmlformats-officedocument.drawingml.chartshapes+xml"/>
  <Override PartName="/ppt/charts/chart72.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63.xml" ContentType="application/vnd.openxmlformats-officedocument.themeOverride+xml"/>
  <Override PartName="/ppt/charts/chart73.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64.xml" ContentType="application/vnd.openxmlformats-officedocument.themeOverride+xml"/>
  <Override PartName="/ppt/charts/chart74.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65.xml" ContentType="application/vnd.openxmlformats-officedocument.themeOverride+xml"/>
  <Override PartName="/ppt/charts/chart75.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66.xml" ContentType="application/vnd.openxmlformats-officedocument.themeOverride+xml"/>
  <Override PartName="/ppt/charts/chart76.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67.xml" ContentType="application/vnd.openxmlformats-officedocument.themeOverride+xml"/>
  <Override PartName="/ppt/charts/chart77.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68.xml" ContentType="application/vnd.openxmlformats-officedocument.themeOverride+xml"/>
  <Override PartName="/ppt/charts/chart78.xml" ContentType="application/vnd.openxmlformats-officedocument.drawingml.chart+xml"/>
  <Override PartName="/ppt/charts/style73.xml" ContentType="application/vnd.ms-office.chartstyle+xml"/>
  <Override PartName="/ppt/charts/colors73.xml" ContentType="application/vnd.ms-office.chartcolorstyle+xml"/>
  <Override PartName="/ppt/theme/themeOverride69.xml" ContentType="application/vnd.openxmlformats-officedocument.themeOverride+xml"/>
  <Override PartName="/ppt/charts/chart79.xml" ContentType="application/vnd.openxmlformats-officedocument.drawingml.chart+xml"/>
  <Override PartName="/ppt/charts/style74.xml" ContentType="application/vnd.ms-office.chartstyle+xml"/>
  <Override PartName="/ppt/charts/colors74.xml" ContentType="application/vnd.ms-office.chartcolorstyle+xml"/>
  <Override PartName="/ppt/theme/themeOverride70.xml" ContentType="application/vnd.openxmlformats-officedocument.themeOverride+xml"/>
  <Override PartName="/ppt/charts/chart80.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71.xml" ContentType="application/vnd.openxmlformats-officedocument.themeOverride+xml"/>
  <Override PartName="/ppt/charts/chart81.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72.xml" ContentType="application/vnd.openxmlformats-officedocument.themeOverride+xml"/>
  <Override PartName="/ppt/charts/chart82.xml" ContentType="application/vnd.openxmlformats-officedocument.drawingml.chart+xml"/>
  <Override PartName="/ppt/charts/style77.xml" ContentType="application/vnd.ms-office.chartstyle+xml"/>
  <Override PartName="/ppt/charts/colors77.xml" ContentType="application/vnd.ms-office.chartcolorstyle+xml"/>
  <Override PartName="/ppt/theme/themeOverride73.xml" ContentType="application/vnd.openxmlformats-officedocument.themeOverride+xml"/>
  <Override PartName="/ppt/charts/chart83.xml" ContentType="application/vnd.openxmlformats-officedocument.drawingml.chart+xml"/>
  <Override PartName="/ppt/charts/style78.xml" ContentType="application/vnd.ms-office.chartstyle+xml"/>
  <Override PartName="/ppt/charts/colors78.xml" ContentType="application/vnd.ms-office.chartcolorstyle+xml"/>
  <Override PartName="/ppt/theme/themeOverride74.xml" ContentType="application/vnd.openxmlformats-officedocument.themeOverride+xml"/>
  <Override PartName="/ppt/charts/chart84.xml" ContentType="application/vnd.openxmlformats-officedocument.drawingml.chart+xml"/>
  <Override PartName="/ppt/charts/style79.xml" ContentType="application/vnd.ms-office.chartstyle+xml"/>
  <Override PartName="/ppt/charts/colors79.xml" ContentType="application/vnd.ms-office.chartcolorstyle+xml"/>
  <Override PartName="/ppt/theme/themeOverride75.xml" ContentType="application/vnd.openxmlformats-officedocument.themeOverride+xml"/>
  <Override PartName="/ppt/charts/chart85.xml" ContentType="application/vnd.openxmlformats-officedocument.drawingml.chart+xml"/>
  <Override PartName="/ppt/charts/style80.xml" ContentType="application/vnd.ms-office.chartstyle+xml"/>
  <Override PartName="/ppt/charts/colors80.xml" ContentType="application/vnd.ms-office.chartcolorstyle+xml"/>
  <Override PartName="/ppt/theme/themeOverride76.xml" ContentType="application/vnd.openxmlformats-officedocument.themeOverride+xml"/>
  <Override PartName="/ppt/charts/chart86.xml" ContentType="application/vnd.openxmlformats-officedocument.drawingml.chart+xml"/>
  <Override PartName="/ppt/theme/themeOverride77.xml" ContentType="application/vnd.openxmlformats-officedocument.themeOverride+xml"/>
  <Override PartName="/ppt/charts/chart87.xml" ContentType="application/vnd.openxmlformats-officedocument.drawingml.chart+xml"/>
  <Override PartName="/ppt/charts/style81.xml" ContentType="application/vnd.ms-office.chartstyle+xml"/>
  <Override PartName="/ppt/charts/colors81.xml" ContentType="application/vnd.ms-office.chartcolorstyle+xml"/>
  <Override PartName="/ppt/theme/themeOverride78.xml" ContentType="application/vnd.openxmlformats-officedocument.themeOverride+xml"/>
  <Override PartName="/ppt/charts/chart88.xml" ContentType="application/vnd.openxmlformats-officedocument.drawingml.chart+xml"/>
  <Override PartName="/ppt/charts/style82.xml" ContentType="application/vnd.ms-office.chartstyle+xml"/>
  <Override PartName="/ppt/charts/colors82.xml" ContentType="application/vnd.ms-office.chartcolorstyle+xml"/>
  <Override PartName="/ppt/theme/themeOverride79.xml" ContentType="application/vnd.openxmlformats-officedocument.themeOverride+xml"/>
  <Override PartName="/ppt/charts/chart89.xml" ContentType="application/vnd.openxmlformats-officedocument.drawingml.chart+xml"/>
  <Override PartName="/ppt/charts/style83.xml" ContentType="application/vnd.ms-office.chartstyle+xml"/>
  <Override PartName="/ppt/charts/colors83.xml" ContentType="application/vnd.ms-office.chartcolorstyle+xml"/>
  <Override PartName="/ppt/theme/themeOverride80.xml" ContentType="application/vnd.openxmlformats-officedocument.themeOverride+xml"/>
  <Override PartName="/ppt/charts/chart90.xml" ContentType="application/vnd.openxmlformats-officedocument.drawingml.chart+xml"/>
  <Override PartName="/ppt/charts/style84.xml" ContentType="application/vnd.ms-office.chartstyle+xml"/>
  <Override PartName="/ppt/charts/colors84.xml" ContentType="application/vnd.ms-office.chartcolorstyle+xml"/>
  <Override PartName="/ppt/theme/themeOverride81.xml" ContentType="application/vnd.openxmlformats-officedocument.themeOverride+xml"/>
  <Override PartName="/ppt/charts/chart91.xml" ContentType="application/vnd.openxmlformats-officedocument.drawingml.chart+xml"/>
  <Override PartName="/ppt/theme/themeOverride82.xml" ContentType="application/vnd.openxmlformats-officedocument.themeOverride+xml"/>
  <Override PartName="/ppt/charts/chart92.xml" ContentType="application/vnd.openxmlformats-officedocument.drawingml.chart+xml"/>
  <Override PartName="/ppt/charts/style85.xml" ContentType="application/vnd.ms-office.chartstyle+xml"/>
  <Override PartName="/ppt/charts/colors85.xml" ContentType="application/vnd.ms-office.chartcolorstyle+xml"/>
  <Override PartName="/ppt/theme/themeOverride83.xml" ContentType="application/vnd.openxmlformats-officedocument.themeOverride+xml"/>
  <Override PartName="/ppt/charts/chart93.xml" ContentType="application/vnd.openxmlformats-officedocument.drawingml.chart+xml"/>
  <Override PartName="/ppt/charts/style86.xml" ContentType="application/vnd.ms-office.chartstyle+xml"/>
  <Override PartName="/ppt/charts/colors86.xml" ContentType="application/vnd.ms-office.chartcolorstyle+xml"/>
  <Override PartName="/ppt/theme/themeOverride84.xml" ContentType="application/vnd.openxmlformats-officedocument.themeOverride+xml"/>
  <Override PartName="/ppt/charts/chart94.xml" ContentType="application/vnd.openxmlformats-officedocument.drawingml.chart+xml"/>
  <Override PartName="/ppt/charts/style87.xml" ContentType="application/vnd.ms-office.chartstyle+xml"/>
  <Override PartName="/ppt/charts/colors87.xml" ContentType="application/vnd.ms-office.chartcolorstyle+xml"/>
  <Override PartName="/ppt/theme/themeOverride85.xml" ContentType="application/vnd.openxmlformats-officedocument.themeOverride+xml"/>
  <Override PartName="/ppt/charts/chart95.xml" ContentType="application/vnd.openxmlformats-officedocument.drawingml.chart+xml"/>
  <Override PartName="/ppt/charts/style88.xml" ContentType="application/vnd.ms-office.chartstyle+xml"/>
  <Override PartName="/ppt/charts/colors88.xml" ContentType="application/vnd.ms-office.chartcolorstyle+xml"/>
  <Override PartName="/ppt/theme/themeOverride86.xml" ContentType="application/vnd.openxmlformats-officedocument.themeOverride+xml"/>
  <Override PartName="/ppt/charts/chart96.xml" ContentType="application/vnd.openxmlformats-officedocument.drawingml.chart+xml"/>
  <Override PartName="/ppt/charts/style89.xml" ContentType="application/vnd.ms-office.chartstyle+xml"/>
  <Override PartName="/ppt/charts/colors89.xml" ContentType="application/vnd.ms-office.chartcolorstyle+xml"/>
  <Override PartName="/ppt/theme/themeOverride87.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649" r:id="rId5"/>
    <p:sldId id="472" r:id="rId6"/>
    <p:sldId id="650" r:id="rId7"/>
    <p:sldId id="660" r:id="rId8"/>
    <p:sldId id="652" r:id="rId9"/>
    <p:sldId id="643" r:id="rId10"/>
    <p:sldId id="488" r:id="rId11"/>
    <p:sldId id="489" r:id="rId12"/>
    <p:sldId id="653" r:id="rId13"/>
    <p:sldId id="654" r:id="rId14"/>
    <p:sldId id="658" r:id="rId15"/>
    <p:sldId id="442" r:id="rId16"/>
    <p:sldId id="641" r:id="rId17"/>
    <p:sldId id="655" r:id="rId18"/>
    <p:sldId id="656" r:id="rId19"/>
    <p:sldId id="657" r:id="rId20"/>
    <p:sldId id="450" r:id="rId21"/>
    <p:sldId id="627" r:id="rId22"/>
    <p:sldId id="629" r:id="rId23"/>
    <p:sldId id="659" r:id="rId24"/>
    <p:sldId id="630" r:id="rId25"/>
    <p:sldId id="631" r:id="rId26"/>
    <p:sldId id="632" r:id="rId27"/>
    <p:sldId id="640" r:id="rId28"/>
    <p:sldId id="646" r:id="rId29"/>
    <p:sldId id="647" r:id="rId30"/>
    <p:sldId id="645" r:id="rId31"/>
    <p:sldId id="644" r:id="rId32"/>
    <p:sldId id="492" r:id="rId33"/>
    <p:sldId id="626" r:id="rId34"/>
    <p:sldId id="471" r:id="rId35"/>
    <p:sldId id="612" r:id="rId36"/>
    <p:sldId id="494" r:id="rId37"/>
    <p:sldId id="475" r:id="rId38"/>
    <p:sldId id="610" r:id="rId39"/>
    <p:sldId id="620" r:id="rId40"/>
    <p:sldId id="613" r:id="rId41"/>
    <p:sldId id="622" r:id="rId42"/>
    <p:sldId id="662" r:id="rId43"/>
    <p:sldId id="648" r:id="rId44"/>
    <p:sldId id="617"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ning, Amanda" initials="LA" lastIdx="90" clrIdx="0">
    <p:extLst>
      <p:ext uri="{19B8F6BF-5375-455C-9EA6-DF929625EA0E}">
        <p15:presenceInfo xmlns:p15="http://schemas.microsoft.com/office/powerpoint/2012/main" userId="S::amanda.lanning@aecom.com::f8d2e4c4-14f1-4326-9d1e-d83c7aca2ecb" providerId="AD"/>
      </p:ext>
    </p:extLst>
  </p:cmAuthor>
  <p:cmAuthor id="2" name="Rebecca Higgins" initials="RH" lastIdx="31" clrIdx="1">
    <p:extLst>
      <p:ext uri="{19B8F6BF-5375-455C-9EA6-DF929625EA0E}">
        <p15:presenceInfo xmlns:p15="http://schemas.microsoft.com/office/powerpoint/2012/main" userId="S::rebecca.higgins-state@aecomguest.com::ddb17428-f75b-483d-8614-acd5a72f4e90" providerId="AD"/>
      </p:ext>
    </p:extLst>
  </p:cmAuthor>
  <p:cmAuthor id="3" name="Lewis, Laura" initials="LL" lastIdx="1" clrIdx="2">
    <p:extLst>
      <p:ext uri="{19B8F6BF-5375-455C-9EA6-DF929625EA0E}">
        <p15:presenceInfo xmlns:p15="http://schemas.microsoft.com/office/powerpoint/2012/main" userId="S::Laura.Lewis@aecom.com::210042f1-733a-4343-abc6-707b6c60fbcc" providerId="AD"/>
      </p:ext>
    </p:extLst>
  </p:cmAuthor>
  <p:cmAuthor id="4" name="Gorski, Alan" initials="GA" lastIdx="2" clrIdx="3">
    <p:extLst>
      <p:ext uri="{19B8F6BF-5375-455C-9EA6-DF929625EA0E}">
        <p15:presenceInfo xmlns:p15="http://schemas.microsoft.com/office/powerpoint/2012/main" userId="S::Alan.Gorski@aecom.com::9e739bf3-4048-43a3-8c4c-e263ddc51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CFC2D"/>
    <a:srgbClr val="145EA7"/>
    <a:srgbClr val="F4B183"/>
    <a:srgbClr val="E0DF42"/>
    <a:srgbClr val="FFEE51"/>
    <a:srgbClr val="F0D51A"/>
    <a:srgbClr val="E3DF3E"/>
    <a:srgbClr val="EB5113"/>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8" autoAdjust="0"/>
    <p:restoredTop sz="94660"/>
  </p:normalViewPr>
  <p:slideViewPr>
    <p:cSldViewPr snapToGrid="0">
      <p:cViewPr varScale="1">
        <p:scale>
          <a:sx n="105" d="100"/>
          <a:sy n="105" d="100"/>
        </p:scale>
        <p:origin x="10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mme, Hanna" userId="8ccb6cda-2da4-42bf-b556-fc73d37120f4" providerId="ADAL" clId="{21CA6D2C-D917-4957-B17F-CE8E1D017EA5}"/>
    <pc:docChg chg="modSld">
      <pc:chgData name="Temme, Hanna" userId="8ccb6cda-2da4-42bf-b556-fc73d37120f4" providerId="ADAL" clId="{21CA6D2C-D917-4957-B17F-CE8E1D017EA5}" dt="2025-06-27T15:02:48.621" v="408" actId="1076"/>
      <pc:docMkLst>
        <pc:docMk/>
      </pc:docMkLst>
      <pc:sldChg chg="modSp mod">
        <pc:chgData name="Temme, Hanna" userId="8ccb6cda-2da4-42bf-b556-fc73d37120f4" providerId="ADAL" clId="{21CA6D2C-D917-4957-B17F-CE8E1D017EA5}" dt="2025-06-27T13:40:17.976" v="361" actId="1036"/>
        <pc:sldMkLst>
          <pc:docMk/>
          <pc:sldMk cId="861917969" sldId="489"/>
        </pc:sldMkLst>
        <pc:spChg chg="mod">
          <ac:chgData name="Temme, Hanna" userId="8ccb6cda-2da4-42bf-b556-fc73d37120f4" providerId="ADAL" clId="{21CA6D2C-D917-4957-B17F-CE8E1D017EA5}" dt="2025-06-27T13:40:17.976" v="361" actId="1036"/>
          <ac:spMkLst>
            <pc:docMk/>
            <pc:sldMk cId="861917969" sldId="489"/>
            <ac:spMk id="76" creationId="{6AD6466A-6405-4979-A410-EA386558F5EA}"/>
          </ac:spMkLst>
        </pc:spChg>
        <pc:spChg chg="mod">
          <ac:chgData name="Temme, Hanna" userId="8ccb6cda-2da4-42bf-b556-fc73d37120f4" providerId="ADAL" clId="{21CA6D2C-D917-4957-B17F-CE8E1D017EA5}" dt="2025-06-27T13:39:09.360" v="258" actId="20577"/>
          <ac:spMkLst>
            <pc:docMk/>
            <pc:sldMk cId="861917969" sldId="489"/>
            <ac:spMk id="81" creationId="{E233024D-196F-4530-A8A1-B6F4B2DFA4C0}"/>
          </ac:spMkLst>
        </pc:spChg>
      </pc:sldChg>
      <pc:sldChg chg="modSp mod">
        <pc:chgData name="Temme, Hanna" userId="8ccb6cda-2da4-42bf-b556-fc73d37120f4" providerId="ADAL" clId="{21CA6D2C-D917-4957-B17F-CE8E1D017EA5}" dt="2025-06-27T15:02:48.621" v="408" actId="1076"/>
        <pc:sldMkLst>
          <pc:docMk/>
          <pc:sldMk cId="752612104" sldId="650"/>
        </pc:sldMkLst>
        <pc:spChg chg="mod">
          <ac:chgData name="Temme, Hanna" userId="8ccb6cda-2da4-42bf-b556-fc73d37120f4" providerId="ADAL" clId="{21CA6D2C-D917-4957-B17F-CE8E1D017EA5}" dt="2025-06-27T13:34:53.624" v="208" actId="20577"/>
          <ac:spMkLst>
            <pc:docMk/>
            <pc:sldMk cId="752612104" sldId="650"/>
            <ac:spMk id="19" creationId="{7D589BD3-E25F-4118-9DFF-BF6701279E34}"/>
          </ac:spMkLst>
        </pc:spChg>
        <pc:spChg chg="mod">
          <ac:chgData name="Temme, Hanna" userId="8ccb6cda-2da4-42bf-b556-fc73d37120f4" providerId="ADAL" clId="{21CA6D2C-D917-4957-B17F-CE8E1D017EA5}" dt="2025-06-27T13:32:10.335" v="34" actId="20577"/>
          <ac:spMkLst>
            <pc:docMk/>
            <pc:sldMk cId="752612104" sldId="650"/>
            <ac:spMk id="69" creationId="{326FB5DA-FB13-4199-AA92-6B50C05BEF33}"/>
          </ac:spMkLst>
        </pc:spChg>
        <pc:spChg chg="mod">
          <ac:chgData name="Temme, Hanna" userId="8ccb6cda-2da4-42bf-b556-fc73d37120f4" providerId="ADAL" clId="{21CA6D2C-D917-4957-B17F-CE8E1D017EA5}" dt="2025-06-27T13:34:33.721" v="199" actId="1036"/>
          <ac:spMkLst>
            <pc:docMk/>
            <pc:sldMk cId="752612104" sldId="650"/>
            <ac:spMk id="87" creationId="{17DA6CBB-45EF-4AC0-8534-C97C72B748CC}"/>
          </ac:spMkLst>
        </pc:spChg>
        <pc:spChg chg="mod">
          <ac:chgData name="Temme, Hanna" userId="8ccb6cda-2da4-42bf-b556-fc73d37120f4" providerId="ADAL" clId="{21CA6D2C-D917-4957-B17F-CE8E1D017EA5}" dt="2025-06-27T13:34:33.721" v="199" actId="1036"/>
          <ac:spMkLst>
            <pc:docMk/>
            <pc:sldMk cId="752612104" sldId="650"/>
            <ac:spMk id="88" creationId="{AB0FDB34-1AFB-4D8F-B276-69D2B8486B6B}"/>
          </ac:spMkLst>
        </pc:spChg>
        <pc:spChg chg="mod">
          <ac:chgData name="Temme, Hanna" userId="8ccb6cda-2da4-42bf-b556-fc73d37120f4" providerId="ADAL" clId="{21CA6D2C-D917-4957-B17F-CE8E1D017EA5}" dt="2025-06-27T13:34:33.721" v="199" actId="1036"/>
          <ac:spMkLst>
            <pc:docMk/>
            <pc:sldMk cId="752612104" sldId="650"/>
            <ac:spMk id="90" creationId="{0FBA2697-9EF6-4088-8F13-83899A841075}"/>
          </ac:spMkLst>
        </pc:spChg>
        <pc:spChg chg="mod">
          <ac:chgData name="Temme, Hanna" userId="8ccb6cda-2da4-42bf-b556-fc73d37120f4" providerId="ADAL" clId="{21CA6D2C-D917-4957-B17F-CE8E1D017EA5}" dt="2025-06-27T13:34:33.721" v="199" actId="1036"/>
          <ac:spMkLst>
            <pc:docMk/>
            <pc:sldMk cId="752612104" sldId="650"/>
            <ac:spMk id="107" creationId="{6EFFE493-ED79-4666-85A0-501BB0FFE9D8}"/>
          </ac:spMkLst>
        </pc:spChg>
        <pc:spChg chg="mod">
          <ac:chgData name="Temme, Hanna" userId="8ccb6cda-2da4-42bf-b556-fc73d37120f4" providerId="ADAL" clId="{21CA6D2C-D917-4957-B17F-CE8E1D017EA5}" dt="2025-06-27T15:02:48.621" v="408" actId="1076"/>
          <ac:spMkLst>
            <pc:docMk/>
            <pc:sldMk cId="752612104" sldId="650"/>
            <ac:spMk id="108" creationId="{DE91B91D-2D7C-4DB2-BB25-3EC6FD0E3BEE}"/>
          </ac:spMkLst>
        </pc:spChg>
        <pc:graphicFrameChg chg="mod">
          <ac:chgData name="Temme, Hanna" userId="8ccb6cda-2da4-42bf-b556-fc73d37120f4" providerId="ADAL" clId="{21CA6D2C-D917-4957-B17F-CE8E1D017EA5}" dt="2025-06-27T13:34:33.721" v="199" actId="1036"/>
          <ac:graphicFrameMkLst>
            <pc:docMk/>
            <pc:sldMk cId="752612104" sldId="650"/>
            <ac:graphicFrameMk id="104" creationId="{37AC12CF-E89F-4C93-8394-470CC4A13E78}"/>
          </ac:graphicFrameMkLst>
        </pc:graphicFrameChg>
        <pc:graphicFrameChg chg="mod">
          <ac:chgData name="Temme, Hanna" userId="8ccb6cda-2da4-42bf-b556-fc73d37120f4" providerId="ADAL" clId="{21CA6D2C-D917-4957-B17F-CE8E1D017EA5}" dt="2025-06-27T13:34:33.721" v="199" actId="1036"/>
          <ac:graphicFrameMkLst>
            <pc:docMk/>
            <pc:sldMk cId="752612104" sldId="650"/>
            <ac:graphicFrameMk id="105" creationId="{0B5CA190-A4A5-499B-A209-0046FE8D8D7A}"/>
          </ac:graphicFrameMkLst>
        </pc:graphicFrameChg>
        <pc:graphicFrameChg chg="mod">
          <ac:chgData name="Temme, Hanna" userId="8ccb6cda-2da4-42bf-b556-fc73d37120f4" providerId="ADAL" clId="{21CA6D2C-D917-4957-B17F-CE8E1D017EA5}" dt="2025-06-27T13:34:33.721" v="199" actId="1036"/>
          <ac:graphicFrameMkLst>
            <pc:docMk/>
            <pc:sldMk cId="752612104" sldId="650"/>
            <ac:graphicFrameMk id="106" creationId="{8475CDBA-6DB8-4A5F-9652-E60727D547DD}"/>
          </ac:graphicFrameMkLst>
        </pc:graphicFrameChg>
        <pc:cxnChg chg="mod">
          <ac:chgData name="Temme, Hanna" userId="8ccb6cda-2da4-42bf-b556-fc73d37120f4" providerId="ADAL" clId="{21CA6D2C-D917-4957-B17F-CE8E1D017EA5}" dt="2025-06-27T13:32:10.143" v="33" actId="20577"/>
          <ac:cxnSpMkLst>
            <pc:docMk/>
            <pc:sldMk cId="752612104" sldId="650"/>
            <ac:cxnSpMk id="82" creationId="{286B4081-B2AD-45F3-9577-359633CBA998}"/>
          </ac:cxnSpMkLst>
        </pc:cxnChg>
      </pc:sldChg>
      <pc:sldChg chg="modSp mod">
        <pc:chgData name="Temme, Hanna" userId="8ccb6cda-2da4-42bf-b556-fc73d37120f4" providerId="ADAL" clId="{21CA6D2C-D917-4957-B17F-CE8E1D017EA5}" dt="2025-06-27T13:45:52.835" v="362" actId="20577"/>
        <pc:sldMkLst>
          <pc:docMk/>
          <pc:sldMk cId="2278583175" sldId="653"/>
        </pc:sldMkLst>
        <pc:spChg chg="mod">
          <ac:chgData name="Temme, Hanna" userId="8ccb6cda-2da4-42bf-b556-fc73d37120f4" providerId="ADAL" clId="{21CA6D2C-D917-4957-B17F-CE8E1D017EA5}" dt="2025-06-27T13:45:52.835" v="362" actId="20577"/>
          <ac:spMkLst>
            <pc:docMk/>
            <pc:sldMk cId="2278583175" sldId="653"/>
            <ac:spMk id="30" creationId="{09A16BEE-5075-4C6F-BD12-7D71E0B6C409}"/>
          </ac:spMkLst>
        </pc:spChg>
      </pc:sldChg>
      <pc:sldChg chg="modSp mod">
        <pc:chgData name="Temme, Hanna" userId="8ccb6cda-2da4-42bf-b556-fc73d37120f4" providerId="ADAL" clId="{21CA6D2C-D917-4957-B17F-CE8E1D017EA5}" dt="2025-06-27T13:35:29.400" v="211" actId="1076"/>
        <pc:sldMkLst>
          <pc:docMk/>
          <pc:sldMk cId="2590607752" sldId="660"/>
        </pc:sldMkLst>
        <pc:spChg chg="mod">
          <ac:chgData name="Temme, Hanna" userId="8ccb6cda-2da4-42bf-b556-fc73d37120f4" providerId="ADAL" clId="{21CA6D2C-D917-4957-B17F-CE8E1D017EA5}" dt="2025-06-27T13:35:29.400" v="211" actId="1076"/>
          <ac:spMkLst>
            <pc:docMk/>
            <pc:sldMk cId="2590607752" sldId="660"/>
            <ac:spMk id="54" creationId="{8E3A0D71-3D23-48C9-AB00-C92750E9D27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NULL"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NULL"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NULL"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NULL"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NULL"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NULL"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NULL"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NULL"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NULL"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NULL"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NULL"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NULL" TargetMode="External"/></Relationships>
</file>

<file path=ppt/charts/_rels/chart3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NULL"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file:///C:\MPCA%201007\Offline%2003%202020\6-Month%20Investigation%20Report\2021\Segment%202\surfacewater%20data.xlsx"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xml"/></Relationships>
</file>

<file path=ppt/charts/_rels/chart41.xml.rels><?xml version="1.0" encoding="UTF-8" standalone="yes"?>
<Relationships xmlns="http://schemas.openxmlformats.org/package/2006/relationships"><Relationship Id="rId3" Type="http://schemas.openxmlformats.org/officeDocument/2006/relationships/oleObject" Target="file:///C:\MPCA%201007\Offline%2003%202020\6-Month%20Investigation%20Report\2021\Segment%202\surfacewater%20data.xlsx" TargetMode="Externa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42.xml.rels><?xml version="1.0" encoding="UTF-8" standalone="yes"?>
<Relationships xmlns="http://schemas.openxmlformats.org/package/2006/relationships"><Relationship Id="rId3" Type="http://schemas.openxmlformats.org/officeDocument/2006/relationships/oleObject" Target="file:///C:\MPCA%201007\Offline%2003%202020\6-Month%20Investigation%20Report\2021\Segment%202\surfacewater%20data.xlsx" TargetMode="Externa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3.xml"/></Relationships>
</file>

<file path=ppt/charts/_rels/chart4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0.xm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NULL"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NULL" TargetMode="Externa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NULL"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NULL"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NULL"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NULL"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NULL" TargetMode="Externa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NULL" TargetMode="Externa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NULL" TargetMode="Externa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NULL" TargetMode="Externa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NULL" TargetMode="Externa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NULL" TargetMode="Externa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oleObject" Target="NULL" TargetMode="Externa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oleObject" Target="NULL" TargetMode="External"/></Relationships>
</file>

<file path=ppt/charts/_rels/chart5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oleObject" Target="NULL" TargetMode="Externa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56.xml"/><Relationship Id="rId1" Type="http://schemas.microsoft.com/office/2011/relationships/chartStyle" Target="style56.xml"/><Relationship Id="rId5" Type="http://schemas.openxmlformats.org/officeDocument/2006/relationships/chartUserShapes" Target="../drawings/drawing5.xml"/><Relationship Id="rId4" Type="http://schemas.openxmlformats.org/officeDocument/2006/relationships/oleObject" Target="file:///C:\MPCA%201007\Offline%2003%202020\6-Month%20Investigation%20Report\2021\Segment%202\Historical%20Data_Segment2.xlsx" TargetMode="External"/></Relationships>
</file>

<file path=ppt/charts/_rels/chart6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chartUserShapes" Target="../drawings/drawing6.xml"/></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oleObject" Target="NULL" TargetMode="Externa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59.xml"/><Relationship Id="rId1" Type="http://schemas.microsoft.com/office/2011/relationships/chartStyle" Target="style59.xml"/><Relationship Id="rId5" Type="http://schemas.openxmlformats.org/officeDocument/2006/relationships/chartUserShapes" Target="../drawings/drawing7.xml"/><Relationship Id="rId4" Type="http://schemas.openxmlformats.org/officeDocument/2006/relationships/oleObject" Target="file:///C:\MPCA%201007\Offline%2003%202020\6-Month%20Investigation%20Report\2021\Segment%202\Historical%20Data_Segment2.xlsx" TargetMode="Externa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oleObject" Target="file:///C:\MPCA%201007\Offline%2003%202020\6-Month%20Investigation%20Report\2021\Segment%202\foam\P1007_Foam_2021-06-07.xlsx" TargetMode="External"/></Relationships>
</file>

<file path=ppt/charts/_rels/chart6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1.xml"/><Relationship Id="rId1" Type="http://schemas.microsoft.com/office/2011/relationships/chartStyle" Target="style61.xm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oleObject" Target="file:///C:\MPCA%201007\Offline%2003%202020\6-Month%20Investigation%20Report\2021\Segment%202\foam\P1007_Foam_2021-06-07.xlsx" TargetMode="External"/></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oleObject" Target="file:///C:\MPCA%201007\Offline%2003%202020\6-Month%20Investigation%20Report\2021\Segment%202\foam\P1007_Foam_2021-06-07.xlsx" TargetMode="Externa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4.xml"/><Relationship Id="rId1" Type="http://schemas.microsoft.com/office/2011/relationships/chartStyle" Target="style64.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7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5.xml"/><Relationship Id="rId1" Type="http://schemas.microsoft.com/office/2011/relationships/chartStyle" Target="style65.xml"/></Relationships>
</file>

<file path=ppt/charts/_rels/chart7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chartUserShapes" Target="../drawings/drawing8.xml"/></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oleObject" Target="NULL" TargetMode="External"/></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oleObject" Target="NULL" TargetMode="Externa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oleObject" Target="NULL" TargetMode="External"/></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oleObject" Target="NULL" TargetMode="External"/></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67.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oleObject" Target="NULL" TargetMode="External"/></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68.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oleObject" Target="NULL" TargetMode="External"/></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69.xml"/><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oleObject" Target="NULL" TargetMode="Externa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70.xml"/><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8.xml"/></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71.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oleObject" Target="NULL" TargetMode="External"/></Relationships>
</file>

<file path=ppt/charts/_rels/chart81.xml.rels><?xml version="1.0" encoding="UTF-8" standalone="yes"?>
<Relationships xmlns="http://schemas.openxmlformats.org/package/2006/relationships"><Relationship Id="rId3" Type="http://schemas.openxmlformats.org/officeDocument/2006/relationships/themeOverride" Target="../theme/themeOverride72.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oleObject" Target="NULL" TargetMode="External"/></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73.xml"/><Relationship Id="rId2" Type="http://schemas.microsoft.com/office/2011/relationships/chartColorStyle" Target="colors77.xml"/><Relationship Id="rId1" Type="http://schemas.microsoft.com/office/2011/relationships/chartStyle" Target="style77.xml"/><Relationship Id="rId4" Type="http://schemas.openxmlformats.org/officeDocument/2006/relationships/oleObject" Target="NULL" TargetMode="External"/></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74.xml"/><Relationship Id="rId2" Type="http://schemas.microsoft.com/office/2011/relationships/chartColorStyle" Target="colors78.xml"/><Relationship Id="rId1" Type="http://schemas.microsoft.com/office/2011/relationships/chartStyle" Target="style78.xml"/><Relationship Id="rId4" Type="http://schemas.openxmlformats.org/officeDocument/2006/relationships/oleObject" Target="NULL" TargetMode="External"/></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75.xml"/><Relationship Id="rId2" Type="http://schemas.microsoft.com/office/2011/relationships/chartColorStyle" Target="colors79.xml"/><Relationship Id="rId1" Type="http://schemas.microsoft.com/office/2011/relationships/chartStyle" Target="style79.xml"/><Relationship Id="rId4" Type="http://schemas.openxmlformats.org/officeDocument/2006/relationships/oleObject" Target="NULL" TargetMode="External"/></Relationships>
</file>

<file path=ppt/charts/_rels/chart85.xml.rels><?xml version="1.0" encoding="UTF-8" standalone="yes"?>
<Relationships xmlns="http://schemas.openxmlformats.org/package/2006/relationships"><Relationship Id="rId3" Type="http://schemas.openxmlformats.org/officeDocument/2006/relationships/themeOverride" Target="../theme/themeOverride76.xml"/><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oleObject" Target="NULL" TargetMode="External"/></Relationships>
</file>

<file path=ppt/charts/_rels/chart8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7.xml"/></Relationships>
</file>

<file path=ppt/charts/_rels/chart87.xml.rels><?xml version="1.0" encoding="UTF-8" standalone="yes"?>
<Relationships xmlns="http://schemas.openxmlformats.org/package/2006/relationships"><Relationship Id="rId3" Type="http://schemas.openxmlformats.org/officeDocument/2006/relationships/themeOverride" Target="../theme/themeOverride78.xml"/><Relationship Id="rId2" Type="http://schemas.microsoft.com/office/2011/relationships/chartColorStyle" Target="colors81.xml"/><Relationship Id="rId1" Type="http://schemas.microsoft.com/office/2011/relationships/chartStyle" Target="style81.xml"/><Relationship Id="rId4" Type="http://schemas.openxmlformats.org/officeDocument/2006/relationships/oleObject" Target="NULL" TargetMode="External"/></Relationships>
</file>

<file path=ppt/charts/_rels/chart88.xml.rels><?xml version="1.0" encoding="UTF-8" standalone="yes"?>
<Relationships xmlns="http://schemas.openxmlformats.org/package/2006/relationships"><Relationship Id="rId3" Type="http://schemas.openxmlformats.org/officeDocument/2006/relationships/themeOverride" Target="../theme/themeOverride79.xml"/><Relationship Id="rId2" Type="http://schemas.microsoft.com/office/2011/relationships/chartColorStyle" Target="colors82.xml"/><Relationship Id="rId1" Type="http://schemas.microsoft.com/office/2011/relationships/chartStyle" Target="style82.xml"/><Relationship Id="rId4" Type="http://schemas.openxmlformats.org/officeDocument/2006/relationships/oleObject" Target="file:///C:\MPCA%201007\Offline%2003%202020\6-Month%20Investigation%20Report\2021\Segment%202\SeasonalPies_Segment2.xlsx" TargetMode="External"/></Relationships>
</file>

<file path=ppt/charts/_rels/chart89.xml.rels><?xml version="1.0" encoding="UTF-8" standalone="yes"?>
<Relationships xmlns="http://schemas.openxmlformats.org/package/2006/relationships"><Relationship Id="rId3" Type="http://schemas.openxmlformats.org/officeDocument/2006/relationships/themeOverride" Target="../theme/themeOverride80.xml"/><Relationship Id="rId2" Type="http://schemas.microsoft.com/office/2011/relationships/chartColorStyle" Target="colors83.xml"/><Relationship Id="rId1" Type="http://schemas.microsoft.com/office/2011/relationships/chartStyle" Target="style83.xml"/><Relationship Id="rId4" Type="http://schemas.openxmlformats.org/officeDocument/2006/relationships/oleObject" Target="file:///C:\MPCA%201007\Offline%2003%202020\6-Month%20Investigation%20Report\2021\Segment%202\SeasonalPies_Segment2.xlsx"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_rels/chart90.xml.rels><?xml version="1.0" encoding="UTF-8" standalone="yes"?>
<Relationships xmlns="http://schemas.openxmlformats.org/package/2006/relationships"><Relationship Id="rId3" Type="http://schemas.openxmlformats.org/officeDocument/2006/relationships/themeOverride" Target="../theme/themeOverride81.xml"/><Relationship Id="rId2" Type="http://schemas.microsoft.com/office/2011/relationships/chartColorStyle" Target="colors84.xml"/><Relationship Id="rId1" Type="http://schemas.microsoft.com/office/2011/relationships/chartStyle" Target="style84.xml"/><Relationship Id="rId4" Type="http://schemas.openxmlformats.org/officeDocument/2006/relationships/oleObject" Target="file:///C:\MPCA%201007\Offline%2003%202020\6-Month%20Investigation%20Report\2021\Segment%202\SeasonalPies_Segment2.xlsx" TargetMode="External"/></Relationships>
</file>

<file path=ppt/charts/_rels/chart91.xml.rels><?xml version="1.0" encoding="UTF-8" standalone="yes"?>
<Relationships xmlns="http://schemas.openxmlformats.org/package/2006/relationships"><Relationship Id="rId2" Type="http://schemas.openxmlformats.org/officeDocument/2006/relationships/oleObject" Target="file:///C:\MPCA%201007\Offline%2003%202020\6-Month%20Investigation%20Report\2021\Segment%202\SeasonalPies_Segment2.xlsx" TargetMode="External"/><Relationship Id="rId1" Type="http://schemas.openxmlformats.org/officeDocument/2006/relationships/themeOverride" Target="../theme/themeOverride82.xml"/></Relationships>
</file>

<file path=ppt/charts/_rels/chart92.xml.rels><?xml version="1.0" encoding="UTF-8" standalone="yes"?>
<Relationships xmlns="http://schemas.openxmlformats.org/package/2006/relationships"><Relationship Id="rId3" Type="http://schemas.openxmlformats.org/officeDocument/2006/relationships/themeOverride" Target="../theme/themeOverride83.xml"/><Relationship Id="rId2" Type="http://schemas.microsoft.com/office/2011/relationships/chartColorStyle" Target="colors85.xml"/><Relationship Id="rId1" Type="http://schemas.microsoft.com/office/2011/relationships/chartStyle" Target="style85.xml"/><Relationship Id="rId4" Type="http://schemas.openxmlformats.org/officeDocument/2006/relationships/oleObject" Target="file:///C:\MPCA%201007\Offline%2003%202020\6-Month%20Investigation%20Report\2021\Segment%202\SeasonalPies_Segment2.xlsx" TargetMode="External"/></Relationships>
</file>

<file path=ppt/charts/_rels/chart93.xml.rels><?xml version="1.0" encoding="UTF-8" standalone="yes"?>
<Relationships xmlns="http://schemas.openxmlformats.org/package/2006/relationships"><Relationship Id="rId3" Type="http://schemas.openxmlformats.org/officeDocument/2006/relationships/themeOverride" Target="../theme/themeOverride84.xml"/><Relationship Id="rId2" Type="http://schemas.microsoft.com/office/2011/relationships/chartColorStyle" Target="colors86.xml"/><Relationship Id="rId1" Type="http://schemas.microsoft.com/office/2011/relationships/chartStyle" Target="style86.xml"/><Relationship Id="rId4" Type="http://schemas.openxmlformats.org/officeDocument/2006/relationships/oleObject" Target="file:///C:\MPCA%201007\Offline%2003%202020\6-Month%20Investigation%20Report\2021\Segment%202\SeasonalPies_Segment2.xlsx" TargetMode="External"/></Relationships>
</file>

<file path=ppt/charts/_rels/chart94.xml.rels><?xml version="1.0" encoding="UTF-8" standalone="yes"?>
<Relationships xmlns="http://schemas.openxmlformats.org/package/2006/relationships"><Relationship Id="rId3" Type="http://schemas.openxmlformats.org/officeDocument/2006/relationships/themeOverride" Target="../theme/themeOverride85.xml"/><Relationship Id="rId2" Type="http://schemas.microsoft.com/office/2011/relationships/chartColorStyle" Target="colors87.xml"/><Relationship Id="rId1" Type="http://schemas.microsoft.com/office/2011/relationships/chartStyle" Target="style87.xml"/><Relationship Id="rId4" Type="http://schemas.openxmlformats.org/officeDocument/2006/relationships/oleObject" Target="file:///C:\MPCA%201007\Offline%2003%202020\6-Month%20Investigation%20Report\2021\Segment%202\SeasonalPies_Segment2.xlsx" TargetMode="External"/></Relationships>
</file>

<file path=ppt/charts/_rels/chart95.xml.rels><?xml version="1.0" encoding="UTF-8" standalone="yes"?>
<Relationships xmlns="http://schemas.openxmlformats.org/package/2006/relationships"><Relationship Id="rId3" Type="http://schemas.openxmlformats.org/officeDocument/2006/relationships/themeOverride" Target="../theme/themeOverride86.xml"/><Relationship Id="rId2" Type="http://schemas.microsoft.com/office/2011/relationships/chartColorStyle" Target="colors88.xml"/><Relationship Id="rId1" Type="http://schemas.microsoft.com/office/2011/relationships/chartStyle" Target="style88.xml"/><Relationship Id="rId4" Type="http://schemas.openxmlformats.org/officeDocument/2006/relationships/oleObject" Target="file:///C:\MPCA%201007\Offline%2003%202020\6-Month%20Investigation%20Report\2021\Segment%202\SeasonalPies_Segment2.xlsx" TargetMode="External"/></Relationships>
</file>

<file path=ppt/charts/_rels/chart96.xml.rels><?xml version="1.0" encoding="UTF-8" standalone="yes"?>
<Relationships xmlns="http://schemas.openxmlformats.org/package/2006/relationships"><Relationship Id="rId3" Type="http://schemas.openxmlformats.org/officeDocument/2006/relationships/themeOverride" Target="../theme/themeOverride87.xml"/><Relationship Id="rId2" Type="http://schemas.microsoft.com/office/2011/relationships/chartColorStyle" Target="colors89.xml"/><Relationship Id="rId1" Type="http://schemas.microsoft.com/office/2011/relationships/chartStyle" Target="style89.xml"/><Relationship Id="rId4" Type="http://schemas.openxmlformats.org/officeDocument/2006/relationships/oleObject" Target="file:///C:\MPCA%201007\Offline%2003%202020\6-Month%20Investigation%20Report\2021\Segment%202\SeasonalPies_Segment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706-4BEA-ABA0-1EB28B9F2C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706-4BEA-ABA0-1EB28B9F2C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706-4BEA-ABA0-1EB28B9F2C3C}"/>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1706-4BEA-ABA0-1EB28B9F2C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188775 Quat 12/10/13</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97B-46AF-A788-69D2B3CF557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97B-46AF-A788-69D2B3CF557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97B-46AF-A788-69D2B3CF5573}"/>
              </c:ext>
            </c:extLst>
          </c:dPt>
          <c:cat>
            <c:strRef>
              <c:f>'Source Pies'!$J$60:$J$62</c:f>
              <c:strCache>
                <c:ptCount val="3"/>
                <c:pt idx="0">
                  <c:v>PFOS</c:v>
                </c:pt>
                <c:pt idx="1">
                  <c:v>PFOA</c:v>
                </c:pt>
                <c:pt idx="2">
                  <c:v>PFBA</c:v>
                </c:pt>
              </c:strCache>
            </c:strRef>
          </c:cat>
          <c:val>
            <c:numRef>
              <c:f>'Source Pies'!$L$60:$L$62</c:f>
              <c:numCache>
                <c:formatCode>General</c:formatCode>
                <c:ptCount val="3"/>
                <c:pt idx="0">
                  <c:v>8.9999999999999993E-3</c:v>
                </c:pt>
                <c:pt idx="1">
                  <c:v>6.4000000000000001E-2</c:v>
                </c:pt>
                <c:pt idx="2">
                  <c:v>0.69</c:v>
                </c:pt>
              </c:numCache>
            </c:numRef>
          </c:val>
          <c:extLst>
            <c:ext xmlns:c16="http://schemas.microsoft.com/office/drawing/2014/chart" uri="{C3380CC4-5D6E-409C-BE32-E72D297353CC}">
              <c16:uniqueId val="{00000006-D97B-46AF-A788-69D2B3CF55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152101 Quat 4/30/20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88-4ED2-B9E5-88F0F892F74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88-4ED2-B9E5-88F0F892F74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88-4ED2-B9E5-88F0F892F743}"/>
              </c:ext>
            </c:extLst>
          </c:dPt>
          <c:cat>
            <c:strRef>
              <c:f>'Source Pies'!$J$45:$J$47</c:f>
              <c:strCache>
                <c:ptCount val="3"/>
                <c:pt idx="0">
                  <c:v>PFOS</c:v>
                </c:pt>
                <c:pt idx="1">
                  <c:v>PFOA</c:v>
                </c:pt>
                <c:pt idx="2">
                  <c:v>PFBA</c:v>
                </c:pt>
              </c:strCache>
            </c:strRef>
          </c:cat>
          <c:val>
            <c:numRef>
              <c:f>'Source Pies'!$L$45:$L$47</c:f>
              <c:numCache>
                <c:formatCode>General</c:formatCode>
                <c:ptCount val="3"/>
                <c:pt idx="0">
                  <c:v>7.5999999999999998E-2</c:v>
                </c:pt>
                <c:pt idx="1">
                  <c:v>5</c:v>
                </c:pt>
                <c:pt idx="2">
                  <c:v>47</c:v>
                </c:pt>
              </c:numCache>
            </c:numRef>
          </c:val>
          <c:extLst>
            <c:ext xmlns:c16="http://schemas.microsoft.com/office/drawing/2014/chart" uri="{C3380CC4-5D6E-409C-BE32-E72D297353CC}">
              <c16:uniqueId val="{00000006-D788-4ED2-B9E5-88F0F892F7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2D-4F20-8050-90A27EB22B9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2D-4F20-8050-90A27EB22B9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2D-4F20-8050-90A27EB22B9F}"/>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3D2D-4F20-8050-90A27EB22B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RC14 9/21/20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34C-487C-BE95-2A85B75AC89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34C-487C-BE95-2A85B75AC89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34C-487C-BE95-2A85B75AC893}"/>
              </c:ext>
            </c:extLst>
          </c:dPt>
          <c:cat>
            <c:strRef>
              <c:f>'Source Pies'!$J$57:$J$59</c:f>
              <c:strCache>
                <c:ptCount val="3"/>
                <c:pt idx="0">
                  <c:v>PFOS</c:v>
                </c:pt>
                <c:pt idx="1">
                  <c:v>PFOA</c:v>
                </c:pt>
                <c:pt idx="2">
                  <c:v>PFBA</c:v>
                </c:pt>
              </c:strCache>
            </c:strRef>
          </c:cat>
          <c:val>
            <c:numRef>
              <c:f>'Source Pies'!$L$57:$L$59</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634C-487C-BE95-2A85B75AC893}"/>
            </c:ext>
          </c:extLst>
        </c:ser>
        <c:dLbls>
          <c:showLegendKey val="0"/>
          <c:showVal val="0"/>
          <c:showCatName val="0"/>
          <c:showSerName val="0"/>
          <c:showPercent val="0"/>
          <c:showBubbleSize val="0"/>
          <c:showLeaderLines val="1"/>
        </c:dLbls>
        <c:firstSliceAng val="0"/>
      </c:pieChart>
      <c:spPr>
        <a:noFill/>
        <a:ln w="19050">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RC3 9/16/20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C78-4EFC-95FD-28F3D6A7D90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C78-4EFC-95FD-28F3D6A7D90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C78-4EFC-95FD-28F3D6A7D907}"/>
              </c:ext>
            </c:extLst>
          </c:dPt>
          <c:cat>
            <c:strRef>
              <c:f>'Source Pies'!$J$66:$J$68</c:f>
              <c:strCache>
                <c:ptCount val="3"/>
                <c:pt idx="0">
                  <c:v>PFOS</c:v>
                </c:pt>
                <c:pt idx="1">
                  <c:v>PFOA</c:v>
                </c:pt>
                <c:pt idx="2">
                  <c:v>PFBA</c:v>
                </c:pt>
              </c:strCache>
            </c:strRef>
          </c:cat>
          <c:val>
            <c:numRef>
              <c:f>'Source Pies'!$L$66:$L$68</c:f>
              <c:numCache>
                <c:formatCode>General</c:formatCode>
                <c:ptCount val="3"/>
                <c:pt idx="0">
                  <c:v>1.5</c:v>
                </c:pt>
                <c:pt idx="1">
                  <c:v>0.51</c:v>
                </c:pt>
                <c:pt idx="2">
                  <c:v>0.31</c:v>
                </c:pt>
              </c:numCache>
            </c:numRef>
          </c:val>
          <c:extLst>
            <c:ext xmlns:c16="http://schemas.microsoft.com/office/drawing/2014/chart" uri="{C3380CC4-5D6E-409C-BE32-E72D297353CC}">
              <c16:uniqueId val="{00000006-9C78-4EFC-95FD-28F3D6A7D9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RC5 9/18/20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7A-409E-8E1C-FF69E49C0DB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7A-409E-8E1C-FF69E49C0DB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7A-409E-8E1C-FF69E49C0DB1}"/>
              </c:ext>
            </c:extLst>
          </c:dPt>
          <c:cat>
            <c:strRef>
              <c:f>'Source Pies'!$J$63:$J$65</c:f>
              <c:strCache>
                <c:ptCount val="3"/>
                <c:pt idx="0">
                  <c:v>PFOS</c:v>
                </c:pt>
                <c:pt idx="1">
                  <c:v>PFOA</c:v>
                </c:pt>
                <c:pt idx="2">
                  <c:v>PFBA</c:v>
                </c:pt>
              </c:strCache>
            </c:strRef>
          </c:cat>
          <c:val>
            <c:numRef>
              <c:f>'Source Pies'!$L$63:$L$65</c:f>
              <c:numCache>
                <c:formatCode>General</c:formatCode>
                <c:ptCount val="3"/>
                <c:pt idx="0">
                  <c:v>1.6</c:v>
                </c:pt>
                <c:pt idx="1">
                  <c:v>0.69</c:v>
                </c:pt>
                <c:pt idx="2">
                  <c:v>0.96</c:v>
                </c:pt>
              </c:numCache>
            </c:numRef>
          </c:val>
          <c:extLst>
            <c:ext xmlns:c16="http://schemas.microsoft.com/office/drawing/2014/chart" uri="{C3380CC4-5D6E-409C-BE32-E72D297353CC}">
              <c16:uniqueId val="{00000006-517A-409E-8E1C-FF69E49C0D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923-4982-9952-36643B9C1B8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923-4982-9952-36643B9C1B8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923-4982-9952-36643B9C1B88}"/>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9923-4982-9952-36643B9C1B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13-4240-9C3D-79C6F5AC4D2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13-4240-9C3D-79C6F5AC4D2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13-4240-9C3D-79C6F5AC4D2B}"/>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7F13-4240-9C3D-79C6F5AC4D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E82-4129-A5A1-3E76EBF6C3F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E82-4129-A5A1-3E76EBF6C3F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E82-4129-A5A1-3E76EBF6C3FA}"/>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DE82-4129-A5A1-3E76EBF6C3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Pies'!$B$10</c:f>
              <c:strCache>
                <c:ptCount val="1"/>
                <c:pt idx="0">
                  <c:v>RC03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D1D-4A33-9036-9831A279FC0A}"/>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D1D-4A33-9036-9831A279FC0A}"/>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D1D-4A33-9036-9831A279FC0A}"/>
              </c:ext>
            </c:extLst>
          </c:dPt>
          <c:val>
            <c:numRef>
              <c:f>'Highest Pies'!$C$10:$E$10</c:f>
              <c:numCache>
                <c:formatCode>General</c:formatCode>
                <c:ptCount val="3"/>
                <c:pt idx="0">
                  <c:v>8.81</c:v>
                </c:pt>
                <c:pt idx="1">
                  <c:v>2.2799999999999998</c:v>
                </c:pt>
                <c:pt idx="2">
                  <c:v>0.60099999999999998</c:v>
                </c:pt>
              </c:numCache>
            </c:numRef>
          </c:val>
          <c:extLst>
            <c:ext xmlns:c16="http://schemas.microsoft.com/office/drawing/2014/chart" uri="{C3380CC4-5D6E-409C-BE32-E72D297353CC}">
              <c16:uniqueId val="{00000006-BD1D-4A33-9036-9831A279FC0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Pies'!$B$6</c:f>
              <c:strCache>
                <c:ptCount val="1"/>
                <c:pt idx="0">
                  <c:v>RC05</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62F-4048-816D-BA6CFAD73D73}"/>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62F-4048-816D-BA6CFAD73D73}"/>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62F-4048-816D-BA6CFAD73D73}"/>
              </c:ext>
            </c:extLst>
          </c:dPt>
          <c:val>
            <c:numRef>
              <c:f>'Highest Pies'!$C$6:$E$6</c:f>
              <c:numCache>
                <c:formatCode>General</c:formatCode>
                <c:ptCount val="3"/>
                <c:pt idx="0">
                  <c:v>3.42</c:v>
                </c:pt>
                <c:pt idx="1">
                  <c:v>1.76</c:v>
                </c:pt>
                <c:pt idx="2">
                  <c:v>0.78600000000000003</c:v>
                </c:pt>
              </c:numCache>
            </c:numRef>
          </c:val>
          <c:extLst>
            <c:ext xmlns:c16="http://schemas.microsoft.com/office/drawing/2014/chart" uri="{C3380CC4-5D6E-409C-BE32-E72D297353CC}">
              <c16:uniqueId val="{00000006-762F-4048-816D-BA6CFAD73D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Pies'!$B$5</c:f>
              <c:strCache>
                <c:ptCount val="1"/>
                <c:pt idx="0">
                  <c:v>RC04A</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106-4627-AE41-905389C075B3}"/>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106-4627-AE41-905389C075B3}"/>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106-4627-AE41-905389C075B3}"/>
              </c:ext>
            </c:extLst>
          </c:dPt>
          <c:val>
            <c:numRef>
              <c:f>'Highest Pies'!$C$5:$E$5</c:f>
              <c:numCache>
                <c:formatCode>General</c:formatCode>
                <c:ptCount val="3"/>
                <c:pt idx="0">
                  <c:v>1.2</c:v>
                </c:pt>
                <c:pt idx="1">
                  <c:v>0.72</c:v>
                </c:pt>
                <c:pt idx="2">
                  <c:v>1.1000000000000001</c:v>
                </c:pt>
              </c:numCache>
            </c:numRef>
          </c:val>
          <c:extLst>
            <c:ext xmlns:c16="http://schemas.microsoft.com/office/drawing/2014/chart" uri="{C3380CC4-5D6E-409C-BE32-E72D297353CC}">
              <c16:uniqueId val="{00000006-6106-4627-AE41-905389C075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Pies'!$B$7</c:f>
              <c:strCache>
                <c:ptCount val="1"/>
                <c:pt idx="0">
                  <c:v>RC07</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9DE-4E93-8BB5-C69E14E8FA00}"/>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9DE-4E93-8BB5-C69E14E8FA00}"/>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9DE-4E93-8BB5-C69E14E8FA00}"/>
              </c:ext>
            </c:extLst>
          </c:dPt>
          <c:val>
            <c:numRef>
              <c:f>'Highest Pies'!$C$7:$E$7</c:f>
              <c:numCache>
                <c:formatCode>General</c:formatCode>
                <c:ptCount val="3"/>
                <c:pt idx="0">
                  <c:v>2.67</c:v>
                </c:pt>
                <c:pt idx="1">
                  <c:v>1.39</c:v>
                </c:pt>
                <c:pt idx="2">
                  <c:v>0.71299999999999997</c:v>
                </c:pt>
              </c:numCache>
            </c:numRef>
          </c:val>
          <c:extLst>
            <c:ext xmlns:c16="http://schemas.microsoft.com/office/drawing/2014/chart" uri="{C3380CC4-5D6E-409C-BE32-E72D297353CC}">
              <c16:uniqueId val="{00000006-39DE-4E93-8BB5-C69E14E8FA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Pies'!$B$8</c:f>
              <c:strCache>
                <c:ptCount val="1"/>
                <c:pt idx="0">
                  <c:v>RC23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4AF-4C0D-9535-02707D892334}"/>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4AF-4C0D-9535-02707D892334}"/>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4AF-4C0D-9535-02707D892334}"/>
              </c:ext>
            </c:extLst>
          </c:dPt>
          <c:val>
            <c:numRef>
              <c:f>'Highest Pies'!$C$8:$E$8</c:f>
              <c:numCache>
                <c:formatCode>General</c:formatCode>
                <c:ptCount val="3"/>
                <c:pt idx="0">
                  <c:v>2.84</c:v>
                </c:pt>
                <c:pt idx="1">
                  <c:v>1.34</c:v>
                </c:pt>
                <c:pt idx="2">
                  <c:v>0.68799999999999994</c:v>
                </c:pt>
              </c:numCache>
            </c:numRef>
          </c:val>
          <c:extLst>
            <c:ext xmlns:c16="http://schemas.microsoft.com/office/drawing/2014/chart" uri="{C3380CC4-5D6E-409C-BE32-E72D297353CC}">
              <c16:uniqueId val="{00000006-24AF-4C0D-9535-02707D8923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Pies'!$B$17</c:f>
              <c:strCache>
                <c:ptCount val="1"/>
                <c:pt idx="0">
                  <c:v>RC10</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FC7-4D44-9837-73E831396EBD}"/>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FC7-4D44-9837-73E831396EBD}"/>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FC7-4D44-9837-73E831396EBD}"/>
              </c:ext>
            </c:extLst>
          </c:dPt>
          <c:val>
            <c:numRef>
              <c:f>'Highest Pies'!$C$17:$E$17</c:f>
              <c:numCache>
                <c:formatCode>General</c:formatCode>
                <c:ptCount val="3"/>
                <c:pt idx="0">
                  <c:v>1.07</c:v>
                </c:pt>
                <c:pt idx="1">
                  <c:v>0.13700000000000001</c:v>
                </c:pt>
                <c:pt idx="2">
                  <c:v>0.17499999999999999</c:v>
                </c:pt>
              </c:numCache>
            </c:numRef>
          </c:val>
          <c:extLst>
            <c:ext xmlns:c16="http://schemas.microsoft.com/office/drawing/2014/chart" uri="{C3380CC4-5D6E-409C-BE32-E72D297353CC}">
              <c16:uniqueId val="{00000006-EFC7-4D44-9837-73E831396E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Pies'!$B$12</c:f>
              <c:strCache>
                <c:ptCount val="1"/>
                <c:pt idx="0">
                  <c:v>RC12</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ED2-4CF5-BDE8-665B41DD31EE}"/>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ED2-4CF5-BDE8-665B41DD31EE}"/>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ED2-4CF5-BDE8-665B41DD31EE}"/>
              </c:ext>
            </c:extLst>
          </c:dPt>
          <c:val>
            <c:numRef>
              <c:f>'Highest Pies'!$C$12:$E$12</c:f>
              <c:numCache>
                <c:formatCode>General</c:formatCode>
                <c:ptCount val="3"/>
                <c:pt idx="0">
                  <c:v>1.77</c:v>
                </c:pt>
                <c:pt idx="1">
                  <c:v>0.77400000000000002</c:v>
                </c:pt>
                <c:pt idx="2">
                  <c:v>0.38100000000000001</c:v>
                </c:pt>
              </c:numCache>
            </c:numRef>
          </c:val>
          <c:extLst>
            <c:ext xmlns:c16="http://schemas.microsoft.com/office/drawing/2014/chart" uri="{C3380CC4-5D6E-409C-BE32-E72D297353CC}">
              <c16:uniqueId val="{00000006-5ED2-4CF5-BDE8-665B41DD31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Pies'!$B$20</c:f>
              <c:strCache>
                <c:ptCount val="1"/>
                <c:pt idx="0">
                  <c:v>RC14</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808-4CE0-9943-7DFECC80C706}"/>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808-4CE0-9943-7DFECC80C706}"/>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808-4CE0-9943-7DFECC80C706}"/>
              </c:ext>
            </c:extLst>
          </c:dPt>
          <c:val>
            <c:numRef>
              <c:f>'Highest Pies'!$C$20:$E$20</c:f>
              <c:numCache>
                <c:formatCode>General</c:formatCode>
                <c:ptCount val="3"/>
                <c:pt idx="0">
                  <c:v>3.7100000000000002E-3</c:v>
                </c:pt>
                <c:pt idx="1">
                  <c:v>5.77E-3</c:v>
                </c:pt>
                <c:pt idx="2">
                  <c:v>9.6100000000000005E-2</c:v>
                </c:pt>
              </c:numCache>
            </c:numRef>
          </c:val>
          <c:extLst>
            <c:ext xmlns:c16="http://schemas.microsoft.com/office/drawing/2014/chart" uri="{C3380CC4-5D6E-409C-BE32-E72D297353CC}">
              <c16:uniqueId val="{00000006-5808-4CE0-9943-7DFECC80C70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Pies'!$B$18</c:f>
              <c:strCache>
                <c:ptCount val="1"/>
                <c:pt idx="0">
                  <c:v>RC21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470-48B7-9D1B-4F7B3E50DC7A}"/>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470-48B7-9D1B-4F7B3E50DC7A}"/>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470-48B7-9D1B-4F7B3E50DC7A}"/>
              </c:ext>
            </c:extLst>
          </c:dPt>
          <c:val>
            <c:numRef>
              <c:f>'Highest Pies'!$C$18:$E$18</c:f>
              <c:numCache>
                <c:formatCode>General</c:formatCode>
                <c:ptCount val="3"/>
                <c:pt idx="0">
                  <c:v>0.96199999999999997</c:v>
                </c:pt>
                <c:pt idx="1">
                  <c:v>0.39400000000000002</c:v>
                </c:pt>
                <c:pt idx="2">
                  <c:v>0.17</c:v>
                </c:pt>
              </c:numCache>
            </c:numRef>
          </c:val>
          <c:extLst>
            <c:ext xmlns:c16="http://schemas.microsoft.com/office/drawing/2014/chart" uri="{C3380CC4-5D6E-409C-BE32-E72D297353CC}">
              <c16:uniqueId val="{00000006-6470-48B7-9D1B-4F7B3E50DC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Pies'!$B$15</c:f>
              <c:strCache>
                <c:ptCount val="1"/>
                <c:pt idx="0">
                  <c:v>RC17</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B0B-4304-964B-84B8725820B7}"/>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B0B-4304-964B-84B8725820B7}"/>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B0B-4304-964B-84B8725820B7}"/>
              </c:ext>
            </c:extLst>
          </c:dPt>
          <c:val>
            <c:numRef>
              <c:f>'Highest Pies'!$C$15:$E$15</c:f>
              <c:numCache>
                <c:formatCode>General</c:formatCode>
                <c:ptCount val="3"/>
                <c:pt idx="0">
                  <c:v>0.70199999999999996</c:v>
                </c:pt>
                <c:pt idx="1">
                  <c:v>9.5000000000000001E-2</c:v>
                </c:pt>
                <c:pt idx="2">
                  <c:v>0.19400000000000001</c:v>
                </c:pt>
              </c:numCache>
            </c:numRef>
          </c:val>
          <c:extLst>
            <c:ext xmlns:c16="http://schemas.microsoft.com/office/drawing/2014/chart" uri="{C3380CC4-5D6E-409C-BE32-E72D297353CC}">
              <c16:uniqueId val="{00000006-DB0B-4304-964B-84B8725820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Pies'!$B$19</c:f>
              <c:strCache>
                <c:ptCount val="1"/>
                <c:pt idx="0">
                  <c:v>RC08</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013-463F-9750-4B2C8DE445CE}"/>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013-463F-9750-4B2C8DE445CE}"/>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013-463F-9750-4B2C8DE445CE}"/>
              </c:ext>
            </c:extLst>
          </c:dPt>
          <c:val>
            <c:numRef>
              <c:f>'Highest Pies'!$C$19:$E$19</c:f>
              <c:numCache>
                <c:formatCode>General</c:formatCode>
                <c:ptCount val="3"/>
                <c:pt idx="0">
                  <c:v>1.1599999999999999E-2</c:v>
                </c:pt>
                <c:pt idx="1">
                  <c:v>2.2700000000000001E-2</c:v>
                </c:pt>
                <c:pt idx="2">
                  <c:v>0.15</c:v>
                </c:pt>
              </c:numCache>
            </c:numRef>
          </c:val>
          <c:extLst>
            <c:ext xmlns:c16="http://schemas.microsoft.com/office/drawing/2014/chart" uri="{C3380CC4-5D6E-409C-BE32-E72D297353CC}">
              <c16:uniqueId val="{00000006-8013-463F-9750-4B2C8DE445C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Pies'!$B$21</c:f>
              <c:strCache>
                <c:ptCount val="1"/>
                <c:pt idx="0">
                  <c:v>RC16</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F2E-4678-90A3-BDC928A1B35C}"/>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F2E-4678-90A3-BDC928A1B35C}"/>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F2E-4678-90A3-BDC928A1B35C}"/>
              </c:ext>
            </c:extLst>
          </c:dPt>
          <c:val>
            <c:numRef>
              <c:f>'Highest Pies'!$C$21:$E$21</c:f>
              <c:numCache>
                <c:formatCode>General</c:formatCode>
                <c:ptCount val="3"/>
                <c:pt idx="0">
                  <c:v>3.5999999999999999E-3</c:v>
                </c:pt>
                <c:pt idx="1">
                  <c:v>9.1999999999999998E-3</c:v>
                </c:pt>
                <c:pt idx="2">
                  <c:v>9.6000000000000002E-2</c:v>
                </c:pt>
              </c:numCache>
            </c:numRef>
          </c:val>
          <c:extLst>
            <c:ext xmlns:c16="http://schemas.microsoft.com/office/drawing/2014/chart" uri="{C3380CC4-5D6E-409C-BE32-E72D297353CC}">
              <c16:uniqueId val="{00000006-FF2E-4678-90A3-BDC928A1B3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Pies'!$B$23</c:f>
              <c:strCache>
                <c:ptCount val="1"/>
                <c:pt idx="0">
                  <c:v>OD1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2BA-4A8A-86A3-E9D3E7D3C210}"/>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2BA-4A8A-86A3-E9D3E7D3C210}"/>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2BA-4A8A-86A3-E9D3E7D3C210}"/>
              </c:ext>
            </c:extLst>
          </c:dPt>
          <c:val>
            <c:numRef>
              <c:f>'Highest Pies'!$C$23:$E$23</c:f>
              <c:numCache>
                <c:formatCode>General</c:formatCode>
                <c:ptCount val="3"/>
                <c:pt idx="0">
                  <c:v>0.11</c:v>
                </c:pt>
                <c:pt idx="1">
                  <c:v>3.5000000000000003E-2</c:v>
                </c:pt>
                <c:pt idx="2">
                  <c:v>0.12</c:v>
                </c:pt>
              </c:numCache>
            </c:numRef>
          </c:val>
          <c:extLst>
            <c:ext xmlns:c16="http://schemas.microsoft.com/office/drawing/2014/chart" uri="{C3380CC4-5D6E-409C-BE32-E72D297353CC}">
              <c16:uniqueId val="{00000006-92BA-4A8A-86A3-E9D3E7D3C2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E1B-46DB-9DA0-C31A5501499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E1B-46DB-9DA0-C31A5501499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E1B-46DB-9DA0-C31A5501499F}"/>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8E1B-46DB-9DA0-C31A550149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EAE-4BC9-9321-143627F5007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EAE-4BC9-9321-143627F5007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EAE-4BC9-9321-143627F5007A}"/>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5EAE-4BC9-9321-143627F500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47-4721-93E6-430711FB697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47-4721-93E6-430711FB697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47-4721-93E6-430711FB697E}"/>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3D47-4721-93E6-430711FB69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bg2">
                    <a:lumMod val="50000"/>
                  </a:schemeClr>
                </a:solidFill>
              </a:rPr>
              <a:t>Temporal</a:t>
            </a:r>
            <a:r>
              <a:rPr lang="en-US" sz="1400" b="1" baseline="0">
                <a:solidFill>
                  <a:schemeClr val="bg2">
                    <a:lumMod val="50000"/>
                  </a:schemeClr>
                </a:solidFill>
              </a:rPr>
              <a:t> Variation in PFOS: Distance from ODS</a:t>
            </a:r>
            <a:endParaRPr lang="en-US" sz="1400" b="1">
              <a:solidFill>
                <a:schemeClr val="bg2">
                  <a:lumMod val="50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'PFOS Rain'!$D$5</c:f>
              <c:strCache>
                <c:ptCount val="1"/>
                <c:pt idx="0">
                  <c:v>Regular Event</c:v>
                </c:pt>
              </c:strCache>
            </c:strRef>
          </c:tx>
          <c:spPr>
            <a:solidFill>
              <a:srgbClr val="ED7D31"/>
            </a:solidFill>
            <a:ln>
              <a:solidFill>
                <a:schemeClr val="bg2">
                  <a:lumMod val="50000"/>
                </a:schemeClr>
              </a:solidFill>
            </a:ln>
            <a:effectLst/>
          </c:spPr>
          <c:invertIfNegative val="0"/>
          <c:cat>
            <c:strRef>
              <c:f>'PFOS Rain'!$C$5:$C$6</c:f>
              <c:strCache>
                <c:ptCount val="2"/>
                <c:pt idx="0">
                  <c:v>RC3</c:v>
                </c:pt>
                <c:pt idx="1">
                  <c:v>RC7</c:v>
                </c:pt>
              </c:strCache>
            </c:strRef>
          </c:cat>
          <c:val>
            <c:numRef>
              <c:f>'PFOS Rain'!$G$5:$G$6</c:f>
              <c:numCache>
                <c:formatCode>General</c:formatCode>
                <c:ptCount val="2"/>
                <c:pt idx="0">
                  <c:v>2.94</c:v>
                </c:pt>
                <c:pt idx="1">
                  <c:v>1.37</c:v>
                </c:pt>
              </c:numCache>
            </c:numRef>
          </c:val>
          <c:extLst>
            <c:ext xmlns:c16="http://schemas.microsoft.com/office/drawing/2014/chart" uri="{C3380CC4-5D6E-409C-BE32-E72D297353CC}">
              <c16:uniqueId val="{00000000-2EC8-48CF-A828-4091DA0ED180}"/>
            </c:ext>
          </c:extLst>
        </c:ser>
        <c:ser>
          <c:idx val="1"/>
          <c:order val="1"/>
          <c:tx>
            <c:strRef>
              <c:f>'PFOS Rain'!$D$7</c:f>
              <c:strCache>
                <c:ptCount val="1"/>
                <c:pt idx="0">
                  <c:v>Rain Event</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2"/>
                <c:pt idx="0">
                  <c:v>RC3</c:v>
                </c:pt>
                <c:pt idx="1">
                  <c:v>RC7</c:v>
                </c:pt>
              </c:strCache>
            </c:strRef>
          </c:cat>
          <c:val>
            <c:numRef>
              <c:f>'PFOS Rain'!$G$7:$G$8</c:f>
              <c:numCache>
                <c:formatCode>General</c:formatCode>
                <c:ptCount val="2"/>
                <c:pt idx="0">
                  <c:v>5.24</c:v>
                </c:pt>
                <c:pt idx="1">
                  <c:v>1.85</c:v>
                </c:pt>
              </c:numCache>
            </c:numRef>
          </c:val>
          <c:extLst>
            <c:ext xmlns:c16="http://schemas.microsoft.com/office/drawing/2014/chart" uri="{C3380CC4-5D6E-409C-BE32-E72D297353CC}">
              <c16:uniqueId val="{00000001-2EC8-48CF-A828-4091DA0ED180}"/>
            </c:ext>
          </c:extLst>
        </c:ser>
        <c:ser>
          <c:idx val="2"/>
          <c:order val="2"/>
          <c:tx>
            <c:strRef>
              <c:f>'PFOS Rain'!$D$9</c:f>
              <c:strCache>
                <c:ptCount val="1"/>
                <c:pt idx="0">
                  <c:v>Spring</c:v>
                </c:pt>
              </c:strCache>
            </c:strRef>
          </c:tx>
          <c:spPr>
            <a:solidFill>
              <a:srgbClr val="ED7D31"/>
            </a:solidFill>
            <a:ln>
              <a:solidFill>
                <a:schemeClr val="bg2">
                  <a:lumMod val="50000"/>
                </a:schemeClr>
              </a:solidFill>
            </a:ln>
            <a:effectLst/>
          </c:spPr>
          <c:invertIfNegative val="0"/>
          <c:cat>
            <c:strRef>
              <c:f>'PFOS Rain'!$C$5:$C$6</c:f>
              <c:strCache>
                <c:ptCount val="2"/>
                <c:pt idx="0">
                  <c:v>RC3</c:v>
                </c:pt>
                <c:pt idx="1">
                  <c:v>RC7</c:v>
                </c:pt>
              </c:strCache>
            </c:strRef>
          </c:cat>
          <c:val>
            <c:numRef>
              <c:f>'PFOS Rain'!$G$9:$G$10</c:f>
              <c:numCache>
                <c:formatCode>General</c:formatCode>
                <c:ptCount val="2"/>
                <c:pt idx="0">
                  <c:v>6.26</c:v>
                </c:pt>
                <c:pt idx="1">
                  <c:v>2.67</c:v>
                </c:pt>
              </c:numCache>
            </c:numRef>
          </c:val>
          <c:extLst>
            <c:ext xmlns:c16="http://schemas.microsoft.com/office/drawing/2014/chart" uri="{C3380CC4-5D6E-409C-BE32-E72D297353CC}">
              <c16:uniqueId val="{00000002-2EC8-48CF-A828-4091DA0ED180}"/>
            </c:ext>
          </c:extLst>
        </c:ser>
        <c:ser>
          <c:idx val="3"/>
          <c:order val="3"/>
          <c:tx>
            <c:strRef>
              <c:f>'PFOS Rain'!$D$11</c:f>
              <c:strCache>
                <c:ptCount val="1"/>
                <c:pt idx="0">
                  <c:v>spring rain again</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2"/>
                <c:pt idx="0">
                  <c:v>RC3</c:v>
                </c:pt>
                <c:pt idx="1">
                  <c:v>RC7</c:v>
                </c:pt>
              </c:strCache>
            </c:strRef>
          </c:cat>
          <c:val>
            <c:numRef>
              <c:f>'PFOS Rain'!$G$11:$G$12</c:f>
              <c:numCache>
                <c:formatCode>General</c:formatCode>
                <c:ptCount val="2"/>
                <c:pt idx="0">
                  <c:v>8.81</c:v>
                </c:pt>
                <c:pt idx="1">
                  <c:v>2.58</c:v>
                </c:pt>
              </c:numCache>
            </c:numRef>
          </c:val>
          <c:extLst>
            <c:ext xmlns:c16="http://schemas.microsoft.com/office/drawing/2014/chart" uri="{C3380CC4-5D6E-409C-BE32-E72D297353CC}">
              <c16:uniqueId val="{00000003-2EC8-48CF-A828-4091DA0ED180}"/>
            </c:ext>
          </c:extLst>
        </c:ser>
        <c:ser>
          <c:idx val="4"/>
          <c:order val="4"/>
          <c:tx>
            <c:strRef>
              <c:f>'PFOS Rain'!$D$13</c:f>
              <c:strCache>
                <c:ptCount val="1"/>
                <c:pt idx="0">
                  <c:v>Summer</c:v>
                </c:pt>
              </c:strCache>
            </c:strRef>
          </c:tx>
          <c:spPr>
            <a:solidFill>
              <a:srgbClr val="ED7D31"/>
            </a:solidFill>
            <a:ln>
              <a:solidFill>
                <a:schemeClr val="bg2">
                  <a:lumMod val="50000"/>
                </a:schemeClr>
              </a:solidFill>
            </a:ln>
            <a:effectLst/>
          </c:spPr>
          <c:invertIfNegative val="0"/>
          <c:cat>
            <c:strRef>
              <c:f>'PFOS Rain'!$C$5:$C$6</c:f>
              <c:strCache>
                <c:ptCount val="2"/>
                <c:pt idx="0">
                  <c:v>RC3</c:v>
                </c:pt>
                <c:pt idx="1">
                  <c:v>RC7</c:v>
                </c:pt>
              </c:strCache>
            </c:strRef>
          </c:cat>
          <c:val>
            <c:numRef>
              <c:f>'PFOS Rain'!$G$13:$G$14</c:f>
              <c:numCache>
                <c:formatCode>General</c:formatCode>
                <c:ptCount val="2"/>
                <c:pt idx="0">
                  <c:v>3.48</c:v>
                </c:pt>
                <c:pt idx="1">
                  <c:v>2.82</c:v>
                </c:pt>
              </c:numCache>
            </c:numRef>
          </c:val>
          <c:extLst>
            <c:ext xmlns:c16="http://schemas.microsoft.com/office/drawing/2014/chart" uri="{C3380CC4-5D6E-409C-BE32-E72D297353CC}">
              <c16:uniqueId val="{00000004-2EC8-48CF-A828-4091DA0ED180}"/>
            </c:ext>
          </c:extLst>
        </c:ser>
        <c:ser>
          <c:idx val="5"/>
          <c:order val="5"/>
          <c:tx>
            <c:strRef>
              <c:f>'PFOS Rain'!$D$15</c:f>
              <c:strCache>
                <c:ptCount val="1"/>
                <c:pt idx="0">
                  <c:v>summer rain 20</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2"/>
                <c:pt idx="0">
                  <c:v>RC3</c:v>
                </c:pt>
                <c:pt idx="1">
                  <c:v>RC7</c:v>
                </c:pt>
              </c:strCache>
            </c:strRef>
          </c:cat>
          <c:val>
            <c:numRef>
              <c:f>'PFOS Rain'!$G$15:$G$16</c:f>
              <c:numCache>
                <c:formatCode>General</c:formatCode>
                <c:ptCount val="2"/>
                <c:pt idx="0">
                  <c:v>5.48</c:v>
                </c:pt>
                <c:pt idx="1">
                  <c:v>1.73</c:v>
                </c:pt>
              </c:numCache>
            </c:numRef>
          </c:val>
          <c:extLst>
            <c:ext xmlns:c16="http://schemas.microsoft.com/office/drawing/2014/chart" uri="{C3380CC4-5D6E-409C-BE32-E72D297353CC}">
              <c16:uniqueId val="{00000005-2EC8-48CF-A828-4091DA0ED180}"/>
            </c:ext>
          </c:extLst>
        </c:ser>
        <c:ser>
          <c:idx val="6"/>
          <c:order val="6"/>
          <c:tx>
            <c:strRef>
              <c:f>'PFOS Rain'!$D$17</c:f>
              <c:strCache>
                <c:ptCount val="1"/>
                <c:pt idx="0">
                  <c:v>summer 19</c:v>
                </c:pt>
              </c:strCache>
            </c:strRef>
          </c:tx>
          <c:spPr>
            <a:solidFill>
              <a:srgbClr val="ED7D31"/>
            </a:solidFill>
            <a:ln>
              <a:solidFill>
                <a:schemeClr val="bg2">
                  <a:lumMod val="50000"/>
                </a:schemeClr>
              </a:solidFill>
            </a:ln>
            <a:effectLst/>
          </c:spPr>
          <c:invertIfNegative val="0"/>
          <c:cat>
            <c:strRef>
              <c:f>'PFOS Rain'!$C$5:$C$6</c:f>
              <c:strCache>
                <c:ptCount val="2"/>
                <c:pt idx="0">
                  <c:v>RC3</c:v>
                </c:pt>
                <c:pt idx="1">
                  <c:v>RC7</c:v>
                </c:pt>
              </c:strCache>
            </c:strRef>
          </c:cat>
          <c:val>
            <c:numRef>
              <c:f>'PFOS Rain'!$G$17:$G$18</c:f>
              <c:numCache>
                <c:formatCode>General</c:formatCode>
                <c:ptCount val="2"/>
                <c:pt idx="0">
                  <c:v>3.9</c:v>
                </c:pt>
                <c:pt idx="1">
                  <c:v>1.91</c:v>
                </c:pt>
              </c:numCache>
            </c:numRef>
          </c:val>
          <c:extLst>
            <c:ext xmlns:c16="http://schemas.microsoft.com/office/drawing/2014/chart" uri="{C3380CC4-5D6E-409C-BE32-E72D297353CC}">
              <c16:uniqueId val="{00000006-2EC8-48CF-A828-4091DA0ED180}"/>
            </c:ext>
          </c:extLst>
        </c:ser>
        <c:ser>
          <c:idx val="7"/>
          <c:order val="7"/>
          <c:tx>
            <c:strRef>
              <c:f>'PFOS Rain'!$D$19</c:f>
              <c:strCache>
                <c:ptCount val="1"/>
                <c:pt idx="0">
                  <c:v>summer rain 19</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2"/>
                <c:pt idx="0">
                  <c:v>RC3</c:v>
                </c:pt>
                <c:pt idx="1">
                  <c:v>RC7</c:v>
                </c:pt>
              </c:strCache>
            </c:strRef>
          </c:cat>
          <c:val>
            <c:numRef>
              <c:f>'PFOS Rain'!$G$19:$G$20</c:f>
              <c:numCache>
                <c:formatCode>General</c:formatCode>
                <c:ptCount val="2"/>
                <c:pt idx="0">
                  <c:v>2.4700000000000002</c:v>
                </c:pt>
                <c:pt idx="1">
                  <c:v>1.54</c:v>
                </c:pt>
              </c:numCache>
            </c:numRef>
          </c:val>
          <c:extLst>
            <c:ext xmlns:c16="http://schemas.microsoft.com/office/drawing/2014/chart" uri="{C3380CC4-5D6E-409C-BE32-E72D297353CC}">
              <c16:uniqueId val="{00000007-2EC8-48CF-A828-4091DA0ED180}"/>
            </c:ext>
          </c:extLst>
        </c:ser>
        <c:ser>
          <c:idx val="8"/>
          <c:order val="8"/>
          <c:tx>
            <c:strRef>
              <c:f>'PFOS Rain'!$D$21</c:f>
              <c:strCache>
                <c:ptCount val="1"/>
                <c:pt idx="0">
                  <c:v>summer dry</c:v>
                </c:pt>
              </c:strCache>
            </c:strRef>
          </c:tx>
          <c:spPr>
            <a:solidFill>
              <a:srgbClr val="ED7D31"/>
            </a:solidFill>
            <a:ln>
              <a:solidFill>
                <a:schemeClr val="bg2">
                  <a:lumMod val="50000"/>
                </a:schemeClr>
              </a:solidFill>
            </a:ln>
            <a:effectLst/>
          </c:spPr>
          <c:invertIfNegative val="0"/>
          <c:cat>
            <c:strRef>
              <c:f>'PFOS Rain'!$C$5:$C$6</c:f>
              <c:strCache>
                <c:ptCount val="2"/>
                <c:pt idx="0">
                  <c:v>RC3</c:v>
                </c:pt>
                <c:pt idx="1">
                  <c:v>RC7</c:v>
                </c:pt>
              </c:strCache>
            </c:strRef>
          </c:cat>
          <c:val>
            <c:numRef>
              <c:f>'PFOS Rain'!$G$21:$G$22</c:f>
              <c:numCache>
                <c:formatCode>General</c:formatCode>
                <c:ptCount val="2"/>
                <c:pt idx="0">
                  <c:v>3.6</c:v>
                </c:pt>
                <c:pt idx="1">
                  <c:v>2.5</c:v>
                </c:pt>
              </c:numCache>
            </c:numRef>
          </c:val>
          <c:extLst>
            <c:ext xmlns:c16="http://schemas.microsoft.com/office/drawing/2014/chart" uri="{C3380CC4-5D6E-409C-BE32-E72D297353CC}">
              <c16:uniqueId val="{00000008-2EC8-48CF-A828-4091DA0ED180}"/>
            </c:ext>
          </c:extLst>
        </c:ser>
        <c:ser>
          <c:idx val="9"/>
          <c:order val="9"/>
          <c:tx>
            <c:strRef>
              <c:f>'PFOS Rain'!$D$23</c:f>
              <c:strCache>
                <c:ptCount val="1"/>
                <c:pt idx="0">
                  <c:v>Fall</c:v>
                </c:pt>
              </c:strCache>
            </c:strRef>
          </c:tx>
          <c:spPr>
            <a:solidFill>
              <a:srgbClr val="ED7D31"/>
            </a:solidFill>
            <a:ln>
              <a:solidFill>
                <a:schemeClr val="bg2">
                  <a:lumMod val="50000"/>
                </a:schemeClr>
              </a:solidFill>
            </a:ln>
            <a:effectLst/>
          </c:spPr>
          <c:invertIfNegative val="0"/>
          <c:cat>
            <c:strRef>
              <c:f>'PFOS Rain'!$C$5:$C$6</c:f>
              <c:strCache>
                <c:ptCount val="2"/>
                <c:pt idx="0">
                  <c:v>RC3</c:v>
                </c:pt>
                <c:pt idx="1">
                  <c:v>RC7</c:v>
                </c:pt>
              </c:strCache>
            </c:strRef>
          </c:cat>
          <c:val>
            <c:numRef>
              <c:f>'PFOS Rain'!$G$23:$G$24</c:f>
              <c:numCache>
                <c:formatCode>General</c:formatCode>
                <c:ptCount val="2"/>
                <c:pt idx="0">
                  <c:v>1.5</c:v>
                </c:pt>
                <c:pt idx="1">
                  <c:v>1.7</c:v>
                </c:pt>
              </c:numCache>
            </c:numRef>
          </c:val>
          <c:extLst>
            <c:ext xmlns:c16="http://schemas.microsoft.com/office/drawing/2014/chart" uri="{C3380CC4-5D6E-409C-BE32-E72D297353CC}">
              <c16:uniqueId val="{00000009-2EC8-48CF-A828-4091DA0ED180}"/>
            </c:ext>
          </c:extLst>
        </c:ser>
        <c:ser>
          <c:idx val="10"/>
          <c:order val="10"/>
          <c:tx>
            <c:strRef>
              <c:f>'PFOS Rain'!$D$25</c:f>
              <c:strCache>
                <c:ptCount val="1"/>
                <c:pt idx="0">
                  <c:v>fall rain</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2"/>
                <c:pt idx="0">
                  <c:v>RC3</c:v>
                </c:pt>
                <c:pt idx="1">
                  <c:v>RC7</c:v>
                </c:pt>
              </c:strCache>
            </c:strRef>
          </c:cat>
          <c:val>
            <c:numRef>
              <c:f>'PFOS Rain'!$G$25:$G$26</c:f>
              <c:numCache>
                <c:formatCode>General</c:formatCode>
                <c:ptCount val="2"/>
                <c:pt idx="0">
                  <c:v>2.0699999999999998</c:v>
                </c:pt>
                <c:pt idx="1">
                  <c:v>1.83</c:v>
                </c:pt>
              </c:numCache>
            </c:numRef>
          </c:val>
          <c:extLst>
            <c:ext xmlns:c16="http://schemas.microsoft.com/office/drawing/2014/chart" uri="{C3380CC4-5D6E-409C-BE32-E72D297353CC}">
              <c16:uniqueId val="{0000000A-2EC8-48CF-A828-4091DA0ED180}"/>
            </c:ext>
          </c:extLst>
        </c:ser>
        <c:dLbls>
          <c:showLegendKey val="0"/>
          <c:showVal val="0"/>
          <c:showCatName val="0"/>
          <c:showSerName val="0"/>
          <c:showPercent val="0"/>
          <c:showBubbleSize val="0"/>
        </c:dLbls>
        <c:gapWidth val="219"/>
        <c:overlap val="-27"/>
        <c:axId val="1115680392"/>
        <c:axId val="1115686624"/>
      </c:barChart>
      <c:catAx>
        <c:axId val="1115680392"/>
        <c:scaling>
          <c:orientation val="minMax"/>
        </c:scaling>
        <c:delete val="0"/>
        <c:axPos val="b"/>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1200" b="1" i="0" u="none" strike="noStrike" kern="1200" baseline="0">
                <a:solidFill>
                  <a:schemeClr val="bg2">
                    <a:lumMod val="50000"/>
                  </a:schemeClr>
                </a:solidFill>
                <a:latin typeface="+mn-lt"/>
                <a:ea typeface="+mn-ea"/>
                <a:cs typeface="+mn-cs"/>
              </a:defRPr>
            </a:pPr>
            <a:endParaRPr lang="en-US"/>
          </a:p>
        </c:txPr>
        <c:crossAx val="1115686624"/>
        <c:crosses val="autoZero"/>
        <c:auto val="1"/>
        <c:lblAlgn val="ctr"/>
        <c:lblOffset val="100"/>
        <c:noMultiLvlLbl val="0"/>
      </c:catAx>
      <c:valAx>
        <c:axId val="11156866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a:solidFill>
                      <a:schemeClr val="bg2">
                        <a:lumMod val="50000"/>
                      </a:schemeClr>
                    </a:solidFill>
                  </a:rPr>
                  <a:t>PFOS Concentration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680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dirty="0">
                <a:solidFill>
                  <a:schemeClr val="bg2">
                    <a:lumMod val="50000"/>
                  </a:schemeClr>
                </a:solidFill>
              </a:rPr>
              <a:t>Temporal</a:t>
            </a:r>
            <a:r>
              <a:rPr lang="en-US" sz="1200" b="1" baseline="0" dirty="0">
                <a:solidFill>
                  <a:schemeClr val="bg2">
                    <a:lumMod val="50000"/>
                  </a:schemeClr>
                </a:solidFill>
              </a:rPr>
              <a:t> Variation in PFOA: RC3</a:t>
            </a:r>
            <a:endParaRPr lang="en-US" sz="1200" b="1" dirty="0">
              <a:solidFill>
                <a:schemeClr val="bg2">
                  <a:lumMod val="50000"/>
                </a:schemeClr>
              </a:solidFill>
            </a:endParaRPr>
          </a:p>
        </c:rich>
      </c:tx>
      <c:layout>
        <c:manualLayout>
          <c:xMode val="edge"/>
          <c:yMode val="edge"/>
          <c:x val="0.3044270492728488"/>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'PFOA Again'!$D$5</c:f>
              <c:strCache>
                <c:ptCount val="1"/>
                <c:pt idx="0">
                  <c:v>Regular Event</c:v>
                </c:pt>
              </c:strCache>
            </c:strRef>
          </c:tx>
          <c:spPr>
            <a:solidFill>
              <a:srgbClr val="FF0000"/>
            </a:solidFill>
            <a:ln>
              <a:solidFill>
                <a:schemeClr val="bg2">
                  <a:lumMod val="50000"/>
                </a:schemeClr>
              </a:solidFill>
            </a:ln>
            <a:effectLst/>
          </c:spPr>
          <c:invertIfNegative val="0"/>
          <c:cat>
            <c:strRef>
              <c:f>'PFOA Again'!$C$5:$C$6</c:f>
              <c:strCache>
                <c:ptCount val="1"/>
                <c:pt idx="0">
                  <c:v>RC3</c:v>
                </c:pt>
              </c:strCache>
            </c:strRef>
          </c:cat>
          <c:val>
            <c:numRef>
              <c:f>'PFOA Again'!$G$5:$G$6</c:f>
              <c:numCache>
                <c:formatCode>General</c:formatCode>
                <c:ptCount val="1"/>
                <c:pt idx="0">
                  <c:v>1.68</c:v>
                </c:pt>
              </c:numCache>
            </c:numRef>
          </c:val>
          <c:extLst>
            <c:ext xmlns:c16="http://schemas.microsoft.com/office/drawing/2014/chart" uri="{C3380CC4-5D6E-409C-BE32-E72D297353CC}">
              <c16:uniqueId val="{00000000-27DB-4923-9B65-5174588A0100}"/>
            </c:ext>
          </c:extLst>
        </c:ser>
        <c:ser>
          <c:idx val="1"/>
          <c:order val="1"/>
          <c:tx>
            <c:strRef>
              <c:f>'PFOA Again'!$D$7</c:f>
              <c:strCache>
                <c:ptCount val="1"/>
                <c:pt idx="0">
                  <c:v>Rain Event</c:v>
                </c:pt>
              </c:strCache>
            </c:strRef>
          </c:tx>
          <c:spPr>
            <a:pattFill prst="sphere">
              <a:fgClr>
                <a:srgbClr val="FF0000"/>
              </a:fgClr>
              <a:bgClr>
                <a:schemeClr val="bg1"/>
              </a:bgClr>
            </a:pattFill>
            <a:ln>
              <a:solidFill>
                <a:schemeClr val="bg2">
                  <a:lumMod val="50000"/>
                </a:schemeClr>
              </a:solidFill>
            </a:ln>
            <a:effectLst/>
          </c:spPr>
          <c:invertIfNegative val="0"/>
          <c:cat>
            <c:strRef>
              <c:f>'PFOA Again'!$C$5:$C$6</c:f>
              <c:strCache>
                <c:ptCount val="1"/>
                <c:pt idx="0">
                  <c:v>RC3</c:v>
                </c:pt>
              </c:strCache>
            </c:strRef>
          </c:cat>
          <c:val>
            <c:numRef>
              <c:f>'PFOA Again'!$G$7:$G$8</c:f>
              <c:numCache>
                <c:formatCode>General</c:formatCode>
                <c:ptCount val="1"/>
                <c:pt idx="0">
                  <c:v>2.4500000000000002</c:v>
                </c:pt>
              </c:numCache>
            </c:numRef>
          </c:val>
          <c:extLst>
            <c:ext xmlns:c16="http://schemas.microsoft.com/office/drawing/2014/chart" uri="{C3380CC4-5D6E-409C-BE32-E72D297353CC}">
              <c16:uniqueId val="{00000001-27DB-4923-9B65-5174588A0100}"/>
            </c:ext>
          </c:extLst>
        </c:ser>
        <c:ser>
          <c:idx val="2"/>
          <c:order val="2"/>
          <c:tx>
            <c:strRef>
              <c:f>'PFOA Again'!$D$9</c:f>
              <c:strCache>
                <c:ptCount val="1"/>
                <c:pt idx="0">
                  <c:v>Spring</c:v>
                </c:pt>
              </c:strCache>
            </c:strRef>
          </c:tx>
          <c:spPr>
            <a:solidFill>
              <a:srgbClr val="FF0000"/>
            </a:solidFill>
            <a:ln>
              <a:solidFill>
                <a:schemeClr val="bg2">
                  <a:lumMod val="50000"/>
                </a:schemeClr>
              </a:solidFill>
            </a:ln>
            <a:effectLst/>
          </c:spPr>
          <c:invertIfNegative val="0"/>
          <c:cat>
            <c:strRef>
              <c:f>'PFOA Again'!$C$5:$C$6</c:f>
              <c:strCache>
                <c:ptCount val="1"/>
                <c:pt idx="0">
                  <c:v>RC3</c:v>
                </c:pt>
              </c:strCache>
            </c:strRef>
          </c:cat>
          <c:val>
            <c:numRef>
              <c:f>'PFOA Again'!$G$9:$G$10</c:f>
              <c:numCache>
                <c:formatCode>General</c:formatCode>
                <c:ptCount val="1"/>
                <c:pt idx="0">
                  <c:v>2.17</c:v>
                </c:pt>
              </c:numCache>
            </c:numRef>
          </c:val>
          <c:extLst>
            <c:ext xmlns:c16="http://schemas.microsoft.com/office/drawing/2014/chart" uri="{C3380CC4-5D6E-409C-BE32-E72D297353CC}">
              <c16:uniqueId val="{00000002-27DB-4923-9B65-5174588A0100}"/>
            </c:ext>
          </c:extLst>
        </c:ser>
        <c:ser>
          <c:idx val="3"/>
          <c:order val="3"/>
          <c:tx>
            <c:strRef>
              <c:f>'PFOA Again'!$D$11</c:f>
              <c:strCache>
                <c:ptCount val="1"/>
                <c:pt idx="0">
                  <c:v>spring rain again</c:v>
                </c:pt>
              </c:strCache>
            </c:strRef>
          </c:tx>
          <c:spPr>
            <a:pattFill prst="sphere">
              <a:fgClr>
                <a:srgbClr val="FF0000"/>
              </a:fgClr>
              <a:bgClr>
                <a:schemeClr val="bg1"/>
              </a:bgClr>
            </a:pattFill>
            <a:ln>
              <a:solidFill>
                <a:schemeClr val="bg2">
                  <a:lumMod val="50000"/>
                </a:schemeClr>
              </a:solidFill>
            </a:ln>
            <a:effectLst/>
          </c:spPr>
          <c:invertIfNegative val="0"/>
          <c:cat>
            <c:strRef>
              <c:f>'PFOA Again'!$C$5:$C$6</c:f>
              <c:strCache>
                <c:ptCount val="1"/>
                <c:pt idx="0">
                  <c:v>RC3</c:v>
                </c:pt>
              </c:strCache>
            </c:strRef>
          </c:cat>
          <c:val>
            <c:numRef>
              <c:f>'PFOA Again'!$G$11:$G$12</c:f>
              <c:numCache>
                <c:formatCode>General</c:formatCode>
                <c:ptCount val="1"/>
                <c:pt idx="0">
                  <c:v>2.2799999999999998</c:v>
                </c:pt>
              </c:numCache>
            </c:numRef>
          </c:val>
          <c:extLst>
            <c:ext xmlns:c16="http://schemas.microsoft.com/office/drawing/2014/chart" uri="{C3380CC4-5D6E-409C-BE32-E72D297353CC}">
              <c16:uniqueId val="{00000003-27DB-4923-9B65-5174588A0100}"/>
            </c:ext>
          </c:extLst>
        </c:ser>
        <c:ser>
          <c:idx val="4"/>
          <c:order val="4"/>
          <c:tx>
            <c:strRef>
              <c:f>'PFOA Again'!$D$13</c:f>
              <c:strCache>
                <c:ptCount val="1"/>
                <c:pt idx="0">
                  <c:v>Summer</c:v>
                </c:pt>
              </c:strCache>
            </c:strRef>
          </c:tx>
          <c:spPr>
            <a:solidFill>
              <a:srgbClr val="FF0000"/>
            </a:solidFill>
            <a:ln>
              <a:solidFill>
                <a:schemeClr val="bg2">
                  <a:lumMod val="50000"/>
                </a:schemeClr>
              </a:solidFill>
            </a:ln>
            <a:effectLst/>
          </c:spPr>
          <c:invertIfNegative val="0"/>
          <c:cat>
            <c:strRef>
              <c:f>'PFOA Again'!$C$5:$C$6</c:f>
              <c:strCache>
                <c:ptCount val="1"/>
                <c:pt idx="0">
                  <c:v>RC3</c:v>
                </c:pt>
              </c:strCache>
            </c:strRef>
          </c:cat>
          <c:val>
            <c:numRef>
              <c:f>'PFOA Again'!$G$13:$G$14</c:f>
              <c:numCache>
                <c:formatCode>General</c:formatCode>
                <c:ptCount val="1"/>
                <c:pt idx="0">
                  <c:v>0.61099999999999999</c:v>
                </c:pt>
              </c:numCache>
            </c:numRef>
          </c:val>
          <c:extLst>
            <c:ext xmlns:c16="http://schemas.microsoft.com/office/drawing/2014/chart" uri="{C3380CC4-5D6E-409C-BE32-E72D297353CC}">
              <c16:uniqueId val="{00000004-27DB-4923-9B65-5174588A0100}"/>
            </c:ext>
          </c:extLst>
        </c:ser>
        <c:ser>
          <c:idx val="5"/>
          <c:order val="5"/>
          <c:tx>
            <c:strRef>
              <c:f>'PFOA Again'!$D$15</c:f>
              <c:strCache>
                <c:ptCount val="1"/>
                <c:pt idx="0">
                  <c:v>summer rain 20</c:v>
                </c:pt>
              </c:strCache>
            </c:strRef>
          </c:tx>
          <c:spPr>
            <a:pattFill prst="sphere">
              <a:fgClr>
                <a:srgbClr val="FF0000"/>
              </a:fgClr>
              <a:bgClr>
                <a:schemeClr val="bg1"/>
              </a:bgClr>
            </a:pattFill>
            <a:ln>
              <a:solidFill>
                <a:schemeClr val="bg2">
                  <a:lumMod val="50000"/>
                </a:schemeClr>
              </a:solidFill>
            </a:ln>
            <a:effectLst/>
          </c:spPr>
          <c:invertIfNegative val="0"/>
          <c:cat>
            <c:strRef>
              <c:f>'PFOA Again'!$C$5:$C$6</c:f>
              <c:strCache>
                <c:ptCount val="1"/>
                <c:pt idx="0">
                  <c:v>RC3</c:v>
                </c:pt>
              </c:strCache>
            </c:strRef>
          </c:cat>
          <c:val>
            <c:numRef>
              <c:f>'PFOA Again'!$G$15:$G$16</c:f>
              <c:numCache>
                <c:formatCode>General</c:formatCode>
                <c:ptCount val="1"/>
                <c:pt idx="0">
                  <c:v>0.89800000000000002</c:v>
                </c:pt>
              </c:numCache>
            </c:numRef>
          </c:val>
          <c:extLst>
            <c:ext xmlns:c16="http://schemas.microsoft.com/office/drawing/2014/chart" uri="{C3380CC4-5D6E-409C-BE32-E72D297353CC}">
              <c16:uniqueId val="{00000005-27DB-4923-9B65-5174588A0100}"/>
            </c:ext>
          </c:extLst>
        </c:ser>
        <c:ser>
          <c:idx val="6"/>
          <c:order val="6"/>
          <c:tx>
            <c:strRef>
              <c:f>'PFOA Again'!$D$17</c:f>
              <c:strCache>
                <c:ptCount val="1"/>
                <c:pt idx="0">
                  <c:v>summer 19</c:v>
                </c:pt>
              </c:strCache>
            </c:strRef>
          </c:tx>
          <c:spPr>
            <a:solidFill>
              <a:srgbClr val="FF0000"/>
            </a:solidFill>
            <a:ln>
              <a:solidFill>
                <a:schemeClr val="bg2">
                  <a:lumMod val="50000"/>
                </a:schemeClr>
              </a:solidFill>
            </a:ln>
            <a:effectLst/>
          </c:spPr>
          <c:invertIfNegative val="0"/>
          <c:cat>
            <c:strRef>
              <c:f>'PFOA Again'!$C$5:$C$6</c:f>
              <c:strCache>
                <c:ptCount val="1"/>
                <c:pt idx="0">
                  <c:v>RC3</c:v>
                </c:pt>
              </c:strCache>
            </c:strRef>
          </c:cat>
          <c:val>
            <c:numRef>
              <c:f>'PFOA Again'!$G$17:$G$18</c:f>
              <c:numCache>
                <c:formatCode>General</c:formatCode>
                <c:ptCount val="1"/>
                <c:pt idx="0">
                  <c:v>0.83199999999999996</c:v>
                </c:pt>
              </c:numCache>
            </c:numRef>
          </c:val>
          <c:extLst>
            <c:ext xmlns:c16="http://schemas.microsoft.com/office/drawing/2014/chart" uri="{C3380CC4-5D6E-409C-BE32-E72D297353CC}">
              <c16:uniqueId val="{00000006-27DB-4923-9B65-5174588A0100}"/>
            </c:ext>
          </c:extLst>
        </c:ser>
        <c:ser>
          <c:idx val="7"/>
          <c:order val="7"/>
          <c:tx>
            <c:strRef>
              <c:f>'PFOA Again'!$D$19</c:f>
              <c:strCache>
                <c:ptCount val="1"/>
                <c:pt idx="0">
                  <c:v>summer rain 19</c:v>
                </c:pt>
              </c:strCache>
            </c:strRef>
          </c:tx>
          <c:spPr>
            <a:pattFill prst="sphere">
              <a:fgClr>
                <a:srgbClr val="FF0000"/>
              </a:fgClr>
              <a:bgClr>
                <a:schemeClr val="bg1"/>
              </a:bgClr>
            </a:pattFill>
            <a:ln>
              <a:solidFill>
                <a:schemeClr val="bg2">
                  <a:lumMod val="50000"/>
                </a:schemeClr>
              </a:solidFill>
            </a:ln>
            <a:effectLst/>
          </c:spPr>
          <c:invertIfNegative val="0"/>
          <c:cat>
            <c:strRef>
              <c:f>'PFOA Again'!$C$5:$C$6</c:f>
              <c:strCache>
                <c:ptCount val="1"/>
                <c:pt idx="0">
                  <c:v>RC3</c:v>
                </c:pt>
              </c:strCache>
            </c:strRef>
          </c:cat>
          <c:val>
            <c:numRef>
              <c:f>'PFOA Again'!$G$19:$G$20</c:f>
              <c:numCache>
                <c:formatCode>General</c:formatCode>
                <c:ptCount val="1"/>
                <c:pt idx="0">
                  <c:v>0.54800000000000004</c:v>
                </c:pt>
              </c:numCache>
            </c:numRef>
          </c:val>
          <c:extLst>
            <c:ext xmlns:c16="http://schemas.microsoft.com/office/drawing/2014/chart" uri="{C3380CC4-5D6E-409C-BE32-E72D297353CC}">
              <c16:uniqueId val="{00000007-27DB-4923-9B65-5174588A0100}"/>
            </c:ext>
          </c:extLst>
        </c:ser>
        <c:ser>
          <c:idx val="8"/>
          <c:order val="8"/>
          <c:tx>
            <c:strRef>
              <c:f>'PFOA Again'!$D$21</c:f>
              <c:strCache>
                <c:ptCount val="1"/>
                <c:pt idx="0">
                  <c:v>summer dry</c:v>
                </c:pt>
              </c:strCache>
            </c:strRef>
          </c:tx>
          <c:spPr>
            <a:solidFill>
              <a:srgbClr val="FF0000"/>
            </a:solidFill>
            <a:ln>
              <a:solidFill>
                <a:schemeClr val="bg2">
                  <a:lumMod val="50000"/>
                </a:schemeClr>
              </a:solidFill>
            </a:ln>
            <a:effectLst/>
          </c:spPr>
          <c:invertIfNegative val="0"/>
          <c:cat>
            <c:strRef>
              <c:f>'PFOA Again'!$C$5:$C$6</c:f>
              <c:strCache>
                <c:ptCount val="1"/>
                <c:pt idx="0">
                  <c:v>RC3</c:v>
                </c:pt>
              </c:strCache>
            </c:strRef>
          </c:cat>
          <c:val>
            <c:numRef>
              <c:f>'PFOA Again'!$G$21:$G$22</c:f>
              <c:numCache>
                <c:formatCode>General</c:formatCode>
                <c:ptCount val="1"/>
                <c:pt idx="0">
                  <c:v>0.93700000000000006</c:v>
                </c:pt>
              </c:numCache>
            </c:numRef>
          </c:val>
          <c:extLst>
            <c:ext xmlns:c16="http://schemas.microsoft.com/office/drawing/2014/chart" uri="{C3380CC4-5D6E-409C-BE32-E72D297353CC}">
              <c16:uniqueId val="{00000008-27DB-4923-9B65-5174588A0100}"/>
            </c:ext>
          </c:extLst>
        </c:ser>
        <c:ser>
          <c:idx val="9"/>
          <c:order val="9"/>
          <c:tx>
            <c:strRef>
              <c:f>'PFOA Again'!$D$23</c:f>
              <c:strCache>
                <c:ptCount val="1"/>
                <c:pt idx="0">
                  <c:v>Fall</c:v>
                </c:pt>
              </c:strCache>
            </c:strRef>
          </c:tx>
          <c:spPr>
            <a:solidFill>
              <a:srgbClr val="FF0000"/>
            </a:solidFill>
            <a:ln>
              <a:solidFill>
                <a:schemeClr val="bg2">
                  <a:lumMod val="50000"/>
                </a:schemeClr>
              </a:solidFill>
            </a:ln>
            <a:effectLst/>
          </c:spPr>
          <c:invertIfNegative val="0"/>
          <c:cat>
            <c:strRef>
              <c:f>'PFOA Again'!$C$5:$C$6</c:f>
              <c:strCache>
                <c:ptCount val="1"/>
                <c:pt idx="0">
                  <c:v>RC3</c:v>
                </c:pt>
              </c:strCache>
            </c:strRef>
          </c:cat>
          <c:val>
            <c:numRef>
              <c:f>'PFOA Again'!$G$23:$G$24</c:f>
              <c:numCache>
                <c:formatCode>General</c:formatCode>
                <c:ptCount val="1"/>
                <c:pt idx="0">
                  <c:v>0.51</c:v>
                </c:pt>
              </c:numCache>
            </c:numRef>
          </c:val>
          <c:extLst>
            <c:ext xmlns:c16="http://schemas.microsoft.com/office/drawing/2014/chart" uri="{C3380CC4-5D6E-409C-BE32-E72D297353CC}">
              <c16:uniqueId val="{00000009-27DB-4923-9B65-5174588A0100}"/>
            </c:ext>
          </c:extLst>
        </c:ser>
        <c:ser>
          <c:idx val="10"/>
          <c:order val="10"/>
          <c:tx>
            <c:strRef>
              <c:f>'PFOA Again'!$D$25</c:f>
              <c:strCache>
                <c:ptCount val="1"/>
                <c:pt idx="0">
                  <c:v>fall rain</c:v>
                </c:pt>
              </c:strCache>
            </c:strRef>
          </c:tx>
          <c:spPr>
            <a:pattFill prst="sphere">
              <a:fgClr>
                <a:srgbClr val="FF0000"/>
              </a:fgClr>
              <a:bgClr>
                <a:schemeClr val="bg1"/>
              </a:bgClr>
            </a:pattFill>
            <a:ln>
              <a:solidFill>
                <a:schemeClr val="bg2">
                  <a:lumMod val="50000"/>
                </a:schemeClr>
              </a:solidFill>
            </a:ln>
            <a:effectLst/>
          </c:spPr>
          <c:invertIfNegative val="0"/>
          <c:cat>
            <c:strRef>
              <c:f>'PFOA Again'!$C$5:$C$6</c:f>
              <c:strCache>
                <c:ptCount val="1"/>
                <c:pt idx="0">
                  <c:v>RC3</c:v>
                </c:pt>
              </c:strCache>
            </c:strRef>
          </c:cat>
          <c:val>
            <c:numRef>
              <c:f>'PFOA Again'!$G$25:$G$26</c:f>
              <c:numCache>
                <c:formatCode>General</c:formatCode>
                <c:ptCount val="1"/>
                <c:pt idx="0">
                  <c:v>0.629</c:v>
                </c:pt>
              </c:numCache>
            </c:numRef>
          </c:val>
          <c:extLst>
            <c:ext xmlns:c16="http://schemas.microsoft.com/office/drawing/2014/chart" uri="{C3380CC4-5D6E-409C-BE32-E72D297353CC}">
              <c16:uniqueId val="{0000000A-27DB-4923-9B65-5174588A0100}"/>
            </c:ext>
          </c:extLst>
        </c:ser>
        <c:dLbls>
          <c:showLegendKey val="0"/>
          <c:showVal val="0"/>
          <c:showCatName val="0"/>
          <c:showSerName val="0"/>
          <c:showPercent val="0"/>
          <c:showBubbleSize val="0"/>
        </c:dLbls>
        <c:gapWidth val="219"/>
        <c:overlap val="-27"/>
        <c:axId val="1115680392"/>
        <c:axId val="1115686624"/>
      </c:barChart>
      <c:catAx>
        <c:axId val="1115680392"/>
        <c:scaling>
          <c:orientation val="minMax"/>
        </c:scaling>
        <c:delete val="0"/>
        <c:axPos val="b"/>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115686624"/>
        <c:crosses val="autoZero"/>
        <c:auto val="1"/>
        <c:lblAlgn val="ctr"/>
        <c:lblOffset val="100"/>
        <c:noMultiLvlLbl val="0"/>
      </c:catAx>
      <c:valAx>
        <c:axId val="11156866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50" b="1">
                    <a:solidFill>
                      <a:schemeClr val="bg2">
                        <a:lumMod val="50000"/>
                      </a:schemeClr>
                    </a:solidFill>
                  </a:rPr>
                  <a:t>PFOA Concentration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680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a:solidFill>
                  <a:schemeClr val="bg2">
                    <a:lumMod val="50000"/>
                  </a:schemeClr>
                </a:solidFill>
              </a:rPr>
              <a:t>Temporal</a:t>
            </a:r>
            <a:r>
              <a:rPr lang="en-US" sz="1200" b="1" baseline="0">
                <a:solidFill>
                  <a:schemeClr val="bg2">
                    <a:lumMod val="50000"/>
                  </a:schemeClr>
                </a:solidFill>
              </a:rPr>
              <a:t> Variation in PFOS: RC3</a:t>
            </a:r>
            <a:endParaRPr lang="en-US" sz="1200" b="1">
              <a:solidFill>
                <a:schemeClr val="bg2">
                  <a:lumMod val="50000"/>
                </a:schemeClr>
              </a:solidFill>
            </a:endParaRPr>
          </a:p>
        </c:rich>
      </c:tx>
      <c:layout>
        <c:manualLayout>
          <c:xMode val="edge"/>
          <c:yMode val="edge"/>
          <c:x val="0.28655778061658699"/>
          <c:y val="7.0267109072811662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'PFOS Rain'!$D$5</c:f>
              <c:strCache>
                <c:ptCount val="1"/>
                <c:pt idx="0">
                  <c:v>Regular Event</c:v>
                </c:pt>
              </c:strCache>
            </c:strRef>
          </c:tx>
          <c:spPr>
            <a:solidFill>
              <a:srgbClr val="ED7D31"/>
            </a:solidFill>
            <a:ln>
              <a:solidFill>
                <a:schemeClr val="bg2">
                  <a:lumMod val="50000"/>
                </a:schemeClr>
              </a:solidFill>
            </a:ln>
            <a:effectLst/>
          </c:spPr>
          <c:invertIfNegative val="0"/>
          <c:cat>
            <c:strRef>
              <c:f>'PFOS Rain'!$C$5:$C$6</c:f>
              <c:strCache>
                <c:ptCount val="1"/>
                <c:pt idx="0">
                  <c:v>RC3</c:v>
                </c:pt>
              </c:strCache>
            </c:strRef>
          </c:cat>
          <c:val>
            <c:numRef>
              <c:f>'PFOS Rain'!$G$5:$G$6</c:f>
              <c:numCache>
                <c:formatCode>General</c:formatCode>
                <c:ptCount val="1"/>
                <c:pt idx="0">
                  <c:v>2.94</c:v>
                </c:pt>
              </c:numCache>
            </c:numRef>
          </c:val>
          <c:extLst>
            <c:ext xmlns:c16="http://schemas.microsoft.com/office/drawing/2014/chart" uri="{C3380CC4-5D6E-409C-BE32-E72D297353CC}">
              <c16:uniqueId val="{00000000-B58A-4D05-8CC0-D4485F9C1679}"/>
            </c:ext>
          </c:extLst>
        </c:ser>
        <c:ser>
          <c:idx val="1"/>
          <c:order val="1"/>
          <c:tx>
            <c:strRef>
              <c:f>'PFOS Rain'!$D$7</c:f>
              <c:strCache>
                <c:ptCount val="1"/>
                <c:pt idx="0">
                  <c:v>Rain Event</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1"/>
                <c:pt idx="0">
                  <c:v>RC3</c:v>
                </c:pt>
              </c:strCache>
            </c:strRef>
          </c:cat>
          <c:val>
            <c:numRef>
              <c:f>'PFOS Rain'!$G$7:$G$8</c:f>
              <c:numCache>
                <c:formatCode>General</c:formatCode>
                <c:ptCount val="1"/>
                <c:pt idx="0">
                  <c:v>5.24</c:v>
                </c:pt>
              </c:numCache>
            </c:numRef>
          </c:val>
          <c:extLst>
            <c:ext xmlns:c16="http://schemas.microsoft.com/office/drawing/2014/chart" uri="{C3380CC4-5D6E-409C-BE32-E72D297353CC}">
              <c16:uniqueId val="{00000001-B58A-4D05-8CC0-D4485F9C1679}"/>
            </c:ext>
          </c:extLst>
        </c:ser>
        <c:ser>
          <c:idx val="2"/>
          <c:order val="2"/>
          <c:tx>
            <c:strRef>
              <c:f>'PFOS Rain'!$D$9</c:f>
              <c:strCache>
                <c:ptCount val="1"/>
                <c:pt idx="0">
                  <c:v>Spring</c:v>
                </c:pt>
              </c:strCache>
            </c:strRef>
          </c:tx>
          <c:spPr>
            <a:solidFill>
              <a:srgbClr val="ED7D31"/>
            </a:solidFill>
            <a:ln>
              <a:solidFill>
                <a:schemeClr val="bg2">
                  <a:lumMod val="50000"/>
                </a:schemeClr>
              </a:solidFill>
            </a:ln>
            <a:effectLst/>
          </c:spPr>
          <c:invertIfNegative val="0"/>
          <c:cat>
            <c:strRef>
              <c:f>'PFOS Rain'!$C$5:$C$6</c:f>
              <c:strCache>
                <c:ptCount val="1"/>
                <c:pt idx="0">
                  <c:v>RC3</c:v>
                </c:pt>
              </c:strCache>
            </c:strRef>
          </c:cat>
          <c:val>
            <c:numRef>
              <c:f>'PFOS Rain'!$G$9:$G$10</c:f>
              <c:numCache>
                <c:formatCode>General</c:formatCode>
                <c:ptCount val="1"/>
                <c:pt idx="0">
                  <c:v>6.26</c:v>
                </c:pt>
              </c:numCache>
            </c:numRef>
          </c:val>
          <c:extLst>
            <c:ext xmlns:c16="http://schemas.microsoft.com/office/drawing/2014/chart" uri="{C3380CC4-5D6E-409C-BE32-E72D297353CC}">
              <c16:uniqueId val="{00000002-B58A-4D05-8CC0-D4485F9C1679}"/>
            </c:ext>
          </c:extLst>
        </c:ser>
        <c:ser>
          <c:idx val="3"/>
          <c:order val="3"/>
          <c:tx>
            <c:strRef>
              <c:f>'PFOS Rain'!$D$11</c:f>
              <c:strCache>
                <c:ptCount val="1"/>
                <c:pt idx="0">
                  <c:v>spring rain again</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1"/>
                <c:pt idx="0">
                  <c:v>RC3</c:v>
                </c:pt>
              </c:strCache>
            </c:strRef>
          </c:cat>
          <c:val>
            <c:numRef>
              <c:f>'PFOS Rain'!$G$11:$G$12</c:f>
              <c:numCache>
                <c:formatCode>General</c:formatCode>
                <c:ptCount val="1"/>
                <c:pt idx="0">
                  <c:v>8.81</c:v>
                </c:pt>
              </c:numCache>
            </c:numRef>
          </c:val>
          <c:extLst>
            <c:ext xmlns:c16="http://schemas.microsoft.com/office/drawing/2014/chart" uri="{C3380CC4-5D6E-409C-BE32-E72D297353CC}">
              <c16:uniqueId val="{00000003-B58A-4D05-8CC0-D4485F9C1679}"/>
            </c:ext>
          </c:extLst>
        </c:ser>
        <c:ser>
          <c:idx val="4"/>
          <c:order val="4"/>
          <c:tx>
            <c:strRef>
              <c:f>'PFOS Rain'!$D$13</c:f>
              <c:strCache>
                <c:ptCount val="1"/>
                <c:pt idx="0">
                  <c:v>Summer</c:v>
                </c:pt>
              </c:strCache>
            </c:strRef>
          </c:tx>
          <c:spPr>
            <a:solidFill>
              <a:srgbClr val="ED7D31"/>
            </a:solidFill>
            <a:ln>
              <a:solidFill>
                <a:schemeClr val="bg2">
                  <a:lumMod val="50000"/>
                </a:schemeClr>
              </a:solidFill>
            </a:ln>
            <a:effectLst/>
          </c:spPr>
          <c:invertIfNegative val="0"/>
          <c:cat>
            <c:strRef>
              <c:f>'PFOS Rain'!$C$5:$C$6</c:f>
              <c:strCache>
                <c:ptCount val="1"/>
                <c:pt idx="0">
                  <c:v>RC3</c:v>
                </c:pt>
              </c:strCache>
            </c:strRef>
          </c:cat>
          <c:val>
            <c:numRef>
              <c:f>'PFOS Rain'!$G$13:$G$14</c:f>
              <c:numCache>
                <c:formatCode>General</c:formatCode>
                <c:ptCount val="1"/>
                <c:pt idx="0">
                  <c:v>3.48</c:v>
                </c:pt>
              </c:numCache>
            </c:numRef>
          </c:val>
          <c:extLst>
            <c:ext xmlns:c16="http://schemas.microsoft.com/office/drawing/2014/chart" uri="{C3380CC4-5D6E-409C-BE32-E72D297353CC}">
              <c16:uniqueId val="{00000004-B58A-4D05-8CC0-D4485F9C1679}"/>
            </c:ext>
          </c:extLst>
        </c:ser>
        <c:ser>
          <c:idx val="5"/>
          <c:order val="5"/>
          <c:tx>
            <c:strRef>
              <c:f>'PFOS Rain'!$D$15</c:f>
              <c:strCache>
                <c:ptCount val="1"/>
                <c:pt idx="0">
                  <c:v>summer rain 20</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1"/>
                <c:pt idx="0">
                  <c:v>RC3</c:v>
                </c:pt>
              </c:strCache>
            </c:strRef>
          </c:cat>
          <c:val>
            <c:numRef>
              <c:f>'PFOS Rain'!$G$15:$G$16</c:f>
              <c:numCache>
                <c:formatCode>General</c:formatCode>
                <c:ptCount val="1"/>
                <c:pt idx="0">
                  <c:v>5.48</c:v>
                </c:pt>
              </c:numCache>
            </c:numRef>
          </c:val>
          <c:extLst>
            <c:ext xmlns:c16="http://schemas.microsoft.com/office/drawing/2014/chart" uri="{C3380CC4-5D6E-409C-BE32-E72D297353CC}">
              <c16:uniqueId val="{00000005-B58A-4D05-8CC0-D4485F9C1679}"/>
            </c:ext>
          </c:extLst>
        </c:ser>
        <c:ser>
          <c:idx val="6"/>
          <c:order val="6"/>
          <c:tx>
            <c:strRef>
              <c:f>'PFOS Rain'!$D$17</c:f>
              <c:strCache>
                <c:ptCount val="1"/>
                <c:pt idx="0">
                  <c:v>summer 19</c:v>
                </c:pt>
              </c:strCache>
            </c:strRef>
          </c:tx>
          <c:spPr>
            <a:solidFill>
              <a:srgbClr val="ED7D31"/>
            </a:solidFill>
            <a:ln>
              <a:solidFill>
                <a:schemeClr val="bg2">
                  <a:lumMod val="50000"/>
                </a:schemeClr>
              </a:solidFill>
            </a:ln>
            <a:effectLst/>
          </c:spPr>
          <c:invertIfNegative val="0"/>
          <c:cat>
            <c:strRef>
              <c:f>'PFOS Rain'!$C$5:$C$6</c:f>
              <c:strCache>
                <c:ptCount val="1"/>
                <c:pt idx="0">
                  <c:v>RC3</c:v>
                </c:pt>
              </c:strCache>
            </c:strRef>
          </c:cat>
          <c:val>
            <c:numRef>
              <c:f>'PFOS Rain'!$G$17:$G$18</c:f>
              <c:numCache>
                <c:formatCode>General</c:formatCode>
                <c:ptCount val="1"/>
                <c:pt idx="0">
                  <c:v>3.9</c:v>
                </c:pt>
              </c:numCache>
            </c:numRef>
          </c:val>
          <c:extLst>
            <c:ext xmlns:c16="http://schemas.microsoft.com/office/drawing/2014/chart" uri="{C3380CC4-5D6E-409C-BE32-E72D297353CC}">
              <c16:uniqueId val="{00000006-B58A-4D05-8CC0-D4485F9C1679}"/>
            </c:ext>
          </c:extLst>
        </c:ser>
        <c:ser>
          <c:idx val="7"/>
          <c:order val="7"/>
          <c:tx>
            <c:strRef>
              <c:f>'PFOS Rain'!$D$19</c:f>
              <c:strCache>
                <c:ptCount val="1"/>
                <c:pt idx="0">
                  <c:v>summer rain 19</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1"/>
                <c:pt idx="0">
                  <c:v>RC3</c:v>
                </c:pt>
              </c:strCache>
            </c:strRef>
          </c:cat>
          <c:val>
            <c:numRef>
              <c:f>'PFOS Rain'!$G$19:$G$20</c:f>
              <c:numCache>
                <c:formatCode>General</c:formatCode>
                <c:ptCount val="1"/>
                <c:pt idx="0">
                  <c:v>2.4700000000000002</c:v>
                </c:pt>
              </c:numCache>
            </c:numRef>
          </c:val>
          <c:extLst>
            <c:ext xmlns:c16="http://schemas.microsoft.com/office/drawing/2014/chart" uri="{C3380CC4-5D6E-409C-BE32-E72D297353CC}">
              <c16:uniqueId val="{00000007-B58A-4D05-8CC0-D4485F9C1679}"/>
            </c:ext>
          </c:extLst>
        </c:ser>
        <c:ser>
          <c:idx val="8"/>
          <c:order val="8"/>
          <c:tx>
            <c:strRef>
              <c:f>'PFOS Rain'!$D$21</c:f>
              <c:strCache>
                <c:ptCount val="1"/>
                <c:pt idx="0">
                  <c:v>summer dry</c:v>
                </c:pt>
              </c:strCache>
            </c:strRef>
          </c:tx>
          <c:spPr>
            <a:solidFill>
              <a:srgbClr val="ED7D31"/>
            </a:solidFill>
            <a:ln>
              <a:solidFill>
                <a:schemeClr val="bg2">
                  <a:lumMod val="50000"/>
                </a:schemeClr>
              </a:solidFill>
            </a:ln>
            <a:effectLst/>
          </c:spPr>
          <c:invertIfNegative val="0"/>
          <c:cat>
            <c:strRef>
              <c:f>'PFOS Rain'!$C$5:$C$6</c:f>
              <c:strCache>
                <c:ptCount val="1"/>
                <c:pt idx="0">
                  <c:v>RC3</c:v>
                </c:pt>
              </c:strCache>
            </c:strRef>
          </c:cat>
          <c:val>
            <c:numRef>
              <c:f>'PFOS Rain'!$G$21:$G$22</c:f>
              <c:numCache>
                <c:formatCode>General</c:formatCode>
                <c:ptCount val="1"/>
                <c:pt idx="0">
                  <c:v>3.6</c:v>
                </c:pt>
              </c:numCache>
            </c:numRef>
          </c:val>
          <c:extLst>
            <c:ext xmlns:c16="http://schemas.microsoft.com/office/drawing/2014/chart" uri="{C3380CC4-5D6E-409C-BE32-E72D297353CC}">
              <c16:uniqueId val="{00000008-B58A-4D05-8CC0-D4485F9C1679}"/>
            </c:ext>
          </c:extLst>
        </c:ser>
        <c:ser>
          <c:idx val="9"/>
          <c:order val="9"/>
          <c:tx>
            <c:strRef>
              <c:f>'PFOS Rain'!$D$23</c:f>
              <c:strCache>
                <c:ptCount val="1"/>
                <c:pt idx="0">
                  <c:v>Fall</c:v>
                </c:pt>
              </c:strCache>
            </c:strRef>
          </c:tx>
          <c:spPr>
            <a:solidFill>
              <a:srgbClr val="ED7D31"/>
            </a:solidFill>
            <a:ln>
              <a:solidFill>
                <a:schemeClr val="bg2">
                  <a:lumMod val="50000"/>
                </a:schemeClr>
              </a:solidFill>
            </a:ln>
            <a:effectLst/>
          </c:spPr>
          <c:invertIfNegative val="0"/>
          <c:cat>
            <c:strRef>
              <c:f>'PFOS Rain'!$C$5:$C$6</c:f>
              <c:strCache>
                <c:ptCount val="1"/>
                <c:pt idx="0">
                  <c:v>RC3</c:v>
                </c:pt>
              </c:strCache>
            </c:strRef>
          </c:cat>
          <c:val>
            <c:numRef>
              <c:f>'PFOS Rain'!$G$23:$G$24</c:f>
              <c:numCache>
                <c:formatCode>General</c:formatCode>
                <c:ptCount val="1"/>
                <c:pt idx="0">
                  <c:v>1.5</c:v>
                </c:pt>
              </c:numCache>
            </c:numRef>
          </c:val>
          <c:extLst>
            <c:ext xmlns:c16="http://schemas.microsoft.com/office/drawing/2014/chart" uri="{C3380CC4-5D6E-409C-BE32-E72D297353CC}">
              <c16:uniqueId val="{00000009-B58A-4D05-8CC0-D4485F9C1679}"/>
            </c:ext>
          </c:extLst>
        </c:ser>
        <c:ser>
          <c:idx val="10"/>
          <c:order val="10"/>
          <c:tx>
            <c:strRef>
              <c:f>'PFOS Rain'!$D$25</c:f>
              <c:strCache>
                <c:ptCount val="1"/>
                <c:pt idx="0">
                  <c:v>fall rain</c:v>
                </c:pt>
              </c:strCache>
            </c:strRef>
          </c:tx>
          <c:spPr>
            <a:pattFill prst="sphere">
              <a:fgClr>
                <a:srgbClr val="ED7D31"/>
              </a:fgClr>
              <a:bgClr>
                <a:schemeClr val="bg1"/>
              </a:bgClr>
            </a:pattFill>
            <a:ln>
              <a:solidFill>
                <a:schemeClr val="bg2">
                  <a:lumMod val="50000"/>
                </a:schemeClr>
              </a:solidFill>
            </a:ln>
            <a:effectLst/>
          </c:spPr>
          <c:invertIfNegative val="0"/>
          <c:cat>
            <c:strRef>
              <c:f>'PFOS Rain'!$C$5:$C$6</c:f>
              <c:strCache>
                <c:ptCount val="1"/>
                <c:pt idx="0">
                  <c:v>RC3</c:v>
                </c:pt>
              </c:strCache>
            </c:strRef>
          </c:cat>
          <c:val>
            <c:numRef>
              <c:f>'PFOS Rain'!$G$25:$G$26</c:f>
              <c:numCache>
                <c:formatCode>General</c:formatCode>
                <c:ptCount val="1"/>
                <c:pt idx="0">
                  <c:v>2.0699999999999998</c:v>
                </c:pt>
              </c:numCache>
            </c:numRef>
          </c:val>
          <c:extLst>
            <c:ext xmlns:c16="http://schemas.microsoft.com/office/drawing/2014/chart" uri="{C3380CC4-5D6E-409C-BE32-E72D297353CC}">
              <c16:uniqueId val="{0000000A-B58A-4D05-8CC0-D4485F9C1679}"/>
            </c:ext>
          </c:extLst>
        </c:ser>
        <c:dLbls>
          <c:showLegendKey val="0"/>
          <c:showVal val="0"/>
          <c:showCatName val="0"/>
          <c:showSerName val="0"/>
          <c:showPercent val="0"/>
          <c:showBubbleSize val="0"/>
        </c:dLbls>
        <c:gapWidth val="219"/>
        <c:overlap val="-27"/>
        <c:axId val="1115680392"/>
        <c:axId val="1115686624"/>
      </c:barChart>
      <c:catAx>
        <c:axId val="1115680392"/>
        <c:scaling>
          <c:orientation val="minMax"/>
        </c:scaling>
        <c:delete val="0"/>
        <c:axPos val="b"/>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115686624"/>
        <c:crosses val="autoZero"/>
        <c:auto val="1"/>
        <c:lblAlgn val="ctr"/>
        <c:lblOffset val="100"/>
        <c:noMultiLvlLbl val="0"/>
      </c:catAx>
      <c:valAx>
        <c:axId val="11156866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50" b="1">
                    <a:solidFill>
                      <a:schemeClr val="bg2">
                        <a:lumMod val="50000"/>
                      </a:schemeClr>
                    </a:solidFill>
                  </a:rPr>
                  <a:t>PFOS Concentration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680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B10-4488-BA73-693FDD953FB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B10-4488-BA73-693FDD953FB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B10-4488-BA73-693FDD953FBD}"/>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B10-4488-BA73-693FDD953F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22C-4C6D-A764-C40D9038D30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22C-4C6D-A764-C40D9038D30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22C-4C6D-A764-C40D9038D305}"/>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22C-4C6D-A764-C40D9038D3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AB1-4EF4-87C7-4768D695CDA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AB1-4EF4-87C7-4768D695CDA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AB1-4EF4-87C7-4768D695CDAF}"/>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6AB1-4EF4-87C7-4768D695CD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Pies'!$B$6</c:f>
              <c:strCache>
                <c:ptCount val="1"/>
                <c:pt idx="0">
                  <c:v>RC07</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A6-4164-845A-474BE6B0BEF3}"/>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A6-4164-845A-474BE6B0BEF3}"/>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A6-4164-845A-474BE6B0BEF3}"/>
              </c:ext>
            </c:extLst>
          </c:dPt>
          <c:val>
            <c:numRef>
              <c:f>'May and High Rain Pies'!$C$6:$E$6</c:f>
              <c:numCache>
                <c:formatCode>General</c:formatCode>
                <c:ptCount val="3"/>
                <c:pt idx="0">
                  <c:v>2.58</c:v>
                </c:pt>
                <c:pt idx="1">
                  <c:v>1.25</c:v>
                </c:pt>
                <c:pt idx="2">
                  <c:v>0.38300000000000001</c:v>
                </c:pt>
              </c:numCache>
            </c:numRef>
          </c:val>
          <c:extLst>
            <c:ext xmlns:c16="http://schemas.microsoft.com/office/drawing/2014/chart" uri="{C3380CC4-5D6E-409C-BE32-E72D297353CC}">
              <c16:uniqueId val="{00000006-D7A6-4164-845A-474BE6B0BE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Pies'!$B$7</c:f>
              <c:strCache>
                <c:ptCount val="1"/>
                <c:pt idx="0">
                  <c:v>RC03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4A5-4B39-975C-8D3352F924CF}"/>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4A5-4B39-975C-8D3352F924CF}"/>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4A5-4B39-975C-8D3352F924CF}"/>
              </c:ext>
            </c:extLst>
          </c:dPt>
          <c:val>
            <c:numRef>
              <c:f>'Highest Pies'!$C$7:$E$7</c:f>
              <c:numCache>
                <c:formatCode>General</c:formatCode>
                <c:ptCount val="3"/>
                <c:pt idx="0">
                  <c:v>8.81</c:v>
                </c:pt>
                <c:pt idx="1">
                  <c:v>2.2799999999999998</c:v>
                </c:pt>
                <c:pt idx="2">
                  <c:v>0.60099999999999998</c:v>
                </c:pt>
              </c:numCache>
            </c:numRef>
          </c:val>
          <c:extLst>
            <c:ext xmlns:c16="http://schemas.microsoft.com/office/drawing/2014/chart" uri="{C3380CC4-5D6E-409C-BE32-E72D297353CC}">
              <c16:uniqueId val="{00000006-C4A5-4B39-975C-8D3352F924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Pies'!$B$7</c:f>
              <c:strCache>
                <c:ptCount val="1"/>
                <c:pt idx="0">
                  <c:v>RC12</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767-4689-9372-17EE52810259}"/>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767-4689-9372-17EE52810259}"/>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767-4689-9372-17EE52810259}"/>
              </c:ext>
            </c:extLst>
          </c:dPt>
          <c:val>
            <c:numRef>
              <c:f>'May and High Rain Pies'!$C$7:$E$7</c:f>
              <c:numCache>
                <c:formatCode>General</c:formatCode>
                <c:ptCount val="3"/>
                <c:pt idx="0">
                  <c:v>1.49</c:v>
                </c:pt>
                <c:pt idx="1">
                  <c:v>0.68100000000000005</c:v>
                </c:pt>
                <c:pt idx="2">
                  <c:v>0.22800000000000001</c:v>
                </c:pt>
              </c:numCache>
            </c:numRef>
          </c:val>
          <c:extLst>
            <c:ext xmlns:c16="http://schemas.microsoft.com/office/drawing/2014/chart" uri="{C3380CC4-5D6E-409C-BE32-E72D297353CC}">
              <c16:uniqueId val="{00000006-7767-4689-9372-17EE528102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Pies'!$B$8</c:f>
              <c:strCache>
                <c:ptCount val="1"/>
                <c:pt idx="0">
                  <c:v>RC14</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366-461F-9646-A84EE9D32C52}"/>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366-461F-9646-A84EE9D32C52}"/>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366-461F-9646-A84EE9D32C52}"/>
              </c:ext>
            </c:extLst>
          </c:dPt>
          <c:val>
            <c:numRef>
              <c:f>'May and High Rain Pies'!$C$8:$E$8</c:f>
              <c:numCache>
                <c:formatCode>General</c:formatCode>
                <c:ptCount val="3"/>
                <c:pt idx="0">
                  <c:v>1.11E-2</c:v>
                </c:pt>
                <c:pt idx="1">
                  <c:v>6.8100000000000001E-3</c:v>
                </c:pt>
                <c:pt idx="2">
                  <c:v>7.8399999999999997E-2</c:v>
                </c:pt>
              </c:numCache>
            </c:numRef>
          </c:val>
          <c:extLst>
            <c:ext xmlns:c16="http://schemas.microsoft.com/office/drawing/2014/chart" uri="{C3380CC4-5D6E-409C-BE32-E72D297353CC}">
              <c16:uniqueId val="{00000006-8366-461F-9646-A84EE9D32C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Pies'!$B$42</c:f>
              <c:strCache>
                <c:ptCount val="1"/>
                <c:pt idx="0">
                  <c:v>RC03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691-4C7C-A938-E4F88B2E33D7}"/>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691-4C7C-A938-E4F88B2E33D7}"/>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691-4C7C-A938-E4F88B2E33D7}"/>
              </c:ext>
            </c:extLst>
          </c:dPt>
          <c:val>
            <c:numRef>
              <c:f>'May and High Rain Pies'!$C$42:$E$42</c:f>
              <c:numCache>
                <c:formatCode>General</c:formatCode>
                <c:ptCount val="3"/>
                <c:pt idx="0">
                  <c:v>1.5</c:v>
                </c:pt>
                <c:pt idx="1">
                  <c:v>0.51</c:v>
                </c:pt>
                <c:pt idx="2">
                  <c:v>0.31</c:v>
                </c:pt>
              </c:numCache>
            </c:numRef>
          </c:val>
          <c:extLst>
            <c:ext xmlns:c16="http://schemas.microsoft.com/office/drawing/2014/chart" uri="{C3380CC4-5D6E-409C-BE32-E72D297353CC}">
              <c16:uniqueId val="{00000006-C691-4C7C-A938-E4F88B2E33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Pies'!$B$63</c:f>
              <c:strCache>
                <c:ptCount val="1"/>
                <c:pt idx="0">
                  <c:v>RC07</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68-4F74-A392-FA707B83D7E7}"/>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68-4F74-A392-FA707B83D7E7}"/>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68-4F74-A392-FA707B83D7E7}"/>
              </c:ext>
            </c:extLst>
          </c:dPt>
          <c:val>
            <c:numRef>
              <c:f>'May and High Rain Pies'!$C$63:$E$63</c:f>
              <c:numCache>
                <c:formatCode>General</c:formatCode>
                <c:ptCount val="3"/>
                <c:pt idx="0">
                  <c:v>1.7</c:v>
                </c:pt>
                <c:pt idx="1">
                  <c:v>0.39</c:v>
                </c:pt>
                <c:pt idx="2">
                  <c:v>0.41</c:v>
                </c:pt>
              </c:numCache>
            </c:numRef>
          </c:val>
          <c:extLst>
            <c:ext xmlns:c16="http://schemas.microsoft.com/office/drawing/2014/chart" uri="{C3380CC4-5D6E-409C-BE32-E72D297353CC}">
              <c16:uniqueId val="{00000006-7F68-4F74-A392-FA707B83D7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Pies'!$B$84</c:f>
              <c:strCache>
                <c:ptCount val="1"/>
                <c:pt idx="0">
                  <c:v>RC23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F1D-45ED-AFC3-87A145FD3B01}"/>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F1D-45ED-AFC3-87A145FD3B01}"/>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F1D-45ED-AFC3-87A145FD3B01}"/>
              </c:ext>
            </c:extLst>
          </c:dPt>
          <c:val>
            <c:numRef>
              <c:f>'May and High Rain Pies'!$C$84:$E$84</c:f>
              <c:numCache>
                <c:formatCode>General</c:formatCode>
                <c:ptCount val="3"/>
                <c:pt idx="0">
                  <c:v>2.4</c:v>
                </c:pt>
                <c:pt idx="1">
                  <c:v>0.4</c:v>
                </c:pt>
                <c:pt idx="2">
                  <c:v>0.28999999999999998</c:v>
                </c:pt>
              </c:numCache>
            </c:numRef>
          </c:val>
          <c:extLst>
            <c:ext xmlns:c16="http://schemas.microsoft.com/office/drawing/2014/chart" uri="{C3380CC4-5D6E-409C-BE32-E72D297353CC}">
              <c16:uniqueId val="{00000006-AF1D-45ED-AFC3-87A145FD3B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Pies'!$B$82</c:f>
              <c:strCache>
                <c:ptCount val="1"/>
                <c:pt idx="0">
                  <c:v>RC22</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5A0-4C69-ACC0-B67166AA7B77}"/>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5A0-4C69-ACC0-B67166AA7B77}"/>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5A0-4C69-ACC0-B67166AA7B77}"/>
              </c:ext>
            </c:extLst>
          </c:dPt>
          <c:val>
            <c:numRef>
              <c:f>'May and High Rain Pies'!$C$82:$E$82</c:f>
              <c:numCache>
                <c:formatCode>General</c:formatCode>
                <c:ptCount val="3"/>
                <c:pt idx="0">
                  <c:v>0.46</c:v>
                </c:pt>
                <c:pt idx="1">
                  <c:v>0.16</c:v>
                </c:pt>
                <c:pt idx="2">
                  <c:v>0.28999999999999998</c:v>
                </c:pt>
              </c:numCache>
            </c:numRef>
          </c:val>
          <c:extLst>
            <c:ext xmlns:c16="http://schemas.microsoft.com/office/drawing/2014/chart" uri="{C3380CC4-5D6E-409C-BE32-E72D297353CC}">
              <c16:uniqueId val="{00000006-45A0-4C69-ACC0-B67166AA7B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Pies'!$B$101</c:f>
              <c:strCache>
                <c:ptCount val="1"/>
                <c:pt idx="0">
                  <c:v>RC21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DD9-4832-99AF-AA90B0B45561}"/>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DD9-4832-99AF-AA90B0B45561}"/>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DD9-4832-99AF-AA90B0B45561}"/>
              </c:ext>
            </c:extLst>
          </c:dPt>
          <c:val>
            <c:numRef>
              <c:f>'May and High Rain Pies'!$C$101:$E$101</c:f>
              <c:numCache>
                <c:formatCode>General</c:formatCode>
                <c:ptCount val="3"/>
                <c:pt idx="0">
                  <c:v>3.3999999999999998E-3</c:v>
                </c:pt>
                <c:pt idx="1">
                  <c:v>8.6999999999999994E-3</c:v>
                </c:pt>
                <c:pt idx="2">
                  <c:v>9.1999999999999998E-2</c:v>
                </c:pt>
              </c:numCache>
            </c:numRef>
          </c:val>
          <c:extLst>
            <c:ext xmlns:c16="http://schemas.microsoft.com/office/drawing/2014/chart" uri="{C3380CC4-5D6E-409C-BE32-E72D297353CC}">
              <c16:uniqueId val="{00000006-9DD9-4832-99AF-AA90B0B455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Pies'!$B$107</c:f>
              <c:strCache>
                <c:ptCount val="1"/>
                <c:pt idx="0">
                  <c:v>RC14</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43-48C2-BD54-DA65ABC4E5AB}"/>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43-48C2-BD54-DA65ABC4E5AB}"/>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43-48C2-BD54-DA65ABC4E5AB}"/>
              </c:ext>
            </c:extLst>
          </c:dPt>
          <c:val>
            <c:numRef>
              <c:f>'May and High Rain Pies'!$C$107:$E$107</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B643-48C2-BD54-DA65ABC4E5A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Pies'!$B$20</c:f>
              <c:strCache>
                <c:ptCount val="1"/>
                <c:pt idx="0">
                  <c:v>RC22</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0A4-4FDD-A19B-106FD1F9C2C1}"/>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0A4-4FDD-A19B-106FD1F9C2C1}"/>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0A4-4FDD-A19B-106FD1F9C2C1}"/>
              </c:ext>
            </c:extLst>
          </c:dPt>
          <c:val>
            <c:numRef>
              <c:f>'May and High Rain Pies'!$C$20:$E$20</c:f>
              <c:numCache>
                <c:formatCode>General</c:formatCode>
                <c:ptCount val="3"/>
                <c:pt idx="0">
                  <c:v>2.08</c:v>
                </c:pt>
                <c:pt idx="1">
                  <c:v>1.1299999999999999</c:v>
                </c:pt>
                <c:pt idx="2">
                  <c:v>0.57399999999999995</c:v>
                </c:pt>
              </c:numCache>
            </c:numRef>
          </c:val>
          <c:extLst>
            <c:ext xmlns:c16="http://schemas.microsoft.com/office/drawing/2014/chart" uri="{C3380CC4-5D6E-409C-BE32-E72D297353CC}">
              <c16:uniqueId val="{00000006-A0A4-4FDD-A19B-106FD1F9C2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Pies'!$B$5</c:f>
              <c:strCache>
                <c:ptCount val="1"/>
                <c:pt idx="0">
                  <c:v>RC23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AD0-4325-B0BA-FB9DDEE8E7F4}"/>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AD0-4325-B0BA-FB9DDEE8E7F4}"/>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AD0-4325-B0BA-FB9DDEE8E7F4}"/>
              </c:ext>
            </c:extLst>
          </c:dPt>
          <c:val>
            <c:numRef>
              <c:f>'Highest Pies'!$C$5:$E$5</c:f>
              <c:numCache>
                <c:formatCode>General</c:formatCode>
                <c:ptCount val="3"/>
                <c:pt idx="0">
                  <c:v>2.84</c:v>
                </c:pt>
                <c:pt idx="1">
                  <c:v>1.34</c:v>
                </c:pt>
                <c:pt idx="2">
                  <c:v>0.68799999999999994</c:v>
                </c:pt>
              </c:numCache>
            </c:numRef>
          </c:val>
          <c:extLst>
            <c:ext xmlns:c16="http://schemas.microsoft.com/office/drawing/2014/chart" uri="{C3380CC4-5D6E-409C-BE32-E72D297353CC}">
              <c16:uniqueId val="{00000006-FAD0-4325-B0BA-FB9DDEE8E7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Pies'!$B$15</c:f>
              <c:strCache>
                <c:ptCount val="1"/>
                <c:pt idx="0">
                  <c:v>RC21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5E6-4E8C-AC42-1EDC1DA2448F}"/>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5E6-4E8C-AC42-1EDC1DA2448F}"/>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5E6-4E8C-AC42-1EDC1DA2448F}"/>
              </c:ext>
            </c:extLst>
          </c:dPt>
          <c:val>
            <c:numRef>
              <c:f>'Highest Pies'!$C$15:$E$15</c:f>
              <c:numCache>
                <c:formatCode>General</c:formatCode>
                <c:ptCount val="3"/>
                <c:pt idx="0">
                  <c:v>0.96199999999999997</c:v>
                </c:pt>
                <c:pt idx="1">
                  <c:v>0.39400000000000002</c:v>
                </c:pt>
                <c:pt idx="2">
                  <c:v>0.17</c:v>
                </c:pt>
              </c:numCache>
            </c:numRef>
          </c:val>
          <c:extLst>
            <c:ext xmlns:c16="http://schemas.microsoft.com/office/drawing/2014/chart" uri="{C3380CC4-5D6E-409C-BE32-E72D297353CC}">
              <c16:uniqueId val="{00000006-05E6-4E8C-AC42-1EDC1DA244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RC3:</a:t>
            </a:r>
            <a:r>
              <a:rPr lang="en-US" b="1" baseline="0" dirty="0"/>
              <a:t> 2006 - 2020</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PFOS</c:v>
          </c:tx>
          <c:spPr>
            <a:ln w="19050" cap="rnd">
              <a:solidFill>
                <a:srgbClr val="ED7D31"/>
              </a:solidFill>
              <a:round/>
            </a:ln>
            <a:effectLst/>
          </c:spPr>
          <c:marker>
            <c:symbol val="circle"/>
            <c:size val="5"/>
            <c:spPr>
              <a:solidFill>
                <a:srgbClr val="ED7D31"/>
              </a:solidFill>
              <a:ln w="9525">
                <a:solidFill>
                  <a:schemeClr val="tx1"/>
                </a:solidFill>
              </a:ln>
              <a:effectLst/>
            </c:spPr>
          </c:marker>
          <c:xVal>
            <c:numRef>
              <c:f>'Table 3d - RC Historical'!$D$6:$D$31</c:f>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f>'Table 3d - RC Historical'!$E$6:$E$31</c:f>
              <c:numCache>
                <c:formatCode>0.00</c:formatCode>
                <c:ptCount val="26"/>
                <c:pt idx="0">
                  <c:v>4</c:v>
                </c:pt>
                <c:pt idx="1">
                  <c:v>3.92</c:v>
                </c:pt>
                <c:pt idx="2">
                  <c:v>6.63</c:v>
                </c:pt>
                <c:pt idx="3">
                  <c:v>6.39</c:v>
                </c:pt>
                <c:pt idx="4">
                  <c:v>1.71</c:v>
                </c:pt>
                <c:pt idx="5">
                  <c:v>4.43</c:v>
                </c:pt>
                <c:pt idx="6">
                  <c:v>4.99</c:v>
                </c:pt>
                <c:pt idx="7">
                  <c:v>4.54</c:v>
                </c:pt>
                <c:pt idx="8">
                  <c:v>3.47</c:v>
                </c:pt>
                <c:pt idx="9">
                  <c:v>1.4</c:v>
                </c:pt>
                <c:pt idx="10">
                  <c:v>3.04</c:v>
                </c:pt>
                <c:pt idx="11">
                  <c:v>3.16</c:v>
                </c:pt>
                <c:pt idx="12" formatCode="0.0">
                  <c:v>3.9</c:v>
                </c:pt>
                <c:pt idx="13" formatCode="0.000">
                  <c:v>2.4660000000000002</c:v>
                </c:pt>
                <c:pt idx="14">
                  <c:v>2.63</c:v>
                </c:pt>
                <c:pt idx="15" formatCode="General">
                  <c:v>2.94</c:v>
                </c:pt>
                <c:pt idx="16" formatCode="General">
                  <c:v>4.8099999999999996</c:v>
                </c:pt>
                <c:pt idx="17" formatCode="General">
                  <c:v>5.24</c:v>
                </c:pt>
                <c:pt idx="18" formatCode="General">
                  <c:v>6.26</c:v>
                </c:pt>
                <c:pt idx="19" formatCode="General">
                  <c:v>8.81</c:v>
                </c:pt>
                <c:pt idx="20" formatCode="General">
                  <c:v>5.48</c:v>
                </c:pt>
                <c:pt idx="21" formatCode="General">
                  <c:v>3.48</c:v>
                </c:pt>
                <c:pt idx="22" formatCode="General">
                  <c:v>3.6</c:v>
                </c:pt>
                <c:pt idx="23" formatCode="General">
                  <c:v>1.96</c:v>
                </c:pt>
                <c:pt idx="24" formatCode="General">
                  <c:v>2.0099999999999998</c:v>
                </c:pt>
                <c:pt idx="25" formatCode="General">
                  <c:v>2.0699999999999998</c:v>
                </c:pt>
              </c:numCache>
            </c:numRef>
          </c:yVal>
          <c:smooth val="0"/>
          <c:extLst>
            <c:ext xmlns:c16="http://schemas.microsoft.com/office/drawing/2014/chart" uri="{C3380CC4-5D6E-409C-BE32-E72D297353CC}">
              <c16:uniqueId val="{00000000-7F38-4051-9188-2A03ABC675DA}"/>
            </c:ext>
          </c:extLst>
        </c:ser>
        <c:dLbls>
          <c:showLegendKey val="0"/>
          <c:showVal val="0"/>
          <c:showCatName val="0"/>
          <c:showSerName val="0"/>
          <c:showPercent val="0"/>
          <c:showBubbleSize val="0"/>
        </c:dLbls>
        <c:axId val="1284876552"/>
        <c:axId val="1284877208"/>
        <c:extLst>
          <c:ext xmlns:c15="http://schemas.microsoft.com/office/drawing/2012/chart" uri="{02D57815-91ED-43cb-92C2-25804820EDAC}">
            <c15:filteredScatterSeries>
              <c15:ser>
                <c:idx val="9"/>
                <c:order val="1"/>
                <c:tx>
                  <c:v>PFOA</c:v>
                </c:tx>
                <c:spPr>
                  <a:ln w="19050" cap="rnd">
                    <a:solidFill>
                      <a:srgbClr val="FF0000"/>
                    </a:solidFill>
                    <a:round/>
                  </a:ln>
                  <a:effectLst/>
                </c:spPr>
                <c:marker>
                  <c:symbol val="circle"/>
                  <c:size val="5"/>
                  <c:spPr>
                    <a:solidFill>
                      <a:srgbClr val="FF0000"/>
                    </a:solidFill>
                    <a:ln w="9525">
                      <a:solidFill>
                        <a:schemeClr val="tx1"/>
                      </a:solidFill>
                    </a:ln>
                    <a:effectLst/>
                  </c:spPr>
                </c:marker>
                <c:xVal>
                  <c:numRef>
                    <c:extLst>
                      <c:ext uri="{02D57815-91ED-43cb-92C2-25804820EDAC}">
                        <c15:formulaRef>
                          <c15:sqref>'Table 3d - RC Historical'!$D$6:$D$31</c15:sqref>
                        </c15:formulaRef>
                      </c:ext>
                    </c:extLst>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extLst>
                      <c:ext uri="{02D57815-91ED-43cb-92C2-25804820EDAC}">
                        <c15:formulaRef>
                          <c15:sqref>'Table 3d - RC Historical'!$F$6:$F$31</c15:sqref>
                        </c15:formulaRef>
                      </c:ext>
                    </c:extLst>
                    <c:numCache>
                      <c:formatCode>0.000</c:formatCode>
                      <c:ptCount val="26"/>
                      <c:pt idx="0" formatCode="0.00">
                        <c:v>1.43</c:v>
                      </c:pt>
                      <c:pt idx="1">
                        <c:v>0.84699999999999998</c:v>
                      </c:pt>
                      <c:pt idx="2" formatCode="0.00">
                        <c:v>1.97</c:v>
                      </c:pt>
                      <c:pt idx="3" formatCode="0.00">
                        <c:v>2</c:v>
                      </c:pt>
                      <c:pt idx="4">
                        <c:v>0.42499999999999999</c:v>
                      </c:pt>
                      <c:pt idx="5" formatCode="0.00">
                        <c:v>1.21</c:v>
                      </c:pt>
                      <c:pt idx="6" formatCode="0.00">
                        <c:v>1.01</c:v>
                      </c:pt>
                      <c:pt idx="7" formatCode="0.00">
                        <c:v>1.9</c:v>
                      </c:pt>
                      <c:pt idx="8" formatCode="0.00">
                        <c:v>1.55</c:v>
                      </c:pt>
                      <c:pt idx="9" formatCode="0.00">
                        <c:v>0.37</c:v>
                      </c:pt>
                      <c:pt idx="10">
                        <c:v>0.96699999999999997</c:v>
                      </c:pt>
                      <c:pt idx="11">
                        <c:v>1.22</c:v>
                      </c:pt>
                      <c:pt idx="12">
                        <c:v>0.83199999999999996</c:v>
                      </c:pt>
                      <c:pt idx="13">
                        <c:v>0.54800000000000004</c:v>
                      </c:pt>
                      <c:pt idx="14">
                        <c:v>0.92100000000000004</c:v>
                      </c:pt>
                      <c:pt idx="15" formatCode="General">
                        <c:v>1.68</c:v>
                      </c:pt>
                      <c:pt idx="16" formatCode="General">
                        <c:v>2.2599999999999998</c:v>
                      </c:pt>
                      <c:pt idx="17" formatCode="General">
                        <c:v>2.4500000000000002</c:v>
                      </c:pt>
                      <c:pt idx="18" formatCode="General">
                        <c:v>2.17</c:v>
                      </c:pt>
                      <c:pt idx="19" formatCode="General">
                        <c:v>2.2799999999999998</c:v>
                      </c:pt>
                      <c:pt idx="20" formatCode="General">
                        <c:v>0.89800000000000002</c:v>
                      </c:pt>
                      <c:pt idx="21" formatCode="General">
                        <c:v>0.61099999999999999</c:v>
                      </c:pt>
                      <c:pt idx="22" formatCode="General">
                        <c:v>0.93700000000000006</c:v>
                      </c:pt>
                      <c:pt idx="23" formatCode="General">
                        <c:v>0.60299999999999998</c:v>
                      </c:pt>
                      <c:pt idx="24" formatCode="General">
                        <c:v>0.56299999999999994</c:v>
                      </c:pt>
                      <c:pt idx="25" formatCode="General">
                        <c:v>0.629</c:v>
                      </c:pt>
                    </c:numCache>
                  </c:numRef>
                </c:yVal>
                <c:smooth val="0"/>
                <c:extLst>
                  <c:ext xmlns:c16="http://schemas.microsoft.com/office/drawing/2014/chart" uri="{C3380CC4-5D6E-409C-BE32-E72D297353CC}">
                    <c16:uniqueId val="{00000001-7F38-4051-9188-2A03ABC675DA}"/>
                  </c:ext>
                </c:extLst>
              </c15:ser>
            </c15:filteredScatterSeries>
            <c15:filteredScatterSeries>
              <c15:ser>
                <c:idx val="1"/>
                <c:order val="2"/>
                <c:tx>
                  <c:v>RC5 PFOS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'Table 3d - RC Historical'!$D$32:$D$50</c15:sqref>
                        </c15:formulaRef>
                      </c:ext>
                    </c:extLst>
                    <c:numCache>
                      <c:formatCode>m/d/yyyy;@</c:formatCode>
                      <c:ptCount val="19"/>
                      <c:pt idx="0" formatCode="m/d/yyyy">
                        <c:v>38888</c:v>
                      </c:pt>
                      <c:pt idx="1">
                        <c:v>40499</c:v>
                      </c:pt>
                      <c:pt idx="2">
                        <c:v>40981</c:v>
                      </c:pt>
                      <c:pt idx="3">
                        <c:v>41438</c:v>
                      </c:pt>
                      <c:pt idx="4">
                        <c:v>41804</c:v>
                      </c:pt>
                      <c:pt idx="5">
                        <c:v>41873</c:v>
                      </c:pt>
                      <c:pt idx="6">
                        <c:v>42086</c:v>
                      </c:pt>
                      <c:pt idx="7">
                        <c:v>42171</c:v>
                      </c:pt>
                      <c:pt idx="8">
                        <c:v>42248</c:v>
                      </c:pt>
                      <c:pt idx="9">
                        <c:v>42328</c:v>
                      </c:pt>
                      <c:pt idx="10">
                        <c:v>42677</c:v>
                      </c:pt>
                      <c:pt idx="11" formatCode="m/d/yyyy">
                        <c:v>42944</c:v>
                      </c:pt>
                      <c:pt idx="12">
                        <c:v>43041</c:v>
                      </c:pt>
                      <c:pt idx="13">
                        <c:v>43395</c:v>
                      </c:pt>
                      <c:pt idx="14">
                        <c:v>43689</c:v>
                      </c:pt>
                      <c:pt idx="15">
                        <c:v>43755</c:v>
                      </c:pt>
                      <c:pt idx="16">
                        <c:v>43885</c:v>
                      </c:pt>
                      <c:pt idx="17">
                        <c:v>43955</c:v>
                      </c:pt>
                      <c:pt idx="18">
                        <c:v>44040</c:v>
                      </c:pt>
                    </c:numCache>
                  </c:numRef>
                </c:xVal>
                <c:yVal>
                  <c:numRef>
                    <c:extLst xmlns:c15="http://schemas.microsoft.com/office/drawing/2012/chart">
                      <c:ext xmlns:c15="http://schemas.microsoft.com/office/drawing/2012/chart" uri="{02D57815-91ED-43cb-92C2-25804820EDAC}">
                        <c15:formulaRef>
                          <c15:sqref>'Table 3d - RC Historical'!$E$32:$E$50</c15:sqref>
                        </c15:formulaRef>
                      </c:ext>
                    </c:extLst>
                    <c:numCache>
                      <c:formatCode>0.00</c:formatCode>
                      <c:ptCount val="19"/>
                      <c:pt idx="0">
                        <c:v>2.8</c:v>
                      </c:pt>
                      <c:pt idx="1">
                        <c:v>2.35</c:v>
                      </c:pt>
                      <c:pt idx="2">
                        <c:v>1.17</c:v>
                      </c:pt>
                      <c:pt idx="3">
                        <c:v>3.38</c:v>
                      </c:pt>
                      <c:pt idx="4">
                        <c:v>5.44</c:v>
                      </c:pt>
                      <c:pt idx="5">
                        <c:v>3.1</c:v>
                      </c:pt>
                      <c:pt idx="6">
                        <c:v>1.47</c:v>
                      </c:pt>
                      <c:pt idx="7">
                        <c:v>3.52</c:v>
                      </c:pt>
                      <c:pt idx="8">
                        <c:v>3.02</c:v>
                      </c:pt>
                      <c:pt idx="9">
                        <c:v>3.52</c:v>
                      </c:pt>
                      <c:pt idx="10" formatCode="0.0">
                        <c:v>2.4</c:v>
                      </c:pt>
                      <c:pt idx="11" formatCode="0.0">
                        <c:v>2.4</c:v>
                      </c:pt>
                      <c:pt idx="12">
                        <c:v>1.69</c:v>
                      </c:pt>
                      <c:pt idx="13">
                        <c:v>2.12</c:v>
                      </c:pt>
                      <c:pt idx="14" formatCode="0.000">
                        <c:v>1.992</c:v>
                      </c:pt>
                      <c:pt idx="15" formatCode="0.000">
                        <c:v>1.91</c:v>
                      </c:pt>
                      <c:pt idx="16" formatCode="0.000">
                        <c:v>1.4</c:v>
                      </c:pt>
                      <c:pt idx="17" formatCode="0.000">
                        <c:v>3.42</c:v>
                      </c:pt>
                      <c:pt idx="18" formatCode="General">
                        <c:v>2.5099999999999998</c:v>
                      </c:pt>
                    </c:numCache>
                  </c:numRef>
                </c:yVal>
                <c:smooth val="0"/>
                <c:extLst xmlns:c15="http://schemas.microsoft.com/office/drawing/2012/chart">
                  <c:ext xmlns:c16="http://schemas.microsoft.com/office/drawing/2014/chart" uri="{C3380CC4-5D6E-409C-BE32-E72D297353CC}">
                    <c16:uniqueId val="{00000002-7F38-4051-9188-2A03ABC675DA}"/>
                  </c:ext>
                </c:extLst>
              </c15:ser>
            </c15:filteredScatterSeries>
            <c15:filteredScatterSeries>
              <c15:ser>
                <c:idx val="2"/>
                <c:order val="3"/>
                <c:tx>
                  <c:v>RC7 PFOS</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Historical'!$E$51:$E$73</c15:sqref>
                        </c15:formulaRef>
                      </c:ext>
                    </c:extLst>
                    <c:numCache>
                      <c:formatCode>0.00</c:formatCode>
                      <c:ptCount val="23"/>
                      <c:pt idx="0">
                        <c:v>5</c:v>
                      </c:pt>
                      <c:pt idx="1">
                        <c:v>2</c:v>
                      </c:pt>
                      <c:pt idx="2" formatCode="0.000">
                        <c:v>0.93300000000000005</c:v>
                      </c:pt>
                      <c:pt idx="3">
                        <c:v>2.88</c:v>
                      </c:pt>
                      <c:pt idx="4">
                        <c:v>4.76</c:v>
                      </c:pt>
                      <c:pt idx="5">
                        <c:v>2.81</c:v>
                      </c:pt>
                      <c:pt idx="6">
                        <c:v>3.92</c:v>
                      </c:pt>
                      <c:pt idx="7">
                        <c:v>3.11</c:v>
                      </c:pt>
                      <c:pt idx="8">
                        <c:v>2.72</c:v>
                      </c:pt>
                      <c:pt idx="9">
                        <c:v>2.35</c:v>
                      </c:pt>
                      <c:pt idx="10">
                        <c:v>3.4</c:v>
                      </c:pt>
                      <c:pt idx="11">
                        <c:v>2.13</c:v>
                      </c:pt>
                      <c:pt idx="12">
                        <c:v>1.86</c:v>
                      </c:pt>
                      <c:pt idx="13">
                        <c:v>1.91</c:v>
                      </c:pt>
                      <c:pt idx="14" formatCode="0.000">
                        <c:v>1.538</c:v>
                      </c:pt>
                      <c:pt idx="15" formatCode="0.000">
                        <c:v>1.68</c:v>
                      </c:pt>
                      <c:pt idx="16" formatCode="General">
                        <c:v>1.85</c:v>
                      </c:pt>
                      <c:pt idx="17" formatCode="0.000">
                        <c:v>2.67</c:v>
                      </c:pt>
                      <c:pt idx="18" formatCode="0.000">
                        <c:v>2.58</c:v>
                      </c:pt>
                      <c:pt idx="19" formatCode="General">
                        <c:v>1.73</c:v>
                      </c:pt>
                      <c:pt idx="20" formatCode="General">
                        <c:v>2.82</c:v>
                      </c:pt>
                      <c:pt idx="21" formatCode="General">
                        <c:v>2.5</c:v>
                      </c:pt>
                      <c:pt idx="22" formatCode="General">
                        <c:v>1.83</c:v>
                      </c:pt>
                    </c:numCache>
                  </c:numRef>
                </c:yVal>
                <c:smooth val="0"/>
                <c:extLst xmlns:c15="http://schemas.microsoft.com/office/drawing/2012/chart">
                  <c:ext xmlns:c16="http://schemas.microsoft.com/office/drawing/2014/chart" uri="{C3380CC4-5D6E-409C-BE32-E72D297353CC}">
                    <c16:uniqueId val="{00000003-7F38-4051-9188-2A03ABC675DA}"/>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'Table 3d - RC Historical'!$C$82</c15:sqref>
                        </c15:formulaRef>
                      </c:ext>
                    </c:extLst>
                    <c:strCache>
                      <c:ptCount val="1"/>
                      <c:pt idx="0">
                        <c:v>RC10</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'Table 3d - RC Historical'!$D$74:$D$83</c15:sqref>
                        </c15:formulaRef>
                      </c:ext>
                    </c:extLst>
                    <c:numCache>
                      <c:formatCode>m/d/yyyy;@</c:formatCode>
                      <c:ptCount val="10"/>
                      <c:pt idx="0" formatCode="m/d/yyyy">
                        <c:v>38958</c:v>
                      </c:pt>
                      <c:pt idx="1">
                        <c:v>40499</c:v>
                      </c:pt>
                      <c:pt idx="2">
                        <c:v>40981</c:v>
                      </c:pt>
                      <c:pt idx="3">
                        <c:v>41438</c:v>
                      </c:pt>
                      <c:pt idx="4">
                        <c:v>41804</c:v>
                      </c:pt>
                      <c:pt idx="5">
                        <c:v>42328</c:v>
                      </c:pt>
                      <c:pt idx="6">
                        <c:v>43041</c:v>
                      </c:pt>
                      <c:pt idx="7">
                        <c:v>43395</c:v>
                      </c:pt>
                      <c:pt idx="8">
                        <c:v>43689</c:v>
                      </c:pt>
                      <c:pt idx="9">
                        <c:v>43755</c:v>
                      </c:pt>
                    </c:numCache>
                  </c:numRef>
                </c:xVal>
                <c:yVal>
                  <c:numRef>
                    <c:extLst xmlns:c15="http://schemas.microsoft.com/office/drawing/2012/chart">
                      <c:ext xmlns:c15="http://schemas.microsoft.com/office/drawing/2012/chart" uri="{02D57815-91ED-43cb-92C2-25804820EDAC}">
                        <c15:formulaRef>
                          <c15:sqref>'Table 3d - RC Historical'!$E$74:$E$83</c15:sqref>
                        </c15:formulaRef>
                      </c:ext>
                    </c:extLst>
                    <c:numCache>
                      <c:formatCode>0.00</c:formatCode>
                      <c:ptCount val="10"/>
                      <c:pt idx="0">
                        <c:v>5.2</c:v>
                      </c:pt>
                      <c:pt idx="1">
                        <c:v>1.54</c:v>
                      </c:pt>
                      <c:pt idx="2" formatCode="0.000">
                        <c:v>0.96499999999999997</c:v>
                      </c:pt>
                      <c:pt idx="3">
                        <c:v>1.1599999999999999</c:v>
                      </c:pt>
                      <c:pt idx="4">
                        <c:v>3.91</c:v>
                      </c:pt>
                      <c:pt idx="5">
                        <c:v>2.56</c:v>
                      </c:pt>
                      <c:pt idx="6" formatCode="General">
                        <c:v>0</c:v>
                      </c:pt>
                      <c:pt idx="7" formatCode="General">
                        <c:v>1.82</c:v>
                      </c:pt>
                      <c:pt idx="8" formatCode="General">
                        <c:v>1.07</c:v>
                      </c:pt>
                      <c:pt idx="9">
                        <c:v>1.34</c:v>
                      </c:pt>
                    </c:numCache>
                  </c:numRef>
                </c:yVal>
                <c:smooth val="0"/>
                <c:extLst xmlns:c15="http://schemas.microsoft.com/office/drawing/2012/chart">
                  <c:ext xmlns:c16="http://schemas.microsoft.com/office/drawing/2014/chart" uri="{C3380CC4-5D6E-409C-BE32-E72D297353CC}">
                    <c16:uniqueId val="{00000004-7F38-4051-9188-2A03ABC675DA}"/>
                  </c:ext>
                </c:extLst>
              </c15:ser>
            </c15:filteredScatterSeries>
            <c15:filteredScatterSeries>
              <c15:ser>
                <c:idx val="4"/>
                <c:order val="5"/>
                <c:tx>
                  <c:strRef>
                    <c:extLst xmlns:c15="http://schemas.microsoft.com/office/drawing/2012/chart">
                      <c:ext xmlns:c15="http://schemas.microsoft.com/office/drawing/2012/chart" uri="{02D57815-91ED-43cb-92C2-25804820EDAC}">
                        <c15:formulaRef>
                          <c15:sqref>'Table 3d - RC Historical'!$C$90</c15:sqref>
                        </c15:formulaRef>
                      </c:ext>
                    </c:extLst>
                    <c:strCache>
                      <c:ptCount val="1"/>
                      <c:pt idx="0">
                        <c:v>RC13</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'Table 3d - RC Historical'!$D$84:$D$91</c15:sqref>
                        </c15:formulaRef>
                      </c:ext>
                    </c:extLst>
                    <c:numCache>
                      <c:formatCode>m/d/yyyy;@</c:formatCode>
                      <c:ptCount val="8"/>
                      <c:pt idx="0" formatCode="m/d/yyyy">
                        <c:v>38985</c:v>
                      </c:pt>
                      <c:pt idx="1">
                        <c:v>40499</c:v>
                      </c:pt>
                      <c:pt idx="2">
                        <c:v>40981</c:v>
                      </c:pt>
                      <c:pt idx="3">
                        <c:v>41438</c:v>
                      </c:pt>
                      <c:pt idx="4">
                        <c:v>42328</c:v>
                      </c:pt>
                      <c:pt idx="5" formatCode="m/d/yyyy">
                        <c:v>42939</c:v>
                      </c:pt>
                      <c:pt idx="6">
                        <c:v>43689</c:v>
                      </c:pt>
                      <c:pt idx="7">
                        <c:v>43755</c:v>
                      </c:pt>
                    </c:numCache>
                  </c:numRef>
                </c:xVal>
                <c:yVal>
                  <c:numRef>
                    <c:extLst xmlns:c15="http://schemas.microsoft.com/office/drawing/2012/chart">
                      <c:ext xmlns:c15="http://schemas.microsoft.com/office/drawing/2012/chart" uri="{02D57815-91ED-43cb-92C2-25804820EDAC}">
                        <c15:formulaRef>
                          <c15:sqref>'Table 3d - RC Historical'!$E$85:$E$91</c15:sqref>
                        </c15:formulaRef>
                      </c:ext>
                    </c:extLst>
                    <c:numCache>
                      <c:formatCode>0.000</c:formatCode>
                      <c:ptCount val="7"/>
                      <c:pt idx="0" formatCode="0.00">
                        <c:v>1.33</c:v>
                      </c:pt>
                      <c:pt idx="1">
                        <c:v>0.59099999999999997</c:v>
                      </c:pt>
                      <c:pt idx="2" formatCode="0.00">
                        <c:v>2.1800000000000002</c:v>
                      </c:pt>
                      <c:pt idx="3" formatCode="0.00">
                        <c:v>2.04</c:v>
                      </c:pt>
                      <c:pt idx="4" formatCode="General">
                        <c:v>2.7E-2</c:v>
                      </c:pt>
                      <c:pt idx="5" formatCode="General">
                        <c:v>0.96399999999999997</c:v>
                      </c:pt>
                      <c:pt idx="6">
                        <c:v>1.24</c:v>
                      </c:pt>
                    </c:numCache>
                  </c:numRef>
                </c:yVal>
                <c:smooth val="0"/>
                <c:extLst xmlns:c15="http://schemas.microsoft.com/office/drawing/2012/chart">
                  <c:ext xmlns:c16="http://schemas.microsoft.com/office/drawing/2014/chart" uri="{C3380CC4-5D6E-409C-BE32-E72D297353CC}">
                    <c16:uniqueId val="{00000005-7F38-4051-9188-2A03ABC675DA}"/>
                  </c:ext>
                </c:extLst>
              </c15:ser>
            </c15:filteredScatterSeries>
            <c15:filteredScatterSeries>
              <c15:ser>
                <c:idx val="5"/>
                <c:order val="6"/>
                <c:tx>
                  <c:strRef>
                    <c:extLst xmlns:c15="http://schemas.microsoft.com/office/drawing/2012/chart">
                      <c:ext xmlns:c15="http://schemas.microsoft.com/office/drawing/2012/chart" uri="{02D57815-91ED-43cb-92C2-25804820EDAC}">
                        <c15:formulaRef>
                          <c15:sqref>'Table 3d - RC Historical'!$C$95</c15:sqref>
                        </c15:formulaRef>
                      </c:ext>
                    </c:extLst>
                    <c:strCache>
                      <c:ptCount val="1"/>
                      <c:pt idx="0">
                        <c:v>RC14</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'Table 3d - RC Historical'!$D$93:$D$102</c15:sqref>
                        </c15:formulaRef>
                      </c:ext>
                    </c:extLst>
                    <c:numCache>
                      <c:formatCode>m/d/yyyy;@</c:formatCode>
                      <c:ptCount val="10"/>
                      <c:pt idx="0">
                        <c:v>43689</c:v>
                      </c:pt>
                      <c:pt idx="1">
                        <c:v>43885</c:v>
                      </c:pt>
                      <c:pt idx="2">
                        <c:v>43949</c:v>
                      </c:pt>
                      <c:pt idx="3">
                        <c:v>43950</c:v>
                      </c:pt>
                      <c:pt idx="4">
                        <c:v>43958</c:v>
                      </c:pt>
                      <c:pt idx="5">
                        <c:v>43969</c:v>
                      </c:pt>
                      <c:pt idx="6">
                        <c:v>44011</c:v>
                      </c:pt>
                      <c:pt idx="7">
                        <c:v>44040</c:v>
                      </c:pt>
                      <c:pt idx="8">
                        <c:v>44069</c:v>
                      </c:pt>
                      <c:pt idx="9">
                        <c:v>44075</c:v>
                      </c:pt>
                    </c:numCache>
                  </c:numRef>
                </c:xVal>
                <c:yVal>
                  <c:numRef>
                    <c:extLst xmlns:c15="http://schemas.microsoft.com/office/drawing/2012/chart">
                      <c:ext xmlns:c15="http://schemas.microsoft.com/office/drawing/2012/chart" uri="{02D57815-91ED-43cb-92C2-25804820EDAC}">
                        <c15:formulaRef>
                          <c15:sqref>'Table 3d - RC Historical'!$E$93:$E$102</c15:sqref>
                        </c15:formulaRef>
                      </c:ext>
                    </c:extLst>
                    <c:numCache>
                      <c:formatCode>General</c:formatCode>
                      <c:ptCount val="10"/>
                      <c:pt idx="0">
                        <c:v>1.8699999999999999E-3</c:v>
                      </c:pt>
                      <c:pt idx="1">
                        <c:v>2.0299999999999997E-3</c:v>
                      </c:pt>
                      <c:pt idx="2">
                        <c:v>2.4599999999999999E-3</c:v>
                      </c:pt>
                      <c:pt idx="3">
                        <c:v>2.2000000000000001E-3</c:v>
                      </c:pt>
                      <c:pt idx="4">
                        <c:v>2.14E-3</c:v>
                      </c:pt>
                      <c:pt idx="5">
                        <c:v>1.11E-2</c:v>
                      </c:pt>
                      <c:pt idx="6">
                        <c:v>3.7100000000000002E-3</c:v>
                      </c:pt>
                      <c:pt idx="7">
                        <c:v>2.8300000000000001E-3</c:v>
                      </c:pt>
                      <c:pt idx="8">
                        <c:v>2.7799999999999999E-3</c:v>
                      </c:pt>
                      <c:pt idx="9">
                        <c:v>0</c:v>
                      </c:pt>
                    </c:numCache>
                  </c:numRef>
                </c:yVal>
                <c:smooth val="0"/>
                <c:extLst xmlns:c15="http://schemas.microsoft.com/office/drawing/2012/chart">
                  <c:ext xmlns:c16="http://schemas.microsoft.com/office/drawing/2014/chart" uri="{C3380CC4-5D6E-409C-BE32-E72D297353CC}">
                    <c16:uniqueId val="{00000006-7F38-4051-9188-2A03ABC675DA}"/>
                  </c:ext>
                </c:extLst>
              </c15:ser>
            </c15:filteredScatterSeries>
            <c15:filteredScatterSeries>
              <c15:ser>
                <c:idx val="6"/>
                <c:order val="7"/>
                <c:tx>
                  <c:strRef>
                    <c:extLst xmlns:c15="http://schemas.microsoft.com/office/drawing/2012/chart">
                      <c:ext xmlns:c15="http://schemas.microsoft.com/office/drawing/2012/chart" uri="{02D57815-91ED-43cb-92C2-25804820EDAC}">
                        <c15:formulaRef>
                          <c15:sqref>'Table 3d - RC Historical'!$C$115</c15:sqref>
                        </c15:formulaRef>
                      </c:ext>
                    </c:extLst>
                    <c:strCache>
                      <c:ptCount val="1"/>
                      <c:pt idx="0">
                        <c:v>RC17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'Table 3d - RC Historical'!$D$104:$D$119</c15:sqref>
                        </c15:formulaRef>
                      </c:ext>
                    </c:extLst>
                    <c:numCache>
                      <c:formatCode>m/d/yyyy;@</c:formatCode>
                      <c:ptCount val="16"/>
                      <c:pt idx="0" formatCode="m/d/yyyy">
                        <c:v>38985</c:v>
                      </c:pt>
                      <c:pt idx="1">
                        <c:v>40499</c:v>
                      </c:pt>
                      <c:pt idx="2">
                        <c:v>40981</c:v>
                      </c:pt>
                      <c:pt idx="3">
                        <c:v>41438</c:v>
                      </c:pt>
                      <c:pt idx="4">
                        <c:v>41804</c:v>
                      </c:pt>
                      <c:pt idx="5">
                        <c:v>41873</c:v>
                      </c:pt>
                      <c:pt idx="6">
                        <c:v>42248</c:v>
                      </c:pt>
                      <c:pt idx="7">
                        <c:v>42328</c:v>
                      </c:pt>
                      <c:pt idx="8">
                        <c:v>42677</c:v>
                      </c:pt>
                      <c:pt idx="9">
                        <c:v>43041</c:v>
                      </c:pt>
                      <c:pt idx="10">
                        <c:v>43395</c:v>
                      </c:pt>
                      <c:pt idx="11">
                        <c:v>43689</c:v>
                      </c:pt>
                      <c:pt idx="12">
                        <c:v>43691</c:v>
                      </c:pt>
                      <c:pt idx="13">
                        <c:v>43755</c:v>
                      </c:pt>
                      <c:pt idx="14">
                        <c:v>43956</c:v>
                      </c:pt>
                      <c:pt idx="15">
                        <c:v>44040</c:v>
                      </c:pt>
                    </c:numCache>
                  </c:numRef>
                </c:xVal>
                <c:yVal>
                  <c:numRef>
                    <c:extLst xmlns:c15="http://schemas.microsoft.com/office/drawing/2012/chart">
                      <c:ext xmlns:c15="http://schemas.microsoft.com/office/drawing/2012/chart" uri="{02D57815-91ED-43cb-92C2-25804820EDAC}">
                        <c15:formulaRef>
                          <c15:sqref>'Table 3d - RC Historical'!$E$104:$E$119</c15:sqref>
                        </c15:formulaRef>
                      </c:ext>
                    </c:extLst>
                    <c:numCache>
                      <c:formatCode>0.00</c:formatCode>
                      <c:ptCount val="16"/>
                      <c:pt idx="0" formatCode="General">
                        <c:v>0.2</c:v>
                      </c:pt>
                      <c:pt idx="1">
                        <c:v>1.22</c:v>
                      </c:pt>
                      <c:pt idx="2" formatCode="0.000">
                        <c:v>0.38800000000000001</c:v>
                      </c:pt>
                      <c:pt idx="3" formatCode="0.000">
                        <c:v>0.95</c:v>
                      </c:pt>
                      <c:pt idx="4" formatCode="General">
                        <c:v>0</c:v>
                      </c:pt>
                      <c:pt idx="5" formatCode="General">
                        <c:v>0</c:v>
                      </c:pt>
                      <c:pt idx="6" formatCode="General">
                        <c:v>0</c:v>
                      </c:pt>
                      <c:pt idx="7" formatCode="0.000">
                        <c:v>0.72199999999999998</c:v>
                      </c:pt>
                      <c:pt idx="8" formatCode="General">
                        <c:v>0</c:v>
                      </c:pt>
                      <c:pt idx="9" formatCode="General">
                        <c:v>0</c:v>
                      </c:pt>
                      <c:pt idx="10" formatCode="General">
                        <c:v>0</c:v>
                      </c:pt>
                      <c:pt idx="11" formatCode="0.0000">
                        <c:v>2.0400000000000001E-3</c:v>
                      </c:pt>
                      <c:pt idx="12" formatCode="General">
                        <c:v>0.70189999999999997</c:v>
                      </c:pt>
                      <c:pt idx="13" formatCode="General">
                        <c:v>5.3800000000000001E-2</c:v>
                      </c:pt>
                      <c:pt idx="14" formatCode="General">
                        <c:v>3.1199999999999999E-3</c:v>
                      </c:pt>
                      <c:pt idx="15" formatCode="General">
                        <c:v>0.16400000000000001</c:v>
                      </c:pt>
                    </c:numCache>
                  </c:numRef>
                </c:yVal>
                <c:smooth val="0"/>
                <c:extLst xmlns:c15="http://schemas.microsoft.com/office/drawing/2012/chart">
                  <c:ext xmlns:c16="http://schemas.microsoft.com/office/drawing/2014/chart" uri="{C3380CC4-5D6E-409C-BE32-E72D297353CC}">
                    <c16:uniqueId val="{00000007-7F38-4051-9188-2A03ABC675DA}"/>
                  </c:ext>
                </c:extLst>
              </c15:ser>
            </c15:filteredScatterSeries>
            <c15:filteredScatterSeries>
              <c15:ser>
                <c:idx val="7"/>
                <c:order val="8"/>
                <c:tx>
                  <c:v>"RC7 PFOA"</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Historical'!$F$51:$F$73</c15:sqref>
                        </c15:formulaRef>
                      </c:ext>
                    </c:extLst>
                    <c:numCache>
                      <c:formatCode>0.00</c:formatCode>
                      <c:ptCount val="23"/>
                      <c:pt idx="0" formatCode="0.000">
                        <c:v>2.2999999999999998</c:v>
                      </c:pt>
                      <c:pt idx="1">
                        <c:v>1</c:v>
                      </c:pt>
                      <c:pt idx="2" formatCode="0.000">
                        <c:v>0.25700000000000001</c:v>
                      </c:pt>
                      <c:pt idx="3" formatCode="0.000">
                        <c:v>0.82099999999999995</c:v>
                      </c:pt>
                      <c:pt idx="4">
                        <c:v>1.53</c:v>
                      </c:pt>
                      <c:pt idx="5" formatCode="0.000">
                        <c:v>0.72799999999999998</c:v>
                      </c:pt>
                      <c:pt idx="6" formatCode="0.000">
                        <c:v>0.97399999999999998</c:v>
                      </c:pt>
                      <c:pt idx="7" formatCode="0.000">
                        <c:v>0.81699999999999995</c:v>
                      </c:pt>
                      <c:pt idx="8">
                        <c:v>1.36</c:v>
                      </c:pt>
                      <c:pt idx="9" formatCode="0.000">
                        <c:v>0.82</c:v>
                      </c:pt>
                      <c:pt idx="10" formatCode="0.000">
                        <c:v>0.62</c:v>
                      </c:pt>
                      <c:pt idx="11" formatCode="0.000">
                        <c:v>0.64100000000000001</c:v>
                      </c:pt>
                      <c:pt idx="12" formatCode="0.000">
                        <c:v>0.67900000000000005</c:v>
                      </c:pt>
                      <c:pt idx="13" formatCode="0.000">
                        <c:v>0.34660000000000002</c:v>
                      </c:pt>
                      <c:pt idx="14" formatCode="0.000">
                        <c:v>0.18380000000000002</c:v>
                      </c:pt>
                      <c:pt idx="15" formatCode="0.000">
                        <c:v>0.48599999999999999</c:v>
                      </c:pt>
                      <c:pt idx="16" formatCode="General">
                        <c:v>0.67</c:v>
                      </c:pt>
                      <c:pt idx="17" formatCode="0.000">
                        <c:v>1.39</c:v>
                      </c:pt>
                      <c:pt idx="18" formatCode="0.000">
                        <c:v>1.25</c:v>
                      </c:pt>
                      <c:pt idx="19" formatCode="General">
                        <c:v>0.30399999999999999</c:v>
                      </c:pt>
                      <c:pt idx="20" formatCode="General">
                        <c:v>0.48499999999999999</c:v>
                      </c:pt>
                      <c:pt idx="21" formatCode="General">
                        <c:v>0.48499999999999999</c:v>
                      </c:pt>
                      <c:pt idx="22" formatCode="General">
                        <c:v>0.33400000000000002</c:v>
                      </c:pt>
                    </c:numCache>
                  </c:numRef>
                </c:yVal>
                <c:smooth val="0"/>
                <c:extLst xmlns:c15="http://schemas.microsoft.com/office/drawing/2012/chart">
                  <c:ext xmlns:c16="http://schemas.microsoft.com/office/drawing/2014/chart" uri="{C3380CC4-5D6E-409C-BE32-E72D297353CC}">
                    <c16:uniqueId val="{00000008-7F38-4051-9188-2A03ABC675DA}"/>
                  </c:ext>
                </c:extLst>
              </c15:ser>
            </c15:filteredScatterSeries>
            <c15:filteredScatterSeries>
              <c15:ser>
                <c:idx val="8"/>
                <c:order val="9"/>
                <c:tx>
                  <c:v>RC5 PFOA</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extLst xmlns:c15="http://schemas.microsoft.com/office/drawing/2012/chart">
                      <c:ext xmlns:c15="http://schemas.microsoft.com/office/drawing/2012/chart" uri="{02D57815-91ED-43cb-92C2-25804820EDAC}">
                        <c15:formulaRef>
                          <c15:sqref>'Table 3d - RC Historical'!$D$32:$D$50</c15:sqref>
                        </c15:formulaRef>
                      </c:ext>
                    </c:extLst>
                    <c:numCache>
                      <c:formatCode>m/d/yyyy;@</c:formatCode>
                      <c:ptCount val="19"/>
                      <c:pt idx="0" formatCode="m/d/yyyy">
                        <c:v>38888</c:v>
                      </c:pt>
                      <c:pt idx="1">
                        <c:v>40499</c:v>
                      </c:pt>
                      <c:pt idx="2">
                        <c:v>40981</c:v>
                      </c:pt>
                      <c:pt idx="3">
                        <c:v>41438</c:v>
                      </c:pt>
                      <c:pt idx="4">
                        <c:v>41804</c:v>
                      </c:pt>
                      <c:pt idx="5">
                        <c:v>41873</c:v>
                      </c:pt>
                      <c:pt idx="6">
                        <c:v>42086</c:v>
                      </c:pt>
                      <c:pt idx="7">
                        <c:v>42171</c:v>
                      </c:pt>
                      <c:pt idx="8">
                        <c:v>42248</c:v>
                      </c:pt>
                      <c:pt idx="9">
                        <c:v>42328</c:v>
                      </c:pt>
                      <c:pt idx="10">
                        <c:v>42677</c:v>
                      </c:pt>
                      <c:pt idx="11" formatCode="m/d/yyyy">
                        <c:v>42944</c:v>
                      </c:pt>
                      <c:pt idx="12">
                        <c:v>43041</c:v>
                      </c:pt>
                      <c:pt idx="13">
                        <c:v>43395</c:v>
                      </c:pt>
                      <c:pt idx="14">
                        <c:v>43689</c:v>
                      </c:pt>
                      <c:pt idx="15">
                        <c:v>43755</c:v>
                      </c:pt>
                      <c:pt idx="16">
                        <c:v>43885</c:v>
                      </c:pt>
                      <c:pt idx="17">
                        <c:v>43955</c:v>
                      </c:pt>
                      <c:pt idx="18">
                        <c:v>44040</c:v>
                      </c:pt>
                    </c:numCache>
                  </c:numRef>
                </c:xVal>
                <c:yVal>
                  <c:numRef>
                    <c:extLst xmlns:c15="http://schemas.microsoft.com/office/drawing/2012/chart">
                      <c:ext xmlns:c15="http://schemas.microsoft.com/office/drawing/2012/chart" uri="{02D57815-91ED-43cb-92C2-25804820EDAC}">
                        <c15:formulaRef>
                          <c15:sqref>'Table 3d - RC Historical'!$F$32:$F$50</c15:sqref>
                        </c15:formulaRef>
                      </c:ext>
                    </c:extLst>
                    <c:numCache>
                      <c:formatCode>0.00</c:formatCode>
                      <c:ptCount val="19"/>
                      <c:pt idx="0">
                        <c:v>2.2999999999999998</c:v>
                      </c:pt>
                      <c:pt idx="1">
                        <c:v>1.17</c:v>
                      </c:pt>
                      <c:pt idx="2" formatCode="0.000">
                        <c:v>0.36099999999999999</c:v>
                      </c:pt>
                      <c:pt idx="3">
                        <c:v>1.1599999999999999</c:v>
                      </c:pt>
                      <c:pt idx="4">
                        <c:v>1.69</c:v>
                      </c:pt>
                      <c:pt idx="5" formatCode="0.000">
                        <c:v>0.79100000000000004</c:v>
                      </c:pt>
                      <c:pt idx="6" formatCode="0.000">
                        <c:v>0.57199999999999995</c:v>
                      </c:pt>
                      <c:pt idx="7">
                        <c:v>1.02</c:v>
                      </c:pt>
                      <c:pt idx="8" formatCode="0.000">
                        <c:v>0.86599999999999999</c:v>
                      </c:pt>
                      <c:pt idx="9">
                        <c:v>1.75</c:v>
                      </c:pt>
                      <c:pt idx="10" formatCode="0.000">
                        <c:v>0.99199999999999999</c:v>
                      </c:pt>
                      <c:pt idx="11" formatCode="0.000">
                        <c:v>0.65</c:v>
                      </c:pt>
                      <c:pt idx="12" formatCode="0.000">
                        <c:v>0.59299999999999997</c:v>
                      </c:pt>
                      <c:pt idx="13" formatCode="0.000">
                        <c:v>0.878</c:v>
                      </c:pt>
                      <c:pt idx="14" formatCode="0.000">
                        <c:v>0.39460000000000001</c:v>
                      </c:pt>
                      <c:pt idx="15" formatCode="0.000">
                        <c:v>0.65</c:v>
                      </c:pt>
                      <c:pt idx="16" formatCode="0.000">
                        <c:v>0.94900000000000007</c:v>
                      </c:pt>
                      <c:pt idx="17" formatCode="0.000">
                        <c:v>1.76</c:v>
                      </c:pt>
                      <c:pt idx="18" formatCode="General">
                        <c:v>0.53800000000000003</c:v>
                      </c:pt>
                    </c:numCache>
                  </c:numRef>
                </c:yVal>
                <c:smooth val="0"/>
                <c:extLst xmlns:c15="http://schemas.microsoft.com/office/drawing/2012/chart">
                  <c:ext xmlns:c16="http://schemas.microsoft.com/office/drawing/2014/chart" uri="{C3380CC4-5D6E-409C-BE32-E72D297353CC}">
                    <c16:uniqueId val="{00000009-7F38-4051-9188-2A03ABC675DA}"/>
                  </c:ext>
                </c:extLst>
              </c15:ser>
            </c15:filteredScatterSeries>
          </c:ext>
        </c:extLst>
      </c:scatterChart>
      <c:valAx>
        <c:axId val="1284876552"/>
        <c:scaling>
          <c:orientation val="minMax"/>
          <c:max val="44196"/>
          <c:min val="39965"/>
        </c:scaling>
        <c:delete val="0"/>
        <c:axPos val="b"/>
        <c:majorGridlines>
          <c:spPr>
            <a:ln w="9525" cap="flat" cmpd="sng" algn="ctr">
              <a:no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7208"/>
        <c:crossesAt val="0"/>
        <c:crossBetween val="midCat"/>
        <c:majorUnit val="300"/>
        <c:minorUnit val="300"/>
      </c:valAx>
      <c:valAx>
        <c:axId val="1284877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65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bg2">
          <a:lumMod val="50000"/>
        </a:schemeClr>
      </a:solid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RC5 and RC7:</a:t>
            </a:r>
            <a:r>
              <a:rPr lang="en-US" b="1" baseline="0" dirty="0"/>
              <a:t> 2006-2020</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9"/>
          <c:order val="1"/>
          <c:tx>
            <c:v>RC5</c:v>
          </c:tx>
          <c:spPr>
            <a:ln w="19050" cap="rnd">
              <a:solidFill>
                <a:srgbClr val="70AD47">
                  <a:lumMod val="75000"/>
                </a:srgbClr>
              </a:solidFill>
              <a:round/>
            </a:ln>
            <a:effectLst/>
          </c:spPr>
          <c:marker>
            <c:symbol val="circle"/>
            <c:size val="5"/>
            <c:spPr>
              <a:solidFill>
                <a:srgbClr val="70AD47">
                  <a:lumMod val="60000"/>
                  <a:lumOff val="40000"/>
                </a:srgbClr>
              </a:solidFill>
              <a:ln w="9525">
                <a:solidFill>
                  <a:srgbClr val="70AD47">
                    <a:lumMod val="75000"/>
                  </a:srgbClr>
                </a:solidFill>
              </a:ln>
              <a:effectLst/>
            </c:spPr>
          </c:marker>
          <c:xVal>
            <c:numRef>
              <c:f>'Table 3d - RC Historical'!$D$33:$D$50</c:f>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f>'Table 3d - RC Historical'!$E$33:$E$50</c:f>
              <c:numCache>
                <c:formatCode>0.00</c:formatCode>
                <c:ptCount val="18"/>
                <c:pt idx="0">
                  <c:v>2.35</c:v>
                </c:pt>
                <c:pt idx="1">
                  <c:v>1.17</c:v>
                </c:pt>
                <c:pt idx="2">
                  <c:v>3.38</c:v>
                </c:pt>
                <c:pt idx="3">
                  <c:v>5.44</c:v>
                </c:pt>
                <c:pt idx="4">
                  <c:v>3.1</c:v>
                </c:pt>
                <c:pt idx="5">
                  <c:v>1.47</c:v>
                </c:pt>
                <c:pt idx="6">
                  <c:v>3.52</c:v>
                </c:pt>
                <c:pt idx="7">
                  <c:v>3.02</c:v>
                </c:pt>
                <c:pt idx="8">
                  <c:v>3.52</c:v>
                </c:pt>
                <c:pt idx="9" formatCode="0.0">
                  <c:v>2.4</c:v>
                </c:pt>
                <c:pt idx="10" formatCode="0.0">
                  <c:v>2.4</c:v>
                </c:pt>
                <c:pt idx="11">
                  <c:v>1.69</c:v>
                </c:pt>
                <c:pt idx="12">
                  <c:v>2.12</c:v>
                </c:pt>
                <c:pt idx="13" formatCode="0.000">
                  <c:v>1.992</c:v>
                </c:pt>
                <c:pt idx="14" formatCode="0.000">
                  <c:v>1.91</c:v>
                </c:pt>
                <c:pt idx="15" formatCode="0.000">
                  <c:v>1.4</c:v>
                </c:pt>
                <c:pt idx="16" formatCode="0.000">
                  <c:v>3.42</c:v>
                </c:pt>
                <c:pt idx="17" formatCode="General">
                  <c:v>2.5099999999999998</c:v>
                </c:pt>
              </c:numCache>
            </c:numRef>
          </c:yVal>
          <c:smooth val="0"/>
          <c:extLst>
            <c:ext xmlns:c16="http://schemas.microsoft.com/office/drawing/2014/chart" uri="{C3380CC4-5D6E-409C-BE32-E72D297353CC}">
              <c16:uniqueId val="{00000000-7CFB-451A-A5C0-B9BB6326040D}"/>
            </c:ext>
          </c:extLst>
        </c:ser>
        <c:ser>
          <c:idx val="8"/>
          <c:order val="2"/>
          <c:tx>
            <c:v>RC7</c:v>
          </c:tx>
          <c:spPr>
            <a:ln w="19050" cap="rnd">
              <a:solidFill>
                <a:srgbClr val="E7E6E6">
                  <a:lumMod val="25000"/>
                </a:srgbClr>
              </a:solidFill>
              <a:round/>
            </a:ln>
            <a:effectLst/>
          </c:spPr>
          <c:marker>
            <c:symbol val="circle"/>
            <c:size val="5"/>
            <c:spPr>
              <a:solidFill>
                <a:srgbClr val="E7E6E6">
                  <a:lumMod val="50000"/>
                </a:srgbClr>
              </a:solidFill>
              <a:ln w="9525">
                <a:solidFill>
                  <a:srgbClr val="E7E6E6">
                    <a:lumMod val="25000"/>
                  </a:srgbClr>
                </a:solidFill>
              </a:ln>
              <a:effectLst/>
            </c:spPr>
          </c:marker>
          <c:xVal>
            <c:numRef>
              <c:f>'Table 3d - RC Historical'!$D$52:$D$73</c:f>
              <c:numCache>
                <c:formatCode>m/d/yyyy;@</c:formatCode>
                <c:ptCount val="22"/>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c:v>43950</c:v>
                </c:pt>
                <c:pt idx="16">
                  <c:v>43959</c:v>
                </c:pt>
                <c:pt idx="17">
                  <c:v>43969</c:v>
                </c:pt>
                <c:pt idx="18">
                  <c:v>44011</c:v>
                </c:pt>
                <c:pt idx="19">
                  <c:v>44040</c:v>
                </c:pt>
                <c:pt idx="20">
                  <c:v>44069</c:v>
                </c:pt>
                <c:pt idx="21">
                  <c:v>44075</c:v>
                </c:pt>
              </c:numCache>
            </c:numRef>
          </c:xVal>
          <c:yVal>
            <c:numRef>
              <c:f>'Table 3d - RC Historical'!$E$52:$E$73</c:f>
              <c:numCache>
                <c:formatCode>0.000</c:formatCode>
                <c:ptCount val="22"/>
                <c:pt idx="0" formatCode="0.00">
                  <c:v>2</c:v>
                </c:pt>
                <c:pt idx="1">
                  <c:v>0.93300000000000005</c:v>
                </c:pt>
                <c:pt idx="2" formatCode="0.00">
                  <c:v>2.88</c:v>
                </c:pt>
                <c:pt idx="3" formatCode="0.00">
                  <c:v>4.76</c:v>
                </c:pt>
                <c:pt idx="4" formatCode="0.00">
                  <c:v>2.81</c:v>
                </c:pt>
                <c:pt idx="5" formatCode="0.00">
                  <c:v>3.92</c:v>
                </c:pt>
                <c:pt idx="6" formatCode="0.00">
                  <c:v>3.11</c:v>
                </c:pt>
                <c:pt idx="7" formatCode="0.00">
                  <c:v>2.72</c:v>
                </c:pt>
                <c:pt idx="8" formatCode="0.00">
                  <c:v>2.35</c:v>
                </c:pt>
                <c:pt idx="9" formatCode="0.00">
                  <c:v>3.4</c:v>
                </c:pt>
                <c:pt idx="10" formatCode="0.00">
                  <c:v>2.13</c:v>
                </c:pt>
                <c:pt idx="11" formatCode="0.00">
                  <c:v>1.86</c:v>
                </c:pt>
                <c:pt idx="12" formatCode="0.00">
                  <c:v>1.91</c:v>
                </c:pt>
                <c:pt idx="13">
                  <c:v>1.538</c:v>
                </c:pt>
                <c:pt idx="14">
                  <c:v>1.68</c:v>
                </c:pt>
                <c:pt idx="15" formatCode="General">
                  <c:v>1.85</c:v>
                </c:pt>
                <c:pt idx="16">
                  <c:v>2.67</c:v>
                </c:pt>
                <c:pt idx="17">
                  <c:v>2.58</c:v>
                </c:pt>
                <c:pt idx="18" formatCode="General">
                  <c:v>1.73</c:v>
                </c:pt>
                <c:pt idx="19" formatCode="General">
                  <c:v>2.82</c:v>
                </c:pt>
                <c:pt idx="20" formatCode="General">
                  <c:v>2.5</c:v>
                </c:pt>
                <c:pt idx="21" formatCode="General">
                  <c:v>1.83</c:v>
                </c:pt>
              </c:numCache>
            </c:numRef>
          </c:yVal>
          <c:smooth val="0"/>
          <c:extLst xmlns:c15="http://schemas.microsoft.com/office/drawing/2012/chart">
            <c:ext xmlns:c16="http://schemas.microsoft.com/office/drawing/2014/chart" uri="{C3380CC4-5D6E-409C-BE32-E72D297353CC}">
              <c16:uniqueId val="{00000001-7CFB-451A-A5C0-B9BB6326040D}"/>
            </c:ext>
          </c:extLst>
        </c:ser>
        <c:dLbls>
          <c:showLegendKey val="0"/>
          <c:showVal val="0"/>
          <c:showCatName val="0"/>
          <c:showSerName val="0"/>
          <c:showPercent val="0"/>
          <c:showBubbleSize val="0"/>
        </c:dLbls>
        <c:axId val="1284876552"/>
        <c:axId val="1284877208"/>
        <c:extLst>
          <c:ext xmlns:c15="http://schemas.microsoft.com/office/drawing/2012/chart" uri="{02D57815-91ED-43cb-92C2-25804820EDAC}">
            <c15:filteredScatterSeries>
              <c15:ser>
                <c:idx val="0"/>
                <c:order val="0"/>
                <c:tx>
                  <c:strRef>
                    <c:extLst>
                      <c:ext uri="{02D57815-91ED-43cb-92C2-25804820EDAC}">
                        <c15:formulaRef>
                          <c15:sqref>'Table 3d - RC Historical'!$C$18</c15:sqref>
                        </c15:formulaRef>
                      </c:ext>
                    </c:extLst>
                    <c:strCache>
                      <c:ptCount val="1"/>
                      <c:pt idx="0">
                        <c:v>RC3</c:v>
                      </c:pt>
                    </c:strCache>
                  </c:strRef>
                </c:tx>
                <c:spPr>
                  <a:ln w="19050" cap="rnd">
                    <a:solidFill>
                      <a:srgbClr val="ED7D31"/>
                    </a:solidFill>
                    <a:round/>
                  </a:ln>
                  <a:effectLst/>
                </c:spPr>
                <c:marker>
                  <c:symbol val="circle"/>
                  <c:size val="5"/>
                  <c:spPr>
                    <a:solidFill>
                      <a:srgbClr val="ED7D31"/>
                    </a:solidFill>
                    <a:ln w="9525">
                      <a:solidFill>
                        <a:schemeClr val="tx1"/>
                      </a:solidFill>
                    </a:ln>
                    <a:effectLst/>
                  </c:spPr>
                </c:marker>
                <c:xVal>
                  <c:numRef>
                    <c:extLst>
                      <c:ext uri="{02D57815-91ED-43cb-92C2-25804820EDAC}">
                        <c15:formulaRef>
                          <c15:sqref>'Table 3d - RC Historical'!$D$6:$D$31</c15:sqref>
                        </c15:formulaRef>
                      </c:ext>
                    </c:extLst>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extLst>
                      <c:ext uri="{02D57815-91ED-43cb-92C2-25804820EDAC}">
                        <c15:formulaRef>
                          <c15:sqref>'Table 3d - RC Historical'!$E$6:$E$31</c15:sqref>
                        </c15:formulaRef>
                      </c:ext>
                    </c:extLst>
                    <c:numCache>
                      <c:formatCode>0.00</c:formatCode>
                      <c:ptCount val="26"/>
                      <c:pt idx="0">
                        <c:v>4</c:v>
                      </c:pt>
                      <c:pt idx="1">
                        <c:v>3.92</c:v>
                      </c:pt>
                      <c:pt idx="2">
                        <c:v>6.63</c:v>
                      </c:pt>
                      <c:pt idx="3">
                        <c:v>6.39</c:v>
                      </c:pt>
                      <c:pt idx="4">
                        <c:v>1.71</c:v>
                      </c:pt>
                      <c:pt idx="5">
                        <c:v>4.43</c:v>
                      </c:pt>
                      <c:pt idx="6">
                        <c:v>4.99</c:v>
                      </c:pt>
                      <c:pt idx="7">
                        <c:v>4.54</c:v>
                      </c:pt>
                      <c:pt idx="8">
                        <c:v>3.47</c:v>
                      </c:pt>
                      <c:pt idx="9">
                        <c:v>1.4</c:v>
                      </c:pt>
                      <c:pt idx="10">
                        <c:v>3.04</c:v>
                      </c:pt>
                      <c:pt idx="11">
                        <c:v>3.16</c:v>
                      </c:pt>
                      <c:pt idx="12" formatCode="0.0">
                        <c:v>3.9</c:v>
                      </c:pt>
                      <c:pt idx="13" formatCode="0.000">
                        <c:v>2.4660000000000002</c:v>
                      </c:pt>
                      <c:pt idx="14">
                        <c:v>2.63</c:v>
                      </c:pt>
                      <c:pt idx="15" formatCode="General">
                        <c:v>2.94</c:v>
                      </c:pt>
                      <c:pt idx="16" formatCode="General">
                        <c:v>4.8099999999999996</c:v>
                      </c:pt>
                      <c:pt idx="17" formatCode="General">
                        <c:v>5.24</c:v>
                      </c:pt>
                      <c:pt idx="18" formatCode="General">
                        <c:v>6.26</c:v>
                      </c:pt>
                      <c:pt idx="19" formatCode="General">
                        <c:v>8.81</c:v>
                      </c:pt>
                      <c:pt idx="20" formatCode="General">
                        <c:v>5.48</c:v>
                      </c:pt>
                      <c:pt idx="21" formatCode="General">
                        <c:v>3.48</c:v>
                      </c:pt>
                      <c:pt idx="22" formatCode="General">
                        <c:v>3.6</c:v>
                      </c:pt>
                      <c:pt idx="23" formatCode="General">
                        <c:v>1.96</c:v>
                      </c:pt>
                      <c:pt idx="24" formatCode="General">
                        <c:v>2.0099999999999998</c:v>
                      </c:pt>
                      <c:pt idx="25" formatCode="General">
                        <c:v>2.0699999999999998</c:v>
                      </c:pt>
                    </c:numCache>
                  </c:numRef>
                </c:yVal>
                <c:smooth val="0"/>
                <c:extLst>
                  <c:ext xmlns:c16="http://schemas.microsoft.com/office/drawing/2014/chart" uri="{C3380CC4-5D6E-409C-BE32-E72D297353CC}">
                    <c16:uniqueId val="{00000002-7CFB-451A-A5C0-B9BB6326040D}"/>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'Table 3d - RC Historical'!$C$82</c15:sqref>
                        </c15:formulaRef>
                      </c:ext>
                    </c:extLst>
                    <c:strCache>
                      <c:ptCount val="1"/>
                      <c:pt idx="0">
                        <c:v>RC10</c:v>
                      </c:pt>
                    </c:strCache>
                  </c:strRef>
                </c:tx>
                <c:spPr>
                  <a:ln w="19050" cap="rnd">
                    <a:solidFill>
                      <a:srgbClr val="44546A">
                        <a:lumMod val="75000"/>
                      </a:srgbClr>
                    </a:solidFill>
                    <a:round/>
                  </a:ln>
                  <a:effectLst/>
                </c:spPr>
                <c:marker>
                  <c:symbol val="circle"/>
                  <c:size val="5"/>
                  <c:spPr>
                    <a:solidFill>
                      <a:srgbClr val="44546A">
                        <a:lumMod val="60000"/>
                        <a:lumOff val="40000"/>
                      </a:srgbClr>
                    </a:solidFill>
                    <a:ln w="9525">
                      <a:solidFill>
                        <a:srgbClr val="44546A">
                          <a:lumMod val="75000"/>
                        </a:srgbClr>
                      </a:solidFill>
                    </a:ln>
                    <a:effectLst/>
                  </c:spPr>
                </c:marker>
                <c:xVal>
                  <c:numRef>
                    <c:extLst xmlns:c15="http://schemas.microsoft.com/office/drawing/2012/chart">
                      <c:ext xmlns:c15="http://schemas.microsoft.com/office/drawing/2012/chart" uri="{02D57815-91ED-43cb-92C2-25804820EDAC}">
                        <c15:formulaRef>
                          <c15:sqref>'Table 3d - RC Historical'!$D$75:$D$83</c15:sqref>
                        </c15:formulaRef>
                      </c:ext>
                    </c:extLst>
                    <c:numCache>
                      <c:formatCode>m/d/yyyy;@</c:formatCode>
                      <c:ptCount val="9"/>
                      <c:pt idx="0">
                        <c:v>40499</c:v>
                      </c:pt>
                      <c:pt idx="1">
                        <c:v>40981</c:v>
                      </c:pt>
                      <c:pt idx="2">
                        <c:v>41438</c:v>
                      </c:pt>
                      <c:pt idx="3">
                        <c:v>41804</c:v>
                      </c:pt>
                      <c:pt idx="4">
                        <c:v>42328</c:v>
                      </c:pt>
                      <c:pt idx="5">
                        <c:v>43041</c:v>
                      </c:pt>
                      <c:pt idx="6">
                        <c:v>43395</c:v>
                      </c:pt>
                      <c:pt idx="7">
                        <c:v>43689</c:v>
                      </c:pt>
                      <c:pt idx="8">
                        <c:v>43755</c:v>
                      </c:pt>
                    </c:numCache>
                  </c:numRef>
                </c:xVal>
                <c:yVal>
                  <c:numRef>
                    <c:extLst xmlns:c15="http://schemas.microsoft.com/office/drawing/2012/chart">
                      <c:ext xmlns:c15="http://schemas.microsoft.com/office/drawing/2012/chart" uri="{02D57815-91ED-43cb-92C2-25804820EDAC}">
                        <c15:formulaRef>
                          <c15:sqref>'Table 3d - RC Historical'!$E$75:$E$83</c15:sqref>
                        </c15:formulaRef>
                      </c:ext>
                    </c:extLst>
                    <c:numCache>
                      <c:formatCode>0.000</c:formatCode>
                      <c:ptCount val="9"/>
                      <c:pt idx="0" formatCode="0.00">
                        <c:v>1.54</c:v>
                      </c:pt>
                      <c:pt idx="1">
                        <c:v>0.96499999999999997</c:v>
                      </c:pt>
                      <c:pt idx="2" formatCode="0.00">
                        <c:v>1.1599999999999999</c:v>
                      </c:pt>
                      <c:pt idx="3" formatCode="0.00">
                        <c:v>3.91</c:v>
                      </c:pt>
                      <c:pt idx="4" formatCode="0.00">
                        <c:v>2.56</c:v>
                      </c:pt>
                      <c:pt idx="5" formatCode="General">
                        <c:v>0</c:v>
                      </c:pt>
                      <c:pt idx="6" formatCode="General">
                        <c:v>1.82</c:v>
                      </c:pt>
                      <c:pt idx="7" formatCode="General">
                        <c:v>1.07</c:v>
                      </c:pt>
                      <c:pt idx="8" formatCode="0.00">
                        <c:v>1.34</c:v>
                      </c:pt>
                    </c:numCache>
                  </c:numRef>
                </c:yVal>
                <c:smooth val="0"/>
                <c:extLst xmlns:c15="http://schemas.microsoft.com/office/drawing/2012/chart">
                  <c:ext xmlns:c16="http://schemas.microsoft.com/office/drawing/2014/chart" uri="{C3380CC4-5D6E-409C-BE32-E72D297353CC}">
                    <c16:uniqueId val="{00000003-7CFB-451A-A5C0-B9BB6326040D}"/>
                  </c:ext>
                </c:extLst>
              </c15:ser>
            </c15:filteredScatterSeries>
            <c15:filteredScatterSeries>
              <c15:ser>
                <c:idx val="2"/>
                <c:order val="4"/>
                <c:tx>
                  <c:strRef>
                    <c:extLst xmlns:c15="http://schemas.microsoft.com/office/drawing/2012/chart">
                      <c:ext xmlns:c15="http://schemas.microsoft.com/office/drawing/2012/chart" uri="{02D57815-91ED-43cb-92C2-25804820EDAC}">
                        <c15:formulaRef>
                          <c15:sqref>'Table 3d - RC Historical'!$C$90</c15:sqref>
                        </c15:formulaRef>
                      </c:ext>
                    </c:extLst>
                    <c:strCache>
                      <c:ptCount val="1"/>
                      <c:pt idx="0">
                        <c:v>RC13</c:v>
                      </c:pt>
                    </c:strCache>
                  </c:strRef>
                </c:tx>
                <c:spPr>
                  <a:ln w="19050" cap="rnd">
                    <a:solidFill>
                      <a:sysClr val="window" lastClr="FFFFFF">
                        <a:lumMod val="50000"/>
                      </a:sysClr>
                    </a:solidFill>
                    <a:round/>
                  </a:ln>
                  <a:effectLst/>
                </c:spPr>
                <c:marker>
                  <c:symbol val="circle"/>
                  <c:size val="5"/>
                  <c:spPr>
                    <a:solidFill>
                      <a:sysClr val="window" lastClr="FFFFFF">
                        <a:lumMod val="75000"/>
                      </a:sysClr>
                    </a:solidFill>
                    <a:ln w="9525">
                      <a:solidFill>
                        <a:sysClr val="window" lastClr="FFFFFF">
                          <a:lumMod val="50000"/>
                        </a:sysClr>
                      </a:solidFill>
                    </a:ln>
                    <a:effectLst/>
                  </c:spPr>
                </c:marker>
                <c:xVal>
                  <c:numRef>
                    <c:extLst xmlns:c15="http://schemas.microsoft.com/office/drawing/2012/chart">
                      <c:ext xmlns:c15="http://schemas.microsoft.com/office/drawing/2012/chart" uri="{02D57815-91ED-43cb-92C2-25804820EDAC}">
                        <c15:formulaRef>
                          <c15:sqref>'Table 3d - RC Historical'!$D$86:$D$91</c15:sqref>
                        </c15:formulaRef>
                      </c:ext>
                    </c:extLst>
                    <c:numCache>
                      <c:formatCode>m/d/yyyy;@</c:formatCode>
                      <c:ptCount val="6"/>
                      <c:pt idx="0">
                        <c:v>40981</c:v>
                      </c:pt>
                      <c:pt idx="1">
                        <c:v>41438</c:v>
                      </c:pt>
                      <c:pt idx="2">
                        <c:v>42328</c:v>
                      </c:pt>
                      <c:pt idx="3" formatCode="m/d/yyyy">
                        <c:v>42939</c:v>
                      </c:pt>
                      <c:pt idx="4">
                        <c:v>43689</c:v>
                      </c:pt>
                      <c:pt idx="5">
                        <c:v>43755</c:v>
                      </c:pt>
                    </c:numCache>
                  </c:numRef>
                </c:xVal>
                <c:yVal>
                  <c:numRef>
                    <c:extLst xmlns:c15="http://schemas.microsoft.com/office/drawing/2012/chart">
                      <c:ext xmlns:c15="http://schemas.microsoft.com/office/drawing/2012/chart" uri="{02D57815-91ED-43cb-92C2-25804820EDAC}">
                        <c15:formulaRef>
                          <c15:sqref>'Table 3d - RC Historical'!$E$86:$E$91</c15:sqref>
                        </c15:formulaRef>
                      </c:ext>
                    </c:extLst>
                    <c:numCache>
                      <c:formatCode>0.00</c:formatCode>
                      <c:ptCount val="6"/>
                      <c:pt idx="0" formatCode="0.000">
                        <c:v>0.59099999999999997</c:v>
                      </c:pt>
                      <c:pt idx="1">
                        <c:v>2.1800000000000002</c:v>
                      </c:pt>
                      <c:pt idx="2">
                        <c:v>2.04</c:v>
                      </c:pt>
                      <c:pt idx="3" formatCode="General">
                        <c:v>2.7E-2</c:v>
                      </c:pt>
                      <c:pt idx="4" formatCode="General">
                        <c:v>0.96399999999999997</c:v>
                      </c:pt>
                      <c:pt idx="5" formatCode="0.000">
                        <c:v>1.24</c:v>
                      </c:pt>
                    </c:numCache>
                  </c:numRef>
                </c:yVal>
                <c:smooth val="0"/>
                <c:extLst xmlns:c15="http://schemas.microsoft.com/office/drawing/2012/chart">
                  <c:ext xmlns:c16="http://schemas.microsoft.com/office/drawing/2014/chart" uri="{C3380CC4-5D6E-409C-BE32-E72D297353CC}">
                    <c16:uniqueId val="{00000004-7CFB-451A-A5C0-B9BB6326040D}"/>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'Table 3d - RC Historical'!$C$95</c15:sqref>
                        </c15:formulaRef>
                      </c:ext>
                    </c:extLst>
                    <c:strCache>
                      <c:ptCount val="1"/>
                      <c:pt idx="0">
                        <c:v>RC14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'Table 3d - RC Historical'!$D$93:$D$102</c15:sqref>
                        </c15:formulaRef>
                      </c:ext>
                    </c:extLst>
                    <c:numCache>
                      <c:formatCode>m/d/yyyy;@</c:formatCode>
                      <c:ptCount val="10"/>
                      <c:pt idx="0">
                        <c:v>43689</c:v>
                      </c:pt>
                      <c:pt idx="1">
                        <c:v>43885</c:v>
                      </c:pt>
                      <c:pt idx="2">
                        <c:v>43949</c:v>
                      </c:pt>
                      <c:pt idx="3">
                        <c:v>43950</c:v>
                      </c:pt>
                      <c:pt idx="4">
                        <c:v>43958</c:v>
                      </c:pt>
                      <c:pt idx="5">
                        <c:v>43969</c:v>
                      </c:pt>
                      <c:pt idx="6">
                        <c:v>44011</c:v>
                      </c:pt>
                      <c:pt idx="7">
                        <c:v>44040</c:v>
                      </c:pt>
                      <c:pt idx="8">
                        <c:v>44069</c:v>
                      </c:pt>
                      <c:pt idx="9">
                        <c:v>44075</c:v>
                      </c:pt>
                    </c:numCache>
                  </c:numRef>
                </c:xVal>
                <c:yVal>
                  <c:numRef>
                    <c:extLst xmlns:c15="http://schemas.microsoft.com/office/drawing/2012/chart">
                      <c:ext xmlns:c15="http://schemas.microsoft.com/office/drawing/2012/chart" uri="{02D57815-91ED-43cb-92C2-25804820EDAC}">
                        <c15:formulaRef>
                          <c15:sqref>'Table 3d - RC Historical'!$E$93:$E$102</c15:sqref>
                        </c15:formulaRef>
                      </c:ext>
                    </c:extLst>
                    <c:numCache>
                      <c:formatCode>General</c:formatCode>
                      <c:ptCount val="10"/>
                      <c:pt idx="0">
                        <c:v>1.8699999999999999E-3</c:v>
                      </c:pt>
                      <c:pt idx="1">
                        <c:v>2.0299999999999997E-3</c:v>
                      </c:pt>
                      <c:pt idx="2">
                        <c:v>2.4599999999999999E-3</c:v>
                      </c:pt>
                      <c:pt idx="3">
                        <c:v>2.2000000000000001E-3</c:v>
                      </c:pt>
                      <c:pt idx="4">
                        <c:v>2.14E-3</c:v>
                      </c:pt>
                      <c:pt idx="5">
                        <c:v>1.11E-2</c:v>
                      </c:pt>
                      <c:pt idx="6">
                        <c:v>3.7100000000000002E-3</c:v>
                      </c:pt>
                      <c:pt idx="7">
                        <c:v>2.8300000000000001E-3</c:v>
                      </c:pt>
                      <c:pt idx="8">
                        <c:v>2.7799999999999999E-3</c:v>
                      </c:pt>
                      <c:pt idx="9">
                        <c:v>0</c:v>
                      </c:pt>
                    </c:numCache>
                  </c:numRef>
                </c:yVal>
                <c:smooth val="0"/>
                <c:extLst xmlns:c15="http://schemas.microsoft.com/office/drawing/2012/chart">
                  <c:ext xmlns:c16="http://schemas.microsoft.com/office/drawing/2014/chart" uri="{C3380CC4-5D6E-409C-BE32-E72D297353CC}">
                    <c16:uniqueId val="{00000005-7CFB-451A-A5C0-B9BB6326040D}"/>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'Table 3d - RC Historical'!$C$115</c15:sqref>
                        </c15:formulaRef>
                      </c:ext>
                    </c:extLst>
                    <c:strCache>
                      <c:ptCount val="1"/>
                      <c:pt idx="0">
                        <c:v>RC17</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'Table 3d - RC Historical'!$D$104:$D$119</c15:sqref>
                        </c15:formulaRef>
                      </c:ext>
                    </c:extLst>
                    <c:numCache>
                      <c:formatCode>m/d/yyyy;@</c:formatCode>
                      <c:ptCount val="16"/>
                      <c:pt idx="0" formatCode="m/d/yyyy">
                        <c:v>38985</c:v>
                      </c:pt>
                      <c:pt idx="1">
                        <c:v>40499</c:v>
                      </c:pt>
                      <c:pt idx="2">
                        <c:v>40981</c:v>
                      </c:pt>
                      <c:pt idx="3">
                        <c:v>41438</c:v>
                      </c:pt>
                      <c:pt idx="4">
                        <c:v>41804</c:v>
                      </c:pt>
                      <c:pt idx="5">
                        <c:v>41873</c:v>
                      </c:pt>
                      <c:pt idx="6">
                        <c:v>42248</c:v>
                      </c:pt>
                      <c:pt idx="7">
                        <c:v>42328</c:v>
                      </c:pt>
                      <c:pt idx="8">
                        <c:v>42677</c:v>
                      </c:pt>
                      <c:pt idx="9">
                        <c:v>43041</c:v>
                      </c:pt>
                      <c:pt idx="10">
                        <c:v>43395</c:v>
                      </c:pt>
                      <c:pt idx="11">
                        <c:v>43689</c:v>
                      </c:pt>
                      <c:pt idx="12">
                        <c:v>43691</c:v>
                      </c:pt>
                      <c:pt idx="13">
                        <c:v>43755</c:v>
                      </c:pt>
                      <c:pt idx="14">
                        <c:v>43956</c:v>
                      </c:pt>
                      <c:pt idx="15">
                        <c:v>44040</c:v>
                      </c:pt>
                    </c:numCache>
                  </c:numRef>
                </c:xVal>
                <c:yVal>
                  <c:numRef>
                    <c:extLst xmlns:c15="http://schemas.microsoft.com/office/drawing/2012/chart">
                      <c:ext xmlns:c15="http://schemas.microsoft.com/office/drawing/2012/chart" uri="{02D57815-91ED-43cb-92C2-25804820EDAC}">
                        <c15:formulaRef>
                          <c15:sqref>'Table 3d - RC Historical'!$E$104:$E$119</c15:sqref>
                        </c15:formulaRef>
                      </c:ext>
                    </c:extLst>
                    <c:numCache>
                      <c:formatCode>0.00</c:formatCode>
                      <c:ptCount val="16"/>
                      <c:pt idx="0" formatCode="General">
                        <c:v>0.2</c:v>
                      </c:pt>
                      <c:pt idx="1">
                        <c:v>1.22</c:v>
                      </c:pt>
                      <c:pt idx="2" formatCode="0.000">
                        <c:v>0.38800000000000001</c:v>
                      </c:pt>
                      <c:pt idx="3" formatCode="0.000">
                        <c:v>0.95</c:v>
                      </c:pt>
                      <c:pt idx="4" formatCode="General">
                        <c:v>0</c:v>
                      </c:pt>
                      <c:pt idx="5" formatCode="General">
                        <c:v>0</c:v>
                      </c:pt>
                      <c:pt idx="6" formatCode="General">
                        <c:v>0</c:v>
                      </c:pt>
                      <c:pt idx="7" formatCode="0.000">
                        <c:v>0.72199999999999998</c:v>
                      </c:pt>
                      <c:pt idx="8" formatCode="General">
                        <c:v>0</c:v>
                      </c:pt>
                      <c:pt idx="9" formatCode="General">
                        <c:v>0</c:v>
                      </c:pt>
                      <c:pt idx="10" formatCode="General">
                        <c:v>0</c:v>
                      </c:pt>
                      <c:pt idx="11" formatCode="0.0000">
                        <c:v>2.0400000000000001E-3</c:v>
                      </c:pt>
                      <c:pt idx="12" formatCode="General">
                        <c:v>0.70189999999999997</c:v>
                      </c:pt>
                      <c:pt idx="13" formatCode="General">
                        <c:v>5.3800000000000001E-2</c:v>
                      </c:pt>
                      <c:pt idx="14" formatCode="General">
                        <c:v>3.1199999999999999E-3</c:v>
                      </c:pt>
                      <c:pt idx="15" formatCode="General">
                        <c:v>0.16400000000000001</c:v>
                      </c:pt>
                    </c:numCache>
                  </c:numRef>
                </c:yVal>
                <c:smooth val="0"/>
                <c:extLst xmlns:c15="http://schemas.microsoft.com/office/drawing/2012/chart">
                  <c:ext xmlns:c16="http://schemas.microsoft.com/office/drawing/2014/chart" uri="{C3380CC4-5D6E-409C-BE32-E72D297353CC}">
                    <c16:uniqueId val="{00000006-7CFB-451A-A5C0-B9BB6326040D}"/>
                  </c:ext>
                </c:extLst>
              </c15:ser>
            </c15:filteredScatterSeries>
            <c15:filteredScatterSeries>
              <c15:ser>
                <c:idx val="5"/>
                <c:order val="7"/>
                <c:tx>
                  <c:v>"RC7 PFOA"</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Historical'!$F$51:$F$73</c15:sqref>
                        </c15:formulaRef>
                      </c:ext>
                    </c:extLst>
                    <c:numCache>
                      <c:formatCode>0.00</c:formatCode>
                      <c:ptCount val="23"/>
                      <c:pt idx="0" formatCode="0.000">
                        <c:v>2.2999999999999998</c:v>
                      </c:pt>
                      <c:pt idx="1">
                        <c:v>1</c:v>
                      </c:pt>
                      <c:pt idx="2" formatCode="0.000">
                        <c:v>0.25700000000000001</c:v>
                      </c:pt>
                      <c:pt idx="3" formatCode="0.000">
                        <c:v>0.82099999999999995</c:v>
                      </c:pt>
                      <c:pt idx="4">
                        <c:v>1.53</c:v>
                      </c:pt>
                      <c:pt idx="5" formatCode="0.000">
                        <c:v>0.72799999999999998</c:v>
                      </c:pt>
                      <c:pt idx="6" formatCode="0.000">
                        <c:v>0.97399999999999998</c:v>
                      </c:pt>
                      <c:pt idx="7" formatCode="0.000">
                        <c:v>0.81699999999999995</c:v>
                      </c:pt>
                      <c:pt idx="8">
                        <c:v>1.36</c:v>
                      </c:pt>
                      <c:pt idx="9" formatCode="0.000">
                        <c:v>0.82</c:v>
                      </c:pt>
                      <c:pt idx="10" formatCode="0.000">
                        <c:v>0.62</c:v>
                      </c:pt>
                      <c:pt idx="11" formatCode="0.000">
                        <c:v>0.64100000000000001</c:v>
                      </c:pt>
                      <c:pt idx="12" formatCode="0.000">
                        <c:v>0.67900000000000005</c:v>
                      </c:pt>
                      <c:pt idx="13" formatCode="0.000">
                        <c:v>0.34660000000000002</c:v>
                      </c:pt>
                      <c:pt idx="14" formatCode="0.000">
                        <c:v>0.18380000000000002</c:v>
                      </c:pt>
                      <c:pt idx="15" formatCode="0.000">
                        <c:v>0.48599999999999999</c:v>
                      </c:pt>
                      <c:pt idx="16" formatCode="General">
                        <c:v>0.67</c:v>
                      </c:pt>
                      <c:pt idx="17" formatCode="0.000">
                        <c:v>1.39</c:v>
                      </c:pt>
                      <c:pt idx="18" formatCode="0.000">
                        <c:v>1.25</c:v>
                      </c:pt>
                      <c:pt idx="19" formatCode="General">
                        <c:v>0.30399999999999999</c:v>
                      </c:pt>
                      <c:pt idx="20" formatCode="General">
                        <c:v>0.48499999999999999</c:v>
                      </c:pt>
                      <c:pt idx="21" formatCode="General">
                        <c:v>0.48499999999999999</c:v>
                      </c:pt>
                      <c:pt idx="22" formatCode="General">
                        <c:v>0.33400000000000002</c:v>
                      </c:pt>
                    </c:numCache>
                  </c:numRef>
                </c:yVal>
                <c:smooth val="0"/>
                <c:extLst xmlns:c15="http://schemas.microsoft.com/office/drawing/2012/chart">
                  <c:ext xmlns:c16="http://schemas.microsoft.com/office/drawing/2014/chart" uri="{C3380CC4-5D6E-409C-BE32-E72D297353CC}">
                    <c16:uniqueId val="{00000007-7CFB-451A-A5C0-B9BB6326040D}"/>
                  </c:ext>
                </c:extLst>
              </c15:ser>
            </c15:filteredScatterSeries>
            <c15:filteredScatterSeries>
              <c15:ser>
                <c:idx val="6"/>
                <c:order val="8"/>
                <c:tx>
                  <c:v>PFOA</c:v>
                </c:tx>
                <c:spPr>
                  <a:ln w="19050" cap="rnd">
                    <a:solidFill>
                      <a:srgbClr val="FF0000"/>
                    </a:solidFill>
                    <a:round/>
                  </a:ln>
                  <a:effectLst/>
                </c:spPr>
                <c:marker>
                  <c:symbol val="circle"/>
                  <c:size val="5"/>
                  <c:spPr>
                    <a:solidFill>
                      <a:srgbClr val="FF0000"/>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'Table 3d - RC Historical'!$D$33:$D$50</c15:sqref>
                        </c15:formulaRef>
                      </c:ext>
                    </c:extLst>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extLst xmlns:c15="http://schemas.microsoft.com/office/drawing/2012/chart">
                      <c:ext xmlns:c15="http://schemas.microsoft.com/office/drawing/2012/chart" uri="{02D57815-91ED-43cb-92C2-25804820EDAC}">
                        <c15:formulaRef>
                          <c15:sqref>'Table 3d - RC Historical'!$F$33:$F$50</c15:sqref>
                        </c15:formulaRef>
                      </c:ext>
                    </c:extLst>
                    <c:numCache>
                      <c:formatCode>0.000</c:formatCode>
                      <c:ptCount val="18"/>
                      <c:pt idx="0" formatCode="0.00">
                        <c:v>1.17</c:v>
                      </c:pt>
                      <c:pt idx="1">
                        <c:v>0.36099999999999999</c:v>
                      </c:pt>
                      <c:pt idx="2" formatCode="0.00">
                        <c:v>1.1599999999999999</c:v>
                      </c:pt>
                      <c:pt idx="3" formatCode="0.00">
                        <c:v>1.69</c:v>
                      </c:pt>
                      <c:pt idx="4">
                        <c:v>0.79100000000000004</c:v>
                      </c:pt>
                      <c:pt idx="5">
                        <c:v>0.57199999999999995</c:v>
                      </c:pt>
                      <c:pt idx="6" formatCode="0.00">
                        <c:v>1.02</c:v>
                      </c:pt>
                      <c:pt idx="7">
                        <c:v>0.86599999999999999</c:v>
                      </c:pt>
                      <c:pt idx="8" formatCode="0.00">
                        <c:v>1.75</c:v>
                      </c:pt>
                      <c:pt idx="9">
                        <c:v>0.99199999999999999</c:v>
                      </c:pt>
                      <c:pt idx="10">
                        <c:v>0.65</c:v>
                      </c:pt>
                      <c:pt idx="11">
                        <c:v>0.59299999999999997</c:v>
                      </c:pt>
                      <c:pt idx="12">
                        <c:v>0.878</c:v>
                      </c:pt>
                      <c:pt idx="13">
                        <c:v>0.39460000000000001</c:v>
                      </c:pt>
                      <c:pt idx="14">
                        <c:v>0.65</c:v>
                      </c:pt>
                      <c:pt idx="15">
                        <c:v>0.94900000000000007</c:v>
                      </c:pt>
                      <c:pt idx="16">
                        <c:v>1.76</c:v>
                      </c:pt>
                      <c:pt idx="17" formatCode="General">
                        <c:v>0.53800000000000003</c:v>
                      </c:pt>
                    </c:numCache>
                  </c:numRef>
                </c:yVal>
                <c:smooth val="0"/>
                <c:extLst xmlns:c15="http://schemas.microsoft.com/office/drawing/2012/chart">
                  <c:ext xmlns:c16="http://schemas.microsoft.com/office/drawing/2014/chart" uri="{C3380CC4-5D6E-409C-BE32-E72D297353CC}">
                    <c16:uniqueId val="{00000008-7CFB-451A-A5C0-B9BB6326040D}"/>
                  </c:ext>
                </c:extLst>
              </c15:ser>
            </c15:filteredScatterSeries>
          </c:ext>
        </c:extLst>
      </c:scatterChart>
      <c:valAx>
        <c:axId val="1284876552"/>
        <c:scaling>
          <c:orientation val="minMax"/>
          <c:max val="44196"/>
          <c:min val="39965"/>
        </c:scaling>
        <c:delete val="0"/>
        <c:axPos val="b"/>
        <c:majorGridlines>
          <c:spPr>
            <a:ln w="9525" cap="flat" cmpd="sng" algn="ctr">
              <a:no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7208"/>
        <c:crossesAt val="0"/>
        <c:crossBetween val="midCat"/>
        <c:majorUnit val="300"/>
        <c:minorUnit val="300"/>
      </c:valAx>
      <c:valAx>
        <c:axId val="1284877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PFOS</a:t>
                </a:r>
                <a:r>
                  <a:rPr lang="en-US" baseline="0" dirty="0"/>
                  <a:t> (ppb)</a:t>
                </a:r>
                <a:endParaRPr lang="en-US" dirty="0"/>
              </a:p>
            </c:rich>
          </c:tx>
          <c:layout>
            <c:manualLayout>
              <c:xMode val="edge"/>
              <c:yMode val="edge"/>
              <c:x val="2.4100542564111409E-2"/>
              <c:y val="0.395835788591514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655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ysClr val="window" lastClr="FFFFFF"/>
    </a:solidFill>
    <a:ln w="19050">
      <a:solidFill>
        <a:srgbClr val="E7E6E6">
          <a:lumMod val="50000"/>
        </a:srgbClr>
      </a:solidFill>
    </a:ln>
    <a:effectLst/>
  </c:spPr>
  <c:txPr>
    <a:bodyPr/>
    <a:lstStyle/>
    <a:p>
      <a:pPr>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RC10 and RC13: 2006-2020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3"/>
          <c:tx>
            <c:strRef>
              <c:f>'Table 3d - RC Historical'!$C$82</c:f>
              <c:strCache>
                <c:ptCount val="1"/>
                <c:pt idx="0">
                  <c:v>RC10</c:v>
                </c:pt>
              </c:strCache>
              <c:extLst xmlns:c15="http://schemas.microsoft.com/office/drawing/2012/chart"/>
            </c:strRef>
          </c:tx>
          <c:spPr>
            <a:ln w="19050" cap="rnd">
              <a:solidFill>
                <a:srgbClr val="44546A">
                  <a:lumMod val="75000"/>
                </a:srgbClr>
              </a:solidFill>
              <a:round/>
            </a:ln>
            <a:effectLst/>
          </c:spPr>
          <c:marker>
            <c:symbol val="circle"/>
            <c:size val="5"/>
            <c:spPr>
              <a:solidFill>
                <a:srgbClr val="44546A">
                  <a:lumMod val="60000"/>
                  <a:lumOff val="40000"/>
                </a:srgbClr>
              </a:solidFill>
              <a:ln w="9525">
                <a:solidFill>
                  <a:srgbClr val="44546A">
                    <a:lumMod val="75000"/>
                  </a:srgbClr>
                </a:solidFill>
              </a:ln>
              <a:effectLst/>
            </c:spPr>
          </c:marker>
          <c:xVal>
            <c:numRef>
              <c:f>'Table 3d - RC Historical'!$D$75:$D$83</c:f>
              <c:numCache>
                <c:formatCode>m/d/yyyy;@</c:formatCode>
                <c:ptCount val="9"/>
                <c:pt idx="0">
                  <c:v>40499</c:v>
                </c:pt>
                <c:pt idx="1">
                  <c:v>40981</c:v>
                </c:pt>
                <c:pt idx="2">
                  <c:v>41438</c:v>
                </c:pt>
                <c:pt idx="3">
                  <c:v>41804</c:v>
                </c:pt>
                <c:pt idx="4">
                  <c:v>42328</c:v>
                </c:pt>
                <c:pt idx="5">
                  <c:v>43041</c:v>
                </c:pt>
                <c:pt idx="6">
                  <c:v>43395</c:v>
                </c:pt>
                <c:pt idx="7">
                  <c:v>43689</c:v>
                </c:pt>
                <c:pt idx="8">
                  <c:v>43755</c:v>
                </c:pt>
              </c:numCache>
            </c:numRef>
          </c:xVal>
          <c:yVal>
            <c:numRef>
              <c:f>'Table 3d - RC Historical'!$E$75:$E$83</c:f>
              <c:numCache>
                <c:formatCode>0.000</c:formatCode>
                <c:ptCount val="9"/>
                <c:pt idx="0" formatCode="0.00">
                  <c:v>1.54</c:v>
                </c:pt>
                <c:pt idx="1">
                  <c:v>0.96499999999999997</c:v>
                </c:pt>
                <c:pt idx="2" formatCode="0.00">
                  <c:v>1.1599999999999999</c:v>
                </c:pt>
                <c:pt idx="3" formatCode="0.00">
                  <c:v>3.91</c:v>
                </c:pt>
                <c:pt idx="4" formatCode="0.00">
                  <c:v>2.56</c:v>
                </c:pt>
                <c:pt idx="5" formatCode="General">
                  <c:v>0</c:v>
                </c:pt>
                <c:pt idx="6" formatCode="General">
                  <c:v>1.82</c:v>
                </c:pt>
                <c:pt idx="7" formatCode="General">
                  <c:v>1.07</c:v>
                </c:pt>
                <c:pt idx="8" formatCode="0.00">
                  <c:v>1.34</c:v>
                </c:pt>
              </c:numCache>
            </c:numRef>
          </c:yVal>
          <c:smooth val="0"/>
          <c:extLst>
            <c:ext xmlns:c16="http://schemas.microsoft.com/office/drawing/2014/chart" uri="{C3380CC4-5D6E-409C-BE32-E72D297353CC}">
              <c16:uniqueId val="{00000000-DF4F-4182-AFA0-E5DA41BA3661}"/>
            </c:ext>
          </c:extLst>
        </c:ser>
        <c:ser>
          <c:idx val="2"/>
          <c:order val="4"/>
          <c:tx>
            <c:strRef>
              <c:f>'Table 3d - RC Historical'!$C$90</c:f>
              <c:strCache>
                <c:ptCount val="1"/>
                <c:pt idx="0">
                  <c:v>RC13</c:v>
                </c:pt>
              </c:strCache>
              <c:extLst xmlns:c15="http://schemas.microsoft.com/office/drawing/2012/chart"/>
            </c:strRef>
          </c:tx>
          <c:spPr>
            <a:ln w="19050" cap="rnd">
              <a:solidFill>
                <a:sysClr val="window" lastClr="FFFFFF">
                  <a:lumMod val="50000"/>
                </a:sysClr>
              </a:solidFill>
              <a:round/>
            </a:ln>
            <a:effectLst/>
          </c:spPr>
          <c:marker>
            <c:symbol val="circle"/>
            <c:size val="5"/>
            <c:spPr>
              <a:solidFill>
                <a:sysClr val="window" lastClr="FFFFFF">
                  <a:lumMod val="75000"/>
                </a:sysClr>
              </a:solidFill>
              <a:ln w="9525">
                <a:solidFill>
                  <a:sysClr val="window" lastClr="FFFFFF">
                    <a:lumMod val="50000"/>
                  </a:sysClr>
                </a:solidFill>
              </a:ln>
              <a:effectLst/>
            </c:spPr>
          </c:marker>
          <c:xVal>
            <c:numRef>
              <c:f>'Table 3d - RC Historical'!$D$86:$D$91</c:f>
              <c:numCache>
                <c:formatCode>m/d/yyyy;@</c:formatCode>
                <c:ptCount val="6"/>
                <c:pt idx="0">
                  <c:v>40981</c:v>
                </c:pt>
                <c:pt idx="1">
                  <c:v>41438</c:v>
                </c:pt>
                <c:pt idx="2">
                  <c:v>42328</c:v>
                </c:pt>
                <c:pt idx="3" formatCode="m/d/yyyy">
                  <c:v>42939</c:v>
                </c:pt>
                <c:pt idx="4">
                  <c:v>43689</c:v>
                </c:pt>
                <c:pt idx="5">
                  <c:v>43755</c:v>
                </c:pt>
              </c:numCache>
            </c:numRef>
          </c:xVal>
          <c:yVal>
            <c:numRef>
              <c:f>'Table 3d - RC Historical'!$E$86:$E$91</c:f>
              <c:numCache>
                <c:formatCode>0.00</c:formatCode>
                <c:ptCount val="6"/>
                <c:pt idx="0" formatCode="0.000">
                  <c:v>0.59099999999999997</c:v>
                </c:pt>
                <c:pt idx="1">
                  <c:v>2.1800000000000002</c:v>
                </c:pt>
                <c:pt idx="2">
                  <c:v>2.04</c:v>
                </c:pt>
                <c:pt idx="3" formatCode="General">
                  <c:v>2.7E-2</c:v>
                </c:pt>
                <c:pt idx="4" formatCode="General">
                  <c:v>0.96399999999999997</c:v>
                </c:pt>
                <c:pt idx="5" formatCode="0.000">
                  <c:v>1.24</c:v>
                </c:pt>
              </c:numCache>
            </c:numRef>
          </c:yVal>
          <c:smooth val="0"/>
          <c:extLst>
            <c:ext xmlns:c16="http://schemas.microsoft.com/office/drawing/2014/chart" uri="{C3380CC4-5D6E-409C-BE32-E72D297353CC}">
              <c16:uniqueId val="{00000001-DF4F-4182-AFA0-E5DA41BA3661}"/>
            </c:ext>
          </c:extLst>
        </c:ser>
        <c:dLbls>
          <c:showLegendKey val="0"/>
          <c:showVal val="0"/>
          <c:showCatName val="0"/>
          <c:showSerName val="0"/>
          <c:showPercent val="0"/>
          <c:showBubbleSize val="0"/>
        </c:dLbls>
        <c:axId val="1284876552"/>
        <c:axId val="1284877208"/>
        <c:extLst>
          <c:ext xmlns:c15="http://schemas.microsoft.com/office/drawing/2012/chart" uri="{02D57815-91ED-43cb-92C2-25804820EDAC}">
            <c15:filteredScatterSeries>
              <c15:ser>
                <c:idx val="0"/>
                <c:order val="0"/>
                <c:tx>
                  <c:strRef>
                    <c:extLst>
                      <c:ext uri="{02D57815-91ED-43cb-92C2-25804820EDAC}">
                        <c15:formulaRef>
                          <c15:sqref>'Table 3d - RC Historical'!$C$18</c15:sqref>
                        </c15:formulaRef>
                      </c:ext>
                    </c:extLst>
                    <c:strCache>
                      <c:ptCount val="1"/>
                      <c:pt idx="0">
                        <c:v>RC3</c:v>
                      </c:pt>
                    </c:strCache>
                  </c:strRef>
                </c:tx>
                <c:spPr>
                  <a:ln w="19050" cap="rnd">
                    <a:solidFill>
                      <a:srgbClr val="ED7D31"/>
                    </a:solidFill>
                    <a:round/>
                  </a:ln>
                  <a:effectLst/>
                </c:spPr>
                <c:marker>
                  <c:symbol val="circle"/>
                  <c:size val="5"/>
                  <c:spPr>
                    <a:solidFill>
                      <a:srgbClr val="ED7D31"/>
                    </a:solidFill>
                    <a:ln w="9525">
                      <a:solidFill>
                        <a:schemeClr val="tx1"/>
                      </a:solidFill>
                    </a:ln>
                    <a:effectLst/>
                  </c:spPr>
                </c:marker>
                <c:xVal>
                  <c:numRef>
                    <c:extLst>
                      <c:ext uri="{02D57815-91ED-43cb-92C2-25804820EDAC}">
                        <c15:formulaRef>
                          <c15:sqref>'Table 3d - RC Historical'!$D$6:$D$31</c15:sqref>
                        </c15:formulaRef>
                      </c:ext>
                    </c:extLst>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extLst>
                      <c:ext uri="{02D57815-91ED-43cb-92C2-25804820EDAC}">
                        <c15:formulaRef>
                          <c15:sqref>'Table 3d - RC Historical'!$E$6:$E$31</c15:sqref>
                        </c15:formulaRef>
                      </c:ext>
                    </c:extLst>
                    <c:numCache>
                      <c:formatCode>0.00</c:formatCode>
                      <c:ptCount val="26"/>
                      <c:pt idx="0">
                        <c:v>4</c:v>
                      </c:pt>
                      <c:pt idx="1">
                        <c:v>3.92</c:v>
                      </c:pt>
                      <c:pt idx="2">
                        <c:v>6.63</c:v>
                      </c:pt>
                      <c:pt idx="3">
                        <c:v>6.39</c:v>
                      </c:pt>
                      <c:pt idx="4">
                        <c:v>1.71</c:v>
                      </c:pt>
                      <c:pt idx="5">
                        <c:v>4.43</c:v>
                      </c:pt>
                      <c:pt idx="6">
                        <c:v>4.99</c:v>
                      </c:pt>
                      <c:pt idx="7">
                        <c:v>4.54</c:v>
                      </c:pt>
                      <c:pt idx="8">
                        <c:v>3.47</c:v>
                      </c:pt>
                      <c:pt idx="9">
                        <c:v>1.4</c:v>
                      </c:pt>
                      <c:pt idx="10">
                        <c:v>3.04</c:v>
                      </c:pt>
                      <c:pt idx="11">
                        <c:v>3.16</c:v>
                      </c:pt>
                      <c:pt idx="12" formatCode="0.0">
                        <c:v>3.9</c:v>
                      </c:pt>
                      <c:pt idx="13" formatCode="0.000">
                        <c:v>2.4660000000000002</c:v>
                      </c:pt>
                      <c:pt idx="14">
                        <c:v>2.63</c:v>
                      </c:pt>
                      <c:pt idx="15" formatCode="General">
                        <c:v>2.94</c:v>
                      </c:pt>
                      <c:pt idx="16" formatCode="General">
                        <c:v>4.8099999999999996</c:v>
                      </c:pt>
                      <c:pt idx="17" formatCode="General">
                        <c:v>5.24</c:v>
                      </c:pt>
                      <c:pt idx="18" formatCode="General">
                        <c:v>6.26</c:v>
                      </c:pt>
                      <c:pt idx="19" formatCode="General">
                        <c:v>8.81</c:v>
                      </c:pt>
                      <c:pt idx="20" formatCode="General">
                        <c:v>5.48</c:v>
                      </c:pt>
                      <c:pt idx="21" formatCode="General">
                        <c:v>3.48</c:v>
                      </c:pt>
                      <c:pt idx="22" formatCode="General">
                        <c:v>3.6</c:v>
                      </c:pt>
                      <c:pt idx="23" formatCode="General">
                        <c:v>1.96</c:v>
                      </c:pt>
                      <c:pt idx="24" formatCode="General">
                        <c:v>2.0099999999999998</c:v>
                      </c:pt>
                      <c:pt idx="25" formatCode="General">
                        <c:v>2.0699999999999998</c:v>
                      </c:pt>
                    </c:numCache>
                  </c:numRef>
                </c:yVal>
                <c:smooth val="0"/>
                <c:extLst>
                  <c:ext xmlns:c16="http://schemas.microsoft.com/office/drawing/2014/chart" uri="{C3380CC4-5D6E-409C-BE32-E72D297353CC}">
                    <c16:uniqueId val="{00000002-DF4F-4182-AFA0-E5DA41BA3661}"/>
                  </c:ext>
                </c:extLst>
              </c15:ser>
            </c15:filteredScatterSeries>
            <c15:filteredScatterSeries>
              <c15:ser>
                <c:idx val="9"/>
                <c:order val="1"/>
                <c:tx>
                  <c:v>RC5</c:v>
                </c:tx>
                <c:spPr>
                  <a:ln w="19050" cap="rnd">
                    <a:solidFill>
                      <a:srgbClr val="70AD47">
                        <a:lumMod val="75000"/>
                      </a:srgbClr>
                    </a:solidFill>
                    <a:round/>
                  </a:ln>
                  <a:effectLst/>
                </c:spPr>
                <c:marker>
                  <c:symbol val="circle"/>
                  <c:size val="5"/>
                  <c:spPr>
                    <a:solidFill>
                      <a:srgbClr val="70AD47">
                        <a:lumMod val="60000"/>
                        <a:lumOff val="40000"/>
                      </a:srgbClr>
                    </a:solidFill>
                    <a:ln w="9525">
                      <a:solidFill>
                        <a:srgbClr val="70AD47">
                          <a:lumMod val="75000"/>
                        </a:srgbClr>
                      </a:solidFill>
                    </a:ln>
                    <a:effectLst/>
                  </c:spPr>
                </c:marker>
                <c:xVal>
                  <c:numRef>
                    <c:extLst xmlns:c15="http://schemas.microsoft.com/office/drawing/2012/chart">
                      <c:ext xmlns:c15="http://schemas.microsoft.com/office/drawing/2012/chart" uri="{02D57815-91ED-43cb-92C2-25804820EDAC}">
                        <c15:formulaRef>
                          <c15:sqref>'Table 3d - RC Historical'!$D$33:$D$50</c15:sqref>
                        </c15:formulaRef>
                      </c:ext>
                    </c:extLst>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extLst xmlns:c15="http://schemas.microsoft.com/office/drawing/2012/chart">
                      <c:ext xmlns:c15="http://schemas.microsoft.com/office/drawing/2012/chart" uri="{02D57815-91ED-43cb-92C2-25804820EDAC}">
                        <c15:formulaRef>
                          <c15:sqref>'Table 3d - RC Historical'!$E$33:$E$50</c15:sqref>
                        </c15:formulaRef>
                      </c:ext>
                    </c:extLst>
                    <c:numCache>
                      <c:formatCode>0.00</c:formatCode>
                      <c:ptCount val="18"/>
                      <c:pt idx="0">
                        <c:v>2.35</c:v>
                      </c:pt>
                      <c:pt idx="1">
                        <c:v>1.17</c:v>
                      </c:pt>
                      <c:pt idx="2">
                        <c:v>3.38</c:v>
                      </c:pt>
                      <c:pt idx="3">
                        <c:v>5.44</c:v>
                      </c:pt>
                      <c:pt idx="4">
                        <c:v>3.1</c:v>
                      </c:pt>
                      <c:pt idx="5">
                        <c:v>1.47</c:v>
                      </c:pt>
                      <c:pt idx="6">
                        <c:v>3.52</c:v>
                      </c:pt>
                      <c:pt idx="7">
                        <c:v>3.02</c:v>
                      </c:pt>
                      <c:pt idx="8">
                        <c:v>3.52</c:v>
                      </c:pt>
                      <c:pt idx="9" formatCode="0.0">
                        <c:v>2.4</c:v>
                      </c:pt>
                      <c:pt idx="10" formatCode="0.0">
                        <c:v>2.4</c:v>
                      </c:pt>
                      <c:pt idx="11">
                        <c:v>1.69</c:v>
                      </c:pt>
                      <c:pt idx="12">
                        <c:v>2.12</c:v>
                      </c:pt>
                      <c:pt idx="13" formatCode="0.000">
                        <c:v>1.992</c:v>
                      </c:pt>
                      <c:pt idx="14" formatCode="0.000">
                        <c:v>1.91</c:v>
                      </c:pt>
                      <c:pt idx="15" formatCode="0.000">
                        <c:v>1.4</c:v>
                      </c:pt>
                      <c:pt idx="16" formatCode="0.000">
                        <c:v>3.42</c:v>
                      </c:pt>
                      <c:pt idx="17" formatCode="General">
                        <c:v>2.5099999999999998</c:v>
                      </c:pt>
                    </c:numCache>
                  </c:numRef>
                </c:yVal>
                <c:smooth val="0"/>
                <c:extLst xmlns:c15="http://schemas.microsoft.com/office/drawing/2012/chart">
                  <c:ext xmlns:c16="http://schemas.microsoft.com/office/drawing/2014/chart" uri="{C3380CC4-5D6E-409C-BE32-E72D297353CC}">
                    <c16:uniqueId val="{00000003-DF4F-4182-AFA0-E5DA41BA3661}"/>
                  </c:ext>
                </c:extLst>
              </c15:ser>
            </c15:filteredScatterSeries>
            <c15:filteredScatterSeries>
              <c15:ser>
                <c:idx val="8"/>
                <c:order val="2"/>
                <c:tx>
                  <c:v>RC7</c:v>
                </c:tx>
                <c:spPr>
                  <a:ln w="19050" cap="rnd">
                    <a:solidFill>
                      <a:srgbClr val="E7E6E6">
                        <a:lumMod val="25000"/>
                      </a:srgbClr>
                    </a:solidFill>
                    <a:round/>
                  </a:ln>
                  <a:effectLst/>
                </c:spPr>
                <c:marker>
                  <c:symbol val="circle"/>
                  <c:size val="5"/>
                  <c:spPr>
                    <a:solidFill>
                      <a:srgbClr val="E7E6E6">
                        <a:lumMod val="50000"/>
                      </a:srgbClr>
                    </a:solidFill>
                    <a:ln w="9525">
                      <a:solidFill>
                        <a:srgbClr val="E7E6E6">
                          <a:lumMod val="25000"/>
                        </a:srgbClr>
                      </a:solidFill>
                    </a:ln>
                    <a:effectLst/>
                  </c:spPr>
                </c:marker>
                <c:xVal>
                  <c:numRef>
                    <c:extLst xmlns:c15="http://schemas.microsoft.com/office/drawing/2012/chart">
                      <c:ext xmlns:c15="http://schemas.microsoft.com/office/drawing/2012/chart" uri="{02D57815-91ED-43cb-92C2-25804820EDAC}">
                        <c15:formulaRef>
                          <c15:sqref>'Table 3d - RC Historical'!$D$52:$D$73</c15:sqref>
                        </c15:formulaRef>
                      </c:ext>
                    </c:extLst>
                    <c:numCache>
                      <c:formatCode>m/d/yyyy;@</c:formatCode>
                      <c:ptCount val="22"/>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c:v>43950</c:v>
                      </c:pt>
                      <c:pt idx="16">
                        <c:v>43959</c:v>
                      </c:pt>
                      <c:pt idx="17">
                        <c:v>43969</c:v>
                      </c:pt>
                      <c:pt idx="18">
                        <c:v>44011</c:v>
                      </c:pt>
                      <c:pt idx="19">
                        <c:v>44040</c:v>
                      </c:pt>
                      <c:pt idx="20">
                        <c:v>44069</c:v>
                      </c:pt>
                      <c:pt idx="21">
                        <c:v>44075</c:v>
                      </c:pt>
                    </c:numCache>
                  </c:numRef>
                </c:xVal>
                <c:yVal>
                  <c:numRef>
                    <c:extLst xmlns:c15="http://schemas.microsoft.com/office/drawing/2012/chart">
                      <c:ext xmlns:c15="http://schemas.microsoft.com/office/drawing/2012/chart" uri="{02D57815-91ED-43cb-92C2-25804820EDAC}">
                        <c15:formulaRef>
                          <c15:sqref>'Table 3d - RC Historical'!$E$52:$E$73</c15:sqref>
                        </c15:formulaRef>
                      </c:ext>
                    </c:extLst>
                    <c:numCache>
                      <c:formatCode>0.000</c:formatCode>
                      <c:ptCount val="22"/>
                      <c:pt idx="0" formatCode="0.00">
                        <c:v>2</c:v>
                      </c:pt>
                      <c:pt idx="1">
                        <c:v>0.93300000000000005</c:v>
                      </c:pt>
                      <c:pt idx="2" formatCode="0.00">
                        <c:v>2.88</c:v>
                      </c:pt>
                      <c:pt idx="3" formatCode="0.00">
                        <c:v>4.76</c:v>
                      </c:pt>
                      <c:pt idx="4" formatCode="0.00">
                        <c:v>2.81</c:v>
                      </c:pt>
                      <c:pt idx="5" formatCode="0.00">
                        <c:v>3.92</c:v>
                      </c:pt>
                      <c:pt idx="6" formatCode="0.00">
                        <c:v>3.11</c:v>
                      </c:pt>
                      <c:pt idx="7" formatCode="0.00">
                        <c:v>2.72</c:v>
                      </c:pt>
                      <c:pt idx="8" formatCode="0.00">
                        <c:v>2.35</c:v>
                      </c:pt>
                      <c:pt idx="9" formatCode="0.00">
                        <c:v>3.4</c:v>
                      </c:pt>
                      <c:pt idx="10" formatCode="0.00">
                        <c:v>2.13</c:v>
                      </c:pt>
                      <c:pt idx="11" formatCode="0.00">
                        <c:v>1.86</c:v>
                      </c:pt>
                      <c:pt idx="12" formatCode="0.00">
                        <c:v>1.91</c:v>
                      </c:pt>
                      <c:pt idx="13">
                        <c:v>1.538</c:v>
                      </c:pt>
                      <c:pt idx="14">
                        <c:v>1.68</c:v>
                      </c:pt>
                      <c:pt idx="15" formatCode="General">
                        <c:v>1.85</c:v>
                      </c:pt>
                      <c:pt idx="16">
                        <c:v>2.67</c:v>
                      </c:pt>
                      <c:pt idx="17">
                        <c:v>2.58</c:v>
                      </c:pt>
                      <c:pt idx="18" formatCode="General">
                        <c:v>1.73</c:v>
                      </c:pt>
                      <c:pt idx="19" formatCode="General">
                        <c:v>2.82</c:v>
                      </c:pt>
                      <c:pt idx="20" formatCode="General">
                        <c:v>2.5</c:v>
                      </c:pt>
                      <c:pt idx="21" formatCode="General">
                        <c:v>1.83</c:v>
                      </c:pt>
                    </c:numCache>
                  </c:numRef>
                </c:yVal>
                <c:smooth val="0"/>
                <c:extLst xmlns:c15="http://schemas.microsoft.com/office/drawing/2012/chart">
                  <c:ext xmlns:c16="http://schemas.microsoft.com/office/drawing/2014/chart" uri="{C3380CC4-5D6E-409C-BE32-E72D297353CC}">
                    <c16:uniqueId val="{00000004-DF4F-4182-AFA0-E5DA41BA3661}"/>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'Table 3d - RC Historical'!$C$95</c15:sqref>
                        </c15:formulaRef>
                      </c:ext>
                    </c:extLst>
                    <c:strCache>
                      <c:ptCount val="1"/>
                      <c:pt idx="0">
                        <c:v>RC14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'Table 3d - RC Historical'!$D$93:$D$102</c15:sqref>
                        </c15:formulaRef>
                      </c:ext>
                    </c:extLst>
                    <c:numCache>
                      <c:formatCode>m/d/yyyy;@</c:formatCode>
                      <c:ptCount val="10"/>
                      <c:pt idx="0">
                        <c:v>43689</c:v>
                      </c:pt>
                      <c:pt idx="1">
                        <c:v>43885</c:v>
                      </c:pt>
                      <c:pt idx="2">
                        <c:v>43949</c:v>
                      </c:pt>
                      <c:pt idx="3">
                        <c:v>43950</c:v>
                      </c:pt>
                      <c:pt idx="4">
                        <c:v>43958</c:v>
                      </c:pt>
                      <c:pt idx="5">
                        <c:v>43969</c:v>
                      </c:pt>
                      <c:pt idx="6">
                        <c:v>44011</c:v>
                      </c:pt>
                      <c:pt idx="7">
                        <c:v>44040</c:v>
                      </c:pt>
                      <c:pt idx="8">
                        <c:v>44069</c:v>
                      </c:pt>
                      <c:pt idx="9">
                        <c:v>44075</c:v>
                      </c:pt>
                    </c:numCache>
                  </c:numRef>
                </c:xVal>
                <c:yVal>
                  <c:numRef>
                    <c:extLst xmlns:c15="http://schemas.microsoft.com/office/drawing/2012/chart">
                      <c:ext xmlns:c15="http://schemas.microsoft.com/office/drawing/2012/chart" uri="{02D57815-91ED-43cb-92C2-25804820EDAC}">
                        <c15:formulaRef>
                          <c15:sqref>'Table 3d - RC Historical'!$E$93:$E$102</c15:sqref>
                        </c15:formulaRef>
                      </c:ext>
                    </c:extLst>
                    <c:numCache>
                      <c:formatCode>General</c:formatCode>
                      <c:ptCount val="10"/>
                      <c:pt idx="0">
                        <c:v>1.8699999999999999E-3</c:v>
                      </c:pt>
                      <c:pt idx="1">
                        <c:v>2.0299999999999997E-3</c:v>
                      </c:pt>
                      <c:pt idx="2">
                        <c:v>2.4599999999999999E-3</c:v>
                      </c:pt>
                      <c:pt idx="3">
                        <c:v>2.2000000000000001E-3</c:v>
                      </c:pt>
                      <c:pt idx="4">
                        <c:v>2.14E-3</c:v>
                      </c:pt>
                      <c:pt idx="5">
                        <c:v>1.11E-2</c:v>
                      </c:pt>
                      <c:pt idx="6">
                        <c:v>3.7100000000000002E-3</c:v>
                      </c:pt>
                      <c:pt idx="7">
                        <c:v>2.8300000000000001E-3</c:v>
                      </c:pt>
                      <c:pt idx="8">
                        <c:v>2.7799999999999999E-3</c:v>
                      </c:pt>
                      <c:pt idx="9">
                        <c:v>0</c:v>
                      </c:pt>
                    </c:numCache>
                  </c:numRef>
                </c:yVal>
                <c:smooth val="0"/>
                <c:extLst xmlns:c15="http://schemas.microsoft.com/office/drawing/2012/chart">
                  <c:ext xmlns:c16="http://schemas.microsoft.com/office/drawing/2014/chart" uri="{C3380CC4-5D6E-409C-BE32-E72D297353CC}">
                    <c16:uniqueId val="{00000005-DF4F-4182-AFA0-E5DA41BA3661}"/>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'Table 3d - RC Historical'!$C$115</c15:sqref>
                        </c15:formulaRef>
                      </c:ext>
                    </c:extLst>
                    <c:strCache>
                      <c:ptCount val="1"/>
                      <c:pt idx="0">
                        <c:v>RC17</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'Table 3d - RC Historical'!$D$104:$D$119</c15:sqref>
                        </c15:formulaRef>
                      </c:ext>
                    </c:extLst>
                    <c:numCache>
                      <c:formatCode>m/d/yyyy;@</c:formatCode>
                      <c:ptCount val="16"/>
                      <c:pt idx="0" formatCode="m/d/yyyy">
                        <c:v>38985</c:v>
                      </c:pt>
                      <c:pt idx="1">
                        <c:v>40499</c:v>
                      </c:pt>
                      <c:pt idx="2">
                        <c:v>40981</c:v>
                      </c:pt>
                      <c:pt idx="3">
                        <c:v>41438</c:v>
                      </c:pt>
                      <c:pt idx="4">
                        <c:v>41804</c:v>
                      </c:pt>
                      <c:pt idx="5">
                        <c:v>41873</c:v>
                      </c:pt>
                      <c:pt idx="6">
                        <c:v>42248</c:v>
                      </c:pt>
                      <c:pt idx="7">
                        <c:v>42328</c:v>
                      </c:pt>
                      <c:pt idx="8">
                        <c:v>42677</c:v>
                      </c:pt>
                      <c:pt idx="9">
                        <c:v>43041</c:v>
                      </c:pt>
                      <c:pt idx="10">
                        <c:v>43395</c:v>
                      </c:pt>
                      <c:pt idx="11">
                        <c:v>43689</c:v>
                      </c:pt>
                      <c:pt idx="12">
                        <c:v>43691</c:v>
                      </c:pt>
                      <c:pt idx="13">
                        <c:v>43755</c:v>
                      </c:pt>
                      <c:pt idx="14">
                        <c:v>43956</c:v>
                      </c:pt>
                      <c:pt idx="15">
                        <c:v>44040</c:v>
                      </c:pt>
                    </c:numCache>
                  </c:numRef>
                </c:xVal>
                <c:yVal>
                  <c:numRef>
                    <c:extLst xmlns:c15="http://schemas.microsoft.com/office/drawing/2012/chart">
                      <c:ext xmlns:c15="http://schemas.microsoft.com/office/drawing/2012/chart" uri="{02D57815-91ED-43cb-92C2-25804820EDAC}">
                        <c15:formulaRef>
                          <c15:sqref>'Table 3d - RC Historical'!$E$104:$E$119</c15:sqref>
                        </c15:formulaRef>
                      </c:ext>
                    </c:extLst>
                    <c:numCache>
                      <c:formatCode>0.00</c:formatCode>
                      <c:ptCount val="16"/>
                      <c:pt idx="0" formatCode="General">
                        <c:v>0.2</c:v>
                      </c:pt>
                      <c:pt idx="1">
                        <c:v>1.22</c:v>
                      </c:pt>
                      <c:pt idx="2" formatCode="0.000">
                        <c:v>0.38800000000000001</c:v>
                      </c:pt>
                      <c:pt idx="3" formatCode="0.000">
                        <c:v>0.95</c:v>
                      </c:pt>
                      <c:pt idx="4" formatCode="General">
                        <c:v>0</c:v>
                      </c:pt>
                      <c:pt idx="5" formatCode="General">
                        <c:v>0</c:v>
                      </c:pt>
                      <c:pt idx="6" formatCode="General">
                        <c:v>0</c:v>
                      </c:pt>
                      <c:pt idx="7" formatCode="0.000">
                        <c:v>0.72199999999999998</c:v>
                      </c:pt>
                      <c:pt idx="8" formatCode="General">
                        <c:v>0</c:v>
                      </c:pt>
                      <c:pt idx="9" formatCode="General">
                        <c:v>0</c:v>
                      </c:pt>
                      <c:pt idx="10" formatCode="General">
                        <c:v>0</c:v>
                      </c:pt>
                      <c:pt idx="11" formatCode="0.0000">
                        <c:v>2.0400000000000001E-3</c:v>
                      </c:pt>
                      <c:pt idx="12" formatCode="General">
                        <c:v>0.70189999999999997</c:v>
                      </c:pt>
                      <c:pt idx="13" formatCode="General">
                        <c:v>5.3800000000000001E-2</c:v>
                      </c:pt>
                      <c:pt idx="14" formatCode="General">
                        <c:v>3.1199999999999999E-3</c:v>
                      </c:pt>
                      <c:pt idx="15" formatCode="General">
                        <c:v>0.16400000000000001</c:v>
                      </c:pt>
                    </c:numCache>
                  </c:numRef>
                </c:yVal>
                <c:smooth val="0"/>
                <c:extLst xmlns:c15="http://schemas.microsoft.com/office/drawing/2012/chart">
                  <c:ext xmlns:c16="http://schemas.microsoft.com/office/drawing/2014/chart" uri="{C3380CC4-5D6E-409C-BE32-E72D297353CC}">
                    <c16:uniqueId val="{00000006-DF4F-4182-AFA0-E5DA41BA3661}"/>
                  </c:ext>
                </c:extLst>
              </c15:ser>
            </c15:filteredScatterSeries>
            <c15:filteredScatterSeries>
              <c15:ser>
                <c:idx val="5"/>
                <c:order val="7"/>
                <c:tx>
                  <c:v>"RC7 PFOA"</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Historical'!$F$51:$F$73</c15:sqref>
                        </c15:formulaRef>
                      </c:ext>
                    </c:extLst>
                    <c:numCache>
                      <c:formatCode>0.00</c:formatCode>
                      <c:ptCount val="23"/>
                      <c:pt idx="0" formatCode="0.000">
                        <c:v>2.2999999999999998</c:v>
                      </c:pt>
                      <c:pt idx="1">
                        <c:v>1</c:v>
                      </c:pt>
                      <c:pt idx="2" formatCode="0.000">
                        <c:v>0.25700000000000001</c:v>
                      </c:pt>
                      <c:pt idx="3" formatCode="0.000">
                        <c:v>0.82099999999999995</c:v>
                      </c:pt>
                      <c:pt idx="4">
                        <c:v>1.53</c:v>
                      </c:pt>
                      <c:pt idx="5" formatCode="0.000">
                        <c:v>0.72799999999999998</c:v>
                      </c:pt>
                      <c:pt idx="6" formatCode="0.000">
                        <c:v>0.97399999999999998</c:v>
                      </c:pt>
                      <c:pt idx="7" formatCode="0.000">
                        <c:v>0.81699999999999995</c:v>
                      </c:pt>
                      <c:pt idx="8">
                        <c:v>1.36</c:v>
                      </c:pt>
                      <c:pt idx="9" formatCode="0.000">
                        <c:v>0.82</c:v>
                      </c:pt>
                      <c:pt idx="10" formatCode="0.000">
                        <c:v>0.62</c:v>
                      </c:pt>
                      <c:pt idx="11" formatCode="0.000">
                        <c:v>0.64100000000000001</c:v>
                      </c:pt>
                      <c:pt idx="12" formatCode="0.000">
                        <c:v>0.67900000000000005</c:v>
                      </c:pt>
                      <c:pt idx="13" formatCode="0.000">
                        <c:v>0.34660000000000002</c:v>
                      </c:pt>
                      <c:pt idx="14" formatCode="0.000">
                        <c:v>0.18380000000000002</c:v>
                      </c:pt>
                      <c:pt idx="15" formatCode="0.000">
                        <c:v>0.48599999999999999</c:v>
                      </c:pt>
                      <c:pt idx="16" formatCode="General">
                        <c:v>0.67</c:v>
                      </c:pt>
                      <c:pt idx="17" formatCode="0.000">
                        <c:v>1.39</c:v>
                      </c:pt>
                      <c:pt idx="18" formatCode="0.000">
                        <c:v>1.25</c:v>
                      </c:pt>
                      <c:pt idx="19" formatCode="General">
                        <c:v>0.30399999999999999</c:v>
                      </c:pt>
                      <c:pt idx="20" formatCode="General">
                        <c:v>0.48499999999999999</c:v>
                      </c:pt>
                      <c:pt idx="21" formatCode="General">
                        <c:v>0.48499999999999999</c:v>
                      </c:pt>
                      <c:pt idx="22" formatCode="General">
                        <c:v>0.33400000000000002</c:v>
                      </c:pt>
                    </c:numCache>
                  </c:numRef>
                </c:yVal>
                <c:smooth val="0"/>
                <c:extLst xmlns:c15="http://schemas.microsoft.com/office/drawing/2012/chart">
                  <c:ext xmlns:c16="http://schemas.microsoft.com/office/drawing/2014/chart" uri="{C3380CC4-5D6E-409C-BE32-E72D297353CC}">
                    <c16:uniqueId val="{00000007-DF4F-4182-AFA0-E5DA41BA3661}"/>
                  </c:ext>
                </c:extLst>
              </c15:ser>
            </c15:filteredScatterSeries>
            <c15:filteredScatterSeries>
              <c15:ser>
                <c:idx val="6"/>
                <c:order val="8"/>
                <c:tx>
                  <c:v>PFOA</c:v>
                </c:tx>
                <c:spPr>
                  <a:ln w="19050" cap="rnd">
                    <a:solidFill>
                      <a:srgbClr val="FF0000"/>
                    </a:solidFill>
                    <a:round/>
                  </a:ln>
                  <a:effectLst/>
                </c:spPr>
                <c:marker>
                  <c:symbol val="circle"/>
                  <c:size val="5"/>
                  <c:spPr>
                    <a:solidFill>
                      <a:srgbClr val="FF0000"/>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'Table 3d - RC Historical'!$D$33:$D$50</c15:sqref>
                        </c15:formulaRef>
                      </c:ext>
                    </c:extLst>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extLst xmlns:c15="http://schemas.microsoft.com/office/drawing/2012/chart">
                      <c:ext xmlns:c15="http://schemas.microsoft.com/office/drawing/2012/chart" uri="{02D57815-91ED-43cb-92C2-25804820EDAC}">
                        <c15:formulaRef>
                          <c15:sqref>'Table 3d - RC Historical'!$F$33:$F$50</c15:sqref>
                        </c15:formulaRef>
                      </c:ext>
                    </c:extLst>
                    <c:numCache>
                      <c:formatCode>0.000</c:formatCode>
                      <c:ptCount val="18"/>
                      <c:pt idx="0" formatCode="0.00">
                        <c:v>1.17</c:v>
                      </c:pt>
                      <c:pt idx="1">
                        <c:v>0.36099999999999999</c:v>
                      </c:pt>
                      <c:pt idx="2" formatCode="0.00">
                        <c:v>1.1599999999999999</c:v>
                      </c:pt>
                      <c:pt idx="3" formatCode="0.00">
                        <c:v>1.69</c:v>
                      </c:pt>
                      <c:pt idx="4">
                        <c:v>0.79100000000000004</c:v>
                      </c:pt>
                      <c:pt idx="5">
                        <c:v>0.57199999999999995</c:v>
                      </c:pt>
                      <c:pt idx="6" formatCode="0.00">
                        <c:v>1.02</c:v>
                      </c:pt>
                      <c:pt idx="7">
                        <c:v>0.86599999999999999</c:v>
                      </c:pt>
                      <c:pt idx="8" formatCode="0.00">
                        <c:v>1.75</c:v>
                      </c:pt>
                      <c:pt idx="9">
                        <c:v>0.99199999999999999</c:v>
                      </c:pt>
                      <c:pt idx="10">
                        <c:v>0.65</c:v>
                      </c:pt>
                      <c:pt idx="11">
                        <c:v>0.59299999999999997</c:v>
                      </c:pt>
                      <c:pt idx="12">
                        <c:v>0.878</c:v>
                      </c:pt>
                      <c:pt idx="13">
                        <c:v>0.39460000000000001</c:v>
                      </c:pt>
                      <c:pt idx="14">
                        <c:v>0.65</c:v>
                      </c:pt>
                      <c:pt idx="15">
                        <c:v>0.94900000000000007</c:v>
                      </c:pt>
                      <c:pt idx="16">
                        <c:v>1.76</c:v>
                      </c:pt>
                      <c:pt idx="17" formatCode="General">
                        <c:v>0.53800000000000003</c:v>
                      </c:pt>
                    </c:numCache>
                  </c:numRef>
                </c:yVal>
                <c:smooth val="0"/>
                <c:extLst xmlns:c15="http://schemas.microsoft.com/office/drawing/2012/chart">
                  <c:ext xmlns:c16="http://schemas.microsoft.com/office/drawing/2014/chart" uri="{C3380CC4-5D6E-409C-BE32-E72D297353CC}">
                    <c16:uniqueId val="{00000008-DF4F-4182-AFA0-E5DA41BA3661}"/>
                  </c:ext>
                </c:extLst>
              </c15:ser>
            </c15:filteredScatterSeries>
          </c:ext>
        </c:extLst>
      </c:scatterChart>
      <c:valAx>
        <c:axId val="1284876552"/>
        <c:scaling>
          <c:orientation val="minMax"/>
          <c:max val="44196"/>
          <c:min val="39965"/>
        </c:scaling>
        <c:delete val="0"/>
        <c:axPos val="b"/>
        <c:majorGridlines>
          <c:spPr>
            <a:ln w="9525" cap="flat" cmpd="sng" algn="ctr">
              <a:no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7208"/>
        <c:crossesAt val="0"/>
        <c:crossBetween val="midCat"/>
        <c:majorUnit val="300"/>
        <c:minorUnit val="300"/>
      </c:valAx>
      <c:valAx>
        <c:axId val="1284877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655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19050">
      <a:solidFill>
        <a:srgbClr val="E7E6E6">
          <a:lumMod val="50000"/>
        </a:srgbClr>
      </a:solidFill>
    </a:ln>
    <a:effectLst/>
  </c:spPr>
  <c:txPr>
    <a:bodyPr/>
    <a:lstStyle/>
    <a:p>
      <a:pPr>
        <a:defRPr/>
      </a:pPr>
      <a:endParaRPr lang="en-US"/>
    </a:p>
  </c:txPr>
  <c:externalData r:id="rId4">
    <c:autoUpdate val="0"/>
  </c:externalData>
  <c:userShapes r:id="rId5"/>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RC3:</a:t>
            </a:r>
            <a:r>
              <a:rPr lang="en-US" b="1" baseline="0" dirty="0"/>
              <a:t> 2006 - 2020</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PFOS</c:v>
          </c:tx>
          <c:spPr>
            <a:ln w="19050" cap="rnd">
              <a:solidFill>
                <a:srgbClr val="ED7D31"/>
              </a:solidFill>
              <a:round/>
            </a:ln>
            <a:effectLst/>
          </c:spPr>
          <c:marker>
            <c:symbol val="circle"/>
            <c:size val="5"/>
            <c:spPr>
              <a:solidFill>
                <a:srgbClr val="ED7D31"/>
              </a:solidFill>
              <a:ln w="9525">
                <a:solidFill>
                  <a:schemeClr val="tx1"/>
                </a:solidFill>
              </a:ln>
              <a:effectLst/>
            </c:spPr>
          </c:marker>
          <c:xVal>
            <c:numRef>
              <c:f>'Table 3d - RC Historical'!$D$6:$D$31</c:f>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f>'Table 3d - RC Historical'!$E$6:$E$31</c:f>
              <c:numCache>
                <c:formatCode>0.00</c:formatCode>
                <c:ptCount val="26"/>
                <c:pt idx="0">
                  <c:v>4</c:v>
                </c:pt>
                <c:pt idx="1">
                  <c:v>3.92</c:v>
                </c:pt>
                <c:pt idx="2">
                  <c:v>6.63</c:v>
                </c:pt>
                <c:pt idx="3">
                  <c:v>6.39</c:v>
                </c:pt>
                <c:pt idx="4">
                  <c:v>1.71</c:v>
                </c:pt>
                <c:pt idx="5">
                  <c:v>4.43</c:v>
                </c:pt>
                <c:pt idx="6">
                  <c:v>4.99</c:v>
                </c:pt>
                <c:pt idx="7">
                  <c:v>4.54</c:v>
                </c:pt>
                <c:pt idx="8">
                  <c:v>3.47</c:v>
                </c:pt>
                <c:pt idx="9">
                  <c:v>1.4</c:v>
                </c:pt>
                <c:pt idx="10">
                  <c:v>3.04</c:v>
                </c:pt>
                <c:pt idx="11">
                  <c:v>3.16</c:v>
                </c:pt>
                <c:pt idx="12" formatCode="0.0">
                  <c:v>3.9</c:v>
                </c:pt>
                <c:pt idx="13" formatCode="0.000">
                  <c:v>2.4660000000000002</c:v>
                </c:pt>
                <c:pt idx="14">
                  <c:v>2.63</c:v>
                </c:pt>
                <c:pt idx="15" formatCode="General">
                  <c:v>2.94</c:v>
                </c:pt>
                <c:pt idx="16" formatCode="General">
                  <c:v>4.8099999999999996</c:v>
                </c:pt>
                <c:pt idx="17" formatCode="General">
                  <c:v>5.24</c:v>
                </c:pt>
                <c:pt idx="18" formatCode="General">
                  <c:v>6.26</c:v>
                </c:pt>
                <c:pt idx="19" formatCode="General">
                  <c:v>8.81</c:v>
                </c:pt>
                <c:pt idx="20" formatCode="General">
                  <c:v>5.48</c:v>
                </c:pt>
                <c:pt idx="21" formatCode="General">
                  <c:v>3.48</c:v>
                </c:pt>
                <c:pt idx="22" formatCode="General">
                  <c:v>3.6</c:v>
                </c:pt>
                <c:pt idx="23" formatCode="General">
                  <c:v>1.96</c:v>
                </c:pt>
                <c:pt idx="24" formatCode="General">
                  <c:v>2.0099999999999998</c:v>
                </c:pt>
                <c:pt idx="25" formatCode="General">
                  <c:v>2.0699999999999998</c:v>
                </c:pt>
              </c:numCache>
            </c:numRef>
          </c:yVal>
          <c:smooth val="0"/>
          <c:extLst>
            <c:ext xmlns:c16="http://schemas.microsoft.com/office/drawing/2014/chart" uri="{C3380CC4-5D6E-409C-BE32-E72D297353CC}">
              <c16:uniqueId val="{00000000-7F38-4051-9188-2A03ABC675DA}"/>
            </c:ext>
          </c:extLst>
        </c:ser>
        <c:dLbls>
          <c:showLegendKey val="0"/>
          <c:showVal val="0"/>
          <c:showCatName val="0"/>
          <c:showSerName val="0"/>
          <c:showPercent val="0"/>
          <c:showBubbleSize val="0"/>
        </c:dLbls>
        <c:axId val="1284876552"/>
        <c:axId val="1284877208"/>
        <c:extLst>
          <c:ext xmlns:c15="http://schemas.microsoft.com/office/drawing/2012/chart" uri="{02D57815-91ED-43cb-92C2-25804820EDAC}">
            <c15:filteredScatterSeries>
              <c15:ser>
                <c:idx val="9"/>
                <c:order val="1"/>
                <c:tx>
                  <c:v>PFOA</c:v>
                </c:tx>
                <c:spPr>
                  <a:ln w="19050" cap="rnd">
                    <a:solidFill>
                      <a:srgbClr val="FF0000"/>
                    </a:solidFill>
                    <a:round/>
                  </a:ln>
                  <a:effectLst/>
                </c:spPr>
                <c:marker>
                  <c:symbol val="circle"/>
                  <c:size val="5"/>
                  <c:spPr>
                    <a:solidFill>
                      <a:srgbClr val="FF0000"/>
                    </a:solidFill>
                    <a:ln w="9525">
                      <a:solidFill>
                        <a:schemeClr val="tx1"/>
                      </a:solidFill>
                    </a:ln>
                    <a:effectLst/>
                  </c:spPr>
                </c:marker>
                <c:xVal>
                  <c:numRef>
                    <c:extLst>
                      <c:ext uri="{02D57815-91ED-43cb-92C2-25804820EDAC}">
                        <c15:formulaRef>
                          <c15:sqref>'Table 3d - RC Historical'!$D$6:$D$31</c15:sqref>
                        </c15:formulaRef>
                      </c:ext>
                    </c:extLst>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extLst>
                      <c:ext uri="{02D57815-91ED-43cb-92C2-25804820EDAC}">
                        <c15:formulaRef>
                          <c15:sqref>'Table 3d - RC Historical'!$F$6:$F$31</c15:sqref>
                        </c15:formulaRef>
                      </c:ext>
                    </c:extLst>
                    <c:numCache>
                      <c:formatCode>0.000</c:formatCode>
                      <c:ptCount val="26"/>
                      <c:pt idx="0" formatCode="0.00">
                        <c:v>1.43</c:v>
                      </c:pt>
                      <c:pt idx="1">
                        <c:v>0.84699999999999998</c:v>
                      </c:pt>
                      <c:pt idx="2" formatCode="0.00">
                        <c:v>1.97</c:v>
                      </c:pt>
                      <c:pt idx="3" formatCode="0.00">
                        <c:v>2</c:v>
                      </c:pt>
                      <c:pt idx="4">
                        <c:v>0.42499999999999999</c:v>
                      </c:pt>
                      <c:pt idx="5" formatCode="0.00">
                        <c:v>1.21</c:v>
                      </c:pt>
                      <c:pt idx="6" formatCode="0.00">
                        <c:v>1.01</c:v>
                      </c:pt>
                      <c:pt idx="7" formatCode="0.00">
                        <c:v>1.9</c:v>
                      </c:pt>
                      <c:pt idx="8" formatCode="0.00">
                        <c:v>1.55</c:v>
                      </c:pt>
                      <c:pt idx="9" formatCode="0.00">
                        <c:v>0.37</c:v>
                      </c:pt>
                      <c:pt idx="10">
                        <c:v>0.96699999999999997</c:v>
                      </c:pt>
                      <c:pt idx="11">
                        <c:v>1.22</c:v>
                      </c:pt>
                      <c:pt idx="12">
                        <c:v>0.83199999999999996</c:v>
                      </c:pt>
                      <c:pt idx="13">
                        <c:v>0.54800000000000004</c:v>
                      </c:pt>
                      <c:pt idx="14">
                        <c:v>0.92100000000000004</c:v>
                      </c:pt>
                      <c:pt idx="15" formatCode="General">
                        <c:v>1.68</c:v>
                      </c:pt>
                      <c:pt idx="16" formatCode="General">
                        <c:v>2.2599999999999998</c:v>
                      </c:pt>
                      <c:pt idx="17" formatCode="General">
                        <c:v>2.4500000000000002</c:v>
                      </c:pt>
                      <c:pt idx="18" formatCode="General">
                        <c:v>2.17</c:v>
                      </c:pt>
                      <c:pt idx="19" formatCode="General">
                        <c:v>2.2799999999999998</c:v>
                      </c:pt>
                      <c:pt idx="20" formatCode="General">
                        <c:v>0.89800000000000002</c:v>
                      </c:pt>
                      <c:pt idx="21" formatCode="General">
                        <c:v>0.61099999999999999</c:v>
                      </c:pt>
                      <c:pt idx="22" formatCode="General">
                        <c:v>0.93700000000000006</c:v>
                      </c:pt>
                      <c:pt idx="23" formatCode="General">
                        <c:v>0.60299999999999998</c:v>
                      </c:pt>
                      <c:pt idx="24" formatCode="General">
                        <c:v>0.56299999999999994</c:v>
                      </c:pt>
                      <c:pt idx="25" formatCode="General">
                        <c:v>0.629</c:v>
                      </c:pt>
                    </c:numCache>
                  </c:numRef>
                </c:yVal>
                <c:smooth val="0"/>
                <c:extLst>
                  <c:ext xmlns:c16="http://schemas.microsoft.com/office/drawing/2014/chart" uri="{C3380CC4-5D6E-409C-BE32-E72D297353CC}">
                    <c16:uniqueId val="{00000001-7F38-4051-9188-2A03ABC675DA}"/>
                  </c:ext>
                </c:extLst>
              </c15:ser>
            </c15:filteredScatterSeries>
            <c15:filteredScatterSeries>
              <c15:ser>
                <c:idx val="1"/>
                <c:order val="2"/>
                <c:tx>
                  <c:v>RC5 PFOS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'Table 3d - RC Historical'!$D$32:$D$50</c15:sqref>
                        </c15:formulaRef>
                      </c:ext>
                    </c:extLst>
                    <c:numCache>
                      <c:formatCode>m/d/yyyy;@</c:formatCode>
                      <c:ptCount val="19"/>
                      <c:pt idx="0" formatCode="m/d/yyyy">
                        <c:v>38888</c:v>
                      </c:pt>
                      <c:pt idx="1">
                        <c:v>40499</c:v>
                      </c:pt>
                      <c:pt idx="2">
                        <c:v>40981</c:v>
                      </c:pt>
                      <c:pt idx="3">
                        <c:v>41438</c:v>
                      </c:pt>
                      <c:pt idx="4">
                        <c:v>41804</c:v>
                      </c:pt>
                      <c:pt idx="5">
                        <c:v>41873</c:v>
                      </c:pt>
                      <c:pt idx="6">
                        <c:v>42086</c:v>
                      </c:pt>
                      <c:pt idx="7">
                        <c:v>42171</c:v>
                      </c:pt>
                      <c:pt idx="8">
                        <c:v>42248</c:v>
                      </c:pt>
                      <c:pt idx="9">
                        <c:v>42328</c:v>
                      </c:pt>
                      <c:pt idx="10">
                        <c:v>42677</c:v>
                      </c:pt>
                      <c:pt idx="11" formatCode="m/d/yyyy">
                        <c:v>42944</c:v>
                      </c:pt>
                      <c:pt idx="12">
                        <c:v>43041</c:v>
                      </c:pt>
                      <c:pt idx="13">
                        <c:v>43395</c:v>
                      </c:pt>
                      <c:pt idx="14">
                        <c:v>43689</c:v>
                      </c:pt>
                      <c:pt idx="15">
                        <c:v>43755</c:v>
                      </c:pt>
                      <c:pt idx="16">
                        <c:v>43885</c:v>
                      </c:pt>
                      <c:pt idx="17">
                        <c:v>43955</c:v>
                      </c:pt>
                      <c:pt idx="18">
                        <c:v>44040</c:v>
                      </c:pt>
                    </c:numCache>
                  </c:numRef>
                </c:xVal>
                <c:yVal>
                  <c:numRef>
                    <c:extLst xmlns:c15="http://schemas.microsoft.com/office/drawing/2012/chart">
                      <c:ext xmlns:c15="http://schemas.microsoft.com/office/drawing/2012/chart" uri="{02D57815-91ED-43cb-92C2-25804820EDAC}">
                        <c15:formulaRef>
                          <c15:sqref>'Table 3d - RC Historical'!$E$32:$E$50</c15:sqref>
                        </c15:formulaRef>
                      </c:ext>
                    </c:extLst>
                    <c:numCache>
                      <c:formatCode>0.00</c:formatCode>
                      <c:ptCount val="19"/>
                      <c:pt idx="0">
                        <c:v>2.8</c:v>
                      </c:pt>
                      <c:pt idx="1">
                        <c:v>2.35</c:v>
                      </c:pt>
                      <c:pt idx="2">
                        <c:v>1.17</c:v>
                      </c:pt>
                      <c:pt idx="3">
                        <c:v>3.38</c:v>
                      </c:pt>
                      <c:pt idx="4">
                        <c:v>5.44</c:v>
                      </c:pt>
                      <c:pt idx="5">
                        <c:v>3.1</c:v>
                      </c:pt>
                      <c:pt idx="6">
                        <c:v>1.47</c:v>
                      </c:pt>
                      <c:pt idx="7">
                        <c:v>3.52</c:v>
                      </c:pt>
                      <c:pt idx="8">
                        <c:v>3.02</c:v>
                      </c:pt>
                      <c:pt idx="9">
                        <c:v>3.52</c:v>
                      </c:pt>
                      <c:pt idx="10" formatCode="0.0">
                        <c:v>2.4</c:v>
                      </c:pt>
                      <c:pt idx="11" formatCode="0.0">
                        <c:v>2.4</c:v>
                      </c:pt>
                      <c:pt idx="12">
                        <c:v>1.69</c:v>
                      </c:pt>
                      <c:pt idx="13">
                        <c:v>2.12</c:v>
                      </c:pt>
                      <c:pt idx="14" formatCode="0.000">
                        <c:v>1.992</c:v>
                      </c:pt>
                      <c:pt idx="15" formatCode="0.000">
                        <c:v>1.91</c:v>
                      </c:pt>
                      <c:pt idx="16" formatCode="0.000">
                        <c:v>1.4</c:v>
                      </c:pt>
                      <c:pt idx="17" formatCode="0.000">
                        <c:v>3.42</c:v>
                      </c:pt>
                      <c:pt idx="18" formatCode="General">
                        <c:v>2.5099999999999998</c:v>
                      </c:pt>
                    </c:numCache>
                  </c:numRef>
                </c:yVal>
                <c:smooth val="0"/>
                <c:extLst xmlns:c15="http://schemas.microsoft.com/office/drawing/2012/chart">
                  <c:ext xmlns:c16="http://schemas.microsoft.com/office/drawing/2014/chart" uri="{C3380CC4-5D6E-409C-BE32-E72D297353CC}">
                    <c16:uniqueId val="{00000002-7F38-4051-9188-2A03ABC675DA}"/>
                  </c:ext>
                </c:extLst>
              </c15:ser>
            </c15:filteredScatterSeries>
            <c15:filteredScatterSeries>
              <c15:ser>
                <c:idx val="2"/>
                <c:order val="3"/>
                <c:tx>
                  <c:v>RC7 PFOS</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Historical'!$E$51:$E$73</c15:sqref>
                        </c15:formulaRef>
                      </c:ext>
                    </c:extLst>
                    <c:numCache>
                      <c:formatCode>0.00</c:formatCode>
                      <c:ptCount val="23"/>
                      <c:pt idx="0">
                        <c:v>5</c:v>
                      </c:pt>
                      <c:pt idx="1">
                        <c:v>2</c:v>
                      </c:pt>
                      <c:pt idx="2" formatCode="0.000">
                        <c:v>0.93300000000000005</c:v>
                      </c:pt>
                      <c:pt idx="3">
                        <c:v>2.88</c:v>
                      </c:pt>
                      <c:pt idx="4">
                        <c:v>4.76</c:v>
                      </c:pt>
                      <c:pt idx="5">
                        <c:v>2.81</c:v>
                      </c:pt>
                      <c:pt idx="6">
                        <c:v>3.92</c:v>
                      </c:pt>
                      <c:pt idx="7">
                        <c:v>3.11</c:v>
                      </c:pt>
                      <c:pt idx="8">
                        <c:v>2.72</c:v>
                      </c:pt>
                      <c:pt idx="9">
                        <c:v>2.35</c:v>
                      </c:pt>
                      <c:pt idx="10">
                        <c:v>3.4</c:v>
                      </c:pt>
                      <c:pt idx="11">
                        <c:v>2.13</c:v>
                      </c:pt>
                      <c:pt idx="12">
                        <c:v>1.86</c:v>
                      </c:pt>
                      <c:pt idx="13">
                        <c:v>1.91</c:v>
                      </c:pt>
                      <c:pt idx="14" formatCode="0.000">
                        <c:v>1.538</c:v>
                      </c:pt>
                      <c:pt idx="15" formatCode="0.000">
                        <c:v>1.68</c:v>
                      </c:pt>
                      <c:pt idx="16" formatCode="General">
                        <c:v>1.85</c:v>
                      </c:pt>
                      <c:pt idx="17" formatCode="0.000">
                        <c:v>2.67</c:v>
                      </c:pt>
                      <c:pt idx="18" formatCode="0.000">
                        <c:v>2.58</c:v>
                      </c:pt>
                      <c:pt idx="19" formatCode="General">
                        <c:v>1.73</c:v>
                      </c:pt>
                      <c:pt idx="20" formatCode="General">
                        <c:v>2.82</c:v>
                      </c:pt>
                      <c:pt idx="21" formatCode="General">
                        <c:v>2.5</c:v>
                      </c:pt>
                      <c:pt idx="22" formatCode="General">
                        <c:v>1.83</c:v>
                      </c:pt>
                    </c:numCache>
                  </c:numRef>
                </c:yVal>
                <c:smooth val="0"/>
                <c:extLst xmlns:c15="http://schemas.microsoft.com/office/drawing/2012/chart">
                  <c:ext xmlns:c16="http://schemas.microsoft.com/office/drawing/2014/chart" uri="{C3380CC4-5D6E-409C-BE32-E72D297353CC}">
                    <c16:uniqueId val="{00000003-7F38-4051-9188-2A03ABC675DA}"/>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'Table 3d - RC Historical'!$C$82</c15:sqref>
                        </c15:formulaRef>
                      </c:ext>
                    </c:extLst>
                    <c:strCache>
                      <c:ptCount val="1"/>
                      <c:pt idx="0">
                        <c:v>RC10</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'Table 3d - RC Historical'!$D$74:$D$83</c15:sqref>
                        </c15:formulaRef>
                      </c:ext>
                    </c:extLst>
                    <c:numCache>
                      <c:formatCode>m/d/yyyy;@</c:formatCode>
                      <c:ptCount val="10"/>
                      <c:pt idx="0" formatCode="m/d/yyyy">
                        <c:v>38958</c:v>
                      </c:pt>
                      <c:pt idx="1">
                        <c:v>40499</c:v>
                      </c:pt>
                      <c:pt idx="2">
                        <c:v>40981</c:v>
                      </c:pt>
                      <c:pt idx="3">
                        <c:v>41438</c:v>
                      </c:pt>
                      <c:pt idx="4">
                        <c:v>41804</c:v>
                      </c:pt>
                      <c:pt idx="5">
                        <c:v>42328</c:v>
                      </c:pt>
                      <c:pt idx="6">
                        <c:v>43041</c:v>
                      </c:pt>
                      <c:pt idx="7">
                        <c:v>43395</c:v>
                      </c:pt>
                      <c:pt idx="8">
                        <c:v>43689</c:v>
                      </c:pt>
                      <c:pt idx="9">
                        <c:v>43755</c:v>
                      </c:pt>
                    </c:numCache>
                  </c:numRef>
                </c:xVal>
                <c:yVal>
                  <c:numRef>
                    <c:extLst xmlns:c15="http://schemas.microsoft.com/office/drawing/2012/chart">
                      <c:ext xmlns:c15="http://schemas.microsoft.com/office/drawing/2012/chart" uri="{02D57815-91ED-43cb-92C2-25804820EDAC}">
                        <c15:formulaRef>
                          <c15:sqref>'Table 3d - RC Historical'!$E$74:$E$83</c15:sqref>
                        </c15:formulaRef>
                      </c:ext>
                    </c:extLst>
                    <c:numCache>
                      <c:formatCode>0.00</c:formatCode>
                      <c:ptCount val="10"/>
                      <c:pt idx="0">
                        <c:v>5.2</c:v>
                      </c:pt>
                      <c:pt idx="1">
                        <c:v>1.54</c:v>
                      </c:pt>
                      <c:pt idx="2" formatCode="0.000">
                        <c:v>0.96499999999999997</c:v>
                      </c:pt>
                      <c:pt idx="3">
                        <c:v>1.1599999999999999</c:v>
                      </c:pt>
                      <c:pt idx="4">
                        <c:v>3.91</c:v>
                      </c:pt>
                      <c:pt idx="5">
                        <c:v>2.56</c:v>
                      </c:pt>
                      <c:pt idx="6" formatCode="General">
                        <c:v>0</c:v>
                      </c:pt>
                      <c:pt idx="7" formatCode="General">
                        <c:v>1.82</c:v>
                      </c:pt>
                      <c:pt idx="8" formatCode="General">
                        <c:v>1.07</c:v>
                      </c:pt>
                      <c:pt idx="9">
                        <c:v>1.34</c:v>
                      </c:pt>
                    </c:numCache>
                  </c:numRef>
                </c:yVal>
                <c:smooth val="0"/>
                <c:extLst xmlns:c15="http://schemas.microsoft.com/office/drawing/2012/chart">
                  <c:ext xmlns:c16="http://schemas.microsoft.com/office/drawing/2014/chart" uri="{C3380CC4-5D6E-409C-BE32-E72D297353CC}">
                    <c16:uniqueId val="{00000004-7F38-4051-9188-2A03ABC675DA}"/>
                  </c:ext>
                </c:extLst>
              </c15:ser>
            </c15:filteredScatterSeries>
            <c15:filteredScatterSeries>
              <c15:ser>
                <c:idx val="4"/>
                <c:order val="5"/>
                <c:tx>
                  <c:strRef>
                    <c:extLst xmlns:c15="http://schemas.microsoft.com/office/drawing/2012/chart">
                      <c:ext xmlns:c15="http://schemas.microsoft.com/office/drawing/2012/chart" uri="{02D57815-91ED-43cb-92C2-25804820EDAC}">
                        <c15:formulaRef>
                          <c15:sqref>'Table 3d - RC Historical'!$C$90</c15:sqref>
                        </c15:formulaRef>
                      </c:ext>
                    </c:extLst>
                    <c:strCache>
                      <c:ptCount val="1"/>
                      <c:pt idx="0">
                        <c:v>RC13</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'Table 3d - RC Historical'!$D$84:$D$91</c15:sqref>
                        </c15:formulaRef>
                      </c:ext>
                    </c:extLst>
                    <c:numCache>
                      <c:formatCode>m/d/yyyy;@</c:formatCode>
                      <c:ptCount val="8"/>
                      <c:pt idx="0" formatCode="m/d/yyyy">
                        <c:v>38985</c:v>
                      </c:pt>
                      <c:pt idx="1">
                        <c:v>40499</c:v>
                      </c:pt>
                      <c:pt idx="2">
                        <c:v>40981</c:v>
                      </c:pt>
                      <c:pt idx="3">
                        <c:v>41438</c:v>
                      </c:pt>
                      <c:pt idx="4">
                        <c:v>42328</c:v>
                      </c:pt>
                      <c:pt idx="5" formatCode="m/d/yyyy">
                        <c:v>42939</c:v>
                      </c:pt>
                      <c:pt idx="6">
                        <c:v>43689</c:v>
                      </c:pt>
                      <c:pt idx="7">
                        <c:v>43755</c:v>
                      </c:pt>
                    </c:numCache>
                  </c:numRef>
                </c:xVal>
                <c:yVal>
                  <c:numRef>
                    <c:extLst xmlns:c15="http://schemas.microsoft.com/office/drawing/2012/chart">
                      <c:ext xmlns:c15="http://schemas.microsoft.com/office/drawing/2012/chart" uri="{02D57815-91ED-43cb-92C2-25804820EDAC}">
                        <c15:formulaRef>
                          <c15:sqref>'Table 3d - RC Historical'!$E$85:$E$91</c15:sqref>
                        </c15:formulaRef>
                      </c:ext>
                    </c:extLst>
                    <c:numCache>
                      <c:formatCode>0.000</c:formatCode>
                      <c:ptCount val="7"/>
                      <c:pt idx="0" formatCode="0.00">
                        <c:v>1.33</c:v>
                      </c:pt>
                      <c:pt idx="1">
                        <c:v>0.59099999999999997</c:v>
                      </c:pt>
                      <c:pt idx="2" formatCode="0.00">
                        <c:v>2.1800000000000002</c:v>
                      </c:pt>
                      <c:pt idx="3" formatCode="0.00">
                        <c:v>2.04</c:v>
                      </c:pt>
                      <c:pt idx="4" formatCode="General">
                        <c:v>2.7E-2</c:v>
                      </c:pt>
                      <c:pt idx="5" formatCode="General">
                        <c:v>0.96399999999999997</c:v>
                      </c:pt>
                      <c:pt idx="6">
                        <c:v>1.24</c:v>
                      </c:pt>
                    </c:numCache>
                  </c:numRef>
                </c:yVal>
                <c:smooth val="0"/>
                <c:extLst xmlns:c15="http://schemas.microsoft.com/office/drawing/2012/chart">
                  <c:ext xmlns:c16="http://schemas.microsoft.com/office/drawing/2014/chart" uri="{C3380CC4-5D6E-409C-BE32-E72D297353CC}">
                    <c16:uniqueId val="{00000005-7F38-4051-9188-2A03ABC675DA}"/>
                  </c:ext>
                </c:extLst>
              </c15:ser>
            </c15:filteredScatterSeries>
            <c15:filteredScatterSeries>
              <c15:ser>
                <c:idx val="5"/>
                <c:order val="6"/>
                <c:tx>
                  <c:strRef>
                    <c:extLst xmlns:c15="http://schemas.microsoft.com/office/drawing/2012/chart">
                      <c:ext xmlns:c15="http://schemas.microsoft.com/office/drawing/2012/chart" uri="{02D57815-91ED-43cb-92C2-25804820EDAC}">
                        <c15:formulaRef>
                          <c15:sqref>'Table 3d - RC Historical'!$C$95</c15:sqref>
                        </c15:formulaRef>
                      </c:ext>
                    </c:extLst>
                    <c:strCache>
                      <c:ptCount val="1"/>
                      <c:pt idx="0">
                        <c:v>RC14</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'Table 3d - RC Historical'!$D$93:$D$102</c15:sqref>
                        </c15:formulaRef>
                      </c:ext>
                    </c:extLst>
                    <c:numCache>
                      <c:formatCode>m/d/yyyy;@</c:formatCode>
                      <c:ptCount val="10"/>
                      <c:pt idx="0">
                        <c:v>43689</c:v>
                      </c:pt>
                      <c:pt idx="1">
                        <c:v>43885</c:v>
                      </c:pt>
                      <c:pt idx="2">
                        <c:v>43949</c:v>
                      </c:pt>
                      <c:pt idx="3">
                        <c:v>43950</c:v>
                      </c:pt>
                      <c:pt idx="4">
                        <c:v>43958</c:v>
                      </c:pt>
                      <c:pt idx="5">
                        <c:v>43969</c:v>
                      </c:pt>
                      <c:pt idx="6">
                        <c:v>44011</c:v>
                      </c:pt>
                      <c:pt idx="7">
                        <c:v>44040</c:v>
                      </c:pt>
                      <c:pt idx="8">
                        <c:v>44069</c:v>
                      </c:pt>
                      <c:pt idx="9">
                        <c:v>44075</c:v>
                      </c:pt>
                    </c:numCache>
                  </c:numRef>
                </c:xVal>
                <c:yVal>
                  <c:numRef>
                    <c:extLst xmlns:c15="http://schemas.microsoft.com/office/drawing/2012/chart">
                      <c:ext xmlns:c15="http://schemas.microsoft.com/office/drawing/2012/chart" uri="{02D57815-91ED-43cb-92C2-25804820EDAC}">
                        <c15:formulaRef>
                          <c15:sqref>'Table 3d - RC Historical'!$E$93:$E$102</c15:sqref>
                        </c15:formulaRef>
                      </c:ext>
                    </c:extLst>
                    <c:numCache>
                      <c:formatCode>General</c:formatCode>
                      <c:ptCount val="10"/>
                      <c:pt idx="0">
                        <c:v>1.8699999999999999E-3</c:v>
                      </c:pt>
                      <c:pt idx="1">
                        <c:v>2.0299999999999997E-3</c:v>
                      </c:pt>
                      <c:pt idx="2">
                        <c:v>2.4599999999999999E-3</c:v>
                      </c:pt>
                      <c:pt idx="3">
                        <c:v>2.2000000000000001E-3</c:v>
                      </c:pt>
                      <c:pt idx="4">
                        <c:v>2.14E-3</c:v>
                      </c:pt>
                      <c:pt idx="5">
                        <c:v>1.11E-2</c:v>
                      </c:pt>
                      <c:pt idx="6">
                        <c:v>3.7100000000000002E-3</c:v>
                      </c:pt>
                      <c:pt idx="7">
                        <c:v>2.8300000000000001E-3</c:v>
                      </c:pt>
                      <c:pt idx="8">
                        <c:v>2.7799999999999999E-3</c:v>
                      </c:pt>
                      <c:pt idx="9">
                        <c:v>0</c:v>
                      </c:pt>
                    </c:numCache>
                  </c:numRef>
                </c:yVal>
                <c:smooth val="0"/>
                <c:extLst xmlns:c15="http://schemas.microsoft.com/office/drawing/2012/chart">
                  <c:ext xmlns:c16="http://schemas.microsoft.com/office/drawing/2014/chart" uri="{C3380CC4-5D6E-409C-BE32-E72D297353CC}">
                    <c16:uniqueId val="{00000006-7F38-4051-9188-2A03ABC675DA}"/>
                  </c:ext>
                </c:extLst>
              </c15:ser>
            </c15:filteredScatterSeries>
            <c15:filteredScatterSeries>
              <c15:ser>
                <c:idx val="6"/>
                <c:order val="7"/>
                <c:tx>
                  <c:strRef>
                    <c:extLst xmlns:c15="http://schemas.microsoft.com/office/drawing/2012/chart">
                      <c:ext xmlns:c15="http://schemas.microsoft.com/office/drawing/2012/chart" uri="{02D57815-91ED-43cb-92C2-25804820EDAC}">
                        <c15:formulaRef>
                          <c15:sqref>'Table 3d - RC Historical'!$C$115</c15:sqref>
                        </c15:formulaRef>
                      </c:ext>
                    </c:extLst>
                    <c:strCache>
                      <c:ptCount val="1"/>
                      <c:pt idx="0">
                        <c:v>RC17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'Table 3d - RC Historical'!$D$104:$D$119</c15:sqref>
                        </c15:formulaRef>
                      </c:ext>
                    </c:extLst>
                    <c:numCache>
                      <c:formatCode>m/d/yyyy;@</c:formatCode>
                      <c:ptCount val="16"/>
                      <c:pt idx="0" formatCode="m/d/yyyy">
                        <c:v>38985</c:v>
                      </c:pt>
                      <c:pt idx="1">
                        <c:v>40499</c:v>
                      </c:pt>
                      <c:pt idx="2">
                        <c:v>40981</c:v>
                      </c:pt>
                      <c:pt idx="3">
                        <c:v>41438</c:v>
                      </c:pt>
                      <c:pt idx="4">
                        <c:v>41804</c:v>
                      </c:pt>
                      <c:pt idx="5">
                        <c:v>41873</c:v>
                      </c:pt>
                      <c:pt idx="6">
                        <c:v>42248</c:v>
                      </c:pt>
                      <c:pt idx="7">
                        <c:v>42328</c:v>
                      </c:pt>
                      <c:pt idx="8">
                        <c:v>42677</c:v>
                      </c:pt>
                      <c:pt idx="9">
                        <c:v>43041</c:v>
                      </c:pt>
                      <c:pt idx="10">
                        <c:v>43395</c:v>
                      </c:pt>
                      <c:pt idx="11">
                        <c:v>43689</c:v>
                      </c:pt>
                      <c:pt idx="12">
                        <c:v>43691</c:v>
                      </c:pt>
                      <c:pt idx="13">
                        <c:v>43755</c:v>
                      </c:pt>
                      <c:pt idx="14">
                        <c:v>43956</c:v>
                      </c:pt>
                      <c:pt idx="15">
                        <c:v>44040</c:v>
                      </c:pt>
                    </c:numCache>
                  </c:numRef>
                </c:xVal>
                <c:yVal>
                  <c:numRef>
                    <c:extLst xmlns:c15="http://schemas.microsoft.com/office/drawing/2012/chart">
                      <c:ext xmlns:c15="http://schemas.microsoft.com/office/drawing/2012/chart" uri="{02D57815-91ED-43cb-92C2-25804820EDAC}">
                        <c15:formulaRef>
                          <c15:sqref>'Table 3d - RC Historical'!$E$104:$E$119</c15:sqref>
                        </c15:formulaRef>
                      </c:ext>
                    </c:extLst>
                    <c:numCache>
                      <c:formatCode>0.00</c:formatCode>
                      <c:ptCount val="16"/>
                      <c:pt idx="0" formatCode="General">
                        <c:v>0.2</c:v>
                      </c:pt>
                      <c:pt idx="1">
                        <c:v>1.22</c:v>
                      </c:pt>
                      <c:pt idx="2" formatCode="0.000">
                        <c:v>0.38800000000000001</c:v>
                      </c:pt>
                      <c:pt idx="3" formatCode="0.000">
                        <c:v>0.95</c:v>
                      </c:pt>
                      <c:pt idx="4" formatCode="General">
                        <c:v>0</c:v>
                      </c:pt>
                      <c:pt idx="5" formatCode="General">
                        <c:v>0</c:v>
                      </c:pt>
                      <c:pt idx="6" formatCode="General">
                        <c:v>0</c:v>
                      </c:pt>
                      <c:pt idx="7" formatCode="0.000">
                        <c:v>0.72199999999999998</c:v>
                      </c:pt>
                      <c:pt idx="8" formatCode="General">
                        <c:v>0</c:v>
                      </c:pt>
                      <c:pt idx="9" formatCode="General">
                        <c:v>0</c:v>
                      </c:pt>
                      <c:pt idx="10" formatCode="General">
                        <c:v>0</c:v>
                      </c:pt>
                      <c:pt idx="11" formatCode="0.0000">
                        <c:v>2.0400000000000001E-3</c:v>
                      </c:pt>
                      <c:pt idx="12" formatCode="General">
                        <c:v>0.70189999999999997</c:v>
                      </c:pt>
                      <c:pt idx="13" formatCode="General">
                        <c:v>5.3800000000000001E-2</c:v>
                      </c:pt>
                      <c:pt idx="14" formatCode="General">
                        <c:v>3.1199999999999999E-3</c:v>
                      </c:pt>
                      <c:pt idx="15" formatCode="General">
                        <c:v>0.16400000000000001</c:v>
                      </c:pt>
                    </c:numCache>
                  </c:numRef>
                </c:yVal>
                <c:smooth val="0"/>
                <c:extLst xmlns:c15="http://schemas.microsoft.com/office/drawing/2012/chart">
                  <c:ext xmlns:c16="http://schemas.microsoft.com/office/drawing/2014/chart" uri="{C3380CC4-5D6E-409C-BE32-E72D297353CC}">
                    <c16:uniqueId val="{00000007-7F38-4051-9188-2A03ABC675DA}"/>
                  </c:ext>
                </c:extLst>
              </c15:ser>
            </c15:filteredScatterSeries>
            <c15:filteredScatterSeries>
              <c15:ser>
                <c:idx val="7"/>
                <c:order val="8"/>
                <c:tx>
                  <c:v>"RC7 PFOA"</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Historical'!$F$51:$F$73</c15:sqref>
                        </c15:formulaRef>
                      </c:ext>
                    </c:extLst>
                    <c:numCache>
                      <c:formatCode>0.00</c:formatCode>
                      <c:ptCount val="23"/>
                      <c:pt idx="0" formatCode="0.000">
                        <c:v>2.2999999999999998</c:v>
                      </c:pt>
                      <c:pt idx="1">
                        <c:v>1</c:v>
                      </c:pt>
                      <c:pt idx="2" formatCode="0.000">
                        <c:v>0.25700000000000001</c:v>
                      </c:pt>
                      <c:pt idx="3" formatCode="0.000">
                        <c:v>0.82099999999999995</c:v>
                      </c:pt>
                      <c:pt idx="4">
                        <c:v>1.53</c:v>
                      </c:pt>
                      <c:pt idx="5" formatCode="0.000">
                        <c:v>0.72799999999999998</c:v>
                      </c:pt>
                      <c:pt idx="6" formatCode="0.000">
                        <c:v>0.97399999999999998</c:v>
                      </c:pt>
                      <c:pt idx="7" formatCode="0.000">
                        <c:v>0.81699999999999995</c:v>
                      </c:pt>
                      <c:pt idx="8">
                        <c:v>1.36</c:v>
                      </c:pt>
                      <c:pt idx="9" formatCode="0.000">
                        <c:v>0.82</c:v>
                      </c:pt>
                      <c:pt idx="10" formatCode="0.000">
                        <c:v>0.62</c:v>
                      </c:pt>
                      <c:pt idx="11" formatCode="0.000">
                        <c:v>0.64100000000000001</c:v>
                      </c:pt>
                      <c:pt idx="12" formatCode="0.000">
                        <c:v>0.67900000000000005</c:v>
                      </c:pt>
                      <c:pt idx="13" formatCode="0.000">
                        <c:v>0.34660000000000002</c:v>
                      </c:pt>
                      <c:pt idx="14" formatCode="0.000">
                        <c:v>0.18380000000000002</c:v>
                      </c:pt>
                      <c:pt idx="15" formatCode="0.000">
                        <c:v>0.48599999999999999</c:v>
                      </c:pt>
                      <c:pt idx="16" formatCode="General">
                        <c:v>0.67</c:v>
                      </c:pt>
                      <c:pt idx="17" formatCode="0.000">
                        <c:v>1.39</c:v>
                      </c:pt>
                      <c:pt idx="18" formatCode="0.000">
                        <c:v>1.25</c:v>
                      </c:pt>
                      <c:pt idx="19" formatCode="General">
                        <c:v>0.30399999999999999</c:v>
                      </c:pt>
                      <c:pt idx="20" formatCode="General">
                        <c:v>0.48499999999999999</c:v>
                      </c:pt>
                      <c:pt idx="21" formatCode="General">
                        <c:v>0.48499999999999999</c:v>
                      </c:pt>
                      <c:pt idx="22" formatCode="General">
                        <c:v>0.33400000000000002</c:v>
                      </c:pt>
                    </c:numCache>
                  </c:numRef>
                </c:yVal>
                <c:smooth val="0"/>
                <c:extLst xmlns:c15="http://schemas.microsoft.com/office/drawing/2012/chart">
                  <c:ext xmlns:c16="http://schemas.microsoft.com/office/drawing/2014/chart" uri="{C3380CC4-5D6E-409C-BE32-E72D297353CC}">
                    <c16:uniqueId val="{00000008-7F38-4051-9188-2A03ABC675DA}"/>
                  </c:ext>
                </c:extLst>
              </c15:ser>
            </c15:filteredScatterSeries>
            <c15:filteredScatterSeries>
              <c15:ser>
                <c:idx val="8"/>
                <c:order val="9"/>
                <c:tx>
                  <c:v>RC5 PFOA</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extLst xmlns:c15="http://schemas.microsoft.com/office/drawing/2012/chart">
                      <c:ext xmlns:c15="http://schemas.microsoft.com/office/drawing/2012/chart" uri="{02D57815-91ED-43cb-92C2-25804820EDAC}">
                        <c15:formulaRef>
                          <c15:sqref>'Table 3d - RC Historical'!$D$32:$D$50</c15:sqref>
                        </c15:formulaRef>
                      </c:ext>
                    </c:extLst>
                    <c:numCache>
                      <c:formatCode>m/d/yyyy;@</c:formatCode>
                      <c:ptCount val="19"/>
                      <c:pt idx="0" formatCode="m/d/yyyy">
                        <c:v>38888</c:v>
                      </c:pt>
                      <c:pt idx="1">
                        <c:v>40499</c:v>
                      </c:pt>
                      <c:pt idx="2">
                        <c:v>40981</c:v>
                      </c:pt>
                      <c:pt idx="3">
                        <c:v>41438</c:v>
                      </c:pt>
                      <c:pt idx="4">
                        <c:v>41804</c:v>
                      </c:pt>
                      <c:pt idx="5">
                        <c:v>41873</c:v>
                      </c:pt>
                      <c:pt idx="6">
                        <c:v>42086</c:v>
                      </c:pt>
                      <c:pt idx="7">
                        <c:v>42171</c:v>
                      </c:pt>
                      <c:pt idx="8">
                        <c:v>42248</c:v>
                      </c:pt>
                      <c:pt idx="9">
                        <c:v>42328</c:v>
                      </c:pt>
                      <c:pt idx="10">
                        <c:v>42677</c:v>
                      </c:pt>
                      <c:pt idx="11" formatCode="m/d/yyyy">
                        <c:v>42944</c:v>
                      </c:pt>
                      <c:pt idx="12">
                        <c:v>43041</c:v>
                      </c:pt>
                      <c:pt idx="13">
                        <c:v>43395</c:v>
                      </c:pt>
                      <c:pt idx="14">
                        <c:v>43689</c:v>
                      </c:pt>
                      <c:pt idx="15">
                        <c:v>43755</c:v>
                      </c:pt>
                      <c:pt idx="16">
                        <c:v>43885</c:v>
                      </c:pt>
                      <c:pt idx="17">
                        <c:v>43955</c:v>
                      </c:pt>
                      <c:pt idx="18">
                        <c:v>44040</c:v>
                      </c:pt>
                    </c:numCache>
                  </c:numRef>
                </c:xVal>
                <c:yVal>
                  <c:numRef>
                    <c:extLst xmlns:c15="http://schemas.microsoft.com/office/drawing/2012/chart">
                      <c:ext xmlns:c15="http://schemas.microsoft.com/office/drawing/2012/chart" uri="{02D57815-91ED-43cb-92C2-25804820EDAC}">
                        <c15:formulaRef>
                          <c15:sqref>'Table 3d - RC Historical'!$F$32:$F$50</c15:sqref>
                        </c15:formulaRef>
                      </c:ext>
                    </c:extLst>
                    <c:numCache>
                      <c:formatCode>0.00</c:formatCode>
                      <c:ptCount val="19"/>
                      <c:pt idx="0">
                        <c:v>2.2999999999999998</c:v>
                      </c:pt>
                      <c:pt idx="1">
                        <c:v>1.17</c:v>
                      </c:pt>
                      <c:pt idx="2" formatCode="0.000">
                        <c:v>0.36099999999999999</c:v>
                      </c:pt>
                      <c:pt idx="3">
                        <c:v>1.1599999999999999</c:v>
                      </c:pt>
                      <c:pt idx="4">
                        <c:v>1.69</c:v>
                      </c:pt>
                      <c:pt idx="5" formatCode="0.000">
                        <c:v>0.79100000000000004</c:v>
                      </c:pt>
                      <c:pt idx="6" formatCode="0.000">
                        <c:v>0.57199999999999995</c:v>
                      </c:pt>
                      <c:pt idx="7">
                        <c:v>1.02</c:v>
                      </c:pt>
                      <c:pt idx="8" formatCode="0.000">
                        <c:v>0.86599999999999999</c:v>
                      </c:pt>
                      <c:pt idx="9">
                        <c:v>1.75</c:v>
                      </c:pt>
                      <c:pt idx="10" formatCode="0.000">
                        <c:v>0.99199999999999999</c:v>
                      </c:pt>
                      <c:pt idx="11" formatCode="0.000">
                        <c:v>0.65</c:v>
                      </c:pt>
                      <c:pt idx="12" formatCode="0.000">
                        <c:v>0.59299999999999997</c:v>
                      </c:pt>
                      <c:pt idx="13" formatCode="0.000">
                        <c:v>0.878</c:v>
                      </c:pt>
                      <c:pt idx="14" formatCode="0.000">
                        <c:v>0.39460000000000001</c:v>
                      </c:pt>
                      <c:pt idx="15" formatCode="0.000">
                        <c:v>0.65</c:v>
                      </c:pt>
                      <c:pt idx="16" formatCode="0.000">
                        <c:v>0.94900000000000007</c:v>
                      </c:pt>
                      <c:pt idx="17" formatCode="0.000">
                        <c:v>1.76</c:v>
                      </c:pt>
                      <c:pt idx="18" formatCode="General">
                        <c:v>0.53800000000000003</c:v>
                      </c:pt>
                    </c:numCache>
                  </c:numRef>
                </c:yVal>
                <c:smooth val="0"/>
                <c:extLst xmlns:c15="http://schemas.microsoft.com/office/drawing/2012/chart">
                  <c:ext xmlns:c16="http://schemas.microsoft.com/office/drawing/2014/chart" uri="{C3380CC4-5D6E-409C-BE32-E72D297353CC}">
                    <c16:uniqueId val="{00000009-7F38-4051-9188-2A03ABC675DA}"/>
                  </c:ext>
                </c:extLst>
              </c15:ser>
            </c15:filteredScatterSeries>
          </c:ext>
        </c:extLst>
      </c:scatterChart>
      <c:valAx>
        <c:axId val="1284876552"/>
        <c:scaling>
          <c:orientation val="minMax"/>
          <c:max val="44196"/>
          <c:min val="39965"/>
        </c:scaling>
        <c:delete val="0"/>
        <c:axPos val="b"/>
        <c:majorGridlines>
          <c:spPr>
            <a:ln w="9525" cap="flat" cmpd="sng" algn="ctr">
              <a:no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7208"/>
        <c:crossesAt val="0"/>
        <c:crossBetween val="midCat"/>
        <c:majorUnit val="300"/>
        <c:minorUnit val="300"/>
      </c:valAx>
      <c:valAx>
        <c:axId val="1284877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65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bg2">
          <a:lumMod val="50000"/>
        </a:schemeClr>
      </a:solidFill>
    </a:ln>
    <a:effectLst/>
  </c:spPr>
  <c:txPr>
    <a:bodyPr/>
    <a:lstStyle/>
    <a:p>
      <a:pPr>
        <a:defRPr/>
      </a:pPr>
      <a:endParaRPr lang="en-US"/>
    </a:p>
  </c:txPr>
  <c:externalData r:id="rId3">
    <c:autoUpdate val="0"/>
  </c:externalData>
  <c:userShapes r:id="rId4"/>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RC5 and RC7:</a:t>
            </a:r>
            <a:r>
              <a:rPr lang="en-US" b="1" baseline="0" dirty="0"/>
              <a:t> 2006-2020</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9"/>
          <c:order val="1"/>
          <c:tx>
            <c:v>RC5</c:v>
          </c:tx>
          <c:spPr>
            <a:ln w="19050" cap="rnd">
              <a:solidFill>
                <a:srgbClr val="70AD47">
                  <a:lumMod val="75000"/>
                </a:srgbClr>
              </a:solidFill>
              <a:round/>
            </a:ln>
            <a:effectLst/>
          </c:spPr>
          <c:marker>
            <c:symbol val="circle"/>
            <c:size val="5"/>
            <c:spPr>
              <a:solidFill>
                <a:srgbClr val="70AD47">
                  <a:lumMod val="60000"/>
                  <a:lumOff val="40000"/>
                </a:srgbClr>
              </a:solidFill>
              <a:ln w="9525">
                <a:solidFill>
                  <a:srgbClr val="70AD47">
                    <a:lumMod val="75000"/>
                  </a:srgbClr>
                </a:solidFill>
              </a:ln>
              <a:effectLst/>
            </c:spPr>
          </c:marker>
          <c:xVal>
            <c:numRef>
              <c:f>'Table 3d - RC Historical'!$D$33:$D$50</c:f>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f>'Table 3d - RC Historical'!$E$33:$E$50</c:f>
              <c:numCache>
                <c:formatCode>0.00</c:formatCode>
                <c:ptCount val="18"/>
                <c:pt idx="0">
                  <c:v>2.35</c:v>
                </c:pt>
                <c:pt idx="1">
                  <c:v>1.17</c:v>
                </c:pt>
                <c:pt idx="2">
                  <c:v>3.38</c:v>
                </c:pt>
                <c:pt idx="3">
                  <c:v>5.44</c:v>
                </c:pt>
                <c:pt idx="4">
                  <c:v>3.1</c:v>
                </c:pt>
                <c:pt idx="5">
                  <c:v>1.47</c:v>
                </c:pt>
                <c:pt idx="6">
                  <c:v>3.52</c:v>
                </c:pt>
                <c:pt idx="7">
                  <c:v>3.02</c:v>
                </c:pt>
                <c:pt idx="8">
                  <c:v>3.52</c:v>
                </c:pt>
                <c:pt idx="9" formatCode="0.0">
                  <c:v>2.4</c:v>
                </c:pt>
                <c:pt idx="10" formatCode="0.0">
                  <c:v>2.4</c:v>
                </c:pt>
                <c:pt idx="11">
                  <c:v>1.69</c:v>
                </c:pt>
                <c:pt idx="12">
                  <c:v>2.12</c:v>
                </c:pt>
                <c:pt idx="13" formatCode="0.000">
                  <c:v>1.992</c:v>
                </c:pt>
                <c:pt idx="14" formatCode="0.000">
                  <c:v>1.91</c:v>
                </c:pt>
                <c:pt idx="15" formatCode="0.000">
                  <c:v>1.4</c:v>
                </c:pt>
                <c:pt idx="16" formatCode="0.000">
                  <c:v>3.42</c:v>
                </c:pt>
                <c:pt idx="17" formatCode="General">
                  <c:v>2.5099999999999998</c:v>
                </c:pt>
              </c:numCache>
            </c:numRef>
          </c:yVal>
          <c:smooth val="0"/>
          <c:extLst>
            <c:ext xmlns:c16="http://schemas.microsoft.com/office/drawing/2014/chart" uri="{C3380CC4-5D6E-409C-BE32-E72D297353CC}">
              <c16:uniqueId val="{00000000-7CFB-451A-A5C0-B9BB6326040D}"/>
            </c:ext>
          </c:extLst>
        </c:ser>
        <c:ser>
          <c:idx val="8"/>
          <c:order val="2"/>
          <c:tx>
            <c:v>RC7</c:v>
          </c:tx>
          <c:spPr>
            <a:ln w="19050" cap="rnd">
              <a:solidFill>
                <a:srgbClr val="E7E6E6">
                  <a:lumMod val="25000"/>
                </a:srgbClr>
              </a:solidFill>
              <a:round/>
            </a:ln>
            <a:effectLst/>
          </c:spPr>
          <c:marker>
            <c:symbol val="circle"/>
            <c:size val="5"/>
            <c:spPr>
              <a:solidFill>
                <a:srgbClr val="E7E6E6">
                  <a:lumMod val="50000"/>
                </a:srgbClr>
              </a:solidFill>
              <a:ln w="9525">
                <a:solidFill>
                  <a:srgbClr val="E7E6E6">
                    <a:lumMod val="25000"/>
                  </a:srgbClr>
                </a:solidFill>
              </a:ln>
              <a:effectLst/>
            </c:spPr>
          </c:marker>
          <c:xVal>
            <c:numRef>
              <c:f>'Table 3d - RC Historical'!$D$52:$D$73</c:f>
              <c:numCache>
                <c:formatCode>m/d/yyyy;@</c:formatCode>
                <c:ptCount val="22"/>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c:v>43950</c:v>
                </c:pt>
                <c:pt idx="16">
                  <c:v>43959</c:v>
                </c:pt>
                <c:pt idx="17">
                  <c:v>43969</c:v>
                </c:pt>
                <c:pt idx="18">
                  <c:v>44011</c:v>
                </c:pt>
                <c:pt idx="19">
                  <c:v>44040</c:v>
                </c:pt>
                <c:pt idx="20">
                  <c:v>44069</c:v>
                </c:pt>
                <c:pt idx="21">
                  <c:v>44075</c:v>
                </c:pt>
              </c:numCache>
            </c:numRef>
          </c:xVal>
          <c:yVal>
            <c:numRef>
              <c:f>'Table 3d - RC Historical'!$E$52:$E$73</c:f>
              <c:numCache>
                <c:formatCode>0.000</c:formatCode>
                <c:ptCount val="22"/>
                <c:pt idx="0" formatCode="0.00">
                  <c:v>2</c:v>
                </c:pt>
                <c:pt idx="1">
                  <c:v>0.93300000000000005</c:v>
                </c:pt>
                <c:pt idx="2" formatCode="0.00">
                  <c:v>2.88</c:v>
                </c:pt>
                <c:pt idx="3" formatCode="0.00">
                  <c:v>4.76</c:v>
                </c:pt>
                <c:pt idx="4" formatCode="0.00">
                  <c:v>2.81</c:v>
                </c:pt>
                <c:pt idx="5" formatCode="0.00">
                  <c:v>3.92</c:v>
                </c:pt>
                <c:pt idx="6" formatCode="0.00">
                  <c:v>3.11</c:v>
                </c:pt>
                <c:pt idx="7" formatCode="0.00">
                  <c:v>2.72</c:v>
                </c:pt>
                <c:pt idx="8" formatCode="0.00">
                  <c:v>2.35</c:v>
                </c:pt>
                <c:pt idx="9" formatCode="0.00">
                  <c:v>3.4</c:v>
                </c:pt>
                <c:pt idx="10" formatCode="0.00">
                  <c:v>2.13</c:v>
                </c:pt>
                <c:pt idx="11" formatCode="0.00">
                  <c:v>1.86</c:v>
                </c:pt>
                <c:pt idx="12" formatCode="0.00">
                  <c:v>1.91</c:v>
                </c:pt>
                <c:pt idx="13">
                  <c:v>1.538</c:v>
                </c:pt>
                <c:pt idx="14">
                  <c:v>1.68</c:v>
                </c:pt>
                <c:pt idx="15" formatCode="General">
                  <c:v>1.85</c:v>
                </c:pt>
                <c:pt idx="16">
                  <c:v>2.67</c:v>
                </c:pt>
                <c:pt idx="17">
                  <c:v>2.58</c:v>
                </c:pt>
                <c:pt idx="18" formatCode="General">
                  <c:v>1.73</c:v>
                </c:pt>
                <c:pt idx="19" formatCode="General">
                  <c:v>2.82</c:v>
                </c:pt>
                <c:pt idx="20" formatCode="General">
                  <c:v>2.5</c:v>
                </c:pt>
                <c:pt idx="21" formatCode="General">
                  <c:v>1.83</c:v>
                </c:pt>
              </c:numCache>
            </c:numRef>
          </c:yVal>
          <c:smooth val="0"/>
          <c:extLst xmlns:c15="http://schemas.microsoft.com/office/drawing/2012/chart">
            <c:ext xmlns:c16="http://schemas.microsoft.com/office/drawing/2014/chart" uri="{C3380CC4-5D6E-409C-BE32-E72D297353CC}">
              <c16:uniqueId val="{00000001-7CFB-451A-A5C0-B9BB6326040D}"/>
            </c:ext>
          </c:extLst>
        </c:ser>
        <c:dLbls>
          <c:showLegendKey val="0"/>
          <c:showVal val="0"/>
          <c:showCatName val="0"/>
          <c:showSerName val="0"/>
          <c:showPercent val="0"/>
          <c:showBubbleSize val="0"/>
        </c:dLbls>
        <c:axId val="1284876552"/>
        <c:axId val="1284877208"/>
        <c:extLst>
          <c:ext xmlns:c15="http://schemas.microsoft.com/office/drawing/2012/chart" uri="{02D57815-91ED-43cb-92C2-25804820EDAC}">
            <c15:filteredScatterSeries>
              <c15:ser>
                <c:idx val="0"/>
                <c:order val="0"/>
                <c:tx>
                  <c:strRef>
                    <c:extLst>
                      <c:ext uri="{02D57815-91ED-43cb-92C2-25804820EDAC}">
                        <c15:formulaRef>
                          <c15:sqref>'Table 3d - RC Historical'!$C$18</c15:sqref>
                        </c15:formulaRef>
                      </c:ext>
                    </c:extLst>
                    <c:strCache>
                      <c:ptCount val="1"/>
                      <c:pt idx="0">
                        <c:v>RC3</c:v>
                      </c:pt>
                    </c:strCache>
                  </c:strRef>
                </c:tx>
                <c:spPr>
                  <a:ln w="19050" cap="rnd">
                    <a:solidFill>
                      <a:srgbClr val="ED7D31"/>
                    </a:solidFill>
                    <a:round/>
                  </a:ln>
                  <a:effectLst/>
                </c:spPr>
                <c:marker>
                  <c:symbol val="circle"/>
                  <c:size val="5"/>
                  <c:spPr>
                    <a:solidFill>
                      <a:srgbClr val="ED7D31"/>
                    </a:solidFill>
                    <a:ln w="9525">
                      <a:solidFill>
                        <a:schemeClr val="tx1"/>
                      </a:solidFill>
                    </a:ln>
                    <a:effectLst/>
                  </c:spPr>
                </c:marker>
                <c:xVal>
                  <c:numRef>
                    <c:extLst>
                      <c:ext uri="{02D57815-91ED-43cb-92C2-25804820EDAC}">
                        <c15:formulaRef>
                          <c15:sqref>'Table 3d - RC Historical'!$D$6:$D$31</c15:sqref>
                        </c15:formulaRef>
                      </c:ext>
                    </c:extLst>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extLst>
                      <c:ext uri="{02D57815-91ED-43cb-92C2-25804820EDAC}">
                        <c15:formulaRef>
                          <c15:sqref>'Table 3d - RC Historical'!$E$6:$E$31</c15:sqref>
                        </c15:formulaRef>
                      </c:ext>
                    </c:extLst>
                    <c:numCache>
                      <c:formatCode>0.00</c:formatCode>
                      <c:ptCount val="26"/>
                      <c:pt idx="0">
                        <c:v>4</c:v>
                      </c:pt>
                      <c:pt idx="1">
                        <c:v>3.92</c:v>
                      </c:pt>
                      <c:pt idx="2">
                        <c:v>6.63</c:v>
                      </c:pt>
                      <c:pt idx="3">
                        <c:v>6.39</c:v>
                      </c:pt>
                      <c:pt idx="4">
                        <c:v>1.71</c:v>
                      </c:pt>
                      <c:pt idx="5">
                        <c:v>4.43</c:v>
                      </c:pt>
                      <c:pt idx="6">
                        <c:v>4.99</c:v>
                      </c:pt>
                      <c:pt idx="7">
                        <c:v>4.54</c:v>
                      </c:pt>
                      <c:pt idx="8">
                        <c:v>3.47</c:v>
                      </c:pt>
                      <c:pt idx="9">
                        <c:v>1.4</c:v>
                      </c:pt>
                      <c:pt idx="10">
                        <c:v>3.04</c:v>
                      </c:pt>
                      <c:pt idx="11">
                        <c:v>3.16</c:v>
                      </c:pt>
                      <c:pt idx="12" formatCode="0.0">
                        <c:v>3.9</c:v>
                      </c:pt>
                      <c:pt idx="13" formatCode="0.000">
                        <c:v>2.4660000000000002</c:v>
                      </c:pt>
                      <c:pt idx="14">
                        <c:v>2.63</c:v>
                      </c:pt>
                      <c:pt idx="15" formatCode="General">
                        <c:v>2.94</c:v>
                      </c:pt>
                      <c:pt idx="16" formatCode="General">
                        <c:v>4.8099999999999996</c:v>
                      </c:pt>
                      <c:pt idx="17" formatCode="General">
                        <c:v>5.24</c:v>
                      </c:pt>
                      <c:pt idx="18" formatCode="General">
                        <c:v>6.26</c:v>
                      </c:pt>
                      <c:pt idx="19" formatCode="General">
                        <c:v>8.81</c:v>
                      </c:pt>
                      <c:pt idx="20" formatCode="General">
                        <c:v>5.48</c:v>
                      </c:pt>
                      <c:pt idx="21" formatCode="General">
                        <c:v>3.48</c:v>
                      </c:pt>
                      <c:pt idx="22" formatCode="General">
                        <c:v>3.6</c:v>
                      </c:pt>
                      <c:pt idx="23" formatCode="General">
                        <c:v>1.96</c:v>
                      </c:pt>
                      <c:pt idx="24" formatCode="General">
                        <c:v>2.0099999999999998</c:v>
                      </c:pt>
                      <c:pt idx="25" formatCode="General">
                        <c:v>2.0699999999999998</c:v>
                      </c:pt>
                    </c:numCache>
                  </c:numRef>
                </c:yVal>
                <c:smooth val="0"/>
                <c:extLst>
                  <c:ext xmlns:c16="http://schemas.microsoft.com/office/drawing/2014/chart" uri="{C3380CC4-5D6E-409C-BE32-E72D297353CC}">
                    <c16:uniqueId val="{00000002-7CFB-451A-A5C0-B9BB6326040D}"/>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'Table 3d - RC Historical'!$C$82</c15:sqref>
                        </c15:formulaRef>
                      </c:ext>
                    </c:extLst>
                    <c:strCache>
                      <c:ptCount val="1"/>
                      <c:pt idx="0">
                        <c:v>RC10</c:v>
                      </c:pt>
                    </c:strCache>
                  </c:strRef>
                </c:tx>
                <c:spPr>
                  <a:ln w="19050" cap="rnd">
                    <a:solidFill>
                      <a:srgbClr val="44546A">
                        <a:lumMod val="75000"/>
                      </a:srgbClr>
                    </a:solidFill>
                    <a:round/>
                  </a:ln>
                  <a:effectLst/>
                </c:spPr>
                <c:marker>
                  <c:symbol val="circle"/>
                  <c:size val="5"/>
                  <c:spPr>
                    <a:solidFill>
                      <a:srgbClr val="44546A">
                        <a:lumMod val="60000"/>
                        <a:lumOff val="40000"/>
                      </a:srgbClr>
                    </a:solidFill>
                    <a:ln w="9525">
                      <a:solidFill>
                        <a:srgbClr val="44546A">
                          <a:lumMod val="75000"/>
                        </a:srgbClr>
                      </a:solidFill>
                    </a:ln>
                    <a:effectLst/>
                  </c:spPr>
                </c:marker>
                <c:xVal>
                  <c:numRef>
                    <c:extLst xmlns:c15="http://schemas.microsoft.com/office/drawing/2012/chart">
                      <c:ext xmlns:c15="http://schemas.microsoft.com/office/drawing/2012/chart" uri="{02D57815-91ED-43cb-92C2-25804820EDAC}">
                        <c15:formulaRef>
                          <c15:sqref>'Table 3d - RC Historical'!$D$75:$D$83</c15:sqref>
                        </c15:formulaRef>
                      </c:ext>
                    </c:extLst>
                    <c:numCache>
                      <c:formatCode>m/d/yyyy;@</c:formatCode>
                      <c:ptCount val="9"/>
                      <c:pt idx="0">
                        <c:v>40499</c:v>
                      </c:pt>
                      <c:pt idx="1">
                        <c:v>40981</c:v>
                      </c:pt>
                      <c:pt idx="2">
                        <c:v>41438</c:v>
                      </c:pt>
                      <c:pt idx="3">
                        <c:v>41804</c:v>
                      </c:pt>
                      <c:pt idx="4">
                        <c:v>42328</c:v>
                      </c:pt>
                      <c:pt idx="5">
                        <c:v>43041</c:v>
                      </c:pt>
                      <c:pt idx="6">
                        <c:v>43395</c:v>
                      </c:pt>
                      <c:pt idx="7">
                        <c:v>43689</c:v>
                      </c:pt>
                      <c:pt idx="8">
                        <c:v>43755</c:v>
                      </c:pt>
                    </c:numCache>
                  </c:numRef>
                </c:xVal>
                <c:yVal>
                  <c:numRef>
                    <c:extLst xmlns:c15="http://schemas.microsoft.com/office/drawing/2012/chart">
                      <c:ext xmlns:c15="http://schemas.microsoft.com/office/drawing/2012/chart" uri="{02D57815-91ED-43cb-92C2-25804820EDAC}">
                        <c15:formulaRef>
                          <c15:sqref>'Table 3d - RC Historical'!$E$75:$E$83</c15:sqref>
                        </c15:formulaRef>
                      </c:ext>
                    </c:extLst>
                    <c:numCache>
                      <c:formatCode>0.000</c:formatCode>
                      <c:ptCount val="9"/>
                      <c:pt idx="0" formatCode="0.00">
                        <c:v>1.54</c:v>
                      </c:pt>
                      <c:pt idx="1">
                        <c:v>0.96499999999999997</c:v>
                      </c:pt>
                      <c:pt idx="2" formatCode="0.00">
                        <c:v>1.1599999999999999</c:v>
                      </c:pt>
                      <c:pt idx="3" formatCode="0.00">
                        <c:v>3.91</c:v>
                      </c:pt>
                      <c:pt idx="4" formatCode="0.00">
                        <c:v>2.56</c:v>
                      </c:pt>
                      <c:pt idx="5" formatCode="General">
                        <c:v>0</c:v>
                      </c:pt>
                      <c:pt idx="6" formatCode="General">
                        <c:v>1.82</c:v>
                      </c:pt>
                      <c:pt idx="7" formatCode="General">
                        <c:v>1.07</c:v>
                      </c:pt>
                      <c:pt idx="8" formatCode="0.00">
                        <c:v>1.34</c:v>
                      </c:pt>
                    </c:numCache>
                  </c:numRef>
                </c:yVal>
                <c:smooth val="0"/>
                <c:extLst xmlns:c15="http://schemas.microsoft.com/office/drawing/2012/chart">
                  <c:ext xmlns:c16="http://schemas.microsoft.com/office/drawing/2014/chart" uri="{C3380CC4-5D6E-409C-BE32-E72D297353CC}">
                    <c16:uniqueId val="{00000003-7CFB-451A-A5C0-B9BB6326040D}"/>
                  </c:ext>
                </c:extLst>
              </c15:ser>
            </c15:filteredScatterSeries>
            <c15:filteredScatterSeries>
              <c15:ser>
                <c:idx val="2"/>
                <c:order val="4"/>
                <c:tx>
                  <c:strRef>
                    <c:extLst xmlns:c15="http://schemas.microsoft.com/office/drawing/2012/chart">
                      <c:ext xmlns:c15="http://schemas.microsoft.com/office/drawing/2012/chart" uri="{02D57815-91ED-43cb-92C2-25804820EDAC}">
                        <c15:formulaRef>
                          <c15:sqref>'Table 3d - RC Historical'!$C$90</c15:sqref>
                        </c15:formulaRef>
                      </c:ext>
                    </c:extLst>
                    <c:strCache>
                      <c:ptCount val="1"/>
                      <c:pt idx="0">
                        <c:v>RC13</c:v>
                      </c:pt>
                    </c:strCache>
                  </c:strRef>
                </c:tx>
                <c:spPr>
                  <a:ln w="19050" cap="rnd">
                    <a:solidFill>
                      <a:sysClr val="window" lastClr="FFFFFF">
                        <a:lumMod val="50000"/>
                      </a:sysClr>
                    </a:solidFill>
                    <a:round/>
                  </a:ln>
                  <a:effectLst/>
                </c:spPr>
                <c:marker>
                  <c:symbol val="circle"/>
                  <c:size val="5"/>
                  <c:spPr>
                    <a:solidFill>
                      <a:sysClr val="window" lastClr="FFFFFF">
                        <a:lumMod val="75000"/>
                      </a:sysClr>
                    </a:solidFill>
                    <a:ln w="9525">
                      <a:solidFill>
                        <a:sysClr val="window" lastClr="FFFFFF">
                          <a:lumMod val="50000"/>
                        </a:sysClr>
                      </a:solidFill>
                    </a:ln>
                    <a:effectLst/>
                  </c:spPr>
                </c:marker>
                <c:xVal>
                  <c:numRef>
                    <c:extLst xmlns:c15="http://schemas.microsoft.com/office/drawing/2012/chart">
                      <c:ext xmlns:c15="http://schemas.microsoft.com/office/drawing/2012/chart" uri="{02D57815-91ED-43cb-92C2-25804820EDAC}">
                        <c15:formulaRef>
                          <c15:sqref>'Table 3d - RC Historical'!$D$86:$D$91</c15:sqref>
                        </c15:formulaRef>
                      </c:ext>
                    </c:extLst>
                    <c:numCache>
                      <c:formatCode>m/d/yyyy;@</c:formatCode>
                      <c:ptCount val="6"/>
                      <c:pt idx="0">
                        <c:v>40981</c:v>
                      </c:pt>
                      <c:pt idx="1">
                        <c:v>41438</c:v>
                      </c:pt>
                      <c:pt idx="2">
                        <c:v>42328</c:v>
                      </c:pt>
                      <c:pt idx="3" formatCode="m/d/yyyy">
                        <c:v>42939</c:v>
                      </c:pt>
                      <c:pt idx="4">
                        <c:v>43689</c:v>
                      </c:pt>
                      <c:pt idx="5">
                        <c:v>43755</c:v>
                      </c:pt>
                    </c:numCache>
                  </c:numRef>
                </c:xVal>
                <c:yVal>
                  <c:numRef>
                    <c:extLst xmlns:c15="http://schemas.microsoft.com/office/drawing/2012/chart">
                      <c:ext xmlns:c15="http://schemas.microsoft.com/office/drawing/2012/chart" uri="{02D57815-91ED-43cb-92C2-25804820EDAC}">
                        <c15:formulaRef>
                          <c15:sqref>'Table 3d - RC Historical'!$E$86:$E$91</c15:sqref>
                        </c15:formulaRef>
                      </c:ext>
                    </c:extLst>
                    <c:numCache>
                      <c:formatCode>0.00</c:formatCode>
                      <c:ptCount val="6"/>
                      <c:pt idx="0" formatCode="0.000">
                        <c:v>0.59099999999999997</c:v>
                      </c:pt>
                      <c:pt idx="1">
                        <c:v>2.1800000000000002</c:v>
                      </c:pt>
                      <c:pt idx="2">
                        <c:v>2.04</c:v>
                      </c:pt>
                      <c:pt idx="3" formatCode="General">
                        <c:v>2.7E-2</c:v>
                      </c:pt>
                      <c:pt idx="4" formatCode="General">
                        <c:v>0.96399999999999997</c:v>
                      </c:pt>
                      <c:pt idx="5" formatCode="0.000">
                        <c:v>1.24</c:v>
                      </c:pt>
                    </c:numCache>
                  </c:numRef>
                </c:yVal>
                <c:smooth val="0"/>
                <c:extLst xmlns:c15="http://schemas.microsoft.com/office/drawing/2012/chart">
                  <c:ext xmlns:c16="http://schemas.microsoft.com/office/drawing/2014/chart" uri="{C3380CC4-5D6E-409C-BE32-E72D297353CC}">
                    <c16:uniqueId val="{00000004-7CFB-451A-A5C0-B9BB6326040D}"/>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'Table 3d - RC Historical'!$C$95</c15:sqref>
                        </c15:formulaRef>
                      </c:ext>
                    </c:extLst>
                    <c:strCache>
                      <c:ptCount val="1"/>
                      <c:pt idx="0">
                        <c:v>RC14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'Table 3d - RC Historical'!$D$93:$D$102</c15:sqref>
                        </c15:formulaRef>
                      </c:ext>
                    </c:extLst>
                    <c:numCache>
                      <c:formatCode>m/d/yyyy;@</c:formatCode>
                      <c:ptCount val="10"/>
                      <c:pt idx="0">
                        <c:v>43689</c:v>
                      </c:pt>
                      <c:pt idx="1">
                        <c:v>43885</c:v>
                      </c:pt>
                      <c:pt idx="2">
                        <c:v>43949</c:v>
                      </c:pt>
                      <c:pt idx="3">
                        <c:v>43950</c:v>
                      </c:pt>
                      <c:pt idx="4">
                        <c:v>43958</c:v>
                      </c:pt>
                      <c:pt idx="5">
                        <c:v>43969</c:v>
                      </c:pt>
                      <c:pt idx="6">
                        <c:v>44011</c:v>
                      </c:pt>
                      <c:pt idx="7">
                        <c:v>44040</c:v>
                      </c:pt>
                      <c:pt idx="8">
                        <c:v>44069</c:v>
                      </c:pt>
                      <c:pt idx="9">
                        <c:v>44075</c:v>
                      </c:pt>
                    </c:numCache>
                  </c:numRef>
                </c:xVal>
                <c:yVal>
                  <c:numRef>
                    <c:extLst xmlns:c15="http://schemas.microsoft.com/office/drawing/2012/chart">
                      <c:ext xmlns:c15="http://schemas.microsoft.com/office/drawing/2012/chart" uri="{02D57815-91ED-43cb-92C2-25804820EDAC}">
                        <c15:formulaRef>
                          <c15:sqref>'Table 3d - RC Historical'!$E$93:$E$102</c15:sqref>
                        </c15:formulaRef>
                      </c:ext>
                    </c:extLst>
                    <c:numCache>
                      <c:formatCode>General</c:formatCode>
                      <c:ptCount val="10"/>
                      <c:pt idx="0">
                        <c:v>1.8699999999999999E-3</c:v>
                      </c:pt>
                      <c:pt idx="1">
                        <c:v>2.0299999999999997E-3</c:v>
                      </c:pt>
                      <c:pt idx="2">
                        <c:v>2.4599999999999999E-3</c:v>
                      </c:pt>
                      <c:pt idx="3">
                        <c:v>2.2000000000000001E-3</c:v>
                      </c:pt>
                      <c:pt idx="4">
                        <c:v>2.14E-3</c:v>
                      </c:pt>
                      <c:pt idx="5">
                        <c:v>1.11E-2</c:v>
                      </c:pt>
                      <c:pt idx="6">
                        <c:v>3.7100000000000002E-3</c:v>
                      </c:pt>
                      <c:pt idx="7">
                        <c:v>2.8300000000000001E-3</c:v>
                      </c:pt>
                      <c:pt idx="8">
                        <c:v>2.7799999999999999E-3</c:v>
                      </c:pt>
                      <c:pt idx="9">
                        <c:v>0</c:v>
                      </c:pt>
                    </c:numCache>
                  </c:numRef>
                </c:yVal>
                <c:smooth val="0"/>
                <c:extLst xmlns:c15="http://schemas.microsoft.com/office/drawing/2012/chart">
                  <c:ext xmlns:c16="http://schemas.microsoft.com/office/drawing/2014/chart" uri="{C3380CC4-5D6E-409C-BE32-E72D297353CC}">
                    <c16:uniqueId val="{00000005-7CFB-451A-A5C0-B9BB6326040D}"/>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'Table 3d - RC Historical'!$C$115</c15:sqref>
                        </c15:formulaRef>
                      </c:ext>
                    </c:extLst>
                    <c:strCache>
                      <c:ptCount val="1"/>
                      <c:pt idx="0">
                        <c:v>RC17</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'Table 3d - RC Historical'!$D$104:$D$119</c15:sqref>
                        </c15:formulaRef>
                      </c:ext>
                    </c:extLst>
                    <c:numCache>
                      <c:formatCode>m/d/yyyy;@</c:formatCode>
                      <c:ptCount val="16"/>
                      <c:pt idx="0" formatCode="m/d/yyyy">
                        <c:v>38985</c:v>
                      </c:pt>
                      <c:pt idx="1">
                        <c:v>40499</c:v>
                      </c:pt>
                      <c:pt idx="2">
                        <c:v>40981</c:v>
                      </c:pt>
                      <c:pt idx="3">
                        <c:v>41438</c:v>
                      </c:pt>
                      <c:pt idx="4">
                        <c:v>41804</c:v>
                      </c:pt>
                      <c:pt idx="5">
                        <c:v>41873</c:v>
                      </c:pt>
                      <c:pt idx="6">
                        <c:v>42248</c:v>
                      </c:pt>
                      <c:pt idx="7">
                        <c:v>42328</c:v>
                      </c:pt>
                      <c:pt idx="8">
                        <c:v>42677</c:v>
                      </c:pt>
                      <c:pt idx="9">
                        <c:v>43041</c:v>
                      </c:pt>
                      <c:pt idx="10">
                        <c:v>43395</c:v>
                      </c:pt>
                      <c:pt idx="11">
                        <c:v>43689</c:v>
                      </c:pt>
                      <c:pt idx="12">
                        <c:v>43691</c:v>
                      </c:pt>
                      <c:pt idx="13">
                        <c:v>43755</c:v>
                      </c:pt>
                      <c:pt idx="14">
                        <c:v>43956</c:v>
                      </c:pt>
                      <c:pt idx="15">
                        <c:v>44040</c:v>
                      </c:pt>
                    </c:numCache>
                  </c:numRef>
                </c:xVal>
                <c:yVal>
                  <c:numRef>
                    <c:extLst xmlns:c15="http://schemas.microsoft.com/office/drawing/2012/chart">
                      <c:ext xmlns:c15="http://schemas.microsoft.com/office/drawing/2012/chart" uri="{02D57815-91ED-43cb-92C2-25804820EDAC}">
                        <c15:formulaRef>
                          <c15:sqref>'Table 3d - RC Historical'!$E$104:$E$119</c15:sqref>
                        </c15:formulaRef>
                      </c:ext>
                    </c:extLst>
                    <c:numCache>
                      <c:formatCode>0.00</c:formatCode>
                      <c:ptCount val="16"/>
                      <c:pt idx="0" formatCode="General">
                        <c:v>0.2</c:v>
                      </c:pt>
                      <c:pt idx="1">
                        <c:v>1.22</c:v>
                      </c:pt>
                      <c:pt idx="2" formatCode="0.000">
                        <c:v>0.38800000000000001</c:v>
                      </c:pt>
                      <c:pt idx="3" formatCode="0.000">
                        <c:v>0.95</c:v>
                      </c:pt>
                      <c:pt idx="4" formatCode="General">
                        <c:v>0</c:v>
                      </c:pt>
                      <c:pt idx="5" formatCode="General">
                        <c:v>0</c:v>
                      </c:pt>
                      <c:pt idx="6" formatCode="General">
                        <c:v>0</c:v>
                      </c:pt>
                      <c:pt idx="7" formatCode="0.000">
                        <c:v>0.72199999999999998</c:v>
                      </c:pt>
                      <c:pt idx="8" formatCode="General">
                        <c:v>0</c:v>
                      </c:pt>
                      <c:pt idx="9" formatCode="General">
                        <c:v>0</c:v>
                      </c:pt>
                      <c:pt idx="10" formatCode="General">
                        <c:v>0</c:v>
                      </c:pt>
                      <c:pt idx="11" formatCode="0.0000">
                        <c:v>2.0400000000000001E-3</c:v>
                      </c:pt>
                      <c:pt idx="12" formatCode="General">
                        <c:v>0.70189999999999997</c:v>
                      </c:pt>
                      <c:pt idx="13" formatCode="General">
                        <c:v>5.3800000000000001E-2</c:v>
                      </c:pt>
                      <c:pt idx="14" formatCode="General">
                        <c:v>3.1199999999999999E-3</c:v>
                      </c:pt>
                      <c:pt idx="15" formatCode="General">
                        <c:v>0.16400000000000001</c:v>
                      </c:pt>
                    </c:numCache>
                  </c:numRef>
                </c:yVal>
                <c:smooth val="0"/>
                <c:extLst xmlns:c15="http://schemas.microsoft.com/office/drawing/2012/chart">
                  <c:ext xmlns:c16="http://schemas.microsoft.com/office/drawing/2014/chart" uri="{C3380CC4-5D6E-409C-BE32-E72D297353CC}">
                    <c16:uniqueId val="{00000006-7CFB-451A-A5C0-B9BB6326040D}"/>
                  </c:ext>
                </c:extLst>
              </c15:ser>
            </c15:filteredScatterSeries>
            <c15:filteredScatterSeries>
              <c15:ser>
                <c:idx val="5"/>
                <c:order val="7"/>
                <c:tx>
                  <c:v>"RC7 PFOA"</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Historical'!$F$51:$F$73</c15:sqref>
                        </c15:formulaRef>
                      </c:ext>
                    </c:extLst>
                    <c:numCache>
                      <c:formatCode>0.00</c:formatCode>
                      <c:ptCount val="23"/>
                      <c:pt idx="0" formatCode="0.000">
                        <c:v>2.2999999999999998</c:v>
                      </c:pt>
                      <c:pt idx="1">
                        <c:v>1</c:v>
                      </c:pt>
                      <c:pt idx="2" formatCode="0.000">
                        <c:v>0.25700000000000001</c:v>
                      </c:pt>
                      <c:pt idx="3" formatCode="0.000">
                        <c:v>0.82099999999999995</c:v>
                      </c:pt>
                      <c:pt idx="4">
                        <c:v>1.53</c:v>
                      </c:pt>
                      <c:pt idx="5" formatCode="0.000">
                        <c:v>0.72799999999999998</c:v>
                      </c:pt>
                      <c:pt idx="6" formatCode="0.000">
                        <c:v>0.97399999999999998</c:v>
                      </c:pt>
                      <c:pt idx="7" formatCode="0.000">
                        <c:v>0.81699999999999995</c:v>
                      </c:pt>
                      <c:pt idx="8">
                        <c:v>1.36</c:v>
                      </c:pt>
                      <c:pt idx="9" formatCode="0.000">
                        <c:v>0.82</c:v>
                      </c:pt>
                      <c:pt idx="10" formatCode="0.000">
                        <c:v>0.62</c:v>
                      </c:pt>
                      <c:pt idx="11" formatCode="0.000">
                        <c:v>0.64100000000000001</c:v>
                      </c:pt>
                      <c:pt idx="12" formatCode="0.000">
                        <c:v>0.67900000000000005</c:v>
                      </c:pt>
                      <c:pt idx="13" formatCode="0.000">
                        <c:v>0.34660000000000002</c:v>
                      </c:pt>
                      <c:pt idx="14" formatCode="0.000">
                        <c:v>0.18380000000000002</c:v>
                      </c:pt>
                      <c:pt idx="15" formatCode="0.000">
                        <c:v>0.48599999999999999</c:v>
                      </c:pt>
                      <c:pt idx="16" formatCode="General">
                        <c:v>0.67</c:v>
                      </c:pt>
                      <c:pt idx="17" formatCode="0.000">
                        <c:v>1.39</c:v>
                      </c:pt>
                      <c:pt idx="18" formatCode="0.000">
                        <c:v>1.25</c:v>
                      </c:pt>
                      <c:pt idx="19" formatCode="General">
                        <c:v>0.30399999999999999</c:v>
                      </c:pt>
                      <c:pt idx="20" formatCode="General">
                        <c:v>0.48499999999999999</c:v>
                      </c:pt>
                      <c:pt idx="21" formatCode="General">
                        <c:v>0.48499999999999999</c:v>
                      </c:pt>
                      <c:pt idx="22" formatCode="General">
                        <c:v>0.33400000000000002</c:v>
                      </c:pt>
                    </c:numCache>
                  </c:numRef>
                </c:yVal>
                <c:smooth val="0"/>
                <c:extLst xmlns:c15="http://schemas.microsoft.com/office/drawing/2012/chart">
                  <c:ext xmlns:c16="http://schemas.microsoft.com/office/drawing/2014/chart" uri="{C3380CC4-5D6E-409C-BE32-E72D297353CC}">
                    <c16:uniqueId val="{00000007-7CFB-451A-A5C0-B9BB6326040D}"/>
                  </c:ext>
                </c:extLst>
              </c15:ser>
            </c15:filteredScatterSeries>
            <c15:filteredScatterSeries>
              <c15:ser>
                <c:idx val="6"/>
                <c:order val="8"/>
                <c:tx>
                  <c:v>PFOA</c:v>
                </c:tx>
                <c:spPr>
                  <a:ln w="19050" cap="rnd">
                    <a:solidFill>
                      <a:srgbClr val="FF0000"/>
                    </a:solidFill>
                    <a:round/>
                  </a:ln>
                  <a:effectLst/>
                </c:spPr>
                <c:marker>
                  <c:symbol val="circle"/>
                  <c:size val="5"/>
                  <c:spPr>
                    <a:solidFill>
                      <a:srgbClr val="FF0000"/>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'Table 3d - RC Historical'!$D$33:$D$50</c15:sqref>
                        </c15:formulaRef>
                      </c:ext>
                    </c:extLst>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extLst xmlns:c15="http://schemas.microsoft.com/office/drawing/2012/chart">
                      <c:ext xmlns:c15="http://schemas.microsoft.com/office/drawing/2012/chart" uri="{02D57815-91ED-43cb-92C2-25804820EDAC}">
                        <c15:formulaRef>
                          <c15:sqref>'Table 3d - RC Historical'!$F$33:$F$50</c15:sqref>
                        </c15:formulaRef>
                      </c:ext>
                    </c:extLst>
                    <c:numCache>
                      <c:formatCode>0.000</c:formatCode>
                      <c:ptCount val="18"/>
                      <c:pt idx="0" formatCode="0.00">
                        <c:v>1.17</c:v>
                      </c:pt>
                      <c:pt idx="1">
                        <c:v>0.36099999999999999</c:v>
                      </c:pt>
                      <c:pt idx="2" formatCode="0.00">
                        <c:v>1.1599999999999999</c:v>
                      </c:pt>
                      <c:pt idx="3" formatCode="0.00">
                        <c:v>1.69</c:v>
                      </c:pt>
                      <c:pt idx="4">
                        <c:v>0.79100000000000004</c:v>
                      </c:pt>
                      <c:pt idx="5">
                        <c:v>0.57199999999999995</c:v>
                      </c:pt>
                      <c:pt idx="6" formatCode="0.00">
                        <c:v>1.02</c:v>
                      </c:pt>
                      <c:pt idx="7">
                        <c:v>0.86599999999999999</c:v>
                      </c:pt>
                      <c:pt idx="8" formatCode="0.00">
                        <c:v>1.75</c:v>
                      </c:pt>
                      <c:pt idx="9">
                        <c:v>0.99199999999999999</c:v>
                      </c:pt>
                      <c:pt idx="10">
                        <c:v>0.65</c:v>
                      </c:pt>
                      <c:pt idx="11">
                        <c:v>0.59299999999999997</c:v>
                      </c:pt>
                      <c:pt idx="12">
                        <c:v>0.878</c:v>
                      </c:pt>
                      <c:pt idx="13">
                        <c:v>0.39460000000000001</c:v>
                      </c:pt>
                      <c:pt idx="14">
                        <c:v>0.65</c:v>
                      </c:pt>
                      <c:pt idx="15">
                        <c:v>0.94900000000000007</c:v>
                      </c:pt>
                      <c:pt idx="16">
                        <c:v>1.76</c:v>
                      </c:pt>
                      <c:pt idx="17" formatCode="General">
                        <c:v>0.53800000000000003</c:v>
                      </c:pt>
                    </c:numCache>
                  </c:numRef>
                </c:yVal>
                <c:smooth val="0"/>
                <c:extLst xmlns:c15="http://schemas.microsoft.com/office/drawing/2012/chart">
                  <c:ext xmlns:c16="http://schemas.microsoft.com/office/drawing/2014/chart" uri="{C3380CC4-5D6E-409C-BE32-E72D297353CC}">
                    <c16:uniqueId val="{00000008-7CFB-451A-A5C0-B9BB6326040D}"/>
                  </c:ext>
                </c:extLst>
              </c15:ser>
            </c15:filteredScatterSeries>
          </c:ext>
        </c:extLst>
      </c:scatterChart>
      <c:valAx>
        <c:axId val="1284876552"/>
        <c:scaling>
          <c:orientation val="minMax"/>
          <c:max val="44196"/>
          <c:min val="39965"/>
        </c:scaling>
        <c:delete val="0"/>
        <c:axPos val="b"/>
        <c:majorGridlines>
          <c:spPr>
            <a:ln w="9525" cap="flat" cmpd="sng" algn="ctr">
              <a:no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7208"/>
        <c:crossesAt val="0"/>
        <c:crossBetween val="midCat"/>
        <c:majorUnit val="300"/>
        <c:minorUnit val="300"/>
      </c:valAx>
      <c:valAx>
        <c:axId val="1284877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PFOS</a:t>
                </a:r>
                <a:r>
                  <a:rPr lang="en-US" baseline="0" dirty="0"/>
                  <a:t> (ppb)</a:t>
                </a:r>
                <a:endParaRPr lang="en-US" dirty="0"/>
              </a:p>
            </c:rich>
          </c:tx>
          <c:layout>
            <c:manualLayout>
              <c:xMode val="edge"/>
              <c:yMode val="edge"/>
              <c:x val="2.4100542564111409E-2"/>
              <c:y val="0.395835788591514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655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ysClr val="window" lastClr="FFFFFF"/>
    </a:solidFill>
    <a:ln w="19050">
      <a:solidFill>
        <a:srgbClr val="E7E6E6">
          <a:lumMod val="50000"/>
        </a:srgbClr>
      </a:solidFill>
    </a:ln>
    <a:effectLst/>
  </c:spPr>
  <c:txPr>
    <a:bodyPr/>
    <a:lstStyle/>
    <a:p>
      <a:pPr>
        <a:defRPr/>
      </a:pPr>
      <a:endParaRPr lang="en-US"/>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RC10 and RC13: 2006-2020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3"/>
          <c:tx>
            <c:strRef>
              <c:f>'Table 3d - RC Historical'!$C$82</c:f>
              <c:strCache>
                <c:ptCount val="1"/>
                <c:pt idx="0">
                  <c:v>RC10</c:v>
                </c:pt>
              </c:strCache>
              <c:extLst xmlns:c15="http://schemas.microsoft.com/office/drawing/2012/chart"/>
            </c:strRef>
          </c:tx>
          <c:spPr>
            <a:ln w="19050" cap="rnd">
              <a:solidFill>
                <a:srgbClr val="44546A">
                  <a:lumMod val="75000"/>
                </a:srgbClr>
              </a:solidFill>
              <a:round/>
            </a:ln>
            <a:effectLst/>
          </c:spPr>
          <c:marker>
            <c:symbol val="circle"/>
            <c:size val="5"/>
            <c:spPr>
              <a:solidFill>
                <a:srgbClr val="44546A">
                  <a:lumMod val="60000"/>
                  <a:lumOff val="40000"/>
                </a:srgbClr>
              </a:solidFill>
              <a:ln w="9525">
                <a:solidFill>
                  <a:srgbClr val="44546A">
                    <a:lumMod val="75000"/>
                  </a:srgbClr>
                </a:solidFill>
              </a:ln>
              <a:effectLst/>
            </c:spPr>
          </c:marker>
          <c:xVal>
            <c:numRef>
              <c:f>'Table 3d - RC Historical'!$D$75:$D$83</c:f>
              <c:numCache>
                <c:formatCode>m/d/yyyy;@</c:formatCode>
                <c:ptCount val="9"/>
                <c:pt idx="0">
                  <c:v>40499</c:v>
                </c:pt>
                <c:pt idx="1">
                  <c:v>40981</c:v>
                </c:pt>
                <c:pt idx="2">
                  <c:v>41438</c:v>
                </c:pt>
                <c:pt idx="3">
                  <c:v>41804</c:v>
                </c:pt>
                <c:pt idx="4">
                  <c:v>42328</c:v>
                </c:pt>
                <c:pt idx="5">
                  <c:v>43041</c:v>
                </c:pt>
                <c:pt idx="6">
                  <c:v>43395</c:v>
                </c:pt>
                <c:pt idx="7">
                  <c:v>43689</c:v>
                </c:pt>
                <c:pt idx="8">
                  <c:v>43755</c:v>
                </c:pt>
              </c:numCache>
            </c:numRef>
          </c:xVal>
          <c:yVal>
            <c:numRef>
              <c:f>'Table 3d - RC Historical'!$E$75:$E$83</c:f>
              <c:numCache>
                <c:formatCode>0.000</c:formatCode>
                <c:ptCount val="9"/>
                <c:pt idx="0" formatCode="0.00">
                  <c:v>1.54</c:v>
                </c:pt>
                <c:pt idx="1">
                  <c:v>0.96499999999999997</c:v>
                </c:pt>
                <c:pt idx="2" formatCode="0.00">
                  <c:v>1.1599999999999999</c:v>
                </c:pt>
                <c:pt idx="3" formatCode="0.00">
                  <c:v>3.91</c:v>
                </c:pt>
                <c:pt idx="4" formatCode="0.00">
                  <c:v>2.56</c:v>
                </c:pt>
                <c:pt idx="5" formatCode="General">
                  <c:v>0</c:v>
                </c:pt>
                <c:pt idx="6" formatCode="General">
                  <c:v>1.82</c:v>
                </c:pt>
                <c:pt idx="7" formatCode="General">
                  <c:v>1.07</c:v>
                </c:pt>
                <c:pt idx="8" formatCode="0.00">
                  <c:v>1.34</c:v>
                </c:pt>
              </c:numCache>
            </c:numRef>
          </c:yVal>
          <c:smooth val="0"/>
          <c:extLst>
            <c:ext xmlns:c16="http://schemas.microsoft.com/office/drawing/2014/chart" uri="{C3380CC4-5D6E-409C-BE32-E72D297353CC}">
              <c16:uniqueId val="{00000000-DF4F-4182-AFA0-E5DA41BA3661}"/>
            </c:ext>
          </c:extLst>
        </c:ser>
        <c:ser>
          <c:idx val="2"/>
          <c:order val="4"/>
          <c:tx>
            <c:strRef>
              <c:f>'Table 3d - RC Historical'!$C$90</c:f>
              <c:strCache>
                <c:ptCount val="1"/>
                <c:pt idx="0">
                  <c:v>RC13</c:v>
                </c:pt>
              </c:strCache>
              <c:extLst xmlns:c15="http://schemas.microsoft.com/office/drawing/2012/chart"/>
            </c:strRef>
          </c:tx>
          <c:spPr>
            <a:ln w="19050" cap="rnd">
              <a:solidFill>
                <a:sysClr val="window" lastClr="FFFFFF">
                  <a:lumMod val="50000"/>
                </a:sysClr>
              </a:solidFill>
              <a:round/>
            </a:ln>
            <a:effectLst/>
          </c:spPr>
          <c:marker>
            <c:symbol val="circle"/>
            <c:size val="5"/>
            <c:spPr>
              <a:solidFill>
                <a:sysClr val="window" lastClr="FFFFFF">
                  <a:lumMod val="75000"/>
                </a:sysClr>
              </a:solidFill>
              <a:ln w="9525">
                <a:solidFill>
                  <a:sysClr val="window" lastClr="FFFFFF">
                    <a:lumMod val="50000"/>
                  </a:sysClr>
                </a:solidFill>
              </a:ln>
              <a:effectLst/>
            </c:spPr>
          </c:marker>
          <c:xVal>
            <c:numRef>
              <c:f>'Table 3d - RC Historical'!$D$86:$D$91</c:f>
              <c:numCache>
                <c:formatCode>m/d/yyyy;@</c:formatCode>
                <c:ptCount val="6"/>
                <c:pt idx="0">
                  <c:v>40981</c:v>
                </c:pt>
                <c:pt idx="1">
                  <c:v>41438</c:v>
                </c:pt>
                <c:pt idx="2">
                  <c:v>42328</c:v>
                </c:pt>
                <c:pt idx="3" formatCode="m/d/yyyy">
                  <c:v>42939</c:v>
                </c:pt>
                <c:pt idx="4">
                  <c:v>43689</c:v>
                </c:pt>
                <c:pt idx="5">
                  <c:v>43755</c:v>
                </c:pt>
              </c:numCache>
            </c:numRef>
          </c:xVal>
          <c:yVal>
            <c:numRef>
              <c:f>'Table 3d - RC Historical'!$E$86:$E$91</c:f>
              <c:numCache>
                <c:formatCode>0.00</c:formatCode>
                <c:ptCount val="6"/>
                <c:pt idx="0" formatCode="0.000">
                  <c:v>0.59099999999999997</c:v>
                </c:pt>
                <c:pt idx="1">
                  <c:v>2.1800000000000002</c:v>
                </c:pt>
                <c:pt idx="2">
                  <c:v>2.04</c:v>
                </c:pt>
                <c:pt idx="3" formatCode="General">
                  <c:v>2.7E-2</c:v>
                </c:pt>
                <c:pt idx="4" formatCode="General">
                  <c:v>0.96399999999999997</c:v>
                </c:pt>
                <c:pt idx="5" formatCode="0.000">
                  <c:v>1.24</c:v>
                </c:pt>
              </c:numCache>
            </c:numRef>
          </c:yVal>
          <c:smooth val="0"/>
          <c:extLst>
            <c:ext xmlns:c16="http://schemas.microsoft.com/office/drawing/2014/chart" uri="{C3380CC4-5D6E-409C-BE32-E72D297353CC}">
              <c16:uniqueId val="{00000001-DF4F-4182-AFA0-E5DA41BA3661}"/>
            </c:ext>
          </c:extLst>
        </c:ser>
        <c:dLbls>
          <c:showLegendKey val="0"/>
          <c:showVal val="0"/>
          <c:showCatName val="0"/>
          <c:showSerName val="0"/>
          <c:showPercent val="0"/>
          <c:showBubbleSize val="0"/>
        </c:dLbls>
        <c:axId val="1284876552"/>
        <c:axId val="1284877208"/>
        <c:extLst>
          <c:ext xmlns:c15="http://schemas.microsoft.com/office/drawing/2012/chart" uri="{02D57815-91ED-43cb-92C2-25804820EDAC}">
            <c15:filteredScatterSeries>
              <c15:ser>
                <c:idx val="0"/>
                <c:order val="0"/>
                <c:tx>
                  <c:strRef>
                    <c:extLst>
                      <c:ext uri="{02D57815-91ED-43cb-92C2-25804820EDAC}">
                        <c15:formulaRef>
                          <c15:sqref>'Table 3d - RC Historical'!$C$18</c15:sqref>
                        </c15:formulaRef>
                      </c:ext>
                    </c:extLst>
                    <c:strCache>
                      <c:ptCount val="1"/>
                      <c:pt idx="0">
                        <c:v>RC3</c:v>
                      </c:pt>
                    </c:strCache>
                  </c:strRef>
                </c:tx>
                <c:spPr>
                  <a:ln w="19050" cap="rnd">
                    <a:solidFill>
                      <a:srgbClr val="ED7D31"/>
                    </a:solidFill>
                    <a:round/>
                  </a:ln>
                  <a:effectLst/>
                </c:spPr>
                <c:marker>
                  <c:symbol val="circle"/>
                  <c:size val="5"/>
                  <c:spPr>
                    <a:solidFill>
                      <a:srgbClr val="ED7D31"/>
                    </a:solidFill>
                    <a:ln w="9525">
                      <a:solidFill>
                        <a:schemeClr val="tx1"/>
                      </a:solidFill>
                    </a:ln>
                    <a:effectLst/>
                  </c:spPr>
                </c:marker>
                <c:xVal>
                  <c:numRef>
                    <c:extLst>
                      <c:ext uri="{02D57815-91ED-43cb-92C2-25804820EDAC}">
                        <c15:formulaRef>
                          <c15:sqref>'Table 3d - RC Historical'!$D$6:$D$31</c15:sqref>
                        </c15:formulaRef>
                      </c:ext>
                    </c:extLst>
                    <c:numCache>
                      <c:formatCode>m/d/yyyy;@</c:formatCode>
                      <c:ptCount val="26"/>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formatCode="m/d/yyyy">
                        <c:v>43885</c:v>
                      </c:pt>
                      <c:pt idx="16" formatCode="m/d/yyyy">
                        <c:v>43949</c:v>
                      </c:pt>
                      <c:pt idx="17" formatCode="m/d/yyyy">
                        <c:v>43950</c:v>
                      </c:pt>
                      <c:pt idx="18" formatCode="m/d/yyyy">
                        <c:v>43955</c:v>
                      </c:pt>
                      <c:pt idx="19" formatCode="m/d/yyyy">
                        <c:v>43969</c:v>
                      </c:pt>
                      <c:pt idx="20" formatCode="m/d/yyyy">
                        <c:v>44011</c:v>
                      </c:pt>
                      <c:pt idx="21" formatCode="m/d/yyyy">
                        <c:v>44040</c:v>
                      </c:pt>
                      <c:pt idx="22" formatCode="m/d/yyyy">
                        <c:v>44069</c:v>
                      </c:pt>
                      <c:pt idx="23" formatCode="m/d/yyyy">
                        <c:v>44075</c:v>
                      </c:pt>
                      <c:pt idx="24" formatCode="m/d/yyyy">
                        <c:v>44075</c:v>
                      </c:pt>
                      <c:pt idx="25" formatCode="m/d/yyyy">
                        <c:v>44078</c:v>
                      </c:pt>
                    </c:numCache>
                  </c:numRef>
                </c:xVal>
                <c:yVal>
                  <c:numRef>
                    <c:extLst>
                      <c:ext uri="{02D57815-91ED-43cb-92C2-25804820EDAC}">
                        <c15:formulaRef>
                          <c15:sqref>'Table 3d - RC Historical'!$E$6:$E$31</c15:sqref>
                        </c15:formulaRef>
                      </c:ext>
                    </c:extLst>
                    <c:numCache>
                      <c:formatCode>0.00</c:formatCode>
                      <c:ptCount val="26"/>
                      <c:pt idx="0">
                        <c:v>4</c:v>
                      </c:pt>
                      <c:pt idx="1">
                        <c:v>3.92</c:v>
                      </c:pt>
                      <c:pt idx="2">
                        <c:v>6.63</c:v>
                      </c:pt>
                      <c:pt idx="3">
                        <c:v>6.39</c:v>
                      </c:pt>
                      <c:pt idx="4">
                        <c:v>1.71</c:v>
                      </c:pt>
                      <c:pt idx="5">
                        <c:v>4.43</c:v>
                      </c:pt>
                      <c:pt idx="6">
                        <c:v>4.99</c:v>
                      </c:pt>
                      <c:pt idx="7">
                        <c:v>4.54</c:v>
                      </c:pt>
                      <c:pt idx="8">
                        <c:v>3.47</c:v>
                      </c:pt>
                      <c:pt idx="9">
                        <c:v>1.4</c:v>
                      </c:pt>
                      <c:pt idx="10">
                        <c:v>3.04</c:v>
                      </c:pt>
                      <c:pt idx="11">
                        <c:v>3.16</c:v>
                      </c:pt>
                      <c:pt idx="12" formatCode="0.0">
                        <c:v>3.9</c:v>
                      </c:pt>
                      <c:pt idx="13" formatCode="0.000">
                        <c:v>2.4660000000000002</c:v>
                      </c:pt>
                      <c:pt idx="14">
                        <c:v>2.63</c:v>
                      </c:pt>
                      <c:pt idx="15" formatCode="General">
                        <c:v>2.94</c:v>
                      </c:pt>
                      <c:pt idx="16" formatCode="General">
                        <c:v>4.8099999999999996</c:v>
                      </c:pt>
                      <c:pt idx="17" formatCode="General">
                        <c:v>5.24</c:v>
                      </c:pt>
                      <c:pt idx="18" formatCode="General">
                        <c:v>6.26</c:v>
                      </c:pt>
                      <c:pt idx="19" formatCode="General">
                        <c:v>8.81</c:v>
                      </c:pt>
                      <c:pt idx="20" formatCode="General">
                        <c:v>5.48</c:v>
                      </c:pt>
                      <c:pt idx="21" formatCode="General">
                        <c:v>3.48</c:v>
                      </c:pt>
                      <c:pt idx="22" formatCode="General">
                        <c:v>3.6</c:v>
                      </c:pt>
                      <c:pt idx="23" formatCode="General">
                        <c:v>1.96</c:v>
                      </c:pt>
                      <c:pt idx="24" formatCode="General">
                        <c:v>2.0099999999999998</c:v>
                      </c:pt>
                      <c:pt idx="25" formatCode="General">
                        <c:v>2.0699999999999998</c:v>
                      </c:pt>
                    </c:numCache>
                  </c:numRef>
                </c:yVal>
                <c:smooth val="0"/>
                <c:extLst>
                  <c:ext xmlns:c16="http://schemas.microsoft.com/office/drawing/2014/chart" uri="{C3380CC4-5D6E-409C-BE32-E72D297353CC}">
                    <c16:uniqueId val="{00000002-DF4F-4182-AFA0-E5DA41BA3661}"/>
                  </c:ext>
                </c:extLst>
              </c15:ser>
            </c15:filteredScatterSeries>
            <c15:filteredScatterSeries>
              <c15:ser>
                <c:idx val="9"/>
                <c:order val="1"/>
                <c:tx>
                  <c:v>RC5</c:v>
                </c:tx>
                <c:spPr>
                  <a:ln w="19050" cap="rnd">
                    <a:solidFill>
                      <a:srgbClr val="70AD47">
                        <a:lumMod val="75000"/>
                      </a:srgbClr>
                    </a:solidFill>
                    <a:round/>
                  </a:ln>
                  <a:effectLst/>
                </c:spPr>
                <c:marker>
                  <c:symbol val="circle"/>
                  <c:size val="5"/>
                  <c:spPr>
                    <a:solidFill>
                      <a:srgbClr val="70AD47">
                        <a:lumMod val="60000"/>
                        <a:lumOff val="40000"/>
                      </a:srgbClr>
                    </a:solidFill>
                    <a:ln w="9525">
                      <a:solidFill>
                        <a:srgbClr val="70AD47">
                          <a:lumMod val="75000"/>
                        </a:srgbClr>
                      </a:solidFill>
                    </a:ln>
                    <a:effectLst/>
                  </c:spPr>
                </c:marker>
                <c:xVal>
                  <c:numRef>
                    <c:extLst xmlns:c15="http://schemas.microsoft.com/office/drawing/2012/chart">
                      <c:ext xmlns:c15="http://schemas.microsoft.com/office/drawing/2012/chart" uri="{02D57815-91ED-43cb-92C2-25804820EDAC}">
                        <c15:formulaRef>
                          <c15:sqref>'Table 3d - RC Historical'!$D$33:$D$50</c15:sqref>
                        </c15:formulaRef>
                      </c:ext>
                    </c:extLst>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extLst xmlns:c15="http://schemas.microsoft.com/office/drawing/2012/chart">
                      <c:ext xmlns:c15="http://schemas.microsoft.com/office/drawing/2012/chart" uri="{02D57815-91ED-43cb-92C2-25804820EDAC}">
                        <c15:formulaRef>
                          <c15:sqref>'Table 3d - RC Historical'!$E$33:$E$50</c15:sqref>
                        </c15:formulaRef>
                      </c:ext>
                    </c:extLst>
                    <c:numCache>
                      <c:formatCode>0.00</c:formatCode>
                      <c:ptCount val="18"/>
                      <c:pt idx="0">
                        <c:v>2.35</c:v>
                      </c:pt>
                      <c:pt idx="1">
                        <c:v>1.17</c:v>
                      </c:pt>
                      <c:pt idx="2">
                        <c:v>3.38</c:v>
                      </c:pt>
                      <c:pt idx="3">
                        <c:v>5.44</c:v>
                      </c:pt>
                      <c:pt idx="4">
                        <c:v>3.1</c:v>
                      </c:pt>
                      <c:pt idx="5">
                        <c:v>1.47</c:v>
                      </c:pt>
                      <c:pt idx="6">
                        <c:v>3.52</c:v>
                      </c:pt>
                      <c:pt idx="7">
                        <c:v>3.02</c:v>
                      </c:pt>
                      <c:pt idx="8">
                        <c:v>3.52</c:v>
                      </c:pt>
                      <c:pt idx="9" formatCode="0.0">
                        <c:v>2.4</c:v>
                      </c:pt>
                      <c:pt idx="10" formatCode="0.0">
                        <c:v>2.4</c:v>
                      </c:pt>
                      <c:pt idx="11">
                        <c:v>1.69</c:v>
                      </c:pt>
                      <c:pt idx="12">
                        <c:v>2.12</c:v>
                      </c:pt>
                      <c:pt idx="13" formatCode="0.000">
                        <c:v>1.992</c:v>
                      </c:pt>
                      <c:pt idx="14" formatCode="0.000">
                        <c:v>1.91</c:v>
                      </c:pt>
                      <c:pt idx="15" formatCode="0.000">
                        <c:v>1.4</c:v>
                      </c:pt>
                      <c:pt idx="16" formatCode="0.000">
                        <c:v>3.42</c:v>
                      </c:pt>
                      <c:pt idx="17" formatCode="General">
                        <c:v>2.5099999999999998</c:v>
                      </c:pt>
                    </c:numCache>
                  </c:numRef>
                </c:yVal>
                <c:smooth val="0"/>
                <c:extLst xmlns:c15="http://schemas.microsoft.com/office/drawing/2012/chart">
                  <c:ext xmlns:c16="http://schemas.microsoft.com/office/drawing/2014/chart" uri="{C3380CC4-5D6E-409C-BE32-E72D297353CC}">
                    <c16:uniqueId val="{00000003-DF4F-4182-AFA0-E5DA41BA3661}"/>
                  </c:ext>
                </c:extLst>
              </c15:ser>
            </c15:filteredScatterSeries>
            <c15:filteredScatterSeries>
              <c15:ser>
                <c:idx val="8"/>
                <c:order val="2"/>
                <c:tx>
                  <c:v>RC7</c:v>
                </c:tx>
                <c:spPr>
                  <a:ln w="19050" cap="rnd">
                    <a:solidFill>
                      <a:srgbClr val="E7E6E6">
                        <a:lumMod val="25000"/>
                      </a:srgbClr>
                    </a:solidFill>
                    <a:round/>
                  </a:ln>
                  <a:effectLst/>
                </c:spPr>
                <c:marker>
                  <c:symbol val="circle"/>
                  <c:size val="5"/>
                  <c:spPr>
                    <a:solidFill>
                      <a:srgbClr val="E7E6E6">
                        <a:lumMod val="50000"/>
                      </a:srgbClr>
                    </a:solidFill>
                    <a:ln w="9525">
                      <a:solidFill>
                        <a:srgbClr val="E7E6E6">
                          <a:lumMod val="25000"/>
                        </a:srgbClr>
                      </a:solidFill>
                    </a:ln>
                    <a:effectLst/>
                  </c:spPr>
                </c:marker>
                <c:xVal>
                  <c:numRef>
                    <c:extLst xmlns:c15="http://schemas.microsoft.com/office/drawing/2012/chart">
                      <c:ext xmlns:c15="http://schemas.microsoft.com/office/drawing/2012/chart" uri="{02D57815-91ED-43cb-92C2-25804820EDAC}">
                        <c15:formulaRef>
                          <c15:sqref>'Table 3d - RC Historical'!$D$52:$D$73</c15:sqref>
                        </c15:formulaRef>
                      </c:ext>
                    </c:extLst>
                    <c:numCache>
                      <c:formatCode>m/d/yyyy;@</c:formatCode>
                      <c:ptCount val="22"/>
                      <c:pt idx="0">
                        <c:v>40499</c:v>
                      </c:pt>
                      <c:pt idx="1">
                        <c:v>40981</c:v>
                      </c:pt>
                      <c:pt idx="2">
                        <c:v>41438</c:v>
                      </c:pt>
                      <c:pt idx="3">
                        <c:v>41804</c:v>
                      </c:pt>
                      <c:pt idx="4">
                        <c:v>41873</c:v>
                      </c:pt>
                      <c:pt idx="5">
                        <c:v>42171</c:v>
                      </c:pt>
                      <c:pt idx="6">
                        <c:v>42248</c:v>
                      </c:pt>
                      <c:pt idx="7">
                        <c:v>42328</c:v>
                      </c:pt>
                      <c:pt idx="8">
                        <c:v>42677</c:v>
                      </c:pt>
                      <c:pt idx="9" formatCode="m/d/yyyy">
                        <c:v>42944</c:v>
                      </c:pt>
                      <c:pt idx="10">
                        <c:v>43041</c:v>
                      </c:pt>
                      <c:pt idx="11">
                        <c:v>43395</c:v>
                      </c:pt>
                      <c:pt idx="12">
                        <c:v>43689</c:v>
                      </c:pt>
                      <c:pt idx="13">
                        <c:v>43691</c:v>
                      </c:pt>
                      <c:pt idx="14">
                        <c:v>43755</c:v>
                      </c:pt>
                      <c:pt idx="15">
                        <c:v>43950</c:v>
                      </c:pt>
                      <c:pt idx="16">
                        <c:v>43959</c:v>
                      </c:pt>
                      <c:pt idx="17">
                        <c:v>43969</c:v>
                      </c:pt>
                      <c:pt idx="18">
                        <c:v>44011</c:v>
                      </c:pt>
                      <c:pt idx="19">
                        <c:v>44040</c:v>
                      </c:pt>
                      <c:pt idx="20">
                        <c:v>44069</c:v>
                      </c:pt>
                      <c:pt idx="21">
                        <c:v>44075</c:v>
                      </c:pt>
                    </c:numCache>
                  </c:numRef>
                </c:xVal>
                <c:yVal>
                  <c:numRef>
                    <c:extLst xmlns:c15="http://schemas.microsoft.com/office/drawing/2012/chart">
                      <c:ext xmlns:c15="http://schemas.microsoft.com/office/drawing/2012/chart" uri="{02D57815-91ED-43cb-92C2-25804820EDAC}">
                        <c15:formulaRef>
                          <c15:sqref>'Table 3d - RC Historical'!$E$52:$E$73</c15:sqref>
                        </c15:formulaRef>
                      </c:ext>
                    </c:extLst>
                    <c:numCache>
                      <c:formatCode>0.000</c:formatCode>
                      <c:ptCount val="22"/>
                      <c:pt idx="0" formatCode="0.00">
                        <c:v>2</c:v>
                      </c:pt>
                      <c:pt idx="1">
                        <c:v>0.93300000000000005</c:v>
                      </c:pt>
                      <c:pt idx="2" formatCode="0.00">
                        <c:v>2.88</c:v>
                      </c:pt>
                      <c:pt idx="3" formatCode="0.00">
                        <c:v>4.76</c:v>
                      </c:pt>
                      <c:pt idx="4" formatCode="0.00">
                        <c:v>2.81</c:v>
                      </c:pt>
                      <c:pt idx="5" formatCode="0.00">
                        <c:v>3.92</c:v>
                      </c:pt>
                      <c:pt idx="6" formatCode="0.00">
                        <c:v>3.11</c:v>
                      </c:pt>
                      <c:pt idx="7" formatCode="0.00">
                        <c:v>2.72</c:v>
                      </c:pt>
                      <c:pt idx="8" formatCode="0.00">
                        <c:v>2.35</c:v>
                      </c:pt>
                      <c:pt idx="9" formatCode="0.00">
                        <c:v>3.4</c:v>
                      </c:pt>
                      <c:pt idx="10" formatCode="0.00">
                        <c:v>2.13</c:v>
                      </c:pt>
                      <c:pt idx="11" formatCode="0.00">
                        <c:v>1.86</c:v>
                      </c:pt>
                      <c:pt idx="12" formatCode="0.00">
                        <c:v>1.91</c:v>
                      </c:pt>
                      <c:pt idx="13">
                        <c:v>1.538</c:v>
                      </c:pt>
                      <c:pt idx="14">
                        <c:v>1.68</c:v>
                      </c:pt>
                      <c:pt idx="15" formatCode="General">
                        <c:v>1.85</c:v>
                      </c:pt>
                      <c:pt idx="16">
                        <c:v>2.67</c:v>
                      </c:pt>
                      <c:pt idx="17">
                        <c:v>2.58</c:v>
                      </c:pt>
                      <c:pt idx="18" formatCode="General">
                        <c:v>1.73</c:v>
                      </c:pt>
                      <c:pt idx="19" formatCode="General">
                        <c:v>2.82</c:v>
                      </c:pt>
                      <c:pt idx="20" formatCode="General">
                        <c:v>2.5</c:v>
                      </c:pt>
                      <c:pt idx="21" formatCode="General">
                        <c:v>1.83</c:v>
                      </c:pt>
                    </c:numCache>
                  </c:numRef>
                </c:yVal>
                <c:smooth val="0"/>
                <c:extLst xmlns:c15="http://schemas.microsoft.com/office/drawing/2012/chart">
                  <c:ext xmlns:c16="http://schemas.microsoft.com/office/drawing/2014/chart" uri="{C3380CC4-5D6E-409C-BE32-E72D297353CC}">
                    <c16:uniqueId val="{00000004-DF4F-4182-AFA0-E5DA41BA3661}"/>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'Table 3d - RC Historical'!$C$95</c15:sqref>
                        </c15:formulaRef>
                      </c:ext>
                    </c:extLst>
                    <c:strCache>
                      <c:ptCount val="1"/>
                      <c:pt idx="0">
                        <c:v>RC14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'Table 3d - RC Historical'!$D$93:$D$102</c15:sqref>
                        </c15:formulaRef>
                      </c:ext>
                    </c:extLst>
                    <c:numCache>
                      <c:formatCode>m/d/yyyy;@</c:formatCode>
                      <c:ptCount val="10"/>
                      <c:pt idx="0">
                        <c:v>43689</c:v>
                      </c:pt>
                      <c:pt idx="1">
                        <c:v>43885</c:v>
                      </c:pt>
                      <c:pt idx="2">
                        <c:v>43949</c:v>
                      </c:pt>
                      <c:pt idx="3">
                        <c:v>43950</c:v>
                      </c:pt>
                      <c:pt idx="4">
                        <c:v>43958</c:v>
                      </c:pt>
                      <c:pt idx="5">
                        <c:v>43969</c:v>
                      </c:pt>
                      <c:pt idx="6">
                        <c:v>44011</c:v>
                      </c:pt>
                      <c:pt idx="7">
                        <c:v>44040</c:v>
                      </c:pt>
                      <c:pt idx="8">
                        <c:v>44069</c:v>
                      </c:pt>
                      <c:pt idx="9">
                        <c:v>44075</c:v>
                      </c:pt>
                    </c:numCache>
                  </c:numRef>
                </c:xVal>
                <c:yVal>
                  <c:numRef>
                    <c:extLst xmlns:c15="http://schemas.microsoft.com/office/drawing/2012/chart">
                      <c:ext xmlns:c15="http://schemas.microsoft.com/office/drawing/2012/chart" uri="{02D57815-91ED-43cb-92C2-25804820EDAC}">
                        <c15:formulaRef>
                          <c15:sqref>'Table 3d - RC Historical'!$E$93:$E$102</c15:sqref>
                        </c15:formulaRef>
                      </c:ext>
                    </c:extLst>
                    <c:numCache>
                      <c:formatCode>General</c:formatCode>
                      <c:ptCount val="10"/>
                      <c:pt idx="0">
                        <c:v>1.8699999999999999E-3</c:v>
                      </c:pt>
                      <c:pt idx="1">
                        <c:v>2.0299999999999997E-3</c:v>
                      </c:pt>
                      <c:pt idx="2">
                        <c:v>2.4599999999999999E-3</c:v>
                      </c:pt>
                      <c:pt idx="3">
                        <c:v>2.2000000000000001E-3</c:v>
                      </c:pt>
                      <c:pt idx="4">
                        <c:v>2.14E-3</c:v>
                      </c:pt>
                      <c:pt idx="5">
                        <c:v>1.11E-2</c:v>
                      </c:pt>
                      <c:pt idx="6">
                        <c:v>3.7100000000000002E-3</c:v>
                      </c:pt>
                      <c:pt idx="7">
                        <c:v>2.8300000000000001E-3</c:v>
                      </c:pt>
                      <c:pt idx="8">
                        <c:v>2.7799999999999999E-3</c:v>
                      </c:pt>
                      <c:pt idx="9">
                        <c:v>0</c:v>
                      </c:pt>
                    </c:numCache>
                  </c:numRef>
                </c:yVal>
                <c:smooth val="0"/>
                <c:extLst xmlns:c15="http://schemas.microsoft.com/office/drawing/2012/chart">
                  <c:ext xmlns:c16="http://schemas.microsoft.com/office/drawing/2014/chart" uri="{C3380CC4-5D6E-409C-BE32-E72D297353CC}">
                    <c16:uniqueId val="{00000005-DF4F-4182-AFA0-E5DA41BA3661}"/>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'Table 3d - RC Historical'!$C$115</c15:sqref>
                        </c15:formulaRef>
                      </c:ext>
                    </c:extLst>
                    <c:strCache>
                      <c:ptCount val="1"/>
                      <c:pt idx="0">
                        <c:v>RC17</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'Table 3d - RC Historical'!$D$104:$D$119</c15:sqref>
                        </c15:formulaRef>
                      </c:ext>
                    </c:extLst>
                    <c:numCache>
                      <c:formatCode>m/d/yyyy;@</c:formatCode>
                      <c:ptCount val="16"/>
                      <c:pt idx="0" formatCode="m/d/yyyy">
                        <c:v>38985</c:v>
                      </c:pt>
                      <c:pt idx="1">
                        <c:v>40499</c:v>
                      </c:pt>
                      <c:pt idx="2">
                        <c:v>40981</c:v>
                      </c:pt>
                      <c:pt idx="3">
                        <c:v>41438</c:v>
                      </c:pt>
                      <c:pt idx="4">
                        <c:v>41804</c:v>
                      </c:pt>
                      <c:pt idx="5">
                        <c:v>41873</c:v>
                      </c:pt>
                      <c:pt idx="6">
                        <c:v>42248</c:v>
                      </c:pt>
                      <c:pt idx="7">
                        <c:v>42328</c:v>
                      </c:pt>
                      <c:pt idx="8">
                        <c:v>42677</c:v>
                      </c:pt>
                      <c:pt idx="9">
                        <c:v>43041</c:v>
                      </c:pt>
                      <c:pt idx="10">
                        <c:v>43395</c:v>
                      </c:pt>
                      <c:pt idx="11">
                        <c:v>43689</c:v>
                      </c:pt>
                      <c:pt idx="12">
                        <c:v>43691</c:v>
                      </c:pt>
                      <c:pt idx="13">
                        <c:v>43755</c:v>
                      </c:pt>
                      <c:pt idx="14">
                        <c:v>43956</c:v>
                      </c:pt>
                      <c:pt idx="15">
                        <c:v>44040</c:v>
                      </c:pt>
                    </c:numCache>
                  </c:numRef>
                </c:xVal>
                <c:yVal>
                  <c:numRef>
                    <c:extLst xmlns:c15="http://schemas.microsoft.com/office/drawing/2012/chart">
                      <c:ext xmlns:c15="http://schemas.microsoft.com/office/drawing/2012/chart" uri="{02D57815-91ED-43cb-92C2-25804820EDAC}">
                        <c15:formulaRef>
                          <c15:sqref>'Table 3d - RC Historical'!$E$104:$E$119</c15:sqref>
                        </c15:formulaRef>
                      </c:ext>
                    </c:extLst>
                    <c:numCache>
                      <c:formatCode>0.00</c:formatCode>
                      <c:ptCount val="16"/>
                      <c:pt idx="0" formatCode="General">
                        <c:v>0.2</c:v>
                      </c:pt>
                      <c:pt idx="1">
                        <c:v>1.22</c:v>
                      </c:pt>
                      <c:pt idx="2" formatCode="0.000">
                        <c:v>0.38800000000000001</c:v>
                      </c:pt>
                      <c:pt idx="3" formatCode="0.000">
                        <c:v>0.95</c:v>
                      </c:pt>
                      <c:pt idx="4" formatCode="General">
                        <c:v>0</c:v>
                      </c:pt>
                      <c:pt idx="5" formatCode="General">
                        <c:v>0</c:v>
                      </c:pt>
                      <c:pt idx="6" formatCode="General">
                        <c:v>0</c:v>
                      </c:pt>
                      <c:pt idx="7" formatCode="0.000">
                        <c:v>0.72199999999999998</c:v>
                      </c:pt>
                      <c:pt idx="8" formatCode="General">
                        <c:v>0</c:v>
                      </c:pt>
                      <c:pt idx="9" formatCode="General">
                        <c:v>0</c:v>
                      </c:pt>
                      <c:pt idx="10" formatCode="General">
                        <c:v>0</c:v>
                      </c:pt>
                      <c:pt idx="11" formatCode="0.0000">
                        <c:v>2.0400000000000001E-3</c:v>
                      </c:pt>
                      <c:pt idx="12" formatCode="General">
                        <c:v>0.70189999999999997</c:v>
                      </c:pt>
                      <c:pt idx="13" formatCode="General">
                        <c:v>5.3800000000000001E-2</c:v>
                      </c:pt>
                      <c:pt idx="14" formatCode="General">
                        <c:v>3.1199999999999999E-3</c:v>
                      </c:pt>
                      <c:pt idx="15" formatCode="General">
                        <c:v>0.16400000000000001</c:v>
                      </c:pt>
                    </c:numCache>
                  </c:numRef>
                </c:yVal>
                <c:smooth val="0"/>
                <c:extLst xmlns:c15="http://schemas.microsoft.com/office/drawing/2012/chart">
                  <c:ext xmlns:c16="http://schemas.microsoft.com/office/drawing/2014/chart" uri="{C3380CC4-5D6E-409C-BE32-E72D297353CC}">
                    <c16:uniqueId val="{00000006-DF4F-4182-AFA0-E5DA41BA3661}"/>
                  </c:ext>
                </c:extLst>
              </c15:ser>
            </c15:filteredScatterSeries>
            <c15:filteredScatterSeries>
              <c15:ser>
                <c:idx val="5"/>
                <c:order val="7"/>
                <c:tx>
                  <c:v>"RC7 PFOA"</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'Table 3d - RC Historical'!$D$51:$D$73</c15:sqref>
                        </c15:formulaRef>
                      </c:ext>
                    </c:extLst>
                    <c:numCache>
                      <c:formatCode>m/d/yyyy;@</c:formatCode>
                      <c:ptCount val="23"/>
                      <c:pt idx="0" formatCode="m/d/yyyy">
                        <c:v>38888</c:v>
                      </c:pt>
                      <c:pt idx="1">
                        <c:v>40499</c:v>
                      </c:pt>
                      <c:pt idx="2">
                        <c:v>40981</c:v>
                      </c:pt>
                      <c:pt idx="3">
                        <c:v>41438</c:v>
                      </c:pt>
                      <c:pt idx="4">
                        <c:v>41804</c:v>
                      </c:pt>
                      <c:pt idx="5">
                        <c:v>41873</c:v>
                      </c:pt>
                      <c:pt idx="6">
                        <c:v>42171</c:v>
                      </c:pt>
                      <c:pt idx="7">
                        <c:v>42248</c:v>
                      </c:pt>
                      <c:pt idx="8">
                        <c:v>42328</c:v>
                      </c:pt>
                      <c:pt idx="9">
                        <c:v>42677</c:v>
                      </c:pt>
                      <c:pt idx="10" formatCode="m/d/yyyy">
                        <c:v>42944</c:v>
                      </c:pt>
                      <c:pt idx="11">
                        <c:v>43041</c:v>
                      </c:pt>
                      <c:pt idx="12">
                        <c:v>43395</c:v>
                      </c:pt>
                      <c:pt idx="13">
                        <c:v>43689</c:v>
                      </c:pt>
                      <c:pt idx="14">
                        <c:v>43691</c:v>
                      </c:pt>
                      <c:pt idx="15">
                        <c:v>43755</c:v>
                      </c:pt>
                      <c:pt idx="16">
                        <c:v>43950</c:v>
                      </c:pt>
                      <c:pt idx="17">
                        <c:v>43959</c:v>
                      </c:pt>
                      <c:pt idx="18">
                        <c:v>43969</c:v>
                      </c:pt>
                      <c:pt idx="19">
                        <c:v>44011</c:v>
                      </c:pt>
                      <c:pt idx="20">
                        <c:v>44040</c:v>
                      </c:pt>
                      <c:pt idx="21">
                        <c:v>44069</c:v>
                      </c:pt>
                      <c:pt idx="22">
                        <c:v>44075</c:v>
                      </c:pt>
                    </c:numCache>
                  </c:numRef>
                </c:xVal>
                <c:yVal>
                  <c:numRef>
                    <c:extLst xmlns:c15="http://schemas.microsoft.com/office/drawing/2012/chart">
                      <c:ext xmlns:c15="http://schemas.microsoft.com/office/drawing/2012/chart" uri="{02D57815-91ED-43cb-92C2-25804820EDAC}">
                        <c15:formulaRef>
                          <c15:sqref>'Table 3d - RC Historical'!$F$51:$F$73</c15:sqref>
                        </c15:formulaRef>
                      </c:ext>
                    </c:extLst>
                    <c:numCache>
                      <c:formatCode>0.00</c:formatCode>
                      <c:ptCount val="23"/>
                      <c:pt idx="0" formatCode="0.000">
                        <c:v>2.2999999999999998</c:v>
                      </c:pt>
                      <c:pt idx="1">
                        <c:v>1</c:v>
                      </c:pt>
                      <c:pt idx="2" formatCode="0.000">
                        <c:v>0.25700000000000001</c:v>
                      </c:pt>
                      <c:pt idx="3" formatCode="0.000">
                        <c:v>0.82099999999999995</c:v>
                      </c:pt>
                      <c:pt idx="4">
                        <c:v>1.53</c:v>
                      </c:pt>
                      <c:pt idx="5" formatCode="0.000">
                        <c:v>0.72799999999999998</c:v>
                      </c:pt>
                      <c:pt idx="6" formatCode="0.000">
                        <c:v>0.97399999999999998</c:v>
                      </c:pt>
                      <c:pt idx="7" formatCode="0.000">
                        <c:v>0.81699999999999995</c:v>
                      </c:pt>
                      <c:pt idx="8">
                        <c:v>1.36</c:v>
                      </c:pt>
                      <c:pt idx="9" formatCode="0.000">
                        <c:v>0.82</c:v>
                      </c:pt>
                      <c:pt idx="10" formatCode="0.000">
                        <c:v>0.62</c:v>
                      </c:pt>
                      <c:pt idx="11" formatCode="0.000">
                        <c:v>0.64100000000000001</c:v>
                      </c:pt>
                      <c:pt idx="12" formatCode="0.000">
                        <c:v>0.67900000000000005</c:v>
                      </c:pt>
                      <c:pt idx="13" formatCode="0.000">
                        <c:v>0.34660000000000002</c:v>
                      </c:pt>
                      <c:pt idx="14" formatCode="0.000">
                        <c:v>0.18380000000000002</c:v>
                      </c:pt>
                      <c:pt idx="15" formatCode="0.000">
                        <c:v>0.48599999999999999</c:v>
                      </c:pt>
                      <c:pt idx="16" formatCode="General">
                        <c:v>0.67</c:v>
                      </c:pt>
                      <c:pt idx="17" formatCode="0.000">
                        <c:v>1.39</c:v>
                      </c:pt>
                      <c:pt idx="18" formatCode="0.000">
                        <c:v>1.25</c:v>
                      </c:pt>
                      <c:pt idx="19" formatCode="General">
                        <c:v>0.30399999999999999</c:v>
                      </c:pt>
                      <c:pt idx="20" formatCode="General">
                        <c:v>0.48499999999999999</c:v>
                      </c:pt>
                      <c:pt idx="21" formatCode="General">
                        <c:v>0.48499999999999999</c:v>
                      </c:pt>
                      <c:pt idx="22" formatCode="General">
                        <c:v>0.33400000000000002</c:v>
                      </c:pt>
                    </c:numCache>
                  </c:numRef>
                </c:yVal>
                <c:smooth val="0"/>
                <c:extLst xmlns:c15="http://schemas.microsoft.com/office/drawing/2012/chart">
                  <c:ext xmlns:c16="http://schemas.microsoft.com/office/drawing/2014/chart" uri="{C3380CC4-5D6E-409C-BE32-E72D297353CC}">
                    <c16:uniqueId val="{00000007-DF4F-4182-AFA0-E5DA41BA3661}"/>
                  </c:ext>
                </c:extLst>
              </c15:ser>
            </c15:filteredScatterSeries>
            <c15:filteredScatterSeries>
              <c15:ser>
                <c:idx val="6"/>
                <c:order val="8"/>
                <c:tx>
                  <c:v>PFOA</c:v>
                </c:tx>
                <c:spPr>
                  <a:ln w="19050" cap="rnd">
                    <a:solidFill>
                      <a:srgbClr val="FF0000"/>
                    </a:solidFill>
                    <a:round/>
                  </a:ln>
                  <a:effectLst/>
                </c:spPr>
                <c:marker>
                  <c:symbol val="circle"/>
                  <c:size val="5"/>
                  <c:spPr>
                    <a:solidFill>
                      <a:srgbClr val="FF0000"/>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'Table 3d - RC Historical'!$D$33:$D$50</c15:sqref>
                        </c15:formulaRef>
                      </c:ext>
                    </c:extLst>
                    <c:numCache>
                      <c:formatCode>m/d/yyyy;@</c:formatCode>
                      <c:ptCount val="18"/>
                      <c:pt idx="0">
                        <c:v>40499</c:v>
                      </c:pt>
                      <c:pt idx="1">
                        <c:v>40981</c:v>
                      </c:pt>
                      <c:pt idx="2">
                        <c:v>41438</c:v>
                      </c:pt>
                      <c:pt idx="3">
                        <c:v>41804</c:v>
                      </c:pt>
                      <c:pt idx="4">
                        <c:v>41873</c:v>
                      </c:pt>
                      <c:pt idx="5">
                        <c:v>42086</c:v>
                      </c:pt>
                      <c:pt idx="6">
                        <c:v>42171</c:v>
                      </c:pt>
                      <c:pt idx="7">
                        <c:v>42248</c:v>
                      </c:pt>
                      <c:pt idx="8">
                        <c:v>42328</c:v>
                      </c:pt>
                      <c:pt idx="9">
                        <c:v>42677</c:v>
                      </c:pt>
                      <c:pt idx="10" formatCode="m/d/yyyy">
                        <c:v>42944</c:v>
                      </c:pt>
                      <c:pt idx="11">
                        <c:v>43041</c:v>
                      </c:pt>
                      <c:pt idx="12">
                        <c:v>43395</c:v>
                      </c:pt>
                      <c:pt idx="13">
                        <c:v>43689</c:v>
                      </c:pt>
                      <c:pt idx="14">
                        <c:v>43755</c:v>
                      </c:pt>
                      <c:pt idx="15">
                        <c:v>43885</c:v>
                      </c:pt>
                      <c:pt idx="16">
                        <c:v>43955</c:v>
                      </c:pt>
                      <c:pt idx="17">
                        <c:v>44040</c:v>
                      </c:pt>
                    </c:numCache>
                  </c:numRef>
                </c:xVal>
                <c:yVal>
                  <c:numRef>
                    <c:extLst xmlns:c15="http://schemas.microsoft.com/office/drawing/2012/chart">
                      <c:ext xmlns:c15="http://schemas.microsoft.com/office/drawing/2012/chart" uri="{02D57815-91ED-43cb-92C2-25804820EDAC}">
                        <c15:formulaRef>
                          <c15:sqref>'Table 3d - RC Historical'!$F$33:$F$50</c15:sqref>
                        </c15:formulaRef>
                      </c:ext>
                    </c:extLst>
                    <c:numCache>
                      <c:formatCode>0.000</c:formatCode>
                      <c:ptCount val="18"/>
                      <c:pt idx="0" formatCode="0.00">
                        <c:v>1.17</c:v>
                      </c:pt>
                      <c:pt idx="1">
                        <c:v>0.36099999999999999</c:v>
                      </c:pt>
                      <c:pt idx="2" formatCode="0.00">
                        <c:v>1.1599999999999999</c:v>
                      </c:pt>
                      <c:pt idx="3" formatCode="0.00">
                        <c:v>1.69</c:v>
                      </c:pt>
                      <c:pt idx="4">
                        <c:v>0.79100000000000004</c:v>
                      </c:pt>
                      <c:pt idx="5">
                        <c:v>0.57199999999999995</c:v>
                      </c:pt>
                      <c:pt idx="6" formatCode="0.00">
                        <c:v>1.02</c:v>
                      </c:pt>
                      <c:pt idx="7">
                        <c:v>0.86599999999999999</c:v>
                      </c:pt>
                      <c:pt idx="8" formatCode="0.00">
                        <c:v>1.75</c:v>
                      </c:pt>
                      <c:pt idx="9">
                        <c:v>0.99199999999999999</c:v>
                      </c:pt>
                      <c:pt idx="10">
                        <c:v>0.65</c:v>
                      </c:pt>
                      <c:pt idx="11">
                        <c:v>0.59299999999999997</c:v>
                      </c:pt>
                      <c:pt idx="12">
                        <c:v>0.878</c:v>
                      </c:pt>
                      <c:pt idx="13">
                        <c:v>0.39460000000000001</c:v>
                      </c:pt>
                      <c:pt idx="14">
                        <c:v>0.65</c:v>
                      </c:pt>
                      <c:pt idx="15">
                        <c:v>0.94900000000000007</c:v>
                      </c:pt>
                      <c:pt idx="16">
                        <c:v>1.76</c:v>
                      </c:pt>
                      <c:pt idx="17" formatCode="General">
                        <c:v>0.53800000000000003</c:v>
                      </c:pt>
                    </c:numCache>
                  </c:numRef>
                </c:yVal>
                <c:smooth val="0"/>
                <c:extLst xmlns:c15="http://schemas.microsoft.com/office/drawing/2012/chart">
                  <c:ext xmlns:c16="http://schemas.microsoft.com/office/drawing/2014/chart" uri="{C3380CC4-5D6E-409C-BE32-E72D297353CC}">
                    <c16:uniqueId val="{00000008-DF4F-4182-AFA0-E5DA41BA3661}"/>
                  </c:ext>
                </c:extLst>
              </c15:ser>
            </c15:filteredScatterSeries>
          </c:ext>
        </c:extLst>
      </c:scatterChart>
      <c:valAx>
        <c:axId val="1284876552"/>
        <c:scaling>
          <c:orientation val="minMax"/>
          <c:max val="44196"/>
          <c:min val="39965"/>
        </c:scaling>
        <c:delete val="0"/>
        <c:axPos val="b"/>
        <c:majorGridlines>
          <c:spPr>
            <a:ln w="9525" cap="flat" cmpd="sng" algn="ctr">
              <a:no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7208"/>
        <c:crossesAt val="0"/>
        <c:crossBetween val="midCat"/>
        <c:majorUnit val="300"/>
        <c:minorUnit val="300"/>
      </c:valAx>
      <c:valAx>
        <c:axId val="1284877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7655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19050">
      <a:solidFill>
        <a:srgbClr val="E7E6E6">
          <a:lumMod val="50000"/>
        </a:srgbClr>
      </a:solidFill>
    </a:ln>
    <a:effectLst/>
  </c:spPr>
  <c:txPr>
    <a:bodyPr/>
    <a:lstStyle/>
    <a:p>
      <a:pPr>
        <a:defRPr/>
      </a:pPr>
      <a:endParaRPr lang="en-US"/>
    </a:p>
  </c:txPr>
  <c:externalData r:id="rId4">
    <c:autoUpdate val="0"/>
  </c:externalData>
  <c:userShapes r:id="rId5"/>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solidFill>
                  <a:schemeClr val="bg2">
                    <a:lumMod val="50000"/>
                  </a:schemeClr>
                </a:solidFill>
              </a:rPr>
              <a:t>Variation in PFOS in Different Types of Foam</a:t>
            </a:r>
          </a:p>
        </c:rich>
      </c:tx>
      <c:layout>
        <c:manualLayout>
          <c:xMode val="edge"/>
          <c:yMode val="edge"/>
          <c:x val="0.17504854191011837"/>
          <c:y val="4.5529096498382283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PFOS</c:v>
          </c:tx>
          <c:spPr>
            <a:pattFill prst="lgConfetti">
              <a:fgClr>
                <a:srgbClr val="ED7D31"/>
              </a:fgClr>
              <a:bgClr>
                <a:sysClr val="window" lastClr="FFFFFF"/>
              </a:bgClr>
            </a:patt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(PFAS!$F$4:$F$7,PFAS!$F$9:$F$10)</c:f>
              <c:numCache>
                <c:formatCode>m/d/yyyy</c:formatCode>
                <c:ptCount val="6"/>
                <c:pt idx="0">
                  <c:v>43885</c:v>
                </c:pt>
                <c:pt idx="1">
                  <c:v>44094</c:v>
                </c:pt>
                <c:pt idx="2">
                  <c:v>43689</c:v>
                </c:pt>
                <c:pt idx="3">
                  <c:v>43691</c:v>
                </c:pt>
                <c:pt idx="4">
                  <c:v>43949</c:v>
                </c:pt>
                <c:pt idx="5">
                  <c:v>43691</c:v>
                </c:pt>
              </c:numCache>
            </c:numRef>
          </c:cat>
          <c:val>
            <c:numRef>
              <c:f>(PFAS!$I$4:$I$7,PFAS!$I$9:$I$10)</c:f>
              <c:numCache>
                <c:formatCode>General</c:formatCode>
                <c:ptCount val="6"/>
                <c:pt idx="0">
                  <c:v>30.7</c:v>
                </c:pt>
                <c:pt idx="1">
                  <c:v>4410</c:v>
                </c:pt>
                <c:pt idx="2">
                  <c:v>40.1</c:v>
                </c:pt>
                <c:pt idx="3">
                  <c:v>13800</c:v>
                </c:pt>
                <c:pt idx="4">
                  <c:v>391</c:v>
                </c:pt>
                <c:pt idx="5">
                  <c:v>10500</c:v>
                </c:pt>
              </c:numCache>
            </c:numRef>
          </c:val>
          <c:extLst>
            <c:ext xmlns:c16="http://schemas.microsoft.com/office/drawing/2014/chart" uri="{C3380CC4-5D6E-409C-BE32-E72D297353CC}">
              <c16:uniqueId val="{00000000-92EF-44F2-A03E-67F17A203686}"/>
            </c:ext>
          </c:extLst>
        </c:ser>
        <c:dLbls>
          <c:dLblPos val="outEnd"/>
          <c:showLegendKey val="0"/>
          <c:showVal val="1"/>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tx>
                  <c:v>PFOA</c:v>
                </c:tx>
                <c:spPr>
                  <a:solidFill>
                    <a:srgbClr val="FF0000"/>
                  </a:solidFill>
                  <a:ln>
                    <a:solidFill>
                      <a:srgbClr val="FF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(PFAS!$F$4:$F$7,PFAS!$F$9:$F$10)</c15:sqref>
                        </c15:formulaRef>
                      </c:ext>
                    </c:extLst>
                    <c:numCache>
                      <c:formatCode>m/d/yyyy</c:formatCode>
                      <c:ptCount val="6"/>
                      <c:pt idx="0">
                        <c:v>43885</c:v>
                      </c:pt>
                      <c:pt idx="1">
                        <c:v>44094</c:v>
                      </c:pt>
                      <c:pt idx="2">
                        <c:v>43689</c:v>
                      </c:pt>
                      <c:pt idx="3">
                        <c:v>43691</c:v>
                      </c:pt>
                      <c:pt idx="4">
                        <c:v>43949</c:v>
                      </c:pt>
                      <c:pt idx="5">
                        <c:v>43691</c:v>
                      </c:pt>
                    </c:numCache>
                  </c:numRef>
                </c:cat>
                <c:val>
                  <c:numRef>
                    <c:extLst>
                      <c:ext uri="{02D57815-91ED-43cb-92C2-25804820EDAC}">
                        <c15:formulaRef>
                          <c15:sqref>PFAS!$K$4:$K$31</c15:sqref>
                        </c15:formulaRef>
                      </c:ext>
                    </c:extLst>
                    <c:numCache>
                      <c:formatCode>General</c:formatCode>
                      <c:ptCount val="8"/>
                      <c:pt idx="0">
                        <c:v>1.24</c:v>
                      </c:pt>
                      <c:pt idx="1">
                        <c:v>141</c:v>
                      </c:pt>
                      <c:pt idx="2">
                        <c:v>0.65800000000000003</c:v>
                      </c:pt>
                      <c:pt idx="3">
                        <c:v>175</c:v>
                      </c:pt>
                      <c:pt idx="4">
                        <c:v>5.21</c:v>
                      </c:pt>
                      <c:pt idx="5">
                        <c:v>9.11</c:v>
                      </c:pt>
                      <c:pt idx="6">
                        <c:v>16.2</c:v>
                      </c:pt>
                      <c:pt idx="7">
                        <c:v>4.1900000000000004</c:v>
                      </c:pt>
                    </c:numCache>
                  </c:numRef>
                </c:val>
                <c:extLst>
                  <c:ext xmlns:c16="http://schemas.microsoft.com/office/drawing/2014/chart" uri="{C3380CC4-5D6E-409C-BE32-E72D297353CC}">
                    <c16:uniqueId val="{00000001-92EF-44F2-A03E-67F17A203686}"/>
                  </c:ext>
                </c:extLst>
              </c15:ser>
            </c15:filteredBarSeries>
            <c15:filteredBarSeries>
              <c15:ser>
                <c:idx val="2"/>
                <c:order val="2"/>
                <c:tx>
                  <c:v>PFBA</c:v>
                </c:tx>
                <c:spPr>
                  <a:solidFill>
                    <a:srgbClr val="70AD47"/>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(PFAS!$F$4:$F$7,PFAS!$F$9:$F$10)</c15:sqref>
                        </c15:formulaRef>
                      </c:ext>
                    </c:extLst>
                    <c:numCache>
                      <c:formatCode>m/d/yyyy</c:formatCode>
                      <c:ptCount val="6"/>
                      <c:pt idx="0">
                        <c:v>43885</c:v>
                      </c:pt>
                      <c:pt idx="1">
                        <c:v>44094</c:v>
                      </c:pt>
                      <c:pt idx="2">
                        <c:v>43689</c:v>
                      </c:pt>
                      <c:pt idx="3">
                        <c:v>43691</c:v>
                      </c:pt>
                      <c:pt idx="4">
                        <c:v>43949</c:v>
                      </c:pt>
                      <c:pt idx="5">
                        <c:v>43691</c:v>
                      </c:pt>
                    </c:numCache>
                  </c:numRef>
                </c:cat>
                <c:val>
                  <c:numRef>
                    <c:extLst xmlns:c15="http://schemas.microsoft.com/office/drawing/2012/chart">
                      <c:ext xmlns:c15="http://schemas.microsoft.com/office/drawing/2012/chart" uri="{02D57815-91ED-43cb-92C2-25804820EDAC}">
                        <c15:formulaRef>
                          <c15:sqref>PFAS!$M$4:$M$31</c15:sqref>
                        </c15:formulaRef>
                      </c:ext>
                    </c:extLst>
                    <c:numCache>
                      <c:formatCode>General</c:formatCode>
                      <c:ptCount val="8"/>
                      <c:pt idx="0">
                        <c:v>0.51</c:v>
                      </c:pt>
                      <c:pt idx="1">
                        <c:v>1.24</c:v>
                      </c:pt>
                      <c:pt idx="2">
                        <c:v>0</c:v>
                      </c:pt>
                      <c:pt idx="3">
                        <c:v>0</c:v>
                      </c:pt>
                      <c:pt idx="4">
                        <c:v>0</c:v>
                      </c:pt>
                      <c:pt idx="5">
                        <c:v>0.501</c:v>
                      </c:pt>
                      <c:pt idx="6">
                        <c:v>0</c:v>
                      </c:pt>
                      <c:pt idx="7">
                        <c:v>0.498</c:v>
                      </c:pt>
                    </c:numCache>
                  </c:numRef>
                </c:val>
                <c:extLst xmlns:c15="http://schemas.microsoft.com/office/drawing/2012/chart">
                  <c:ext xmlns:c16="http://schemas.microsoft.com/office/drawing/2014/chart" uri="{C3380CC4-5D6E-409C-BE32-E72D297353CC}">
                    <c16:uniqueId val="{00000002-92EF-44F2-A03E-67F17A203686}"/>
                  </c:ext>
                </c:extLst>
              </c15:ser>
            </c15:filteredBarSeries>
          </c:ext>
        </c:extLst>
      </c:barChart>
      <c:valAx>
        <c:axId val="1435576504"/>
        <c:scaling>
          <c:orientation val="minMax"/>
          <c:max val="142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5875">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a:solidFill>
                      <a:schemeClr val="bg1"/>
                    </a:solidFill>
                  </a:rPr>
                  <a:t>Date Collected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w="15875"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 val="autoZero"/>
        <c:auto val="0"/>
        <c:lblAlgn val="ctr"/>
        <c:lblOffset val="100"/>
        <c:noMultiLvlLbl val="0"/>
      </c:catAx>
      <c:spPr>
        <a:noFill/>
        <a:ln>
          <a:noFill/>
        </a:ln>
        <a:effectLst/>
      </c:spPr>
    </c:plotArea>
    <c:plotVisOnly val="1"/>
    <c:dispBlanksAs val="gap"/>
    <c:showDLblsOverMax val="0"/>
    <c:extLst/>
  </c:chart>
  <c:spPr>
    <a:solidFill>
      <a:sysClr val="window" lastClr="FFFFFF"/>
    </a:solidFill>
    <a:ln>
      <a:noFill/>
    </a:ln>
    <a:effectLst/>
  </c:spPr>
  <c:txPr>
    <a:bodyPr/>
    <a:lstStyle/>
    <a:p>
      <a:pPr>
        <a:defRPr/>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1465368370766"/>
          <c:y val="0.15650481189851267"/>
          <c:w val="0.65802903927424072"/>
          <c:h val="0.64682852143482061"/>
        </c:manualLayout>
      </c:layout>
      <c:scatterChart>
        <c:scatterStyle val="lineMarker"/>
        <c:varyColors val="0"/>
        <c:ser>
          <c:idx val="0"/>
          <c:order val="0"/>
          <c:tx>
            <c:v>PFSAs</c:v>
          </c:tx>
          <c:spPr>
            <a:ln w="25400" cap="rnd">
              <a:noFill/>
              <a:round/>
            </a:ln>
            <a:effectLst/>
          </c:spPr>
          <c:marker>
            <c:symbol val="triangle"/>
            <c:size val="8"/>
            <c:spPr>
              <a:solidFill>
                <a:schemeClr val="tx1"/>
              </a:solidFill>
              <a:ln w="9525">
                <a:solidFill>
                  <a:schemeClr val="tx1"/>
                </a:solidFill>
              </a:ln>
              <a:effectLst/>
            </c:spPr>
          </c:marker>
          <c:errBars>
            <c:errDir val="y"/>
            <c:errBarType val="both"/>
            <c:errValType val="cust"/>
            <c:noEndCap val="0"/>
            <c:plus>
              <c:numRef>
                <c:f>Sheet1!$J$9:$J$13</c:f>
                <c:numCache>
                  <c:formatCode>General</c:formatCode>
                  <c:ptCount val="5"/>
                  <c:pt idx="2">
                    <c:v>0.60878249070350599</c:v>
                  </c:pt>
                  <c:pt idx="3">
                    <c:v>1.4749724614271955</c:v>
                  </c:pt>
                  <c:pt idx="4">
                    <c:v>1.1702167745131831</c:v>
                  </c:pt>
                </c:numCache>
              </c:numRef>
            </c:plus>
            <c:minus>
              <c:numRef>
                <c:f>Sheet1!$J$9:$J$13</c:f>
                <c:numCache>
                  <c:formatCode>General</c:formatCode>
                  <c:ptCount val="5"/>
                  <c:pt idx="2">
                    <c:v>0.60878249070350599</c:v>
                  </c:pt>
                  <c:pt idx="3">
                    <c:v>1.4749724614271955</c:v>
                  </c:pt>
                  <c:pt idx="4">
                    <c:v>1.1702167745131831</c:v>
                  </c:pt>
                </c:numCache>
              </c:numRef>
            </c:minus>
            <c:spPr>
              <a:noFill/>
              <a:ln w="9525" cap="flat" cmpd="sng" algn="ctr">
                <a:solidFill>
                  <a:schemeClr val="tx1">
                    <a:lumMod val="65000"/>
                    <a:lumOff val="35000"/>
                  </a:schemeClr>
                </a:solidFill>
                <a:round/>
              </a:ln>
              <a:effectLst/>
            </c:spPr>
          </c:errBars>
          <c:xVal>
            <c:numRef>
              <c:f>Sheet1!$B$9:$B$13</c:f>
              <c:numCache>
                <c:formatCode>General</c:formatCode>
                <c:ptCount val="5"/>
                <c:pt idx="0">
                  <c:v>4</c:v>
                </c:pt>
                <c:pt idx="1">
                  <c:v>5</c:v>
                </c:pt>
                <c:pt idx="2">
                  <c:v>6</c:v>
                </c:pt>
                <c:pt idx="3">
                  <c:v>7</c:v>
                </c:pt>
                <c:pt idx="4">
                  <c:v>8</c:v>
                </c:pt>
              </c:numCache>
            </c:numRef>
          </c:xVal>
          <c:yVal>
            <c:numRef>
              <c:f>Sheet1!$I$9:$I$13</c:f>
              <c:numCache>
                <c:formatCode>0.00</c:formatCode>
                <c:ptCount val="5"/>
                <c:pt idx="0">
                  <c:v>-0.21972505598650086</c:v>
                </c:pt>
                <c:pt idx="1">
                  <c:v>-0.17918674245211202</c:v>
                </c:pt>
                <c:pt idx="2">
                  <c:v>0.33681042428922775</c:v>
                </c:pt>
                <c:pt idx="3">
                  <c:v>1.9658406914609508</c:v>
                </c:pt>
                <c:pt idx="4">
                  <c:v>2.6006258486812479</c:v>
                </c:pt>
              </c:numCache>
            </c:numRef>
          </c:yVal>
          <c:smooth val="0"/>
          <c:extLst>
            <c:ext xmlns:c16="http://schemas.microsoft.com/office/drawing/2014/chart" uri="{C3380CC4-5D6E-409C-BE32-E72D297353CC}">
              <c16:uniqueId val="{00000000-F499-450B-9401-180F55C20589}"/>
            </c:ext>
          </c:extLst>
        </c:ser>
        <c:ser>
          <c:idx val="1"/>
          <c:order val="1"/>
          <c:tx>
            <c:v>PFCAs</c:v>
          </c:tx>
          <c:spPr>
            <a:ln w="25400" cap="rnd">
              <a:noFill/>
              <a:round/>
            </a:ln>
            <a:effectLst/>
          </c:spPr>
          <c:marker>
            <c:symbol val="diamond"/>
            <c:size val="9"/>
            <c:spPr>
              <a:solidFill>
                <a:schemeClr val="bg1"/>
              </a:solidFill>
              <a:ln w="6350">
                <a:solidFill>
                  <a:schemeClr val="tx1"/>
                </a:solidFill>
              </a:ln>
              <a:effectLst/>
            </c:spPr>
          </c:marker>
          <c:errBars>
            <c:errDir val="y"/>
            <c:errBarType val="both"/>
            <c:errValType val="cust"/>
            <c:noEndCap val="0"/>
            <c:plus>
              <c:numRef>
                <c:f>Sheet1!$J$2:$J$8</c:f>
                <c:numCache>
                  <c:formatCode>General</c:formatCode>
                  <c:ptCount val="7"/>
                  <c:pt idx="0">
                    <c:v>0.17681095984098488</c:v>
                  </c:pt>
                  <c:pt idx="2">
                    <c:v>0.23755576373358778</c:v>
                  </c:pt>
                  <c:pt idx="3">
                    <c:v>0.26989010007742403</c:v>
                  </c:pt>
                  <c:pt idx="4">
                    <c:v>1.0957926539593401</c:v>
                  </c:pt>
                  <c:pt idx="5">
                    <c:v>1.415763913793767</c:v>
                  </c:pt>
                  <c:pt idx="6">
                    <c:v>0.99130556846528484</c:v>
                  </c:pt>
                </c:numCache>
              </c:numRef>
            </c:plus>
            <c:minus>
              <c:numRef>
                <c:f>Sheet1!$J$2:$J$8</c:f>
                <c:numCache>
                  <c:formatCode>General</c:formatCode>
                  <c:ptCount val="7"/>
                  <c:pt idx="0">
                    <c:v>0.17681095984098488</c:v>
                  </c:pt>
                  <c:pt idx="2">
                    <c:v>0.23755576373358778</c:v>
                  </c:pt>
                  <c:pt idx="3">
                    <c:v>0.26989010007742403</c:v>
                  </c:pt>
                  <c:pt idx="4">
                    <c:v>1.0957926539593401</c:v>
                  </c:pt>
                  <c:pt idx="5">
                    <c:v>1.415763913793767</c:v>
                  </c:pt>
                  <c:pt idx="6">
                    <c:v>0.99130556846528484</c:v>
                  </c:pt>
                </c:numCache>
              </c:numRef>
            </c:minus>
            <c:spPr>
              <a:noFill/>
              <a:ln w="9525" cap="flat" cmpd="sng" algn="ctr">
                <a:solidFill>
                  <a:schemeClr val="tx1">
                    <a:lumMod val="65000"/>
                    <a:lumOff val="35000"/>
                  </a:schemeClr>
                </a:solidFill>
                <a:round/>
              </a:ln>
              <a:effectLst/>
            </c:spPr>
          </c:errBars>
          <c:xVal>
            <c:numRef>
              <c:f>Sheet1!$B$2:$B$8</c:f>
              <c:numCache>
                <c:formatCode>General</c:formatCode>
                <c:ptCount val="7"/>
                <c:pt idx="0">
                  <c:v>4</c:v>
                </c:pt>
                <c:pt idx="1">
                  <c:v>5</c:v>
                </c:pt>
                <c:pt idx="2">
                  <c:v>6</c:v>
                </c:pt>
                <c:pt idx="3">
                  <c:v>7</c:v>
                </c:pt>
                <c:pt idx="4">
                  <c:v>8</c:v>
                </c:pt>
                <c:pt idx="5">
                  <c:v>9</c:v>
                </c:pt>
                <c:pt idx="6">
                  <c:v>10</c:v>
                </c:pt>
              </c:numCache>
            </c:numRef>
          </c:xVal>
          <c:yVal>
            <c:numRef>
              <c:f>Sheet1!$I$2:$I$8</c:f>
              <c:numCache>
                <c:formatCode>0.00</c:formatCode>
                <c:ptCount val="7"/>
                <c:pt idx="0">
                  <c:v>-5.0498953786090844E-2</c:v>
                </c:pt>
                <c:pt idx="1">
                  <c:v>-0.17938387893560045</c:v>
                </c:pt>
                <c:pt idx="2">
                  <c:v>-1.5569849989303941E-2</c:v>
                </c:pt>
                <c:pt idx="3">
                  <c:v>0.11810592145985618</c:v>
                </c:pt>
                <c:pt idx="4">
                  <c:v>1.2134318030396856</c:v>
                </c:pt>
                <c:pt idx="5">
                  <c:v>2.6062853708787266</c:v>
                </c:pt>
                <c:pt idx="6">
                  <c:v>3.0591009035090226</c:v>
                </c:pt>
              </c:numCache>
            </c:numRef>
          </c:yVal>
          <c:smooth val="0"/>
          <c:extLst>
            <c:ext xmlns:c16="http://schemas.microsoft.com/office/drawing/2014/chart" uri="{C3380CC4-5D6E-409C-BE32-E72D297353CC}">
              <c16:uniqueId val="{00000001-F499-450B-9401-180F55C20589}"/>
            </c:ext>
          </c:extLst>
        </c:ser>
        <c:dLbls>
          <c:showLegendKey val="0"/>
          <c:showVal val="0"/>
          <c:showCatName val="0"/>
          <c:showSerName val="0"/>
          <c:showPercent val="0"/>
          <c:showBubbleSize val="0"/>
        </c:dLbls>
        <c:axId val="626682072"/>
        <c:axId val="626676496"/>
      </c:scatterChart>
      <c:valAx>
        <c:axId val="626682072"/>
        <c:scaling>
          <c:orientation val="minMax"/>
          <c:max val="11"/>
          <c:min val="3"/>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US" sz="900"/>
                  <a:t>Carbon Chain Length</a:t>
                </a:r>
              </a:p>
            </c:rich>
          </c:tx>
          <c:layout>
            <c:manualLayout>
              <c:xMode val="edge"/>
              <c:yMode val="edge"/>
              <c:x val="0.38418916110559492"/>
              <c:y val="0.892628178030531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26676496"/>
        <c:crossesAt val="-0.5"/>
        <c:crossBetween val="midCat"/>
        <c:majorUnit val="1"/>
      </c:valAx>
      <c:valAx>
        <c:axId val="626676496"/>
        <c:scaling>
          <c:orientation val="minMax"/>
          <c:max val="5"/>
          <c:min val="-0.5"/>
        </c:scaling>
        <c:delete val="1"/>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US" sz="900"/>
                  <a:t>Log (Enrichment Factor)</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crossAx val="626682072"/>
        <c:crosses val="autoZero"/>
        <c:crossBetween val="midCat"/>
        <c:majorUnit val="0.5"/>
      </c:valAx>
      <c:spPr>
        <a:noFill/>
        <a:ln>
          <a:solidFill>
            <a:schemeClr val="tx1"/>
          </a:solidFill>
        </a:ln>
        <a:effectLst/>
      </c:spPr>
    </c:plotArea>
    <c:legend>
      <c:legendPos val="r"/>
      <c:layout>
        <c:manualLayout>
          <c:xMode val="edge"/>
          <c:yMode val="edge"/>
          <c:x val="0.79876263746004694"/>
          <c:y val="0.39288345267601771"/>
          <c:w val="0.13879141940102063"/>
          <c:h val="0.196592518825085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solidFill>
                  <a:schemeClr val="bg2">
                    <a:lumMod val="50000"/>
                  </a:schemeClr>
                </a:solidFill>
              </a:rPr>
              <a:t>Foam Enrichment</a:t>
            </a:r>
            <a:r>
              <a:rPr lang="en-US" baseline="0" dirty="0">
                <a:solidFill>
                  <a:schemeClr val="bg2">
                    <a:lumMod val="50000"/>
                  </a:schemeClr>
                </a:solidFill>
              </a:rPr>
              <a:t> Factors: PFOS</a:t>
            </a:r>
            <a:endParaRPr lang="en-US" dirty="0">
              <a:solidFill>
                <a:schemeClr val="bg2">
                  <a:lumMod val="50000"/>
                </a:schemeClr>
              </a:solidFill>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PFOS Surface Water</c:v>
          </c:tx>
          <c:spPr>
            <a:solidFill>
              <a:srgbClr val="ED7D31"/>
            </a:solidFill>
            <a:ln>
              <a:noFill/>
            </a:ln>
            <a:effectLst>
              <a:outerShdw blurRad="57150" dist="19050" dir="5400000" algn="ctr" rotWithShape="0">
                <a:srgbClr val="000000">
                  <a:alpha val="63000"/>
                </a:srgbClr>
              </a:outerShdw>
            </a:effectLst>
          </c:spPr>
          <c:invertIfNegative val="0"/>
          <c:dLbls>
            <c:delete val="1"/>
          </c:dLbls>
          <c:cat>
            <c:numRef>
              <c:f>PFAS!$F$4:$F$10</c:f>
              <c:numCache>
                <c:formatCode>m/d/yyyy</c:formatCode>
                <c:ptCount val="7"/>
                <c:pt idx="0">
                  <c:v>43885</c:v>
                </c:pt>
                <c:pt idx="1">
                  <c:v>44094</c:v>
                </c:pt>
                <c:pt idx="2">
                  <c:v>43689</c:v>
                </c:pt>
                <c:pt idx="3">
                  <c:v>43691</c:v>
                </c:pt>
                <c:pt idx="4">
                  <c:v>43885.725694444445</c:v>
                </c:pt>
                <c:pt idx="5">
                  <c:v>43949</c:v>
                </c:pt>
                <c:pt idx="6">
                  <c:v>43691</c:v>
                </c:pt>
              </c:numCache>
            </c:numRef>
          </c:cat>
          <c:val>
            <c:numRef>
              <c:f>PFAS!$F$116:$F$122</c:f>
              <c:numCache>
                <c:formatCode>General</c:formatCode>
                <c:ptCount val="7"/>
                <c:pt idx="0">
                  <c:v>1.91</c:v>
                </c:pt>
                <c:pt idx="1">
                  <c:v>1.54</c:v>
                </c:pt>
                <c:pt idx="2">
                  <c:v>1.37</c:v>
                </c:pt>
                <c:pt idx="3">
                  <c:v>1.4</c:v>
                </c:pt>
                <c:pt idx="4">
                  <c:v>1.6</c:v>
                </c:pt>
                <c:pt idx="5">
                  <c:v>1.34</c:v>
                </c:pt>
                <c:pt idx="6">
                  <c:v>1.22</c:v>
                </c:pt>
              </c:numCache>
            </c:numRef>
          </c:val>
          <c:extLst>
            <c:ext xmlns:c16="http://schemas.microsoft.com/office/drawing/2014/chart" uri="{C3380CC4-5D6E-409C-BE32-E72D297353CC}">
              <c16:uniqueId val="{00000000-8202-4B9B-8405-A8BD2CB91755}"/>
            </c:ext>
          </c:extLst>
        </c:ser>
        <c:ser>
          <c:idx val="3"/>
          <c:order val="3"/>
          <c:tx>
            <c:v>PFOS Foam</c:v>
          </c:tx>
          <c:spPr>
            <a:pattFill prst="lgConfetti">
              <a:fgClr>
                <a:srgbClr val="ED7D31"/>
              </a:fgClr>
              <a:bgClr>
                <a:sysClr val="window" lastClr="FFFFFF"/>
              </a:bgClr>
            </a:pattFill>
            <a:ln>
              <a:noFill/>
            </a:ln>
            <a:effectLst>
              <a:outerShdw blurRad="57150" dist="19050" dir="5400000" algn="ctr" rotWithShape="0">
                <a:srgbClr val="000000">
                  <a:alpha val="63000"/>
                </a:srgbClr>
              </a:outerShdw>
            </a:effectLst>
          </c:spPr>
          <c:invertIfNegative val="0"/>
          <c:dLbls>
            <c:delete val="1"/>
          </c:dLbls>
          <c:cat>
            <c:numRef>
              <c:f>PFAS!$F$4:$F$10</c:f>
              <c:numCache>
                <c:formatCode>m/d/yyyy</c:formatCode>
                <c:ptCount val="7"/>
                <c:pt idx="0">
                  <c:v>43885</c:v>
                </c:pt>
                <c:pt idx="1">
                  <c:v>44094</c:v>
                </c:pt>
                <c:pt idx="2">
                  <c:v>43689</c:v>
                </c:pt>
                <c:pt idx="3">
                  <c:v>43691</c:v>
                </c:pt>
                <c:pt idx="4">
                  <c:v>43885.725694444445</c:v>
                </c:pt>
                <c:pt idx="5">
                  <c:v>43949</c:v>
                </c:pt>
                <c:pt idx="6">
                  <c:v>43691</c:v>
                </c:pt>
              </c:numCache>
            </c:numRef>
          </c:cat>
          <c:val>
            <c:numRef>
              <c:f>PFAS!$I$4:$I$10</c:f>
              <c:numCache>
                <c:formatCode>General</c:formatCode>
                <c:ptCount val="7"/>
                <c:pt idx="0">
                  <c:v>30.7</c:v>
                </c:pt>
                <c:pt idx="1">
                  <c:v>4410</c:v>
                </c:pt>
                <c:pt idx="2">
                  <c:v>40.1</c:v>
                </c:pt>
                <c:pt idx="3">
                  <c:v>13800</c:v>
                </c:pt>
                <c:pt idx="4">
                  <c:v>531</c:v>
                </c:pt>
                <c:pt idx="5">
                  <c:v>391</c:v>
                </c:pt>
                <c:pt idx="6">
                  <c:v>10500</c:v>
                </c:pt>
              </c:numCache>
            </c:numRef>
          </c:val>
          <c:extLst>
            <c:ext xmlns:c16="http://schemas.microsoft.com/office/drawing/2014/chart" uri="{C3380CC4-5D6E-409C-BE32-E72D297353CC}">
              <c16:uniqueId val="{00000001-8202-4B9B-8405-A8BD2CB91755}"/>
            </c:ext>
          </c:extLst>
        </c:ser>
        <c:dLbls>
          <c:dLblPos val="outEnd"/>
          <c:showLegendKey val="0"/>
          <c:showVal val="1"/>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tx>
                  <c:v>PFOA</c:v>
                </c:tx>
                <c:spPr>
                  <a:solidFill>
                    <a:srgbClr val="FF0000"/>
                  </a:solidFill>
                  <a:ln>
                    <a:solidFill>
                      <a:srgbClr val="FF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PFAS!$F$4:$F$10</c15:sqref>
                        </c15:formulaRef>
                      </c:ext>
                    </c:extLst>
                    <c:numCache>
                      <c:formatCode>m/d/yyyy</c:formatCode>
                      <c:ptCount val="7"/>
                      <c:pt idx="0">
                        <c:v>43885</c:v>
                      </c:pt>
                      <c:pt idx="1">
                        <c:v>44094</c:v>
                      </c:pt>
                      <c:pt idx="2">
                        <c:v>43689</c:v>
                      </c:pt>
                      <c:pt idx="3">
                        <c:v>43691</c:v>
                      </c:pt>
                      <c:pt idx="4">
                        <c:v>43885.725694444445</c:v>
                      </c:pt>
                      <c:pt idx="5">
                        <c:v>43949</c:v>
                      </c:pt>
                      <c:pt idx="6">
                        <c:v>43691</c:v>
                      </c:pt>
                    </c:numCache>
                  </c:numRef>
                </c:cat>
                <c:val>
                  <c:numRef>
                    <c:extLst>
                      <c:ext uri="{02D57815-91ED-43cb-92C2-25804820EDAC}">
                        <c15:formulaRef>
                          <c15:sqref>PFAS!$K$4:$K$31</c15:sqref>
                        </c15:formulaRef>
                      </c:ext>
                    </c:extLst>
                    <c:numCache>
                      <c:formatCode>General</c:formatCode>
                      <c:ptCount val="28"/>
                      <c:pt idx="0">
                        <c:v>1.24</c:v>
                      </c:pt>
                      <c:pt idx="1">
                        <c:v>141</c:v>
                      </c:pt>
                      <c:pt idx="2">
                        <c:v>0.65800000000000003</c:v>
                      </c:pt>
                      <c:pt idx="3">
                        <c:v>175</c:v>
                      </c:pt>
                      <c:pt idx="4">
                        <c:v>5.21</c:v>
                      </c:pt>
                      <c:pt idx="5">
                        <c:v>9.11</c:v>
                      </c:pt>
                      <c:pt idx="6">
                        <c:v>16.2</c:v>
                      </c:pt>
                      <c:pt idx="7">
                        <c:v>0.11700000000000001</c:v>
                      </c:pt>
                      <c:pt idx="8">
                        <c:v>0.48099999999999998</c:v>
                      </c:pt>
                      <c:pt idx="9">
                        <c:v>1.21</c:v>
                      </c:pt>
                      <c:pt idx="10">
                        <c:v>0.36499999999999999</c:v>
                      </c:pt>
                      <c:pt idx="11">
                        <c:v>0.04</c:v>
                      </c:pt>
                      <c:pt idx="12">
                        <c:v>0.21199999999999999</c:v>
                      </c:pt>
                      <c:pt idx="13">
                        <c:v>0.499</c:v>
                      </c:pt>
                      <c:pt idx="14">
                        <c:v>6.79</c:v>
                      </c:pt>
                      <c:pt idx="15">
                        <c:v>3.75</c:v>
                      </c:pt>
                      <c:pt idx="16">
                        <c:v>0.504</c:v>
                      </c:pt>
                      <c:pt idx="17">
                        <c:v>0.16500000000000001</c:v>
                      </c:pt>
                      <c:pt idx="18">
                        <c:v>0.59099999999999997</c:v>
                      </c:pt>
                      <c:pt idx="19">
                        <c:v>1.05</c:v>
                      </c:pt>
                      <c:pt idx="20">
                        <c:v>0.52100000000000002</c:v>
                      </c:pt>
                      <c:pt idx="21">
                        <c:v>0.372</c:v>
                      </c:pt>
                      <c:pt idx="22">
                        <c:v>1.54</c:v>
                      </c:pt>
                      <c:pt idx="23">
                        <c:v>9.48</c:v>
                      </c:pt>
                      <c:pt idx="24">
                        <c:v>1.25</c:v>
                      </c:pt>
                      <c:pt idx="25">
                        <c:v>8.4500000000000006E-2</c:v>
                      </c:pt>
                      <c:pt idx="26">
                        <c:v>2.42</c:v>
                      </c:pt>
                      <c:pt idx="27">
                        <c:v>4.1900000000000004</c:v>
                      </c:pt>
                    </c:numCache>
                  </c:numRef>
                </c:val>
                <c:extLst>
                  <c:ext xmlns:c16="http://schemas.microsoft.com/office/drawing/2014/chart" uri="{C3380CC4-5D6E-409C-BE32-E72D297353CC}">
                    <c16:uniqueId val="{00000005-8202-4B9B-8405-A8BD2CB91755}"/>
                  </c:ext>
                </c:extLst>
              </c15:ser>
            </c15:filteredBarSeries>
            <c15:filteredBarSeries>
              <c15:ser>
                <c:idx val="2"/>
                <c:order val="2"/>
                <c:tx>
                  <c:v>PFBA</c:v>
                </c:tx>
                <c:spPr>
                  <a:solidFill>
                    <a:srgbClr val="70AD47"/>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PFAS!$F$4:$F$10</c15:sqref>
                        </c15:formulaRef>
                      </c:ext>
                    </c:extLst>
                    <c:numCache>
                      <c:formatCode>m/d/yyyy</c:formatCode>
                      <c:ptCount val="7"/>
                      <c:pt idx="0">
                        <c:v>43885</c:v>
                      </c:pt>
                      <c:pt idx="1">
                        <c:v>44094</c:v>
                      </c:pt>
                      <c:pt idx="2">
                        <c:v>43689</c:v>
                      </c:pt>
                      <c:pt idx="3">
                        <c:v>43691</c:v>
                      </c:pt>
                      <c:pt idx="4">
                        <c:v>43885.725694444445</c:v>
                      </c:pt>
                      <c:pt idx="5">
                        <c:v>43949</c:v>
                      </c:pt>
                      <c:pt idx="6">
                        <c:v>43691</c:v>
                      </c:pt>
                    </c:numCache>
                  </c:numRef>
                </c:cat>
                <c:val>
                  <c:numRef>
                    <c:extLst xmlns:c15="http://schemas.microsoft.com/office/drawing/2012/chart">
                      <c:ext xmlns:c15="http://schemas.microsoft.com/office/drawing/2012/chart" uri="{02D57815-91ED-43cb-92C2-25804820EDAC}">
                        <c15:formulaRef>
                          <c15:sqref>PFAS!$M$4:$M$31</c15:sqref>
                        </c15:formulaRef>
                      </c:ext>
                    </c:extLst>
                    <c:numCache>
                      <c:formatCode>General</c:formatCode>
                      <c:ptCount val="28"/>
                      <c:pt idx="0">
                        <c:v>0.51</c:v>
                      </c:pt>
                      <c:pt idx="1">
                        <c:v>1.24</c:v>
                      </c:pt>
                      <c:pt idx="2">
                        <c:v>0</c:v>
                      </c:pt>
                      <c:pt idx="3">
                        <c:v>0</c:v>
                      </c:pt>
                      <c:pt idx="4">
                        <c:v>0</c:v>
                      </c:pt>
                      <c:pt idx="5">
                        <c:v>0.501</c:v>
                      </c:pt>
                      <c:pt idx="6">
                        <c:v>0</c:v>
                      </c:pt>
                      <c:pt idx="7">
                        <c:v>9.9500000000000005E-2</c:v>
                      </c:pt>
                      <c:pt idx="8">
                        <c:v>4.9000000000000004</c:v>
                      </c:pt>
                      <c:pt idx="9">
                        <c:v>0.17899999999999999</c:v>
                      </c:pt>
                      <c:pt idx="10">
                        <c:v>6.59E-2</c:v>
                      </c:pt>
                      <c:pt idx="11">
                        <c:v>0.123</c:v>
                      </c:pt>
                      <c:pt idx="12">
                        <c:v>7.9299999999999995E-2</c:v>
                      </c:pt>
                      <c:pt idx="13">
                        <c:v>0.13</c:v>
                      </c:pt>
                      <c:pt idx="14">
                        <c:v>0.10299999999999999</c:v>
                      </c:pt>
                      <c:pt idx="15">
                        <c:v>0</c:v>
                      </c:pt>
                      <c:pt idx="16">
                        <c:v>0</c:v>
                      </c:pt>
                      <c:pt idx="17">
                        <c:v>9.6299999999999997E-2</c:v>
                      </c:pt>
                      <c:pt idx="18">
                        <c:v>0.13700000000000001</c:v>
                      </c:pt>
                      <c:pt idx="19">
                        <c:v>0.83899999999999997</c:v>
                      </c:pt>
                      <c:pt idx="20">
                        <c:v>0.89700000000000002</c:v>
                      </c:pt>
                      <c:pt idx="21">
                        <c:v>0.72199999999999998</c:v>
                      </c:pt>
                      <c:pt idx="22">
                        <c:v>0</c:v>
                      </c:pt>
                      <c:pt idx="23">
                        <c:v>0</c:v>
                      </c:pt>
                      <c:pt idx="24">
                        <c:v>0.43099999999999999</c:v>
                      </c:pt>
                      <c:pt idx="25">
                        <c:v>0.127</c:v>
                      </c:pt>
                      <c:pt idx="26">
                        <c:v>0.252</c:v>
                      </c:pt>
                      <c:pt idx="27">
                        <c:v>0.498</c:v>
                      </c:pt>
                    </c:numCache>
                  </c:numRef>
                </c:val>
                <c:extLst xmlns:c15="http://schemas.microsoft.com/office/drawing/2012/chart">
                  <c:ext xmlns:c16="http://schemas.microsoft.com/office/drawing/2014/chart" uri="{C3380CC4-5D6E-409C-BE32-E72D297353CC}">
                    <c16:uniqueId val="{00000006-8202-4B9B-8405-A8BD2CB91755}"/>
                  </c:ext>
                </c:extLst>
              </c15:ser>
            </c15:filteredBarSeries>
          </c:ext>
        </c:extLst>
      </c:barChart>
      <c:scatterChart>
        <c:scatterStyle val="lineMarker"/>
        <c:varyColors val="0"/>
        <c:ser>
          <c:idx val="4"/>
          <c:order val="4"/>
          <c:tx>
            <c:v>Enrichment Factor</c:v>
          </c:tx>
          <c:spPr>
            <a:ln w="34925" cap="rnd">
              <a:solidFill>
                <a:srgbClr val="ED7D31"/>
              </a:solidFill>
              <a:prstDash val="dash"/>
              <a:round/>
            </a:ln>
            <a:effectLst>
              <a:outerShdw blurRad="57150" dist="19050" dir="5400000" algn="ctr" rotWithShape="0">
                <a:srgbClr val="000000">
                  <a:alpha val="63000"/>
                </a:srgbClr>
              </a:outerShdw>
            </a:effectLst>
          </c:spPr>
          <c:marker>
            <c:symbol val="dash"/>
            <c:size val="17"/>
            <c:spPr>
              <a:solidFill>
                <a:srgbClr val="ED7D31"/>
              </a:solidFill>
              <a:ln w="9525">
                <a:solidFill>
                  <a:srgbClr val="ED7D31"/>
                </a:solidFill>
                <a:round/>
              </a:ln>
              <a:effectLst>
                <a:outerShdw blurRad="57150" dist="19050" dir="5400000" algn="ctr" rotWithShape="0">
                  <a:srgbClr val="000000">
                    <a:alpha val="63000"/>
                  </a:srgbClr>
                </a:outerShdw>
              </a:effectLst>
            </c:spPr>
          </c:marker>
          <c:dLbls>
            <c:dLbl>
              <c:idx val="3"/>
              <c:layout>
                <c:manualLayout>
                  <c:x val="-6.0092966074407984E-2"/>
                  <c:y val="-5.94432371900050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02-4B9B-8405-A8BD2CB91755}"/>
                </c:ext>
              </c:extLst>
            </c:dLbl>
            <c:dLbl>
              <c:idx val="4"/>
              <c:layout>
                <c:manualLayout>
                  <c:x val="-5.8364806642527765E-2"/>
                  <c:y val="-8.3634697062190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02-4B9B-8405-A8BD2CB91755}"/>
                </c:ext>
              </c:extLst>
            </c:dLbl>
            <c:dLbl>
              <c:idx val="5"/>
              <c:layout>
                <c:manualLayout>
                  <c:x val="-6.9799597814562894E-2"/>
                  <c:y val="-0.1332117363931725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02-4B9B-8405-A8BD2CB91755}"/>
                </c:ext>
              </c:extLst>
            </c:dLbl>
            <c:numFmt formatCode="#,##0" sourceLinked="0"/>
            <c:spPr>
              <a:noFill/>
              <a:ln>
                <a:noFill/>
              </a:ln>
              <a:effectLst>
                <a:glow rad="127000">
                  <a:sysClr val="window" lastClr="FFFFFF"/>
                </a:glo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lumMod val="50000"/>
                      </a:schemeClr>
                    </a:solidFill>
                    <a:effectLst>
                      <a:glow rad="127000">
                        <a:schemeClr val="bg1"/>
                      </a:glow>
                    </a:effectLst>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PFAS!$K$116:$K$122</c:f>
              <c:numCache>
                <c:formatCode>0.0</c:formatCode>
                <c:ptCount val="7"/>
                <c:pt idx="0">
                  <c:v>16.073298429319372</c:v>
                </c:pt>
                <c:pt idx="1">
                  <c:v>2863.6363636363635</c:v>
                </c:pt>
                <c:pt idx="2">
                  <c:v>29.270072992700729</c:v>
                </c:pt>
                <c:pt idx="3">
                  <c:v>9857.1428571428569</c:v>
                </c:pt>
                <c:pt idx="4">
                  <c:v>331.875</c:v>
                </c:pt>
                <c:pt idx="5">
                  <c:v>291.79104477611941</c:v>
                </c:pt>
                <c:pt idx="6">
                  <c:v>8606.557377049181</c:v>
                </c:pt>
              </c:numCache>
            </c:numRef>
          </c:yVal>
          <c:smooth val="0"/>
          <c:extLst>
            <c:ext xmlns:c16="http://schemas.microsoft.com/office/drawing/2014/chart" uri="{C3380CC4-5D6E-409C-BE32-E72D297353CC}">
              <c16:uniqueId val="{00000004-8202-4B9B-8405-A8BD2CB91755}"/>
            </c:ext>
          </c:extLst>
        </c:ser>
        <c:dLbls>
          <c:showLegendKey val="0"/>
          <c:showVal val="0"/>
          <c:showCatName val="0"/>
          <c:showSerName val="0"/>
          <c:showPercent val="0"/>
          <c:showBubbleSize val="0"/>
        </c:dLbls>
        <c:axId val="1087189920"/>
        <c:axId val="1087199432"/>
      </c:scatterChart>
      <c:valAx>
        <c:axId val="1435576504"/>
        <c:scaling>
          <c:logBase val="10"/>
          <c:orientation val="minMax"/>
          <c:min val="1.0000000000000002E-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PFOS Log (ppb)</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5875">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a:solidFill>
                      <a:schemeClr val="bg1"/>
                    </a:solidFill>
                  </a:rPr>
                  <a:t>Date Collected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w="15875"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At val="1.0000000000000002E-3"/>
        <c:auto val="0"/>
        <c:lblAlgn val="ctr"/>
        <c:lblOffset val="100"/>
        <c:noMultiLvlLbl val="0"/>
      </c:catAx>
      <c:valAx>
        <c:axId val="1087199432"/>
        <c:scaling>
          <c:logBase val="10"/>
          <c:orientation val="minMax"/>
          <c:max val="100000"/>
          <c:min val="10"/>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Enrichment Factor (log)</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w="19050">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7189920"/>
        <c:crosses val="max"/>
        <c:crossBetween val="midCat"/>
      </c:valAx>
      <c:valAx>
        <c:axId val="1087189920"/>
        <c:scaling>
          <c:orientation val="minMax"/>
        </c:scaling>
        <c:delete val="1"/>
        <c:axPos val="b"/>
        <c:majorTickMark val="out"/>
        <c:minorTickMark val="none"/>
        <c:tickLblPos val="nextTo"/>
        <c:crossAx val="1087199432"/>
        <c:crossesAt val="1.0000000000000002E-3"/>
        <c:crossBetween val="midCat"/>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solidFill>
                  <a:schemeClr val="bg2">
                    <a:lumMod val="50000"/>
                  </a:schemeClr>
                </a:solidFill>
              </a:rPr>
              <a:t>Foam Enrichment</a:t>
            </a:r>
            <a:r>
              <a:rPr lang="en-US" baseline="0" dirty="0">
                <a:solidFill>
                  <a:schemeClr val="bg2">
                    <a:lumMod val="50000"/>
                  </a:schemeClr>
                </a:solidFill>
              </a:rPr>
              <a:t> Factors: PFOA</a:t>
            </a:r>
            <a:endParaRPr lang="en-US" dirty="0">
              <a:solidFill>
                <a:schemeClr val="bg2">
                  <a:lumMod val="50000"/>
                </a:schemeClr>
              </a:solidFill>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PFOA Surface Water</c:v>
          </c:tx>
          <c:spPr>
            <a:solidFill>
              <a:srgbClr val="FF0000"/>
            </a:solidFill>
            <a:ln>
              <a:noFill/>
            </a:ln>
            <a:effectLst>
              <a:outerShdw blurRad="57150" dist="19050" dir="5400000" algn="ctr" rotWithShape="0">
                <a:srgbClr val="000000">
                  <a:alpha val="63000"/>
                </a:srgbClr>
              </a:outerShdw>
            </a:effectLst>
          </c:spPr>
          <c:invertIfNegative val="0"/>
          <c:dLbls>
            <c:delete val="1"/>
          </c:dLbls>
          <c:cat>
            <c:numRef>
              <c:f>PFAS!$F$4:$F$10</c:f>
              <c:numCache>
                <c:formatCode>m/d/yyyy</c:formatCode>
                <c:ptCount val="7"/>
                <c:pt idx="0">
                  <c:v>43885</c:v>
                </c:pt>
                <c:pt idx="1">
                  <c:v>44094</c:v>
                </c:pt>
                <c:pt idx="2">
                  <c:v>43689</c:v>
                </c:pt>
                <c:pt idx="3">
                  <c:v>43691</c:v>
                </c:pt>
                <c:pt idx="4">
                  <c:v>43885.725694444445</c:v>
                </c:pt>
                <c:pt idx="5">
                  <c:v>43949</c:v>
                </c:pt>
                <c:pt idx="6">
                  <c:v>43691</c:v>
                </c:pt>
              </c:numCache>
            </c:numRef>
          </c:cat>
          <c:val>
            <c:numRef>
              <c:f>PFAS!$G$116:$G$122</c:f>
              <c:numCache>
                <c:formatCode>General</c:formatCode>
                <c:ptCount val="7"/>
                <c:pt idx="0">
                  <c:v>0.34699999999999998</c:v>
                </c:pt>
                <c:pt idx="1">
                  <c:v>0.184</c:v>
                </c:pt>
                <c:pt idx="2">
                  <c:v>0.88</c:v>
                </c:pt>
                <c:pt idx="3">
                  <c:v>0.94899999999999995</c:v>
                </c:pt>
                <c:pt idx="4">
                  <c:v>0.69</c:v>
                </c:pt>
                <c:pt idx="5">
                  <c:v>0.65800000000000003</c:v>
                </c:pt>
                <c:pt idx="6">
                  <c:v>0.16400000000000001</c:v>
                </c:pt>
              </c:numCache>
            </c:numRef>
          </c:val>
          <c:extLst>
            <c:ext xmlns:c16="http://schemas.microsoft.com/office/drawing/2014/chart" uri="{C3380CC4-5D6E-409C-BE32-E72D297353CC}">
              <c16:uniqueId val="{00000000-BC53-4F31-A129-9E436945D0BF}"/>
            </c:ext>
          </c:extLst>
        </c:ser>
        <c:ser>
          <c:idx val="3"/>
          <c:order val="3"/>
          <c:tx>
            <c:v>PFOA Foam</c:v>
          </c:tx>
          <c:spPr>
            <a:pattFill prst="lgConfetti">
              <a:fgClr>
                <a:srgbClr val="FF0000"/>
              </a:fgClr>
              <a:bgClr>
                <a:sysClr val="window" lastClr="FFFFFF"/>
              </a:bgClr>
            </a:pattFill>
            <a:ln>
              <a:noFill/>
            </a:ln>
            <a:effectLst>
              <a:outerShdw blurRad="57150" dist="19050" dir="5400000" algn="ctr" rotWithShape="0">
                <a:srgbClr val="000000">
                  <a:alpha val="63000"/>
                </a:srgbClr>
              </a:outerShdw>
            </a:effectLst>
          </c:spPr>
          <c:invertIfNegative val="0"/>
          <c:dLbls>
            <c:delete val="1"/>
          </c:dLbls>
          <c:cat>
            <c:numRef>
              <c:f>PFAS!$F$4:$F$10</c:f>
              <c:numCache>
                <c:formatCode>m/d/yyyy</c:formatCode>
                <c:ptCount val="7"/>
                <c:pt idx="0">
                  <c:v>43885</c:v>
                </c:pt>
                <c:pt idx="1">
                  <c:v>44094</c:v>
                </c:pt>
                <c:pt idx="2">
                  <c:v>43689</c:v>
                </c:pt>
                <c:pt idx="3">
                  <c:v>43691</c:v>
                </c:pt>
                <c:pt idx="4">
                  <c:v>43885.725694444445</c:v>
                </c:pt>
                <c:pt idx="5">
                  <c:v>43949</c:v>
                </c:pt>
                <c:pt idx="6">
                  <c:v>43691</c:v>
                </c:pt>
              </c:numCache>
            </c:numRef>
          </c:cat>
          <c:val>
            <c:numRef>
              <c:f>PFAS!$K$4:$K$10</c:f>
              <c:numCache>
                <c:formatCode>General</c:formatCode>
                <c:ptCount val="7"/>
                <c:pt idx="0">
                  <c:v>1.24</c:v>
                </c:pt>
                <c:pt idx="1">
                  <c:v>141</c:v>
                </c:pt>
                <c:pt idx="2">
                  <c:v>0.65800000000000003</c:v>
                </c:pt>
                <c:pt idx="3">
                  <c:v>175</c:v>
                </c:pt>
                <c:pt idx="4">
                  <c:v>5.21</c:v>
                </c:pt>
                <c:pt idx="5">
                  <c:v>9.11</c:v>
                </c:pt>
                <c:pt idx="6">
                  <c:v>16.2</c:v>
                </c:pt>
              </c:numCache>
            </c:numRef>
          </c:val>
          <c:extLst>
            <c:ext xmlns:c16="http://schemas.microsoft.com/office/drawing/2014/chart" uri="{C3380CC4-5D6E-409C-BE32-E72D297353CC}">
              <c16:uniqueId val="{00000001-BC53-4F31-A129-9E436945D0BF}"/>
            </c:ext>
          </c:extLst>
        </c:ser>
        <c:dLbls>
          <c:dLblPos val="outEnd"/>
          <c:showLegendKey val="0"/>
          <c:showVal val="1"/>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tx>
                  <c:v>PFOA</c:v>
                </c:tx>
                <c:spPr>
                  <a:solidFill>
                    <a:srgbClr val="FF0000"/>
                  </a:solidFill>
                  <a:ln>
                    <a:solidFill>
                      <a:srgbClr val="FF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PFAS!$F$4:$F$10</c15:sqref>
                        </c15:formulaRef>
                      </c:ext>
                    </c:extLst>
                    <c:numCache>
                      <c:formatCode>m/d/yyyy</c:formatCode>
                      <c:ptCount val="7"/>
                      <c:pt idx="0">
                        <c:v>43885</c:v>
                      </c:pt>
                      <c:pt idx="1">
                        <c:v>44094</c:v>
                      </c:pt>
                      <c:pt idx="2">
                        <c:v>43689</c:v>
                      </c:pt>
                      <c:pt idx="3">
                        <c:v>43691</c:v>
                      </c:pt>
                      <c:pt idx="4">
                        <c:v>43885.725694444445</c:v>
                      </c:pt>
                      <c:pt idx="5">
                        <c:v>43949</c:v>
                      </c:pt>
                      <c:pt idx="6">
                        <c:v>43691</c:v>
                      </c:pt>
                    </c:numCache>
                  </c:numRef>
                </c:cat>
                <c:val>
                  <c:numRef>
                    <c:extLst>
                      <c:ext uri="{02D57815-91ED-43cb-92C2-25804820EDAC}">
                        <c15:formulaRef>
                          <c15:sqref>PFAS!$K$4:$K$31</c15:sqref>
                        </c15:formulaRef>
                      </c:ext>
                    </c:extLst>
                    <c:numCache>
                      <c:formatCode>General</c:formatCode>
                      <c:ptCount val="28"/>
                      <c:pt idx="0">
                        <c:v>1.24</c:v>
                      </c:pt>
                      <c:pt idx="1">
                        <c:v>141</c:v>
                      </c:pt>
                      <c:pt idx="2">
                        <c:v>0.65800000000000003</c:v>
                      </c:pt>
                      <c:pt idx="3">
                        <c:v>175</c:v>
                      </c:pt>
                      <c:pt idx="4">
                        <c:v>5.21</c:v>
                      </c:pt>
                      <c:pt idx="5">
                        <c:v>9.11</c:v>
                      </c:pt>
                      <c:pt idx="6">
                        <c:v>16.2</c:v>
                      </c:pt>
                      <c:pt idx="7">
                        <c:v>0.11700000000000001</c:v>
                      </c:pt>
                      <c:pt idx="8">
                        <c:v>0.48099999999999998</c:v>
                      </c:pt>
                      <c:pt idx="9">
                        <c:v>1.21</c:v>
                      </c:pt>
                      <c:pt idx="10">
                        <c:v>0.36499999999999999</c:v>
                      </c:pt>
                      <c:pt idx="11">
                        <c:v>0.04</c:v>
                      </c:pt>
                      <c:pt idx="12">
                        <c:v>0.21199999999999999</c:v>
                      </c:pt>
                      <c:pt idx="13">
                        <c:v>0.499</c:v>
                      </c:pt>
                      <c:pt idx="14">
                        <c:v>6.79</c:v>
                      </c:pt>
                      <c:pt idx="15">
                        <c:v>3.75</c:v>
                      </c:pt>
                      <c:pt idx="16">
                        <c:v>0.504</c:v>
                      </c:pt>
                      <c:pt idx="17">
                        <c:v>0.16500000000000001</c:v>
                      </c:pt>
                      <c:pt idx="18">
                        <c:v>0.59099999999999997</c:v>
                      </c:pt>
                      <c:pt idx="19">
                        <c:v>1.05</c:v>
                      </c:pt>
                      <c:pt idx="20">
                        <c:v>0.52100000000000002</c:v>
                      </c:pt>
                      <c:pt idx="21">
                        <c:v>0.372</c:v>
                      </c:pt>
                      <c:pt idx="22">
                        <c:v>1.54</c:v>
                      </c:pt>
                      <c:pt idx="23">
                        <c:v>9.48</c:v>
                      </c:pt>
                      <c:pt idx="24">
                        <c:v>1.25</c:v>
                      </c:pt>
                      <c:pt idx="25">
                        <c:v>8.4500000000000006E-2</c:v>
                      </c:pt>
                      <c:pt idx="26">
                        <c:v>2.42</c:v>
                      </c:pt>
                      <c:pt idx="27">
                        <c:v>4.1900000000000004</c:v>
                      </c:pt>
                    </c:numCache>
                  </c:numRef>
                </c:val>
                <c:extLst>
                  <c:ext xmlns:c16="http://schemas.microsoft.com/office/drawing/2014/chart" uri="{C3380CC4-5D6E-409C-BE32-E72D297353CC}">
                    <c16:uniqueId val="{00000008-BC53-4F31-A129-9E436945D0BF}"/>
                  </c:ext>
                </c:extLst>
              </c15:ser>
            </c15:filteredBarSeries>
            <c15:filteredBarSeries>
              <c15:ser>
                <c:idx val="2"/>
                <c:order val="2"/>
                <c:tx>
                  <c:v>PFBA</c:v>
                </c:tx>
                <c:spPr>
                  <a:solidFill>
                    <a:srgbClr val="70AD47"/>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PFAS!$F$4:$F$10</c15:sqref>
                        </c15:formulaRef>
                      </c:ext>
                    </c:extLst>
                    <c:numCache>
                      <c:formatCode>m/d/yyyy</c:formatCode>
                      <c:ptCount val="7"/>
                      <c:pt idx="0">
                        <c:v>43885</c:v>
                      </c:pt>
                      <c:pt idx="1">
                        <c:v>44094</c:v>
                      </c:pt>
                      <c:pt idx="2">
                        <c:v>43689</c:v>
                      </c:pt>
                      <c:pt idx="3">
                        <c:v>43691</c:v>
                      </c:pt>
                      <c:pt idx="4">
                        <c:v>43885.725694444445</c:v>
                      </c:pt>
                      <c:pt idx="5">
                        <c:v>43949</c:v>
                      </c:pt>
                      <c:pt idx="6">
                        <c:v>43691</c:v>
                      </c:pt>
                    </c:numCache>
                  </c:numRef>
                </c:cat>
                <c:val>
                  <c:numRef>
                    <c:extLst xmlns:c15="http://schemas.microsoft.com/office/drawing/2012/chart">
                      <c:ext xmlns:c15="http://schemas.microsoft.com/office/drawing/2012/chart" uri="{02D57815-91ED-43cb-92C2-25804820EDAC}">
                        <c15:formulaRef>
                          <c15:sqref>PFAS!$M$4:$M$31</c15:sqref>
                        </c15:formulaRef>
                      </c:ext>
                    </c:extLst>
                    <c:numCache>
                      <c:formatCode>General</c:formatCode>
                      <c:ptCount val="28"/>
                      <c:pt idx="0">
                        <c:v>0.51</c:v>
                      </c:pt>
                      <c:pt idx="1">
                        <c:v>1.24</c:v>
                      </c:pt>
                      <c:pt idx="2">
                        <c:v>0</c:v>
                      </c:pt>
                      <c:pt idx="3">
                        <c:v>0</c:v>
                      </c:pt>
                      <c:pt idx="4">
                        <c:v>0</c:v>
                      </c:pt>
                      <c:pt idx="5">
                        <c:v>0.501</c:v>
                      </c:pt>
                      <c:pt idx="6">
                        <c:v>0</c:v>
                      </c:pt>
                      <c:pt idx="7">
                        <c:v>9.9500000000000005E-2</c:v>
                      </c:pt>
                      <c:pt idx="8">
                        <c:v>4.9000000000000004</c:v>
                      </c:pt>
                      <c:pt idx="9">
                        <c:v>0.17899999999999999</c:v>
                      </c:pt>
                      <c:pt idx="10">
                        <c:v>6.59E-2</c:v>
                      </c:pt>
                      <c:pt idx="11">
                        <c:v>0.123</c:v>
                      </c:pt>
                      <c:pt idx="12">
                        <c:v>7.9299999999999995E-2</c:v>
                      </c:pt>
                      <c:pt idx="13">
                        <c:v>0.13</c:v>
                      </c:pt>
                      <c:pt idx="14">
                        <c:v>0.10299999999999999</c:v>
                      </c:pt>
                      <c:pt idx="15">
                        <c:v>0</c:v>
                      </c:pt>
                      <c:pt idx="16">
                        <c:v>0</c:v>
                      </c:pt>
                      <c:pt idx="17">
                        <c:v>9.6299999999999997E-2</c:v>
                      </c:pt>
                      <c:pt idx="18">
                        <c:v>0.13700000000000001</c:v>
                      </c:pt>
                      <c:pt idx="19">
                        <c:v>0.83899999999999997</c:v>
                      </c:pt>
                      <c:pt idx="20">
                        <c:v>0.89700000000000002</c:v>
                      </c:pt>
                      <c:pt idx="21">
                        <c:v>0.72199999999999998</c:v>
                      </c:pt>
                      <c:pt idx="22">
                        <c:v>0</c:v>
                      </c:pt>
                      <c:pt idx="23">
                        <c:v>0</c:v>
                      </c:pt>
                      <c:pt idx="24">
                        <c:v>0.43099999999999999</c:v>
                      </c:pt>
                      <c:pt idx="25">
                        <c:v>0.127</c:v>
                      </c:pt>
                      <c:pt idx="26">
                        <c:v>0.252</c:v>
                      </c:pt>
                      <c:pt idx="27">
                        <c:v>0.498</c:v>
                      </c:pt>
                    </c:numCache>
                  </c:numRef>
                </c:val>
                <c:extLst xmlns:c15="http://schemas.microsoft.com/office/drawing/2012/chart">
                  <c:ext xmlns:c16="http://schemas.microsoft.com/office/drawing/2014/chart" uri="{C3380CC4-5D6E-409C-BE32-E72D297353CC}">
                    <c16:uniqueId val="{00000009-BC53-4F31-A129-9E436945D0BF}"/>
                  </c:ext>
                </c:extLst>
              </c15:ser>
            </c15:filteredBarSeries>
          </c:ext>
        </c:extLst>
      </c:barChart>
      <c:scatterChart>
        <c:scatterStyle val="lineMarker"/>
        <c:varyColors val="0"/>
        <c:ser>
          <c:idx val="4"/>
          <c:order val="4"/>
          <c:spPr>
            <a:ln w="34925" cap="rnd">
              <a:solidFill>
                <a:srgbClr val="FF0000"/>
              </a:solidFill>
              <a:prstDash val="dash"/>
              <a:round/>
            </a:ln>
            <a:effectLst>
              <a:outerShdw blurRad="57150" dist="19050" dir="5400000" algn="ctr" rotWithShape="0">
                <a:srgbClr val="000000">
                  <a:alpha val="63000"/>
                </a:srgbClr>
              </a:outerShdw>
            </a:effectLst>
          </c:spPr>
          <c:marker>
            <c:symbol val="dash"/>
            <c:size val="17"/>
            <c:spPr>
              <a:solidFill>
                <a:srgbClr val="FF0000"/>
              </a:solidFill>
              <a:ln w="0">
                <a:solidFill>
                  <a:srgbClr val="FF0000"/>
                </a:solidFill>
                <a:round/>
              </a:ln>
              <a:effectLst>
                <a:outerShdw blurRad="57150" dist="19050" dir="5400000" algn="ctr" rotWithShape="0">
                  <a:srgbClr val="000000">
                    <a:alpha val="63000"/>
                  </a:srgbClr>
                </a:outerShdw>
              </a:effectLst>
            </c:spPr>
          </c:marker>
          <c:dLbls>
            <c:dLbl>
              <c:idx val="0"/>
              <c:layout>
                <c:manualLayout>
                  <c:x val="-4.9152474899745335E-2"/>
                  <c:y val="-6.33689805483253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53-4F31-A129-9E436945D0BF}"/>
                </c:ext>
              </c:extLst>
            </c:dLbl>
            <c:dLbl>
              <c:idx val="1"/>
              <c:layout>
                <c:manualLayout>
                  <c:x val="-7.6200931070201733E-2"/>
                  <c:y val="-5.03114265950593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53-4F31-A129-9E436945D0BF}"/>
                </c:ext>
              </c:extLst>
            </c:dLbl>
            <c:dLbl>
              <c:idx val="3"/>
              <c:layout>
                <c:manualLayout>
                  <c:x val="-6.2560503791228045E-2"/>
                  <c:y val="-6.85498475523769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C53-4F31-A129-9E436945D0BF}"/>
                </c:ext>
              </c:extLst>
            </c:dLbl>
            <c:dLbl>
              <c:idx val="4"/>
              <c:layout>
                <c:manualLayout>
                  <c:x val="-4.0716345295736554E-2"/>
                  <c:y val="-6.17776550675846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53-4F31-A129-9E436945D0BF}"/>
                </c:ext>
              </c:extLst>
            </c:dLbl>
            <c:dLbl>
              <c:idx val="5"/>
              <c:layout>
                <c:manualLayout>
                  <c:x val="-6.5591019524046487E-2"/>
                  <c:y val="-4.1170764869445486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2">
                          <a:lumMod val="50000"/>
                        </a:schemeClr>
                      </a:solidFill>
                      <a:effectLst>
                        <a:glow rad="127000">
                          <a:schemeClr val="bg1"/>
                        </a:glow>
                      </a:effectLst>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5.0884758364312263E-2"/>
                      <c:h val="3.5334172591304253E-2"/>
                    </c:manualLayout>
                  </c15:layout>
                </c:ext>
                <c:ext xmlns:c16="http://schemas.microsoft.com/office/drawing/2014/chart" uri="{C3380CC4-5D6E-409C-BE32-E72D297353CC}">
                  <c16:uniqueId val="{00000005-BC53-4F31-A129-9E436945D0BF}"/>
                </c:ext>
              </c:extLst>
            </c:dLbl>
            <c:dLbl>
              <c:idx val="6"/>
              <c:layout>
                <c:manualLayout>
                  <c:x val="-5.2753526191810986E-2"/>
                  <c:y val="-5.5534279191418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53-4F31-A129-9E436945D0B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lumMod val="50000"/>
                      </a:schemeClr>
                    </a:solidFill>
                    <a:effectLst>
                      <a:glow rad="127000">
                        <a:schemeClr val="bg1"/>
                      </a:glow>
                    </a:effectLst>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PFAS!$L$116:$L$122</c:f>
              <c:numCache>
                <c:formatCode>0</c:formatCode>
                <c:ptCount val="7"/>
                <c:pt idx="0">
                  <c:v>3.5734870317002883</c:v>
                </c:pt>
                <c:pt idx="1">
                  <c:v>766.304347826087</c:v>
                </c:pt>
                <c:pt idx="2">
                  <c:v>0.7477272727272728</c:v>
                </c:pt>
                <c:pt idx="3">
                  <c:v>184.40463645943098</c:v>
                </c:pt>
                <c:pt idx="4">
                  <c:v>7.5507246376811601</c:v>
                </c:pt>
                <c:pt idx="5">
                  <c:v>13.844984802431609</c:v>
                </c:pt>
                <c:pt idx="6">
                  <c:v>98.780487804878035</c:v>
                </c:pt>
              </c:numCache>
            </c:numRef>
          </c:yVal>
          <c:smooth val="0"/>
          <c:extLst>
            <c:ext xmlns:c16="http://schemas.microsoft.com/office/drawing/2014/chart" uri="{C3380CC4-5D6E-409C-BE32-E72D297353CC}">
              <c16:uniqueId val="{00000007-BC53-4F31-A129-9E436945D0BF}"/>
            </c:ext>
          </c:extLst>
        </c:ser>
        <c:dLbls>
          <c:showLegendKey val="0"/>
          <c:showVal val="0"/>
          <c:showCatName val="0"/>
          <c:showSerName val="0"/>
          <c:showPercent val="0"/>
          <c:showBubbleSize val="0"/>
        </c:dLbls>
        <c:axId val="1087189920"/>
        <c:axId val="1087199432"/>
      </c:scatterChart>
      <c:valAx>
        <c:axId val="1435576504"/>
        <c:scaling>
          <c:logBase val="10"/>
          <c:orientation val="minMax"/>
          <c:min val="1.0000000000000002E-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5875">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a:solidFill>
                      <a:schemeClr val="bg1"/>
                    </a:solidFill>
                  </a:rPr>
                  <a:t>Date Collected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w="15875"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At val="1.0000000000000002E-3"/>
        <c:auto val="0"/>
        <c:lblAlgn val="ctr"/>
        <c:lblOffset val="100"/>
        <c:noMultiLvlLbl val="0"/>
      </c:catAx>
      <c:valAx>
        <c:axId val="1087199432"/>
        <c:scaling>
          <c:logBase val="10"/>
          <c:orientation val="minMax"/>
          <c:min val="0.1"/>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Enrichment Factor (log)</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7189920"/>
        <c:crosses val="max"/>
        <c:crossBetween val="midCat"/>
      </c:valAx>
      <c:valAx>
        <c:axId val="1087189920"/>
        <c:scaling>
          <c:orientation val="minMax"/>
        </c:scaling>
        <c:delete val="1"/>
        <c:axPos val="b"/>
        <c:majorTickMark val="out"/>
        <c:minorTickMark val="none"/>
        <c:tickLblPos val="nextTo"/>
        <c:crossAx val="1087199432"/>
        <c:crossesAt val="1.0000000000000002E-3"/>
        <c:crossBetween val="midCat"/>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PFAS vs TOC Segment 2 Sediment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Segment2TOC!$U$1</c:f>
              <c:strCache>
                <c:ptCount val="1"/>
                <c:pt idx="0">
                  <c:v>PFOS</c:v>
                </c:pt>
              </c:strCache>
            </c:strRef>
          </c:tx>
          <c:spPr>
            <a:ln w="25400" cap="rnd">
              <a:noFill/>
              <a:round/>
            </a:ln>
            <a:effectLst/>
          </c:spPr>
          <c:marker>
            <c:symbol val="circle"/>
            <c:size val="5"/>
            <c:spPr>
              <a:solidFill>
                <a:srgbClr val="ED7D31"/>
              </a:solidFill>
              <a:ln w="9525">
                <a:solidFill>
                  <a:srgbClr val="ED7D31"/>
                </a:solidFill>
              </a:ln>
              <a:effectLst/>
            </c:spPr>
          </c:marker>
          <c:trendline>
            <c:spPr>
              <a:ln w="19050" cap="rnd">
                <a:solidFill>
                  <a:srgbClr val="ED7D31"/>
                </a:solidFill>
                <a:prstDash val="sysDot"/>
              </a:ln>
              <a:effectLst/>
            </c:spPr>
            <c:trendlineType val="linear"/>
            <c:dispRSqr val="0"/>
            <c:dispEq val="0"/>
          </c:trendline>
          <c:xVal>
            <c:numRef>
              <c:f>Segment2TOC!$AN$4:$AN$51</c:f>
              <c:numCache>
                <c:formatCode>General</c:formatCode>
                <c:ptCount val="35"/>
                <c:pt idx="0">
                  <c:v>42.6</c:v>
                </c:pt>
                <c:pt idx="1">
                  <c:v>30.6</c:v>
                </c:pt>
                <c:pt idx="2">
                  <c:v>77.7</c:v>
                </c:pt>
                <c:pt idx="3">
                  <c:v>26.9</c:v>
                </c:pt>
                <c:pt idx="4">
                  <c:v>11.4</c:v>
                </c:pt>
                <c:pt idx="5">
                  <c:v>10.1</c:v>
                </c:pt>
                <c:pt idx="6">
                  <c:v>27.7</c:v>
                </c:pt>
                <c:pt idx="7">
                  <c:v>5.12</c:v>
                </c:pt>
                <c:pt idx="8">
                  <c:v>18.2</c:v>
                </c:pt>
                <c:pt idx="9">
                  <c:v>6.03</c:v>
                </c:pt>
                <c:pt idx="10">
                  <c:v>64.400000000000006</c:v>
                </c:pt>
                <c:pt idx="11">
                  <c:v>18.600000000000001</c:v>
                </c:pt>
                <c:pt idx="12">
                  <c:v>64.599999999999994</c:v>
                </c:pt>
                <c:pt idx="13">
                  <c:v>21.4</c:v>
                </c:pt>
                <c:pt idx="14">
                  <c:v>18.100000000000001</c:v>
                </c:pt>
                <c:pt idx="15">
                  <c:v>30.6</c:v>
                </c:pt>
                <c:pt idx="16">
                  <c:v>11.3</c:v>
                </c:pt>
                <c:pt idx="17">
                  <c:v>1.89</c:v>
                </c:pt>
                <c:pt idx="18">
                  <c:v>1.41</c:v>
                </c:pt>
                <c:pt idx="19">
                  <c:v>6.37</c:v>
                </c:pt>
                <c:pt idx="20">
                  <c:v>13.8</c:v>
                </c:pt>
                <c:pt idx="21">
                  <c:v>24.4</c:v>
                </c:pt>
                <c:pt idx="22">
                  <c:v>38.1</c:v>
                </c:pt>
                <c:pt idx="23">
                  <c:v>22.3</c:v>
                </c:pt>
                <c:pt idx="24">
                  <c:v>20.100000000000001</c:v>
                </c:pt>
                <c:pt idx="25">
                  <c:v>15.9</c:v>
                </c:pt>
                <c:pt idx="26">
                  <c:v>24.3</c:v>
                </c:pt>
                <c:pt idx="27">
                  <c:v>30.4</c:v>
                </c:pt>
                <c:pt idx="28">
                  <c:v>26.2</c:v>
                </c:pt>
                <c:pt idx="29">
                  <c:v>26.2</c:v>
                </c:pt>
                <c:pt idx="30">
                  <c:v>20</c:v>
                </c:pt>
                <c:pt idx="31">
                  <c:v>20.6</c:v>
                </c:pt>
                <c:pt idx="32">
                  <c:v>22</c:v>
                </c:pt>
                <c:pt idx="33">
                  <c:v>27.2</c:v>
                </c:pt>
                <c:pt idx="34">
                  <c:v>26.1</c:v>
                </c:pt>
              </c:numCache>
            </c:numRef>
          </c:xVal>
          <c:yVal>
            <c:numRef>
              <c:f>Segment2TOC!$U$4:$U$52</c:f>
              <c:numCache>
                <c:formatCode>General</c:formatCode>
                <c:ptCount val="36"/>
                <c:pt idx="0">
                  <c:v>140</c:v>
                </c:pt>
                <c:pt idx="1">
                  <c:v>58.5</c:v>
                </c:pt>
                <c:pt idx="2">
                  <c:v>179</c:v>
                </c:pt>
                <c:pt idx="3">
                  <c:v>23</c:v>
                </c:pt>
                <c:pt idx="4">
                  <c:v>55.2</c:v>
                </c:pt>
                <c:pt idx="5">
                  <c:v>15</c:v>
                </c:pt>
                <c:pt idx="6">
                  <c:v>24</c:v>
                </c:pt>
                <c:pt idx="7">
                  <c:v>3.25</c:v>
                </c:pt>
                <c:pt idx="8">
                  <c:v>24.1</c:v>
                </c:pt>
                <c:pt idx="9">
                  <c:v>19.8</c:v>
                </c:pt>
                <c:pt idx="10">
                  <c:v>159</c:v>
                </c:pt>
                <c:pt idx="11">
                  <c:v>8.1</c:v>
                </c:pt>
                <c:pt idx="12">
                  <c:v>261</c:v>
                </c:pt>
                <c:pt idx="13">
                  <c:v>77.099999999999994</c:v>
                </c:pt>
                <c:pt idx="14">
                  <c:v>26.4</c:v>
                </c:pt>
                <c:pt idx="15">
                  <c:v>50</c:v>
                </c:pt>
                <c:pt idx="16">
                  <c:v>2.9</c:v>
                </c:pt>
                <c:pt idx="17">
                  <c:v>6.69</c:v>
                </c:pt>
                <c:pt idx="18">
                  <c:v>5.37</c:v>
                </c:pt>
                <c:pt idx="19">
                  <c:v>12</c:v>
                </c:pt>
                <c:pt idx="20">
                  <c:v>34.799999999999997</c:v>
                </c:pt>
                <c:pt idx="21">
                  <c:v>9.5</c:v>
                </c:pt>
                <c:pt idx="22">
                  <c:v>129</c:v>
                </c:pt>
                <c:pt idx="23">
                  <c:v>81.400000000000006</c:v>
                </c:pt>
                <c:pt idx="24">
                  <c:v>37.5</c:v>
                </c:pt>
                <c:pt idx="25">
                  <c:v>82.8</c:v>
                </c:pt>
                <c:pt idx="26">
                  <c:v>47</c:v>
                </c:pt>
                <c:pt idx="27">
                  <c:v>124</c:v>
                </c:pt>
                <c:pt idx="28">
                  <c:v>185</c:v>
                </c:pt>
                <c:pt idx="29">
                  <c:v>213</c:v>
                </c:pt>
                <c:pt idx="30">
                  <c:v>113</c:v>
                </c:pt>
                <c:pt idx="31">
                  <c:v>115</c:v>
                </c:pt>
                <c:pt idx="33">
                  <c:v>178</c:v>
                </c:pt>
                <c:pt idx="34">
                  <c:v>158</c:v>
                </c:pt>
                <c:pt idx="35">
                  <c:v>2570</c:v>
                </c:pt>
              </c:numCache>
            </c:numRef>
          </c:yVal>
          <c:smooth val="0"/>
          <c:extLst>
            <c:ext xmlns:c16="http://schemas.microsoft.com/office/drawing/2014/chart" uri="{C3380CC4-5D6E-409C-BE32-E72D297353CC}">
              <c16:uniqueId val="{00000001-A289-42A9-88F2-DFA6E7B6766F}"/>
            </c:ext>
          </c:extLst>
        </c:ser>
        <c:ser>
          <c:idx val="2"/>
          <c:order val="2"/>
          <c:tx>
            <c:strRef>
              <c:f>Segment2TOC!$F$1</c:f>
              <c:strCache>
                <c:ptCount val="1"/>
                <c:pt idx="0">
                  <c:v>PFBA</c:v>
                </c:pt>
              </c:strCache>
            </c:strRef>
          </c:tx>
          <c:spPr>
            <a:ln w="25400" cap="rnd">
              <a:noFill/>
              <a:round/>
            </a:ln>
            <a:effectLst/>
          </c:spPr>
          <c:marker>
            <c:symbol val="circle"/>
            <c:size val="5"/>
            <c:spPr>
              <a:solidFill>
                <a:srgbClr val="70AD47"/>
              </a:solidFill>
              <a:ln w="9525">
                <a:solidFill>
                  <a:srgbClr val="70AD47"/>
                </a:solidFill>
              </a:ln>
              <a:effectLst/>
            </c:spPr>
          </c:marker>
          <c:trendline>
            <c:spPr>
              <a:ln w="19050" cap="rnd">
                <a:solidFill>
                  <a:srgbClr val="70AD47"/>
                </a:solidFill>
                <a:prstDash val="sysDot"/>
              </a:ln>
              <a:effectLst/>
            </c:spPr>
            <c:trendlineType val="linear"/>
            <c:dispRSqr val="0"/>
            <c:dispEq val="0"/>
          </c:trendline>
          <c:xVal>
            <c:numRef>
              <c:f>Segment2TOC!$AN$4:$AN$51</c:f>
              <c:numCache>
                <c:formatCode>General</c:formatCode>
                <c:ptCount val="35"/>
                <c:pt idx="0">
                  <c:v>42.6</c:v>
                </c:pt>
                <c:pt idx="1">
                  <c:v>30.6</c:v>
                </c:pt>
                <c:pt idx="2">
                  <c:v>77.7</c:v>
                </c:pt>
                <c:pt idx="3">
                  <c:v>26.9</c:v>
                </c:pt>
                <c:pt idx="4">
                  <c:v>11.4</c:v>
                </c:pt>
                <c:pt idx="5">
                  <c:v>10.1</c:v>
                </c:pt>
                <c:pt idx="6">
                  <c:v>27.7</c:v>
                </c:pt>
                <c:pt idx="7">
                  <c:v>5.12</c:v>
                </c:pt>
                <c:pt idx="8">
                  <c:v>18.2</c:v>
                </c:pt>
                <c:pt idx="9">
                  <c:v>6.03</c:v>
                </c:pt>
                <c:pt idx="10">
                  <c:v>64.400000000000006</c:v>
                </c:pt>
                <c:pt idx="11">
                  <c:v>18.600000000000001</c:v>
                </c:pt>
                <c:pt idx="12">
                  <c:v>64.599999999999994</c:v>
                </c:pt>
                <c:pt idx="13">
                  <c:v>21.4</c:v>
                </c:pt>
                <c:pt idx="14">
                  <c:v>18.100000000000001</c:v>
                </c:pt>
                <c:pt idx="15">
                  <c:v>30.6</c:v>
                </c:pt>
                <c:pt idx="16">
                  <c:v>11.3</c:v>
                </c:pt>
                <c:pt idx="17">
                  <c:v>1.89</c:v>
                </c:pt>
                <c:pt idx="18">
                  <c:v>1.41</c:v>
                </c:pt>
                <c:pt idx="19">
                  <c:v>6.37</c:v>
                </c:pt>
                <c:pt idx="20">
                  <c:v>13.8</c:v>
                </c:pt>
                <c:pt idx="21">
                  <c:v>24.4</c:v>
                </c:pt>
                <c:pt idx="22">
                  <c:v>38.1</c:v>
                </c:pt>
                <c:pt idx="23">
                  <c:v>22.3</c:v>
                </c:pt>
                <c:pt idx="24">
                  <c:v>20.100000000000001</c:v>
                </c:pt>
                <c:pt idx="25">
                  <c:v>15.9</c:v>
                </c:pt>
                <c:pt idx="26">
                  <c:v>24.3</c:v>
                </c:pt>
                <c:pt idx="27">
                  <c:v>30.4</c:v>
                </c:pt>
                <c:pt idx="28">
                  <c:v>26.2</c:v>
                </c:pt>
                <c:pt idx="29">
                  <c:v>26.2</c:v>
                </c:pt>
                <c:pt idx="30">
                  <c:v>20</c:v>
                </c:pt>
                <c:pt idx="31">
                  <c:v>20.6</c:v>
                </c:pt>
                <c:pt idx="32">
                  <c:v>22</c:v>
                </c:pt>
                <c:pt idx="33">
                  <c:v>27.2</c:v>
                </c:pt>
                <c:pt idx="34">
                  <c:v>26.1</c:v>
                </c:pt>
              </c:numCache>
            </c:numRef>
          </c:xVal>
          <c:yVal>
            <c:numRef>
              <c:f>Segment2TOC!$F$4:$F$52</c:f>
              <c:numCache>
                <c:formatCode>General</c:formatCode>
                <c:ptCount val="36"/>
                <c:pt idx="0">
                  <c:v>2.2799999999999998</c:v>
                </c:pt>
                <c:pt idx="1">
                  <c:v>0.61899999999999999</c:v>
                </c:pt>
                <c:pt idx="2">
                  <c:v>10.6</c:v>
                </c:pt>
                <c:pt idx="3">
                  <c:v>0</c:v>
                </c:pt>
                <c:pt idx="4">
                  <c:v>0.42199999999999999</c:v>
                </c:pt>
                <c:pt idx="5">
                  <c:v>0</c:v>
                </c:pt>
                <c:pt idx="6">
                  <c:v>0.61199999999999999</c:v>
                </c:pt>
                <c:pt idx="7">
                  <c:v>0.40200000000000002</c:v>
                </c:pt>
                <c:pt idx="8">
                  <c:v>0.48099999999999998</c:v>
                </c:pt>
                <c:pt idx="9">
                  <c:v>0.49099999999999999</c:v>
                </c:pt>
                <c:pt idx="10">
                  <c:v>2.54</c:v>
                </c:pt>
                <c:pt idx="11">
                  <c:v>0</c:v>
                </c:pt>
                <c:pt idx="12">
                  <c:v>3.05</c:v>
                </c:pt>
                <c:pt idx="13">
                  <c:v>1.26</c:v>
                </c:pt>
                <c:pt idx="14">
                  <c:v>0.52600000000000002</c:v>
                </c:pt>
                <c:pt idx="15">
                  <c:v>1.5</c:v>
                </c:pt>
                <c:pt idx="16">
                  <c:v>0</c:v>
                </c:pt>
                <c:pt idx="17">
                  <c:v>0.43099999999999999</c:v>
                </c:pt>
                <c:pt idx="18">
                  <c:v>0.54800000000000004</c:v>
                </c:pt>
                <c:pt idx="19">
                  <c:v>0.36</c:v>
                </c:pt>
                <c:pt idx="20">
                  <c:v>0.79800000000000004</c:v>
                </c:pt>
                <c:pt idx="21">
                  <c:v>0</c:v>
                </c:pt>
                <c:pt idx="22">
                  <c:v>1.28</c:v>
                </c:pt>
                <c:pt idx="23">
                  <c:v>1.02</c:v>
                </c:pt>
                <c:pt idx="24">
                  <c:v>0.499</c:v>
                </c:pt>
                <c:pt idx="25">
                  <c:v>0.57899999999999996</c:v>
                </c:pt>
                <c:pt idx="26">
                  <c:v>0.66</c:v>
                </c:pt>
                <c:pt idx="27">
                  <c:v>0.92200000000000004</c:v>
                </c:pt>
                <c:pt idx="28">
                  <c:v>0.55000000000000004</c:v>
                </c:pt>
                <c:pt idx="29">
                  <c:v>0.55300000000000005</c:v>
                </c:pt>
                <c:pt idx="30">
                  <c:v>0.61599999999999999</c:v>
                </c:pt>
                <c:pt idx="31">
                  <c:v>0.498</c:v>
                </c:pt>
                <c:pt idx="33">
                  <c:v>1.6</c:v>
                </c:pt>
                <c:pt idx="34">
                  <c:v>3.27</c:v>
                </c:pt>
                <c:pt idx="35">
                  <c:v>15</c:v>
                </c:pt>
              </c:numCache>
            </c:numRef>
          </c:yVal>
          <c:smooth val="0"/>
          <c:extLst>
            <c:ext xmlns:c16="http://schemas.microsoft.com/office/drawing/2014/chart" uri="{C3380CC4-5D6E-409C-BE32-E72D297353CC}">
              <c16:uniqueId val="{00000003-A289-42A9-88F2-DFA6E7B6766F}"/>
            </c:ext>
          </c:extLst>
        </c:ser>
        <c:dLbls>
          <c:showLegendKey val="0"/>
          <c:showVal val="0"/>
          <c:showCatName val="0"/>
          <c:showSerName val="0"/>
          <c:showPercent val="0"/>
          <c:showBubbleSize val="0"/>
        </c:dLbls>
        <c:axId val="1192497696"/>
        <c:axId val="1192498024"/>
      </c:scatterChart>
      <c:scatterChart>
        <c:scatterStyle val="lineMarker"/>
        <c:varyColors val="0"/>
        <c:ser>
          <c:idx val="1"/>
          <c:order val="1"/>
          <c:tx>
            <c:strRef>
              <c:f>Segment2TOC!$J$1</c:f>
              <c:strCache>
                <c:ptCount val="1"/>
                <c:pt idx="0">
                  <c:v>PFOA</c:v>
                </c:pt>
              </c:strCache>
            </c:strRef>
          </c:tx>
          <c:spPr>
            <a:ln w="25400" cap="rnd">
              <a:noFill/>
              <a:round/>
            </a:ln>
            <a:effectLst/>
          </c:spPr>
          <c:marker>
            <c:symbol val="circle"/>
            <c:size val="5"/>
            <c:spPr>
              <a:solidFill>
                <a:srgbClr val="FF0000"/>
              </a:solidFill>
              <a:ln w="9525">
                <a:solidFill>
                  <a:srgbClr val="FF0000"/>
                </a:solidFill>
              </a:ln>
              <a:effectLst/>
            </c:spPr>
          </c:marker>
          <c:trendline>
            <c:spPr>
              <a:ln w="19050" cap="rnd">
                <a:solidFill>
                  <a:srgbClr val="FF0000"/>
                </a:solidFill>
                <a:prstDash val="sysDot"/>
              </a:ln>
              <a:effectLst/>
            </c:spPr>
            <c:trendlineType val="linear"/>
            <c:dispRSqr val="0"/>
            <c:dispEq val="0"/>
          </c:trendline>
          <c:xVal>
            <c:numRef>
              <c:f>Segment2TOC!$AN$4:$AN$51</c:f>
              <c:numCache>
                <c:formatCode>General</c:formatCode>
                <c:ptCount val="35"/>
                <c:pt idx="0">
                  <c:v>42.6</c:v>
                </c:pt>
                <c:pt idx="1">
                  <c:v>30.6</c:v>
                </c:pt>
                <c:pt idx="2">
                  <c:v>77.7</c:v>
                </c:pt>
                <c:pt idx="3">
                  <c:v>26.9</c:v>
                </c:pt>
                <c:pt idx="4">
                  <c:v>11.4</c:v>
                </c:pt>
                <c:pt idx="5">
                  <c:v>10.1</c:v>
                </c:pt>
                <c:pt idx="6">
                  <c:v>27.7</c:v>
                </c:pt>
                <c:pt idx="7">
                  <c:v>5.12</c:v>
                </c:pt>
                <c:pt idx="8">
                  <c:v>18.2</c:v>
                </c:pt>
                <c:pt idx="9">
                  <c:v>6.03</c:v>
                </c:pt>
                <c:pt idx="10">
                  <c:v>64.400000000000006</c:v>
                </c:pt>
                <c:pt idx="11">
                  <c:v>18.600000000000001</c:v>
                </c:pt>
                <c:pt idx="12">
                  <c:v>64.599999999999994</c:v>
                </c:pt>
                <c:pt idx="13">
                  <c:v>21.4</c:v>
                </c:pt>
                <c:pt idx="14">
                  <c:v>18.100000000000001</c:v>
                </c:pt>
                <c:pt idx="15">
                  <c:v>30.6</c:v>
                </c:pt>
                <c:pt idx="16">
                  <c:v>11.3</c:v>
                </c:pt>
                <c:pt idx="17">
                  <c:v>1.89</c:v>
                </c:pt>
                <c:pt idx="18">
                  <c:v>1.41</c:v>
                </c:pt>
                <c:pt idx="19">
                  <c:v>6.37</c:v>
                </c:pt>
                <c:pt idx="20">
                  <c:v>13.8</c:v>
                </c:pt>
                <c:pt idx="21">
                  <c:v>24.4</c:v>
                </c:pt>
                <c:pt idx="22">
                  <c:v>38.1</c:v>
                </c:pt>
                <c:pt idx="23">
                  <c:v>22.3</c:v>
                </c:pt>
                <c:pt idx="24">
                  <c:v>20.100000000000001</c:v>
                </c:pt>
                <c:pt idx="25">
                  <c:v>15.9</c:v>
                </c:pt>
                <c:pt idx="26">
                  <c:v>24.3</c:v>
                </c:pt>
                <c:pt idx="27">
                  <c:v>30.4</c:v>
                </c:pt>
                <c:pt idx="28">
                  <c:v>26.2</c:v>
                </c:pt>
                <c:pt idx="29">
                  <c:v>26.2</c:v>
                </c:pt>
                <c:pt idx="30">
                  <c:v>20</c:v>
                </c:pt>
                <c:pt idx="31">
                  <c:v>20.6</c:v>
                </c:pt>
                <c:pt idx="32">
                  <c:v>22</c:v>
                </c:pt>
                <c:pt idx="33">
                  <c:v>27.2</c:v>
                </c:pt>
                <c:pt idx="34">
                  <c:v>26.1</c:v>
                </c:pt>
              </c:numCache>
            </c:numRef>
          </c:xVal>
          <c:yVal>
            <c:numRef>
              <c:f>Segment2TOC!$J$4:$J$52</c:f>
              <c:numCache>
                <c:formatCode>General</c:formatCode>
                <c:ptCount val="36"/>
                <c:pt idx="0">
                  <c:v>7.73</c:v>
                </c:pt>
                <c:pt idx="1">
                  <c:v>2.54</c:v>
                </c:pt>
                <c:pt idx="2">
                  <c:v>24.2</c:v>
                </c:pt>
                <c:pt idx="3">
                  <c:v>0.91</c:v>
                </c:pt>
                <c:pt idx="4">
                  <c:v>1.67</c:v>
                </c:pt>
                <c:pt idx="5">
                  <c:v>0.94</c:v>
                </c:pt>
                <c:pt idx="6">
                  <c:v>0.66400000000000003</c:v>
                </c:pt>
                <c:pt idx="7">
                  <c:v>0.17299999999999999</c:v>
                </c:pt>
                <c:pt idx="8">
                  <c:v>0.65300000000000002</c:v>
                </c:pt>
                <c:pt idx="9">
                  <c:v>0.72699999999999998</c:v>
                </c:pt>
                <c:pt idx="10">
                  <c:v>5.13</c:v>
                </c:pt>
                <c:pt idx="11">
                  <c:v>0.52</c:v>
                </c:pt>
                <c:pt idx="12">
                  <c:v>14.9</c:v>
                </c:pt>
                <c:pt idx="13">
                  <c:v>4.1100000000000003</c:v>
                </c:pt>
                <c:pt idx="14">
                  <c:v>1.02</c:v>
                </c:pt>
                <c:pt idx="15">
                  <c:v>2.6</c:v>
                </c:pt>
                <c:pt idx="16">
                  <c:v>0.31</c:v>
                </c:pt>
                <c:pt idx="17">
                  <c:v>0.624</c:v>
                </c:pt>
                <c:pt idx="18">
                  <c:v>0.872</c:v>
                </c:pt>
                <c:pt idx="19">
                  <c:v>1.17</c:v>
                </c:pt>
                <c:pt idx="20">
                  <c:v>1.46</c:v>
                </c:pt>
                <c:pt idx="21">
                  <c:v>0.4</c:v>
                </c:pt>
                <c:pt idx="22">
                  <c:v>5.96</c:v>
                </c:pt>
                <c:pt idx="23">
                  <c:v>4.5</c:v>
                </c:pt>
                <c:pt idx="24">
                  <c:v>1.1599999999999999</c:v>
                </c:pt>
                <c:pt idx="25">
                  <c:v>3.02</c:v>
                </c:pt>
                <c:pt idx="26">
                  <c:v>1.4</c:v>
                </c:pt>
                <c:pt idx="27">
                  <c:v>3.71</c:v>
                </c:pt>
                <c:pt idx="28">
                  <c:v>3.27</c:v>
                </c:pt>
                <c:pt idx="29">
                  <c:v>4.57</c:v>
                </c:pt>
                <c:pt idx="30">
                  <c:v>3.13</c:v>
                </c:pt>
                <c:pt idx="31">
                  <c:v>2.67</c:v>
                </c:pt>
                <c:pt idx="33">
                  <c:v>5.29</c:v>
                </c:pt>
                <c:pt idx="34">
                  <c:v>5.19</c:v>
                </c:pt>
                <c:pt idx="35">
                  <c:v>123</c:v>
                </c:pt>
              </c:numCache>
            </c:numRef>
          </c:yVal>
          <c:smooth val="0"/>
          <c:extLst>
            <c:ext xmlns:c16="http://schemas.microsoft.com/office/drawing/2014/chart" uri="{C3380CC4-5D6E-409C-BE32-E72D297353CC}">
              <c16:uniqueId val="{00000005-A289-42A9-88F2-DFA6E7B6766F}"/>
            </c:ext>
          </c:extLst>
        </c:ser>
        <c:dLbls>
          <c:showLegendKey val="0"/>
          <c:showVal val="0"/>
          <c:showCatName val="0"/>
          <c:showSerName val="0"/>
          <c:showPercent val="0"/>
          <c:showBubbleSize val="0"/>
        </c:dLbls>
        <c:axId val="971771952"/>
        <c:axId val="971775560"/>
      </c:scatterChart>
      <c:valAx>
        <c:axId val="1192497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TOC</a:t>
                </a:r>
                <a:r>
                  <a:rPr lang="en-US" baseline="0"/>
                  <a:t> (g/kg)</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2498024"/>
        <c:crosses val="autoZero"/>
        <c:crossBetween val="midCat"/>
      </c:valAx>
      <c:valAx>
        <c:axId val="11924980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a:t>
                </a:r>
                <a:r>
                  <a:rPr lang="en-US" baseline="0"/>
                  <a:t> (ppb)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2497696"/>
        <c:crosses val="autoZero"/>
        <c:crossBetween val="midCat"/>
      </c:valAx>
      <c:valAx>
        <c:axId val="971775560"/>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dirty="0"/>
                  <a:t> PFOA and PFBA (ppb)</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1771952"/>
        <c:crosses val="max"/>
        <c:crossBetween val="midCat"/>
      </c:valAx>
      <c:valAx>
        <c:axId val="971771952"/>
        <c:scaling>
          <c:orientation val="minMax"/>
        </c:scaling>
        <c:delete val="1"/>
        <c:axPos val="b"/>
        <c:numFmt formatCode="General" sourceLinked="1"/>
        <c:majorTickMark val="out"/>
        <c:minorTickMark val="none"/>
        <c:tickLblPos val="nextTo"/>
        <c:crossAx val="9717755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4925">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Ranked</a:t>
            </a:r>
            <a:r>
              <a:rPr lang="en-US" baseline="0" dirty="0"/>
              <a:t> (Spearman's) Correlation for PFOS:TOC</a:t>
            </a:r>
            <a:endParaRPr lang="en-US" dirty="0"/>
          </a:p>
        </c:rich>
      </c:tx>
      <c:layout>
        <c:manualLayout>
          <c:xMode val="edge"/>
          <c:yMode val="edge"/>
          <c:x val="0.1567648332084724"/>
          <c:y val="2.9030581055733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ED7D31"/>
              </a:solidFill>
              <a:ln w="9525">
                <a:solidFill>
                  <a:srgbClr val="ED7D31"/>
                </a:solidFill>
              </a:ln>
              <a:effectLst/>
            </c:spPr>
          </c:marker>
          <c:trendline>
            <c:spPr>
              <a:ln w="19050" cap="rnd">
                <a:solidFill>
                  <a:schemeClr val="accent2"/>
                </a:solidFill>
                <a:prstDash val="solid"/>
              </a:ln>
              <a:effectLst/>
            </c:spPr>
            <c:trendlineType val="linear"/>
            <c:dispRSqr val="0"/>
            <c:dispEq val="0"/>
          </c:trendline>
          <c:xVal>
            <c:numRef>
              <c:f>PFASTOC!$G$2:$G$37</c:f>
              <c:numCache>
                <c:formatCode>General</c:formatCode>
                <c:ptCount val="36"/>
                <c:pt idx="0">
                  <c:v>32</c:v>
                </c:pt>
                <c:pt idx="1">
                  <c:v>35</c:v>
                </c:pt>
                <c:pt idx="2">
                  <c:v>36</c:v>
                </c:pt>
                <c:pt idx="3">
                  <c:v>28</c:v>
                </c:pt>
                <c:pt idx="4">
                  <c:v>18</c:v>
                </c:pt>
                <c:pt idx="5">
                  <c:v>15</c:v>
                </c:pt>
                <c:pt idx="6">
                  <c:v>10</c:v>
                </c:pt>
                <c:pt idx="7">
                  <c:v>21</c:v>
                </c:pt>
                <c:pt idx="8">
                  <c:v>27</c:v>
                </c:pt>
                <c:pt idx="9">
                  <c:v>7</c:v>
                </c:pt>
                <c:pt idx="10">
                  <c:v>20</c:v>
                </c:pt>
                <c:pt idx="11">
                  <c:v>8</c:v>
                </c:pt>
                <c:pt idx="12">
                  <c:v>17</c:v>
                </c:pt>
                <c:pt idx="13">
                  <c:v>24</c:v>
                </c:pt>
                <c:pt idx="14">
                  <c:v>22</c:v>
                </c:pt>
                <c:pt idx="15">
                  <c:v>6</c:v>
                </c:pt>
                <c:pt idx="16">
                  <c:v>13</c:v>
                </c:pt>
                <c:pt idx="17">
                  <c:v>16</c:v>
                </c:pt>
                <c:pt idx="18">
                  <c:v>14</c:v>
                </c:pt>
                <c:pt idx="19">
                  <c:v>3</c:v>
                </c:pt>
                <c:pt idx="20">
                  <c:v>1</c:v>
                </c:pt>
                <c:pt idx="21">
                  <c:v>5</c:v>
                </c:pt>
                <c:pt idx="22">
                  <c:v>11</c:v>
                </c:pt>
                <c:pt idx="23">
                  <c:v>31</c:v>
                </c:pt>
                <c:pt idx="24">
                  <c:v>30</c:v>
                </c:pt>
                <c:pt idx="25">
                  <c:v>12</c:v>
                </c:pt>
                <c:pt idx="26">
                  <c:v>23</c:v>
                </c:pt>
                <c:pt idx="27">
                  <c:v>34</c:v>
                </c:pt>
                <c:pt idx="28">
                  <c:v>26</c:v>
                </c:pt>
                <c:pt idx="29">
                  <c:v>33</c:v>
                </c:pt>
                <c:pt idx="30">
                  <c:v>4</c:v>
                </c:pt>
                <c:pt idx="31">
                  <c:v>9</c:v>
                </c:pt>
                <c:pt idx="32">
                  <c:v>25</c:v>
                </c:pt>
                <c:pt idx="33">
                  <c:v>2</c:v>
                </c:pt>
                <c:pt idx="34">
                  <c:v>19</c:v>
                </c:pt>
                <c:pt idx="35">
                  <c:v>29</c:v>
                </c:pt>
              </c:numCache>
            </c:numRef>
          </c:xVal>
          <c:yVal>
            <c:numRef>
              <c:f>PFASTOC!$H$2:$H$37</c:f>
              <c:numCache>
                <c:formatCode>General</c:formatCode>
                <c:ptCount val="36"/>
                <c:pt idx="0">
                  <c:v>30</c:v>
                </c:pt>
                <c:pt idx="1">
                  <c:v>33</c:v>
                </c:pt>
                <c:pt idx="2">
                  <c:v>34</c:v>
                </c:pt>
                <c:pt idx="3">
                  <c:v>23</c:v>
                </c:pt>
                <c:pt idx="4">
                  <c:v>31</c:v>
                </c:pt>
                <c:pt idx="5">
                  <c:v>7</c:v>
                </c:pt>
                <c:pt idx="6">
                  <c:v>21</c:v>
                </c:pt>
                <c:pt idx="7">
                  <c:v>22</c:v>
                </c:pt>
                <c:pt idx="8">
                  <c:v>15</c:v>
                </c:pt>
                <c:pt idx="9">
                  <c:v>11</c:v>
                </c:pt>
                <c:pt idx="10">
                  <c:v>16</c:v>
                </c:pt>
                <c:pt idx="11">
                  <c:v>4</c:v>
                </c:pt>
                <c:pt idx="12">
                  <c:v>3</c:v>
                </c:pt>
                <c:pt idx="13">
                  <c:v>14</c:v>
                </c:pt>
                <c:pt idx="14">
                  <c:v>13</c:v>
                </c:pt>
                <c:pt idx="15">
                  <c:v>12</c:v>
                </c:pt>
                <c:pt idx="16">
                  <c:v>5</c:v>
                </c:pt>
                <c:pt idx="17">
                  <c:v>9</c:v>
                </c:pt>
                <c:pt idx="18">
                  <c:v>27</c:v>
                </c:pt>
                <c:pt idx="19">
                  <c:v>6</c:v>
                </c:pt>
                <c:pt idx="20">
                  <c:v>1</c:v>
                </c:pt>
                <c:pt idx="21">
                  <c:v>10</c:v>
                </c:pt>
                <c:pt idx="22">
                  <c:v>18</c:v>
                </c:pt>
                <c:pt idx="23">
                  <c:v>29</c:v>
                </c:pt>
                <c:pt idx="24">
                  <c:v>19</c:v>
                </c:pt>
                <c:pt idx="25">
                  <c:v>26</c:v>
                </c:pt>
                <c:pt idx="26">
                  <c:v>32</c:v>
                </c:pt>
                <c:pt idx="27">
                  <c:v>35</c:v>
                </c:pt>
                <c:pt idx="28">
                  <c:v>25</c:v>
                </c:pt>
                <c:pt idx="29">
                  <c:v>28</c:v>
                </c:pt>
                <c:pt idx="30">
                  <c:v>8</c:v>
                </c:pt>
                <c:pt idx="31">
                  <c:v>20</c:v>
                </c:pt>
                <c:pt idx="32">
                  <c:v>24</c:v>
                </c:pt>
                <c:pt idx="33">
                  <c:v>2</c:v>
                </c:pt>
                <c:pt idx="34">
                  <c:v>17</c:v>
                </c:pt>
                <c:pt idx="35">
                  <c:v>36</c:v>
                </c:pt>
              </c:numCache>
            </c:numRef>
          </c:yVal>
          <c:smooth val="0"/>
          <c:extLst>
            <c:ext xmlns:c16="http://schemas.microsoft.com/office/drawing/2014/chart" uri="{C3380CC4-5D6E-409C-BE32-E72D297353CC}">
              <c16:uniqueId val="{00000001-AA7C-4B58-AC33-818D8E0CFCB9}"/>
            </c:ext>
          </c:extLst>
        </c:ser>
        <c:dLbls>
          <c:showLegendKey val="0"/>
          <c:showVal val="0"/>
          <c:showCatName val="0"/>
          <c:showSerName val="0"/>
          <c:showPercent val="0"/>
          <c:showBubbleSize val="0"/>
        </c:dLbls>
        <c:axId val="783863216"/>
        <c:axId val="783859608"/>
      </c:scatterChart>
      <c:valAx>
        <c:axId val="78386321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TOC</a:t>
                </a:r>
                <a:r>
                  <a:rPr lang="en-US" baseline="0" dirty="0"/>
                  <a:t>  (by rank low to high)</a:t>
                </a:r>
                <a:endParaRPr lang="en-US" dirty="0"/>
              </a:p>
            </c:rich>
          </c:tx>
          <c:layout>
            <c:manualLayout>
              <c:xMode val="edge"/>
              <c:yMode val="edge"/>
              <c:x val="0.32898761087831208"/>
              <c:y val="0.9025825530580725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783859608"/>
        <c:crosses val="autoZero"/>
        <c:crossBetween val="midCat"/>
      </c:valAx>
      <c:valAx>
        <c:axId val="78385960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 PFOS</a:t>
                </a:r>
                <a:r>
                  <a:rPr lang="en-US" baseline="0" dirty="0"/>
                  <a:t>  (by rank low to high)</a:t>
                </a:r>
                <a:endParaRPr lang="en-US" dirty="0"/>
              </a:p>
            </c:rich>
          </c:tx>
          <c:layout>
            <c:manualLayout>
              <c:xMode val="edge"/>
              <c:yMode val="edge"/>
              <c:x val="1.719378332331151E-2"/>
              <c:y val="0.2071236970145036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7838632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4925">
      <a:solidFill>
        <a:srgbClr val="00B0F0"/>
      </a:solid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bg2">
                    <a:lumMod val="50000"/>
                  </a:schemeClr>
                </a:solidFill>
              </a:rPr>
              <a:t>PFOS vs TOC: Wetland Type</a:t>
            </a:r>
            <a:r>
              <a:rPr lang="en-US" sz="1800" b="1" baseline="0" dirty="0">
                <a:solidFill>
                  <a:schemeClr val="bg2">
                    <a:lumMod val="50000"/>
                  </a:schemeClr>
                </a:solidFill>
              </a:rPr>
              <a:t> </a:t>
            </a:r>
            <a:endParaRPr lang="en-US" sz="1800" b="1" dirty="0">
              <a:solidFill>
                <a:schemeClr val="bg2">
                  <a:lumMod val="50000"/>
                </a:schemeClr>
              </a:solidFill>
            </a:endParaRPr>
          </a:p>
        </c:rich>
      </c:tx>
      <c:layout>
        <c:manualLayout>
          <c:xMode val="edge"/>
          <c:yMode val="edge"/>
          <c:x val="0.26969881977246013"/>
          <c:y val="1.59334108884789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PFOS</c:v>
          </c:tx>
          <c:spPr>
            <a:solidFill>
              <a:srgbClr val="ED7D31"/>
            </a:solidFill>
            <a:ln>
              <a:solidFill>
                <a:srgbClr val="ED7D31"/>
              </a:solidFill>
            </a:ln>
            <a:effectLst/>
          </c:spPr>
          <c:invertIfNegative val="0"/>
          <c:cat>
            <c:strRef>
              <c:f>'Select Sediment - TOC Comp'!$A$15:$A$76</c:f>
              <c:strCache>
                <c:ptCount val="15"/>
                <c:pt idx="0">
                  <c:v>RC03-CH</c:v>
                </c:pt>
                <c:pt idx="1">
                  <c:v>RC03A-CH</c:v>
                </c:pt>
                <c:pt idx="2">
                  <c:v>RC03A-WET</c:v>
                </c:pt>
                <c:pt idx="3">
                  <c:v>RC04A-CH</c:v>
                </c:pt>
                <c:pt idx="4">
                  <c:v>RC04A-BANK</c:v>
                </c:pt>
                <c:pt idx="5">
                  <c:v>RC05-CH</c:v>
                </c:pt>
                <c:pt idx="6">
                  <c:v>RC05-BANK</c:v>
                </c:pt>
                <c:pt idx="7">
                  <c:v>RC05-CH</c:v>
                </c:pt>
                <c:pt idx="8">
                  <c:v>RC06-BANK</c:v>
                </c:pt>
                <c:pt idx="9">
                  <c:v>RC06A-WET</c:v>
                </c:pt>
                <c:pt idx="10">
                  <c:v>RC06A-CH</c:v>
                </c:pt>
                <c:pt idx="11">
                  <c:v>RC22-POND</c:v>
                </c:pt>
                <c:pt idx="12">
                  <c:v>RC23-POND</c:v>
                </c:pt>
                <c:pt idx="13">
                  <c:v>RC26-WET</c:v>
                </c:pt>
                <c:pt idx="14">
                  <c:v>RC20A-CH</c:v>
                </c:pt>
              </c:strCache>
              <c:extLst/>
            </c:strRef>
          </c:cat>
          <c:val>
            <c:numRef>
              <c:f>'Select Sediment - TOC Comp'!$J$15:$J$76</c:f>
              <c:numCache>
                <c:formatCode>General</c:formatCode>
                <c:ptCount val="15"/>
                <c:pt idx="0">
                  <c:v>140</c:v>
                </c:pt>
                <c:pt idx="1">
                  <c:v>23</c:v>
                </c:pt>
                <c:pt idx="2">
                  <c:v>179</c:v>
                </c:pt>
                <c:pt idx="3">
                  <c:v>55.2</c:v>
                </c:pt>
                <c:pt idx="4">
                  <c:v>15</c:v>
                </c:pt>
                <c:pt idx="5">
                  <c:v>24</c:v>
                </c:pt>
                <c:pt idx="6">
                  <c:v>159</c:v>
                </c:pt>
                <c:pt idx="7">
                  <c:v>8.1</c:v>
                </c:pt>
                <c:pt idx="8">
                  <c:v>261</c:v>
                </c:pt>
                <c:pt idx="9">
                  <c:v>50</c:v>
                </c:pt>
                <c:pt idx="10">
                  <c:v>26.4</c:v>
                </c:pt>
                <c:pt idx="11">
                  <c:v>129</c:v>
                </c:pt>
                <c:pt idx="12">
                  <c:v>124</c:v>
                </c:pt>
                <c:pt idx="13">
                  <c:v>158</c:v>
                </c:pt>
                <c:pt idx="14">
                  <c:v>178</c:v>
                </c:pt>
              </c:numCache>
              <c:extLst/>
            </c:numRef>
          </c:val>
          <c:extLst>
            <c:ext xmlns:c16="http://schemas.microsoft.com/office/drawing/2014/chart" uri="{C3380CC4-5D6E-409C-BE32-E72D297353CC}">
              <c16:uniqueId val="{00000000-57DD-4245-907B-B9ABAD4FB535}"/>
            </c:ext>
          </c:extLst>
        </c:ser>
        <c:dLbls>
          <c:showLegendKey val="0"/>
          <c:showVal val="0"/>
          <c:showCatName val="0"/>
          <c:showSerName val="0"/>
          <c:showPercent val="0"/>
          <c:showBubbleSize val="0"/>
        </c:dLbls>
        <c:gapWidth val="150"/>
        <c:axId val="543170368"/>
        <c:axId val="543171024"/>
      </c:barChart>
      <c:lineChart>
        <c:grouping val="stacked"/>
        <c:varyColors val="0"/>
        <c:ser>
          <c:idx val="1"/>
          <c:order val="1"/>
          <c:tx>
            <c:v>TOC</c:v>
          </c:tx>
          <c:spPr>
            <a:ln w="19050"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cat>
            <c:strRef>
              <c:f>'Select Sediment - TOC Comp'!$A$15:$A$76</c:f>
              <c:strCache>
                <c:ptCount val="15"/>
                <c:pt idx="0">
                  <c:v>RC03-CH</c:v>
                </c:pt>
                <c:pt idx="1">
                  <c:v>RC03A-CH</c:v>
                </c:pt>
                <c:pt idx="2">
                  <c:v>RC03A-WET</c:v>
                </c:pt>
                <c:pt idx="3">
                  <c:v>RC04A-CH</c:v>
                </c:pt>
                <c:pt idx="4">
                  <c:v>RC04A-BANK</c:v>
                </c:pt>
                <c:pt idx="5">
                  <c:v>RC05-CH</c:v>
                </c:pt>
                <c:pt idx="6">
                  <c:v>RC05-BANK</c:v>
                </c:pt>
                <c:pt idx="7">
                  <c:v>RC05-CH</c:v>
                </c:pt>
                <c:pt idx="8">
                  <c:v>RC06-BANK</c:v>
                </c:pt>
                <c:pt idx="9">
                  <c:v>RC06A-WET</c:v>
                </c:pt>
                <c:pt idx="10">
                  <c:v>RC06A-CH</c:v>
                </c:pt>
                <c:pt idx="11">
                  <c:v>RC22-POND</c:v>
                </c:pt>
                <c:pt idx="12">
                  <c:v>RC23-POND</c:v>
                </c:pt>
                <c:pt idx="13">
                  <c:v>RC26-WET</c:v>
                </c:pt>
                <c:pt idx="14">
                  <c:v>RC20A-CH</c:v>
                </c:pt>
              </c:strCache>
              <c:extLst/>
            </c:strRef>
          </c:cat>
          <c:val>
            <c:numRef>
              <c:f>'Select Sediment - TOC Comp'!$H$15:$H$76</c:f>
              <c:numCache>
                <c:formatCode>General</c:formatCode>
                <c:ptCount val="15"/>
                <c:pt idx="0">
                  <c:v>43.4</c:v>
                </c:pt>
                <c:pt idx="1">
                  <c:v>27.5</c:v>
                </c:pt>
                <c:pt idx="2">
                  <c:v>83.2</c:v>
                </c:pt>
                <c:pt idx="3">
                  <c:v>11.4</c:v>
                </c:pt>
                <c:pt idx="4">
                  <c:v>10.199999999999999</c:v>
                </c:pt>
                <c:pt idx="5">
                  <c:v>29.8</c:v>
                </c:pt>
                <c:pt idx="6">
                  <c:v>65.400000000000006</c:v>
                </c:pt>
                <c:pt idx="7">
                  <c:v>21.4</c:v>
                </c:pt>
                <c:pt idx="8">
                  <c:v>106</c:v>
                </c:pt>
                <c:pt idx="9">
                  <c:v>32.700000000000003</c:v>
                </c:pt>
                <c:pt idx="10">
                  <c:v>18.7</c:v>
                </c:pt>
                <c:pt idx="11">
                  <c:v>38.1</c:v>
                </c:pt>
                <c:pt idx="12">
                  <c:v>40.700000000000003</c:v>
                </c:pt>
                <c:pt idx="13">
                  <c:v>26.4</c:v>
                </c:pt>
                <c:pt idx="14">
                  <c:v>27.4</c:v>
                </c:pt>
              </c:numCache>
              <c:extLst/>
            </c:numRef>
          </c:val>
          <c:smooth val="0"/>
          <c:extLst>
            <c:ext xmlns:c16="http://schemas.microsoft.com/office/drawing/2014/chart" uri="{C3380CC4-5D6E-409C-BE32-E72D297353CC}">
              <c16:uniqueId val="{00000001-57DD-4245-907B-B9ABAD4FB535}"/>
            </c:ext>
          </c:extLst>
        </c:ser>
        <c:dLbls>
          <c:showLegendKey val="0"/>
          <c:showVal val="0"/>
          <c:showCatName val="0"/>
          <c:showSerName val="0"/>
          <c:showPercent val="0"/>
          <c:showBubbleSize val="0"/>
        </c:dLbls>
        <c:marker val="1"/>
        <c:smooth val="0"/>
        <c:axId val="665853264"/>
        <c:axId val="665853920"/>
      </c:lineChart>
      <c:catAx>
        <c:axId val="543170368"/>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Location:</a:t>
                </a:r>
                <a:r>
                  <a:rPr lang="en-US" baseline="0" dirty="0"/>
                  <a:t> West to East</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43171024"/>
        <c:crosses val="autoZero"/>
        <c:auto val="1"/>
        <c:lblAlgn val="ctr"/>
        <c:lblOffset val="100"/>
        <c:noMultiLvlLbl val="0"/>
      </c:catAx>
      <c:valAx>
        <c:axId val="54317102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PFOS</a:t>
                </a:r>
                <a:r>
                  <a:rPr lang="en-US" baseline="0" dirty="0"/>
                  <a:t> (ppb)</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170368"/>
        <c:crosses val="autoZero"/>
        <c:crossBetween val="between"/>
      </c:valAx>
      <c:valAx>
        <c:axId val="66585392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TOC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853264"/>
        <c:crosses val="max"/>
        <c:crossBetween val="between"/>
      </c:valAx>
      <c:catAx>
        <c:axId val="665853264"/>
        <c:scaling>
          <c:orientation val="minMax"/>
        </c:scaling>
        <c:delete val="1"/>
        <c:axPos val="b"/>
        <c:numFmt formatCode="General" sourceLinked="1"/>
        <c:majorTickMark val="out"/>
        <c:minorTickMark val="none"/>
        <c:tickLblPos val="nextTo"/>
        <c:crossAx val="6658539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5875">
      <a:solidFill>
        <a:schemeClr val="bg2">
          <a:lumMod val="50000"/>
        </a:schemeClr>
      </a:solidFill>
    </a:ln>
    <a:effectLst/>
  </c:spPr>
  <c:txPr>
    <a:bodyPr/>
    <a:lstStyle/>
    <a:p>
      <a:pPr>
        <a:defRPr/>
      </a:pPr>
      <a:endParaRPr lang="en-US"/>
    </a:p>
  </c:txPr>
  <c:externalData r:id="rId3">
    <c:autoUpdate val="0"/>
  </c:externalData>
  <c:userShapes r:id="rId4"/>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Quaternary - Segment 2</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'PFAS Pies Seasonal - BS14'!$CY$203</c:f>
              <c:strCache>
                <c:ptCount val="1"/>
                <c:pt idx="0">
                  <c:v>PFOS</c:v>
                </c:pt>
              </c:strCache>
            </c:strRef>
          </c:tx>
          <c:spPr>
            <a:solidFill>
              <a:srgbClr val="ED7D31"/>
            </a:solidFill>
            <a:ln>
              <a:noFill/>
            </a:ln>
            <a:effectLst>
              <a:outerShdw blurRad="57150" dist="19050" dir="5400000" algn="ctr" rotWithShape="0">
                <a:srgbClr val="000000">
                  <a:alpha val="63000"/>
                </a:srgbClr>
              </a:outerShdw>
            </a:effectLst>
          </c:spPr>
          <c:invertIfNegative val="0"/>
          <c:cat>
            <c:strRef>
              <c:f>'PFAS Pies Seasonal - BS14'!$CV$209:$CV$214</c:f>
              <c:strCache>
                <c:ptCount val="3"/>
                <c:pt idx="0">
                  <c:v>BS1</c:v>
                </c:pt>
                <c:pt idx="1">
                  <c:v>Pre-IAWC</c:v>
                </c:pt>
                <c:pt idx="2">
                  <c:v>Post-IAWC</c:v>
                </c:pt>
              </c:strCache>
              <c:extLst/>
            </c:strRef>
          </c:cat>
          <c:val>
            <c:numRef>
              <c:f>'PFAS Pies Seasonal - BS14'!$CY$209:$CY$214</c:f>
              <c:numCache>
                <c:formatCode>0.00</c:formatCode>
                <c:ptCount val="3"/>
                <c:pt idx="0">
                  <c:v>4.4999999999999998E-2</c:v>
                </c:pt>
                <c:pt idx="1">
                  <c:v>0.80300000000000005</c:v>
                </c:pt>
                <c:pt idx="2">
                  <c:v>1.23</c:v>
                </c:pt>
              </c:numCache>
              <c:extLst/>
            </c:numRef>
          </c:val>
          <c:extLst>
            <c:ext xmlns:c16="http://schemas.microsoft.com/office/drawing/2014/chart" uri="{C3380CC4-5D6E-409C-BE32-E72D297353CC}">
              <c16:uniqueId val="{00000000-C678-42A8-B303-B3D63346D8EE}"/>
            </c:ext>
          </c:extLst>
        </c:ser>
        <c:ser>
          <c:idx val="1"/>
          <c:order val="1"/>
          <c:tx>
            <c:strRef>
              <c:f>'PFAS Pies Seasonal - BS14'!$CZ$203</c:f>
              <c:strCache>
                <c:ptCount val="1"/>
                <c:pt idx="0">
                  <c:v>PFOA</c:v>
                </c:pt>
              </c:strCache>
            </c:strRef>
          </c:tx>
          <c:spPr>
            <a:solidFill>
              <a:srgbClr val="FF0000"/>
            </a:solidFill>
            <a:ln>
              <a:solidFill>
                <a:srgbClr val="FF0000"/>
              </a:solidFill>
            </a:ln>
            <a:effectLst>
              <a:outerShdw blurRad="57150" dist="19050" dir="5400000" algn="ctr" rotWithShape="0">
                <a:srgbClr val="000000">
                  <a:alpha val="63000"/>
                </a:srgbClr>
              </a:outerShdw>
            </a:effectLst>
          </c:spPr>
          <c:invertIfNegative val="0"/>
          <c:cat>
            <c:strRef>
              <c:f>'PFAS Pies Seasonal - BS14'!$CV$209:$CV$214</c:f>
              <c:strCache>
                <c:ptCount val="3"/>
                <c:pt idx="0">
                  <c:v>BS1</c:v>
                </c:pt>
                <c:pt idx="1">
                  <c:v>Pre-IAWC</c:v>
                </c:pt>
                <c:pt idx="2">
                  <c:v>Post-IAWC</c:v>
                </c:pt>
              </c:strCache>
              <c:extLst/>
            </c:strRef>
          </c:cat>
          <c:val>
            <c:numRef>
              <c:f>'PFAS Pies Seasonal - BS14'!$CZ$209:$CZ$214</c:f>
              <c:numCache>
                <c:formatCode>0.00</c:formatCode>
                <c:ptCount val="3"/>
                <c:pt idx="0">
                  <c:v>4.7E-2</c:v>
                </c:pt>
                <c:pt idx="1">
                  <c:v>0.443</c:v>
                </c:pt>
                <c:pt idx="2">
                  <c:v>0.16900000000000001</c:v>
                </c:pt>
              </c:numCache>
              <c:extLst/>
            </c:numRef>
          </c:val>
          <c:extLst>
            <c:ext xmlns:c16="http://schemas.microsoft.com/office/drawing/2014/chart" uri="{C3380CC4-5D6E-409C-BE32-E72D297353CC}">
              <c16:uniqueId val="{00000001-C678-42A8-B303-B3D63346D8EE}"/>
            </c:ext>
          </c:extLst>
        </c:ser>
        <c:ser>
          <c:idx val="2"/>
          <c:order val="2"/>
          <c:tx>
            <c:strRef>
              <c:f>'PFAS Pies Seasonal - BS14'!$DA$203</c:f>
              <c:strCache>
                <c:ptCount val="1"/>
                <c:pt idx="0">
                  <c:v>PFBA</c:v>
                </c:pt>
              </c:strCache>
            </c:strRef>
          </c:tx>
          <c:spPr>
            <a:solidFill>
              <a:srgbClr val="70AD47"/>
            </a:solidFill>
            <a:ln>
              <a:noFill/>
            </a:ln>
            <a:effectLst>
              <a:outerShdw blurRad="57150" dist="19050" dir="5400000" algn="ctr" rotWithShape="0">
                <a:srgbClr val="000000">
                  <a:alpha val="63000"/>
                </a:srgbClr>
              </a:outerShdw>
            </a:effectLst>
          </c:spPr>
          <c:invertIfNegative val="0"/>
          <c:cat>
            <c:strRef>
              <c:f>'PFAS Pies Seasonal - BS14'!$CV$209:$CV$214</c:f>
              <c:strCache>
                <c:ptCount val="3"/>
                <c:pt idx="0">
                  <c:v>BS1</c:v>
                </c:pt>
                <c:pt idx="1">
                  <c:v>Pre-IAWC</c:v>
                </c:pt>
                <c:pt idx="2">
                  <c:v>Post-IAWC</c:v>
                </c:pt>
              </c:strCache>
              <c:extLst/>
            </c:strRef>
          </c:cat>
          <c:val>
            <c:numRef>
              <c:f>'PFAS Pies Seasonal - BS14'!$DA$209:$DA$214</c:f>
              <c:numCache>
                <c:formatCode>0.00</c:formatCode>
                <c:ptCount val="3"/>
                <c:pt idx="0">
                  <c:v>0.2</c:v>
                </c:pt>
                <c:pt idx="1">
                  <c:v>0.34100000000000003</c:v>
                </c:pt>
                <c:pt idx="2">
                  <c:v>3.5799999999999998E-2</c:v>
                </c:pt>
              </c:numCache>
              <c:extLst/>
            </c:numRef>
          </c:val>
          <c:extLst>
            <c:ext xmlns:c16="http://schemas.microsoft.com/office/drawing/2014/chart" uri="{C3380CC4-5D6E-409C-BE32-E72D297353CC}">
              <c16:uniqueId val="{00000002-C678-42A8-B303-B3D63346D8EE}"/>
            </c:ext>
          </c:extLst>
        </c:ser>
        <c:dLbls>
          <c:showLegendKey val="0"/>
          <c:showVal val="0"/>
          <c:showCatName val="0"/>
          <c:showSerName val="0"/>
          <c:showPercent val="0"/>
          <c:showBubbleSize val="0"/>
        </c:dLbls>
        <c:gapWidth val="100"/>
        <c:axId val="1435576832"/>
        <c:axId val="1435576504"/>
      </c:barChart>
      <c:valAx>
        <c:axId val="14355765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PFAS</a:t>
                </a:r>
                <a:r>
                  <a:rPr lang="en-US" baseline="0" dirty="0"/>
                  <a:t> Concentration (ppb)</a:t>
                </a:r>
                <a:endParaRPr lang="en-US" dirty="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At val="1.0000000000000002E-3"/>
        <c:auto val="1"/>
        <c:lblAlgn val="ctr"/>
        <c:lblOffset val="100"/>
        <c:noMultiLvlLbl val="0"/>
      </c:catAx>
      <c:spPr>
        <a:noFill/>
        <a:ln>
          <a:noFill/>
        </a:ln>
        <a:effectLst/>
      </c:spPr>
    </c:plotArea>
    <c:plotVisOnly val="1"/>
    <c:dispBlanksAs val="gap"/>
    <c:showDLblsOverMax val="0"/>
    <c:extLst/>
  </c:chart>
  <c:spPr>
    <a:noFill/>
    <a:ln w="19050">
      <a:solidFill>
        <a:srgbClr val="3B3838"/>
      </a:solidFill>
    </a:ln>
    <a:effectLst/>
  </c:spPr>
  <c:txPr>
    <a:bodyPr/>
    <a:lstStyle/>
    <a:p>
      <a:pPr>
        <a:defRPr/>
      </a:pPr>
      <a:endParaRPr lang="en-US"/>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BS14'!$B$29</c:f>
              <c:strCache>
                <c:ptCount val="1"/>
                <c:pt idx="0">
                  <c:v>MW14C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25B-4730-8A61-EB473E3F8CAB}"/>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25B-4730-8A61-EB473E3F8CAB}"/>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25B-4730-8A61-EB473E3F8CAB}"/>
              </c:ext>
            </c:extLst>
          </c:dPt>
          <c:cat>
            <c:strRef>
              <c:f>'PFAS Pies Seasonal - BS14'!$M$3:$O$3</c:f>
              <c:strCache>
                <c:ptCount val="3"/>
                <c:pt idx="0">
                  <c:v>PFOS</c:v>
                </c:pt>
                <c:pt idx="1">
                  <c:v>PFOA</c:v>
                </c:pt>
                <c:pt idx="2">
                  <c:v>PFBA</c:v>
                </c:pt>
              </c:strCache>
            </c:strRef>
          </c:cat>
          <c:val>
            <c:numRef>
              <c:f>'PFAS Pies Seasonal - BS14'!$M$29:$O$29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06-C25B-4730-8A61-EB473E3F8CAB}"/>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C25B-4730-8A61-EB473E3F8CAB}"/>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C25B-4730-8A61-EB473E3F8CAB}"/>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C25B-4730-8A61-EB473E3F8CAB}"/>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C25B-4730-8A61-EB473E3F8CAB}"/>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C25B-4730-8A61-EB473E3F8CAB}"/>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C25B-4730-8A61-EB473E3F8CAB}"/>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C25B-4730-8A61-EB473E3F8CAB}"/>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C25B-4730-8A61-EB473E3F8CAB}"/>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C25B-4730-8A61-EB473E3F8CAB}"/>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C25B-4730-8A61-EB473E3F8CAB}"/>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C25B-4730-8A61-EB473E3F8CAB}"/>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C25B-4730-8A61-EB473E3F8CAB}"/>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C25B-4730-8A61-EB473E3F8CAB}"/>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C25B-4730-8A61-EB473E3F8CAB}"/>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C25B-4730-8A61-EB473E3F8CAB}"/>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C25B-4730-8A61-EB473E3F8CAB}"/>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C25B-4730-8A61-EB473E3F8CAB}"/>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C25B-4730-8A61-EB473E3F8CAB}"/>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C25B-4730-8A61-EB473E3F8C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C25B-4730-8A61-EB473E3F8C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C25B-4730-8A61-EB473E3F8CAB}"/>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C25B-4730-8A61-EB473E3F8CA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BS14'!$B$34</c:f>
              <c:strCache>
                <c:ptCount val="1"/>
                <c:pt idx="0">
                  <c:v>MW14D - 04/2021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25F-4D73-96F4-2C74BFFA2B96}"/>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25F-4D73-96F4-2C74BFFA2B96}"/>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25F-4D73-96F4-2C74BFFA2B96}"/>
              </c:ext>
            </c:extLst>
          </c:dPt>
          <c:cat>
            <c:strRef>
              <c:f>'PFAS Pies Seasonal - BS14'!$M$3:$O$3</c:f>
              <c:strCache>
                <c:ptCount val="3"/>
                <c:pt idx="0">
                  <c:v>PFOS</c:v>
                </c:pt>
                <c:pt idx="1">
                  <c:v>PFOA</c:v>
                </c:pt>
                <c:pt idx="2">
                  <c:v>PFBA</c:v>
                </c:pt>
              </c:strCache>
            </c:strRef>
          </c:cat>
          <c:val>
            <c:numRef>
              <c:f>'PFAS Pies Seasonal - BS14'!$M$34:$O$34</c:f>
              <c:numCache>
                <c:formatCode>General</c:formatCode>
                <c:ptCount val="3"/>
                <c:pt idx="0">
                  <c:v>0.80300000000000005</c:v>
                </c:pt>
                <c:pt idx="1">
                  <c:v>0.443</c:v>
                </c:pt>
                <c:pt idx="2">
                  <c:v>0.34100000000000003</c:v>
                </c:pt>
              </c:numCache>
            </c:numRef>
          </c:val>
          <c:extLst>
            <c:ext xmlns:c16="http://schemas.microsoft.com/office/drawing/2014/chart" uri="{C3380CC4-5D6E-409C-BE32-E72D297353CC}">
              <c16:uniqueId val="{00000006-525F-4D73-96F4-2C74BFFA2B96}"/>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525F-4D73-96F4-2C74BFFA2B96}"/>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525F-4D73-96F4-2C74BFFA2B96}"/>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525F-4D73-96F4-2C74BFFA2B96}"/>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525F-4D73-96F4-2C74BFFA2B96}"/>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525F-4D73-96F4-2C74BFFA2B96}"/>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525F-4D73-96F4-2C74BFFA2B96}"/>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525F-4D73-96F4-2C74BFFA2B96}"/>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525F-4D73-96F4-2C74BFFA2B96}"/>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525F-4D73-96F4-2C74BFFA2B96}"/>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525F-4D73-96F4-2C74BFFA2B96}"/>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525F-4D73-96F4-2C74BFFA2B96}"/>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525F-4D73-96F4-2C74BFFA2B96}"/>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525F-4D73-96F4-2C74BFFA2B96}"/>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525F-4D73-96F4-2C74BFFA2B96}"/>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525F-4D73-96F4-2C74BFFA2B96}"/>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525F-4D73-96F4-2C74BFFA2B96}"/>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525F-4D73-96F4-2C74BFFA2B96}"/>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525F-4D73-96F4-2C74BFFA2B96}"/>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525F-4D73-96F4-2C74BFFA2B9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525F-4D73-96F4-2C74BFFA2B9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525F-4D73-96F4-2C74BFFA2B96}"/>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525F-4D73-96F4-2C74BFFA2B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BS14'!$B$35</c:f>
              <c:strCache>
                <c:ptCount val="1"/>
                <c:pt idx="0">
                  <c:v>BS1 Q</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636-4788-B9E0-0E904E85388C}"/>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636-4788-B9E0-0E904E85388C}"/>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636-4788-B9E0-0E904E85388C}"/>
              </c:ext>
            </c:extLst>
          </c:dPt>
          <c:cat>
            <c:strRef>
              <c:f>'PFAS Pies Seasonal - BS14'!$M$3:$O$3</c:f>
              <c:strCache>
                <c:ptCount val="3"/>
                <c:pt idx="0">
                  <c:v>PFOS</c:v>
                </c:pt>
                <c:pt idx="1">
                  <c:v>PFOA</c:v>
                </c:pt>
                <c:pt idx="2">
                  <c:v>PFBA</c:v>
                </c:pt>
              </c:strCache>
            </c:strRef>
          </c:cat>
          <c:val>
            <c:numRef>
              <c:f>'PFAS Pies Seasonal - BS14'!$M$35:$O$35</c:f>
              <c:numCache>
                <c:formatCode>General</c:formatCode>
                <c:ptCount val="3"/>
                <c:pt idx="0">
                  <c:v>4.4999999999999998E-2</c:v>
                </c:pt>
                <c:pt idx="1">
                  <c:v>4.7E-2</c:v>
                </c:pt>
                <c:pt idx="2">
                  <c:v>0.2</c:v>
                </c:pt>
              </c:numCache>
            </c:numRef>
          </c:val>
          <c:extLst>
            <c:ext xmlns:c16="http://schemas.microsoft.com/office/drawing/2014/chart" uri="{C3380CC4-5D6E-409C-BE32-E72D297353CC}">
              <c16:uniqueId val="{00000006-E636-4788-B9E0-0E904E85388C}"/>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E636-4788-B9E0-0E904E85388C}"/>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E636-4788-B9E0-0E904E85388C}"/>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E636-4788-B9E0-0E904E85388C}"/>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E636-4788-B9E0-0E904E85388C}"/>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E636-4788-B9E0-0E904E85388C}"/>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E636-4788-B9E0-0E904E85388C}"/>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E636-4788-B9E0-0E904E85388C}"/>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E636-4788-B9E0-0E904E85388C}"/>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E636-4788-B9E0-0E904E85388C}"/>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E636-4788-B9E0-0E904E85388C}"/>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E636-4788-B9E0-0E904E85388C}"/>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E636-4788-B9E0-0E904E85388C}"/>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E636-4788-B9E0-0E904E85388C}"/>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E636-4788-B9E0-0E904E85388C}"/>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E636-4788-B9E0-0E904E85388C}"/>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E636-4788-B9E0-0E904E85388C}"/>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E636-4788-B9E0-0E904E85388C}"/>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E636-4788-B9E0-0E904E85388C}"/>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E636-4788-B9E0-0E904E85388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E636-4788-B9E0-0E904E85388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E636-4788-B9E0-0E904E85388C}"/>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E636-4788-B9E0-0E904E8538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"ODS W205 10-19"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2EB-4A0D-846B-885E3D71892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2EB-4A0D-846B-885E3D71892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2EB-4A0D-846B-885E3D718928}"/>
              </c:ext>
            </c:extLst>
          </c:dPt>
          <c:cat>
            <c:strRef>
              <c:f>'PFAS for Diameters'!$I$69:$K$69</c:f>
              <c:strCache>
                <c:ptCount val="3"/>
                <c:pt idx="0">
                  <c:v>PFOS</c:v>
                </c:pt>
                <c:pt idx="1">
                  <c:v>PFOA</c:v>
                </c:pt>
                <c:pt idx="2">
                  <c:v>PFBA</c:v>
                </c:pt>
              </c:strCache>
            </c:strRef>
          </c:cat>
          <c:val>
            <c:numRef>
              <c:f>('PFAS for Diameters'!$L$60,'PFAS for Diameters'!$N$60,'PFAS for Diameters'!$P$60)</c:f>
              <c:numCache>
                <c:formatCode>General</c:formatCode>
                <c:ptCount val="3"/>
                <c:pt idx="0">
                  <c:v>49.1</c:v>
                </c:pt>
                <c:pt idx="1">
                  <c:v>9.17</c:v>
                </c:pt>
                <c:pt idx="2">
                  <c:v>2.92</c:v>
                </c:pt>
              </c:numCache>
            </c:numRef>
          </c:val>
          <c:extLst>
            <c:ext xmlns:c16="http://schemas.microsoft.com/office/drawing/2014/chart" uri="{C3380CC4-5D6E-409C-BE32-E72D297353CC}">
              <c16:uniqueId val="{00000006-22EB-4A0D-846B-885E3D7189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BS14'!$B$29</c:f>
              <c:strCache>
                <c:ptCount val="1"/>
                <c:pt idx="0">
                  <c:v>MW14C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1D-4763-8B41-600C5FF4F3E3}"/>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1D-4763-8B41-600C5FF4F3E3}"/>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1D-4763-8B41-600C5FF4F3E3}"/>
              </c:ext>
            </c:extLst>
          </c:dPt>
          <c:cat>
            <c:strRef>
              <c:f>'PFAS Pies Seasonal - BS14'!$M$3:$O$3</c:f>
              <c:strCache>
                <c:ptCount val="3"/>
                <c:pt idx="0">
                  <c:v>PFOS</c:v>
                </c:pt>
                <c:pt idx="1">
                  <c:v>PFOA</c:v>
                </c:pt>
                <c:pt idx="2">
                  <c:v>PFBA</c:v>
                </c:pt>
              </c:strCache>
            </c:strRef>
          </c:cat>
          <c:val>
            <c:numRef>
              <c:f>'PFAS Pies Seasonal - BS14'!$M$29:$O$29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06-D71D-4763-8B41-600C5FF4F3E3}"/>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D71D-4763-8B41-600C5FF4F3E3}"/>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D71D-4763-8B41-600C5FF4F3E3}"/>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D71D-4763-8B41-600C5FF4F3E3}"/>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D71D-4763-8B41-600C5FF4F3E3}"/>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D71D-4763-8B41-600C5FF4F3E3}"/>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D71D-4763-8B41-600C5FF4F3E3}"/>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D71D-4763-8B41-600C5FF4F3E3}"/>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D71D-4763-8B41-600C5FF4F3E3}"/>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D71D-4763-8B41-600C5FF4F3E3}"/>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D71D-4763-8B41-600C5FF4F3E3}"/>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D71D-4763-8B41-600C5FF4F3E3}"/>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D71D-4763-8B41-600C5FF4F3E3}"/>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D71D-4763-8B41-600C5FF4F3E3}"/>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D71D-4763-8B41-600C5FF4F3E3}"/>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D71D-4763-8B41-600C5FF4F3E3}"/>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D71D-4763-8B41-600C5FF4F3E3}"/>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D71D-4763-8B41-600C5FF4F3E3}"/>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D71D-4763-8B41-600C5FF4F3E3}"/>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D71D-4763-8B41-600C5FF4F3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D71D-4763-8B41-600C5FF4F3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D71D-4763-8B41-600C5FF4F3E3}"/>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D71D-4763-8B41-600C5FF4F3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BS14'!$B$34</c:f>
              <c:strCache>
                <c:ptCount val="1"/>
                <c:pt idx="0">
                  <c:v>MW14D - 04/2021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503-4801-B1C0-1F7FCA284B8E}"/>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503-4801-B1C0-1F7FCA284B8E}"/>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503-4801-B1C0-1F7FCA284B8E}"/>
              </c:ext>
            </c:extLst>
          </c:dPt>
          <c:cat>
            <c:strRef>
              <c:f>'PFAS Pies Seasonal - BS14'!$M$3:$O$3</c:f>
              <c:strCache>
                <c:ptCount val="3"/>
                <c:pt idx="0">
                  <c:v>PFOS</c:v>
                </c:pt>
                <c:pt idx="1">
                  <c:v>PFOA</c:v>
                </c:pt>
                <c:pt idx="2">
                  <c:v>PFBA</c:v>
                </c:pt>
              </c:strCache>
            </c:strRef>
          </c:cat>
          <c:val>
            <c:numRef>
              <c:f>'PFAS Pies Seasonal - BS14'!$M$34:$O$34</c:f>
              <c:numCache>
                <c:formatCode>General</c:formatCode>
                <c:ptCount val="3"/>
                <c:pt idx="0">
                  <c:v>0.80300000000000005</c:v>
                </c:pt>
                <c:pt idx="1">
                  <c:v>0.443</c:v>
                </c:pt>
                <c:pt idx="2">
                  <c:v>0.34100000000000003</c:v>
                </c:pt>
              </c:numCache>
            </c:numRef>
          </c:val>
          <c:extLst>
            <c:ext xmlns:c16="http://schemas.microsoft.com/office/drawing/2014/chart" uri="{C3380CC4-5D6E-409C-BE32-E72D297353CC}">
              <c16:uniqueId val="{00000006-7503-4801-B1C0-1F7FCA284B8E}"/>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7503-4801-B1C0-1F7FCA284B8E}"/>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7503-4801-B1C0-1F7FCA284B8E}"/>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7503-4801-B1C0-1F7FCA284B8E}"/>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7503-4801-B1C0-1F7FCA284B8E}"/>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7503-4801-B1C0-1F7FCA284B8E}"/>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7503-4801-B1C0-1F7FCA284B8E}"/>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7503-4801-B1C0-1F7FCA284B8E}"/>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7503-4801-B1C0-1F7FCA284B8E}"/>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7503-4801-B1C0-1F7FCA284B8E}"/>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7503-4801-B1C0-1F7FCA284B8E}"/>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7503-4801-B1C0-1F7FCA284B8E}"/>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7503-4801-B1C0-1F7FCA284B8E}"/>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7503-4801-B1C0-1F7FCA284B8E}"/>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7503-4801-B1C0-1F7FCA284B8E}"/>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7503-4801-B1C0-1F7FCA284B8E}"/>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7503-4801-B1C0-1F7FCA284B8E}"/>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7503-4801-B1C0-1F7FCA284B8E}"/>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7503-4801-B1C0-1F7FCA284B8E}"/>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7503-4801-B1C0-1F7FCA284B8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7503-4801-B1C0-1F7FCA284B8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7503-4801-B1C0-1F7FCA284B8E}"/>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7503-4801-B1C0-1F7FCA284B8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BS17'!$B$12</c:f>
              <c:strCache>
                <c:ptCount val="1"/>
                <c:pt idx="0">
                  <c:v>MW17B Mid Q: 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6D1-48FA-8A96-F0DE49F0E855}"/>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6D1-48FA-8A96-F0DE49F0E855}"/>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6D1-48FA-8A96-F0DE49F0E855}"/>
              </c:ext>
            </c:extLst>
          </c:dPt>
          <c:cat>
            <c:strRef>
              <c:f>'PFAS Pies Seasonal - BS17'!$M$3:$O$3</c:f>
              <c:strCache>
                <c:ptCount val="3"/>
                <c:pt idx="0">
                  <c:v>PFOS
(µg/L)</c:v>
                </c:pt>
                <c:pt idx="1">
                  <c:v>PFOA
(µg/L)</c:v>
                </c:pt>
                <c:pt idx="2">
                  <c:v>PFBA
(µg/L)</c:v>
                </c:pt>
              </c:strCache>
            </c:strRef>
          </c:cat>
          <c:val>
            <c:numRef>
              <c:f>'PFAS Pies Seasonal - BS17'!$M$12:$O$12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06-D6D1-48FA-8A96-F0DE49F0E855}"/>
            </c:ext>
          </c:extLst>
        </c:ser>
        <c:ser>
          <c:idx val="3"/>
          <c:order val="1"/>
          <c:tx>
            <c:strRef>
              <c:f>'PFAS Pies Seasonal - BS17'!$B$31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D6D1-48FA-8A96-F0DE49F0E85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D6D1-48FA-8A96-F0DE49F0E85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D6D1-48FA-8A96-F0DE49F0E855}"/>
              </c:ext>
            </c:extLst>
          </c:dPt>
          <c:cat>
            <c:strRef>
              <c:f>'PFAS Pies Seasonal - BS17'!$M$3:$O$3</c:f>
              <c:strCache>
                <c:ptCount val="3"/>
                <c:pt idx="0">
                  <c:v>PFOS
(µg/L)</c:v>
                </c:pt>
                <c:pt idx="1">
                  <c:v>PFOA
(µg/L)</c:v>
                </c:pt>
                <c:pt idx="2">
                  <c:v>PFBA
(µg/L)</c:v>
                </c:pt>
              </c:strCache>
            </c:strRef>
          </c:cat>
          <c:val>
            <c:numRef>
              <c:f>'PFAS Pies Seasonal - BS17'!$M$31:$O$31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0D-D6D1-48FA-8A96-F0DE49F0E855}"/>
            </c:ext>
          </c:extLst>
        </c:ser>
        <c:ser>
          <c:idx val="0"/>
          <c:order val="2"/>
          <c:tx>
            <c:strRef>
              <c:f>'PFAS Pies Seasonal - BS17'!$B$21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D6D1-48FA-8A96-F0DE49F0E85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D6D1-48FA-8A96-F0DE49F0E85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D6D1-48FA-8A96-F0DE49F0E855}"/>
              </c:ext>
            </c:extLst>
          </c:dPt>
          <c:cat>
            <c:strRef>
              <c:f>'PFAS Pies Seasonal - BS17'!$M$3:$O$3</c:f>
              <c:strCache>
                <c:ptCount val="3"/>
                <c:pt idx="0">
                  <c:v>PFOS
(µg/L)</c:v>
                </c:pt>
                <c:pt idx="1">
                  <c:v>PFOA
(µg/L)</c:v>
                </c:pt>
                <c:pt idx="2">
                  <c:v>PFBA
(µg/L)</c:v>
                </c:pt>
              </c:strCache>
            </c:strRef>
          </c:cat>
          <c:val>
            <c:numRef>
              <c:f>'PFAS Pies Seasonal - BS17'!$M$21:$O$21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14-D6D1-48FA-8A96-F0DE49F0E855}"/>
            </c:ext>
          </c:extLst>
        </c:ser>
        <c:ser>
          <c:idx val="1"/>
          <c:order val="3"/>
          <c:tx>
            <c:strRef>
              <c:f>'PFAS Pies Seasonal - BS17'!$B$22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D6D1-48FA-8A96-F0DE49F0E85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D6D1-48FA-8A96-F0DE49F0E85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D6D1-48FA-8A96-F0DE49F0E855}"/>
              </c:ext>
            </c:extLst>
          </c:dPt>
          <c:cat>
            <c:strRef>
              <c:f>'PFAS Pies Seasonal - BS17'!$M$3:$O$3</c:f>
              <c:strCache>
                <c:ptCount val="3"/>
                <c:pt idx="0">
                  <c:v>PFOS
(µg/L)</c:v>
                </c:pt>
                <c:pt idx="1">
                  <c:v>PFOA
(µg/L)</c:v>
                </c:pt>
                <c:pt idx="2">
                  <c:v>PFBA
(µg/L)</c:v>
                </c:pt>
              </c:strCache>
            </c:strRef>
          </c:cat>
          <c:val>
            <c:numRef>
              <c:f>'PFAS Pies Seasonal - BS17'!$M$22:$O$22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1B-D6D1-48FA-8A96-F0DE49F0E8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extLst/>
  </c:chart>
  <c:txPr>
    <a:bodyPr/>
    <a:lstStyle/>
    <a:p>
      <a:pPr>
        <a:defRPr>
          <a:solidFill>
            <a:schemeClr val="tx1"/>
          </a:solidFill>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- 2'!$B$10</c:f>
              <c:strCache>
                <c:ptCount val="1"/>
                <c:pt idx="0">
                  <c:v>MW02C Mid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26A-4409-A24B-7A377C88C9FA}"/>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26A-4409-A24B-7A377C88C9FA}"/>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26A-4409-A24B-7A377C88C9FA}"/>
              </c:ext>
            </c:extLst>
          </c:dPt>
          <c:cat>
            <c:strRef>
              <c:f>'PFAS Pies Seasonal - 2'!$M$3:$O$3</c:f>
              <c:strCache>
                <c:ptCount val="3"/>
                <c:pt idx="0">
                  <c:v>PFOS
(µg/L)</c:v>
                </c:pt>
                <c:pt idx="1">
                  <c:v>PFOA
(µg/L)</c:v>
                </c:pt>
                <c:pt idx="2">
                  <c:v>PFBA
(µg/L)</c:v>
                </c:pt>
              </c:strCache>
            </c:strRef>
          </c:cat>
          <c:val>
            <c:numRef>
              <c:f>'PFAS Pies Seasonal - 2'!$M$10:$O$10</c:f>
              <c:numCache>
                <c:formatCode>General</c:formatCode>
                <c:ptCount val="3"/>
                <c:pt idx="0">
                  <c:v>0.64400000000000002</c:v>
                </c:pt>
                <c:pt idx="1">
                  <c:v>0.2</c:v>
                </c:pt>
                <c:pt idx="2">
                  <c:v>0.189</c:v>
                </c:pt>
              </c:numCache>
            </c:numRef>
          </c:val>
          <c:extLst>
            <c:ext xmlns:c16="http://schemas.microsoft.com/office/drawing/2014/chart" uri="{C3380CC4-5D6E-409C-BE32-E72D297353CC}">
              <c16:uniqueId val="{00000006-426A-4409-A24B-7A377C88C9FA}"/>
            </c:ext>
          </c:extLst>
        </c:ser>
        <c:ser>
          <c:idx val="3"/>
          <c:order val="1"/>
          <c:tx>
            <c:strRef>
              <c:f>'PFAS Pies Seasonal - 2'!$B$11</c:f>
              <c:strCache>
                <c:ptCount val="1"/>
                <c:pt idx="0">
                  <c:v>MW02A Mid Q-Summer: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426A-4409-A24B-7A377C88C9FA}"/>
              </c:ext>
            </c:extLst>
          </c:dPt>
          <c:cat>
            <c:strRef>
              <c:f>'PFAS Pies Seasonal - 2'!$M$3:$O$3</c:f>
              <c:strCache>
                <c:ptCount val="3"/>
                <c:pt idx="0">
                  <c:v>PFOS
(µg/L)</c:v>
                </c:pt>
                <c:pt idx="1">
                  <c:v>PFOA
(µg/L)</c:v>
                </c:pt>
                <c:pt idx="2">
                  <c:v>PFBA
(µg/L)</c:v>
                </c:pt>
              </c:strCache>
            </c:strRef>
          </c:cat>
          <c:val>
            <c:numRef>
              <c:f>'PFAS Pies Seasonal - 2'!$M$11:$O$11</c:f>
              <c:numCache>
                <c:formatCode>General</c:formatCode>
                <c:ptCount val="3"/>
                <c:pt idx="0">
                  <c:v>0.71799999999999997</c:v>
                </c:pt>
                <c:pt idx="1">
                  <c:v>0.10199999999999999</c:v>
                </c:pt>
                <c:pt idx="2">
                  <c:v>0.05</c:v>
                </c:pt>
              </c:numCache>
            </c:numRef>
          </c:val>
          <c:extLst>
            <c:ext xmlns:c16="http://schemas.microsoft.com/office/drawing/2014/chart" uri="{C3380CC4-5D6E-409C-BE32-E72D297353CC}">
              <c16:uniqueId val="{0000000D-426A-4409-A24B-7A377C88C9FA}"/>
            </c:ext>
          </c:extLst>
        </c:ser>
        <c:ser>
          <c:idx val="0"/>
          <c:order val="2"/>
          <c:tx>
            <c:strRef>
              <c:f>'PFAS Pies Seasonal - 2'!$B$8</c:f>
              <c:strCache>
                <c:ptCount val="1"/>
                <c:pt idx="0">
                  <c:v>MW02C Mid Q-fall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426A-4409-A24B-7A377C88C9FA}"/>
              </c:ext>
            </c:extLst>
          </c:dPt>
          <c:cat>
            <c:strRef>
              <c:f>'PFAS Pies Seasonal - 2'!$M$3:$O$3</c:f>
              <c:strCache>
                <c:ptCount val="3"/>
                <c:pt idx="0">
                  <c:v>PFOS
(µg/L)</c:v>
                </c:pt>
                <c:pt idx="1">
                  <c:v>PFOA
(µg/L)</c:v>
                </c:pt>
                <c:pt idx="2">
                  <c:v>PFBA
(µg/L)</c:v>
                </c:pt>
              </c:strCache>
            </c:strRef>
          </c:cat>
          <c:val>
            <c:numRef>
              <c:f>'PFAS Pies Seasonal - 2'!$M$8:$O$8</c:f>
              <c:numCache>
                <c:formatCode>General</c:formatCode>
                <c:ptCount val="3"/>
                <c:pt idx="0">
                  <c:v>0.84</c:v>
                </c:pt>
                <c:pt idx="1">
                  <c:v>0.11</c:v>
                </c:pt>
                <c:pt idx="2">
                  <c:v>8.2000000000000003E-2</c:v>
                </c:pt>
              </c:numCache>
            </c:numRef>
          </c:val>
          <c:extLst>
            <c:ext xmlns:c16="http://schemas.microsoft.com/office/drawing/2014/chart" uri="{C3380CC4-5D6E-409C-BE32-E72D297353CC}">
              <c16:uniqueId val="{00000014-426A-4409-A24B-7A377C88C9FA}"/>
            </c:ext>
          </c:extLst>
        </c:ser>
        <c:ser>
          <c:idx val="1"/>
          <c:order val="3"/>
          <c:tx>
            <c:strRef>
              <c:f>'PFAS Pies Seasonal - 2'!$B$9</c:f>
              <c:strCache>
                <c:ptCount val="1"/>
                <c:pt idx="0">
                  <c:v>MW02C Mid Q-Winter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426A-4409-A24B-7A377C88C9FA}"/>
              </c:ext>
            </c:extLst>
          </c:dPt>
          <c:cat>
            <c:strRef>
              <c:f>'PFAS Pies Seasonal - 2'!$M$3:$O$3</c:f>
              <c:strCache>
                <c:ptCount val="3"/>
                <c:pt idx="0">
                  <c:v>PFOS
(µg/L)</c:v>
                </c:pt>
                <c:pt idx="1">
                  <c:v>PFOA
(µg/L)</c:v>
                </c:pt>
                <c:pt idx="2">
                  <c:v>PFBA
(µg/L)</c:v>
                </c:pt>
              </c:strCache>
            </c:strRef>
          </c:cat>
          <c:val>
            <c:numRef>
              <c:f>'PFAS Pies Seasonal - 2'!$M$9:$O$9</c:f>
              <c:numCache>
                <c:formatCode>General</c:formatCode>
                <c:ptCount val="3"/>
                <c:pt idx="0">
                  <c:v>1.1000000000000001</c:v>
                </c:pt>
                <c:pt idx="1">
                  <c:v>0.3</c:v>
                </c:pt>
                <c:pt idx="2">
                  <c:v>0.25</c:v>
                </c:pt>
              </c:numCache>
            </c:numRef>
          </c:val>
          <c:extLst>
            <c:ext xmlns:c16="http://schemas.microsoft.com/office/drawing/2014/chart" uri="{C3380CC4-5D6E-409C-BE32-E72D297353CC}">
              <c16:uniqueId val="{0000001B-426A-4409-A24B-7A377C88C9FA}"/>
            </c:ext>
          </c:extLst>
        </c:ser>
        <c:ser>
          <c:idx val="6"/>
          <c:order val="4"/>
          <c:tx>
            <c:strRef>
              <c:f>'PFAS Pies Seasonal - 2'!$B$12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426A-4409-A24B-7A377C88C9FA}"/>
              </c:ext>
            </c:extLst>
          </c:dPt>
          <c:cat>
            <c:strRef>
              <c:f>'PFAS Pies Seasonal - 2'!$M$3:$O$3</c:f>
              <c:strCache>
                <c:ptCount val="3"/>
                <c:pt idx="0">
                  <c:v>PFOS
(µg/L)</c:v>
                </c:pt>
                <c:pt idx="1">
                  <c:v>PFOA
(µg/L)</c:v>
                </c:pt>
                <c:pt idx="2">
                  <c:v>PFBA
(µg/L)</c:v>
                </c:pt>
              </c:strCache>
            </c:strRef>
          </c:cat>
          <c:val>
            <c:numRef>
              <c:f>'PFAS Pies Seasonal - 2'!$M$12:$O$12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2-426A-4409-A24B-7A377C88C9FA}"/>
            </c:ext>
          </c:extLst>
        </c:ser>
        <c:ser>
          <c:idx val="7"/>
          <c:order val="5"/>
          <c:tx>
            <c:strRef>
              <c:f>'PFAS Pies Seasonal - 2'!$B$15</c:f>
              <c:strCache>
                <c:ptCount val="1"/>
                <c:pt idx="0">
                  <c:v>MW02B Bot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426A-4409-A24B-7A377C88C9FA}"/>
              </c:ext>
            </c:extLst>
          </c:dPt>
          <c:cat>
            <c:strRef>
              <c:f>'PFAS Pies Seasonal - 2'!$M$3:$O$3</c:f>
              <c:strCache>
                <c:ptCount val="3"/>
                <c:pt idx="0">
                  <c:v>PFOS
(µg/L)</c:v>
                </c:pt>
                <c:pt idx="1">
                  <c:v>PFOA
(µg/L)</c:v>
                </c:pt>
                <c:pt idx="2">
                  <c:v>PFBA
(µg/L)</c:v>
                </c:pt>
              </c:strCache>
            </c:strRef>
          </c:cat>
          <c:val>
            <c:numRef>
              <c:f>'PFAS Pies Seasonal - 2'!$M$15:$O$15</c:f>
              <c:numCache>
                <c:formatCode>General</c:formatCode>
                <c:ptCount val="3"/>
                <c:pt idx="0">
                  <c:v>0.82899999999999996</c:v>
                </c:pt>
                <c:pt idx="1">
                  <c:v>0.20799999999999999</c:v>
                </c:pt>
                <c:pt idx="2">
                  <c:v>0.23699999999999999</c:v>
                </c:pt>
              </c:numCache>
            </c:numRef>
          </c:val>
          <c:extLst>
            <c:ext xmlns:c16="http://schemas.microsoft.com/office/drawing/2014/chart" uri="{C3380CC4-5D6E-409C-BE32-E72D297353CC}">
              <c16:uniqueId val="{00000029-426A-4409-A24B-7A377C88C9FA}"/>
            </c:ext>
          </c:extLst>
        </c:ser>
        <c:ser>
          <c:idx val="4"/>
          <c:order val="6"/>
          <c:tx>
            <c:strRef>
              <c:f>'PFAS Pies Seasonal - 2'!$B$18</c:f>
              <c:strCache>
                <c:ptCount val="1"/>
                <c:pt idx="0">
                  <c:v>MW02A Bot Q-Summer: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426A-4409-A24B-7A377C88C9FA}"/>
              </c:ext>
            </c:extLst>
          </c:dPt>
          <c:cat>
            <c:strRef>
              <c:f>'PFAS Pies Seasonal - 2'!$M$3:$O$3</c:f>
              <c:strCache>
                <c:ptCount val="3"/>
                <c:pt idx="0">
                  <c:v>PFOS
(µg/L)</c:v>
                </c:pt>
                <c:pt idx="1">
                  <c:v>PFOA
(µg/L)</c:v>
                </c:pt>
                <c:pt idx="2">
                  <c:v>PFBA
(µg/L)</c:v>
                </c:pt>
              </c:strCache>
            </c:strRef>
          </c:cat>
          <c:val>
            <c:numRef>
              <c:f>'PFAS Pies Seasonal - 2'!$M$18:$O$18</c:f>
              <c:numCache>
                <c:formatCode>General</c:formatCode>
                <c:ptCount val="3"/>
                <c:pt idx="0">
                  <c:v>0.71899999999999997</c:v>
                </c:pt>
                <c:pt idx="1">
                  <c:v>0.26700000000000002</c:v>
                </c:pt>
                <c:pt idx="2">
                  <c:v>0.28199999999999997</c:v>
                </c:pt>
              </c:numCache>
            </c:numRef>
          </c:val>
          <c:extLst>
            <c:ext xmlns:c16="http://schemas.microsoft.com/office/drawing/2014/chart" uri="{C3380CC4-5D6E-409C-BE32-E72D297353CC}">
              <c16:uniqueId val="{00000030-426A-4409-A24B-7A377C88C9FA}"/>
            </c:ext>
          </c:extLst>
        </c:ser>
        <c:ser>
          <c:idx val="5"/>
          <c:order val="7"/>
          <c:tx>
            <c:strRef>
              <c:f>'PFAS Pies Seasonal - 2'!$B$13</c:f>
              <c:strCache>
                <c:ptCount val="1"/>
                <c:pt idx="0">
                  <c:v>MW02B Bot Q-fall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426A-4409-A24B-7A377C88C9FA}"/>
              </c:ext>
            </c:extLst>
          </c:dPt>
          <c:cat>
            <c:strRef>
              <c:f>'PFAS Pies Seasonal - 2'!$M$3:$O$3</c:f>
              <c:strCache>
                <c:ptCount val="3"/>
                <c:pt idx="0">
                  <c:v>PFOS
(µg/L)</c:v>
                </c:pt>
                <c:pt idx="1">
                  <c:v>PFOA
(µg/L)</c:v>
                </c:pt>
                <c:pt idx="2">
                  <c:v>PFBA
(µg/L)</c:v>
                </c:pt>
              </c:strCache>
            </c:strRef>
          </c:cat>
          <c:val>
            <c:numRef>
              <c:f>'PFAS Pies Seasonal - 2'!$M$13:$O$13</c:f>
              <c:numCache>
                <c:formatCode>General</c:formatCode>
                <c:ptCount val="3"/>
                <c:pt idx="0">
                  <c:v>0.98</c:v>
                </c:pt>
                <c:pt idx="1">
                  <c:v>0.2</c:v>
                </c:pt>
                <c:pt idx="2">
                  <c:v>0.13</c:v>
                </c:pt>
              </c:numCache>
            </c:numRef>
          </c:val>
          <c:extLst>
            <c:ext xmlns:c16="http://schemas.microsoft.com/office/drawing/2014/chart" uri="{C3380CC4-5D6E-409C-BE32-E72D297353CC}">
              <c16:uniqueId val="{00000037-426A-4409-A24B-7A377C88C9FA}"/>
            </c:ext>
          </c:extLst>
        </c:ser>
        <c:ser>
          <c:idx val="8"/>
          <c:order val="8"/>
          <c:tx>
            <c:strRef>
              <c:f>'PFAS Pies Seasonal - 2'!$B$14</c:f>
              <c:strCache>
                <c:ptCount val="1"/>
                <c:pt idx="0">
                  <c:v>MW02B Bot Q-Winter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426A-4409-A24B-7A377C88C9FA}"/>
              </c:ext>
            </c:extLst>
          </c:dPt>
          <c:cat>
            <c:strRef>
              <c:f>'PFAS Pies Seasonal - 2'!$M$3:$O$3</c:f>
              <c:strCache>
                <c:ptCount val="3"/>
                <c:pt idx="0">
                  <c:v>PFOS
(µg/L)</c:v>
                </c:pt>
                <c:pt idx="1">
                  <c:v>PFOA
(µg/L)</c:v>
                </c:pt>
                <c:pt idx="2">
                  <c:v>PFBA
(µg/L)</c:v>
                </c:pt>
              </c:strCache>
            </c:strRef>
          </c:cat>
          <c:val>
            <c:numRef>
              <c:f>'PFAS Pies Seasonal - 2'!$M$14:$O$14</c:f>
              <c:numCache>
                <c:formatCode>General</c:formatCode>
                <c:ptCount val="3"/>
                <c:pt idx="0">
                  <c:v>1.1000000000000001</c:v>
                </c:pt>
                <c:pt idx="1">
                  <c:v>0.18</c:v>
                </c:pt>
                <c:pt idx="2">
                  <c:v>0.19</c:v>
                </c:pt>
              </c:numCache>
            </c:numRef>
          </c:val>
          <c:extLst>
            <c:ext xmlns:c16="http://schemas.microsoft.com/office/drawing/2014/chart" uri="{C3380CC4-5D6E-409C-BE32-E72D297353CC}">
              <c16:uniqueId val="{0000003E-426A-4409-A24B-7A377C88C9FA}"/>
            </c:ext>
          </c:extLst>
        </c:ser>
        <c:ser>
          <c:idx val="11"/>
          <c:order val="9"/>
          <c:tx>
            <c:strRef>
              <c:f>'PFAS Pies Seasonal - 2'!$B$20</c:f>
              <c:strCache>
                <c:ptCount val="1"/>
                <c:pt idx="0">
                  <c:v>MW02E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426A-4409-A24B-7A377C88C9FA}"/>
              </c:ext>
            </c:extLst>
          </c:dPt>
          <c:cat>
            <c:strRef>
              <c:f>'PFAS Pies Seasonal - 2'!$M$3:$O$3</c:f>
              <c:strCache>
                <c:ptCount val="3"/>
                <c:pt idx="0">
                  <c:v>PFOS
(µg/L)</c:v>
                </c:pt>
                <c:pt idx="1">
                  <c:v>PFOA
(µg/L)</c:v>
                </c:pt>
                <c:pt idx="2">
                  <c:v>PFBA
(µg/L)</c:v>
                </c:pt>
              </c:strCache>
            </c:strRef>
          </c:cat>
          <c:val>
            <c:numRef>
              <c:f>'PFAS Pies Seasonal - 2'!$M$20:$O$20</c:f>
              <c:numCache>
                <c:formatCode>General</c:formatCode>
                <c:ptCount val="3"/>
                <c:pt idx="0">
                  <c:v>0.115</c:v>
                </c:pt>
                <c:pt idx="1">
                  <c:v>2.7100000000000003E-2</c:v>
                </c:pt>
                <c:pt idx="2">
                  <c:v>3.6299999999999999E-2</c:v>
                </c:pt>
              </c:numCache>
            </c:numRef>
          </c:val>
          <c:extLst>
            <c:ext xmlns:c16="http://schemas.microsoft.com/office/drawing/2014/chart" uri="{C3380CC4-5D6E-409C-BE32-E72D297353CC}">
              <c16:uniqueId val="{00000045-426A-4409-A24B-7A377C88C9FA}"/>
            </c:ext>
          </c:extLst>
        </c:ser>
        <c:ser>
          <c:idx val="14"/>
          <c:order val="10"/>
          <c:tx>
            <c:strRef>
              <c:f>'PFAS Pies Seasonal - 2'!$B$31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426A-4409-A24B-7A377C88C9FA}"/>
              </c:ext>
            </c:extLst>
          </c:dPt>
          <c:cat>
            <c:strRef>
              <c:f>'PFAS Pies Seasonal - 2'!$M$3:$O$3</c:f>
              <c:strCache>
                <c:ptCount val="3"/>
                <c:pt idx="0">
                  <c:v>PFOS
(µg/L)</c:v>
                </c:pt>
                <c:pt idx="1">
                  <c:v>PFOA
(µg/L)</c:v>
                </c:pt>
                <c:pt idx="2">
                  <c:v>PFBA
(µg/L)</c:v>
                </c:pt>
              </c:strCache>
            </c:strRef>
          </c:cat>
          <c:val>
            <c:numRef>
              <c:f>'PFAS Pies Seasonal - 2'!$M$31:$O$31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4C-426A-4409-A24B-7A377C88C9FA}"/>
            </c:ext>
          </c:extLst>
        </c:ser>
        <c:ser>
          <c:idx val="9"/>
          <c:order val="11"/>
          <c:tx>
            <c:strRef>
              <c:f>'PFAS Pies Seasonal - 2'!$B$26</c:f>
              <c:strCache>
                <c:ptCount val="1"/>
                <c:pt idx="0">
                  <c:v>MW02A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E-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0-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2-426A-4409-A24B-7A377C88C9FA}"/>
              </c:ext>
            </c:extLst>
          </c:dPt>
          <c:cat>
            <c:strRef>
              <c:f>'PFAS Pies Seasonal - 2'!$M$3:$O$3</c:f>
              <c:strCache>
                <c:ptCount val="3"/>
                <c:pt idx="0">
                  <c:v>PFOS
(µg/L)</c:v>
                </c:pt>
                <c:pt idx="1">
                  <c:v>PFOA
(µg/L)</c:v>
                </c:pt>
                <c:pt idx="2">
                  <c:v>PFBA
(µg/L)</c:v>
                </c:pt>
              </c:strCache>
            </c:strRef>
          </c:cat>
          <c:val>
            <c:numRef>
              <c:f>'PFAS Pies Seasonal - 2'!$M$26:$O$26</c:f>
              <c:numCache>
                <c:formatCode>General</c:formatCode>
                <c:ptCount val="3"/>
                <c:pt idx="0">
                  <c:v>8.5699999999999995E-3</c:v>
                </c:pt>
                <c:pt idx="1">
                  <c:v>3.5900000000000001E-2</c:v>
                </c:pt>
                <c:pt idx="2">
                  <c:v>0.57299999999999995</c:v>
                </c:pt>
              </c:numCache>
            </c:numRef>
          </c:val>
          <c:extLst>
            <c:ext xmlns:c16="http://schemas.microsoft.com/office/drawing/2014/chart" uri="{C3380CC4-5D6E-409C-BE32-E72D297353CC}">
              <c16:uniqueId val="{00000053-426A-4409-A24B-7A377C88C9FA}"/>
            </c:ext>
          </c:extLst>
        </c:ser>
        <c:ser>
          <c:idx val="10"/>
          <c:order val="12"/>
          <c:tx>
            <c:strRef>
              <c:f>'PFAS Pies Seasonal - 2'!$B$23</c:f>
              <c:strCache>
                <c:ptCount val="1"/>
                <c:pt idx="0">
                  <c:v>MW02A J-Summer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5-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7-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9-426A-4409-A24B-7A377C88C9FA}"/>
              </c:ext>
            </c:extLst>
          </c:dPt>
          <c:cat>
            <c:strRef>
              <c:f>'PFAS Pies Seasonal - 2'!$M$3:$O$3</c:f>
              <c:strCache>
                <c:ptCount val="3"/>
                <c:pt idx="0">
                  <c:v>PFOS
(µg/L)</c:v>
                </c:pt>
                <c:pt idx="1">
                  <c:v>PFOA
(µg/L)</c:v>
                </c:pt>
                <c:pt idx="2">
                  <c:v>PFBA
(µg/L)</c:v>
                </c:pt>
              </c:strCache>
            </c:strRef>
          </c:cat>
          <c:val>
            <c:numRef>
              <c:f>'PFAS Pies Seasonal - 2'!$M$23:$O$23</c:f>
              <c:numCache>
                <c:formatCode>General</c:formatCode>
                <c:ptCount val="3"/>
                <c:pt idx="0">
                  <c:v>4.6600000000000001E-3</c:v>
                </c:pt>
                <c:pt idx="1">
                  <c:v>3.1099999999999999E-2</c:v>
                </c:pt>
                <c:pt idx="2">
                  <c:v>0.51700000000000002</c:v>
                </c:pt>
              </c:numCache>
            </c:numRef>
          </c:val>
          <c:extLst>
            <c:ext xmlns:c16="http://schemas.microsoft.com/office/drawing/2014/chart" uri="{C3380CC4-5D6E-409C-BE32-E72D297353CC}">
              <c16:uniqueId val="{0000005A-426A-4409-A24B-7A377C88C9FA}"/>
            </c:ext>
          </c:extLst>
        </c:ser>
        <c:ser>
          <c:idx val="16"/>
          <c:order val="13"/>
          <c:tx>
            <c:strRef>
              <c:f>'PFAS Pies Seasonal - 2'!$B$24</c:f>
              <c:strCache>
                <c:ptCount val="1"/>
                <c:pt idx="0">
                  <c:v>MW02A J-Fall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C-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E-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0-426A-4409-A24B-7A377C88C9FA}"/>
              </c:ext>
            </c:extLst>
          </c:dPt>
          <c:cat>
            <c:strRef>
              <c:f>'PFAS Pies Seasonal - 2'!$M$3:$O$3</c:f>
              <c:strCache>
                <c:ptCount val="3"/>
                <c:pt idx="0">
                  <c:v>PFOS
(µg/L)</c:v>
                </c:pt>
                <c:pt idx="1">
                  <c:v>PFOA
(µg/L)</c:v>
                </c:pt>
                <c:pt idx="2">
                  <c:v>PFBA
(µg/L)</c:v>
                </c:pt>
              </c:strCache>
            </c:strRef>
          </c:cat>
          <c:val>
            <c:numRef>
              <c:f>'PFAS Pies Seasonal - 2'!$M$24:$O$24</c:f>
              <c:numCache>
                <c:formatCode>General</c:formatCode>
                <c:ptCount val="3"/>
                <c:pt idx="0">
                  <c:v>7.4999999999999997E-3</c:v>
                </c:pt>
                <c:pt idx="1">
                  <c:v>3.9E-2</c:v>
                </c:pt>
                <c:pt idx="2">
                  <c:v>0.53</c:v>
                </c:pt>
              </c:numCache>
            </c:numRef>
          </c:val>
          <c:extLst>
            <c:ext xmlns:c16="http://schemas.microsoft.com/office/drawing/2014/chart" uri="{C3380CC4-5D6E-409C-BE32-E72D297353CC}">
              <c16:uniqueId val="{00000061-426A-4409-A24B-7A377C88C9FA}"/>
            </c:ext>
          </c:extLst>
        </c:ser>
        <c:ser>
          <c:idx val="27"/>
          <c:order val="14"/>
          <c:tx>
            <c:strRef>
              <c:f>'PFAS Pies Seasonal - 2'!$B$25</c:f>
              <c:strCache>
                <c:ptCount val="1"/>
                <c:pt idx="0">
                  <c:v>MW02A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3-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5-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7-426A-4409-A24B-7A377C88C9FA}"/>
              </c:ext>
            </c:extLst>
          </c:dPt>
          <c:cat>
            <c:strRef>
              <c:f>'PFAS Pies Seasonal - 2'!$M$3:$O$3</c:f>
              <c:strCache>
                <c:ptCount val="3"/>
                <c:pt idx="0">
                  <c:v>PFOS
(µg/L)</c:v>
                </c:pt>
                <c:pt idx="1">
                  <c:v>PFOA
(µg/L)</c:v>
                </c:pt>
                <c:pt idx="2">
                  <c:v>PFBA
(µg/L)</c:v>
                </c:pt>
              </c:strCache>
            </c:strRef>
          </c:cat>
          <c:val>
            <c:numRef>
              <c:f>'PFAS Pies Seasonal - 2'!$M$25:$O$25</c:f>
              <c:numCache>
                <c:formatCode>General</c:formatCode>
                <c:ptCount val="3"/>
                <c:pt idx="0">
                  <c:v>5.3E-3</c:v>
                </c:pt>
                <c:pt idx="1">
                  <c:v>4.2000000000000003E-2</c:v>
                </c:pt>
                <c:pt idx="2">
                  <c:v>0.68</c:v>
                </c:pt>
              </c:numCache>
            </c:numRef>
          </c:val>
          <c:extLst>
            <c:ext xmlns:c16="http://schemas.microsoft.com/office/drawing/2014/chart" uri="{C3380CC4-5D6E-409C-BE32-E72D297353CC}">
              <c16:uniqueId val="{00000068-426A-4409-A24B-7A377C88C9FA}"/>
            </c:ext>
          </c:extLst>
        </c:ser>
        <c:ser>
          <c:idx val="22"/>
          <c:order val="15"/>
          <c:tx>
            <c:strRef>
              <c:f>'PFAS Pies Seasonal - 2'!$B$29</c:f>
              <c:strCache>
                <c:ptCount val="1"/>
                <c:pt idx="0">
                  <c:v>MW14C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A-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C-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E-426A-4409-A24B-7A377C88C9FA}"/>
              </c:ext>
            </c:extLst>
          </c:dPt>
          <c:cat>
            <c:strRef>
              <c:f>'PFAS Pies Seasonal - 2'!$M$3:$O$3</c:f>
              <c:strCache>
                <c:ptCount val="3"/>
                <c:pt idx="0">
                  <c:v>PFOS
(µg/L)</c:v>
                </c:pt>
                <c:pt idx="1">
                  <c:v>PFOA
(µg/L)</c:v>
                </c:pt>
                <c:pt idx="2">
                  <c:v>PFBA
(µg/L)</c:v>
                </c:pt>
              </c:strCache>
            </c:strRef>
          </c:cat>
          <c:val>
            <c:numRef>
              <c:f>'PFAS Pies Seasonal - 2'!$M$29:$O$29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6F-426A-4409-A24B-7A377C88C9FA}"/>
            </c:ext>
          </c:extLst>
        </c:ser>
        <c:ser>
          <c:idx val="19"/>
          <c:order val="16"/>
          <c:tx>
            <c:strRef>
              <c:f>'PFAS Pies Seasonal - 2'!$B$30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1-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3-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5-426A-4409-A24B-7A377C88C9FA}"/>
              </c:ext>
            </c:extLst>
          </c:dPt>
          <c:cat>
            <c:strRef>
              <c:f>'PFAS Pies Seasonal - 2'!$M$3:$O$3</c:f>
              <c:strCache>
                <c:ptCount val="3"/>
                <c:pt idx="0">
                  <c:v>PFOS
(µg/L)</c:v>
                </c:pt>
                <c:pt idx="1">
                  <c:v>PFOA
(µg/L)</c:v>
                </c:pt>
                <c:pt idx="2">
                  <c:v>PFBA
(µg/L)</c:v>
                </c:pt>
              </c:strCache>
            </c:strRef>
          </c:cat>
          <c:val>
            <c:numRef>
              <c:f>'PFAS Pies Seasonal - 2'!$M$30:$O$30</c:f>
              <c:numCache>
                <c:formatCode>General</c:formatCode>
                <c:ptCount val="3"/>
                <c:pt idx="0">
                  <c:v>3.8</c:v>
                </c:pt>
                <c:pt idx="1">
                  <c:v>1.3</c:v>
                </c:pt>
                <c:pt idx="2">
                  <c:v>0.24</c:v>
                </c:pt>
              </c:numCache>
            </c:numRef>
          </c:val>
          <c:extLst>
            <c:ext xmlns:c16="http://schemas.microsoft.com/office/drawing/2014/chart" uri="{C3380CC4-5D6E-409C-BE32-E72D297353CC}">
              <c16:uniqueId val="{00000076-426A-4409-A24B-7A377C88C9FA}"/>
            </c:ext>
          </c:extLst>
        </c:ser>
        <c:ser>
          <c:idx val="20"/>
          <c:order val="17"/>
          <c:tx>
            <c:strRef>
              <c:f>'PFAS Pies Seasonal - 2'!$B$17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8-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A-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C-426A-4409-A24B-7A377C88C9FA}"/>
              </c:ext>
            </c:extLst>
          </c:dPt>
          <c:cat>
            <c:strRef>
              <c:f>'PFAS Pies Seasonal - 2'!$M$3:$O$3</c:f>
              <c:strCache>
                <c:ptCount val="3"/>
                <c:pt idx="0">
                  <c:v>PFOS
(µg/L)</c:v>
                </c:pt>
                <c:pt idx="1">
                  <c:v>PFOA
(µg/L)</c:v>
                </c:pt>
                <c:pt idx="2">
                  <c:v>PFBA
(µg/L)</c:v>
                </c:pt>
              </c:strCache>
            </c:strRef>
          </c:cat>
          <c:val>
            <c:numRef>
              <c:f>'PFAS Pies Seasonal - 2'!$M$17:$O$17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7D-426A-4409-A24B-7A377C88C9FA}"/>
            </c:ext>
          </c:extLst>
        </c:ser>
        <c:ser>
          <c:idx val="21"/>
          <c:order val="18"/>
          <c:tx>
            <c:strRef>
              <c:f>'PFAS Pies Seasonal - 2'!$B$19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F-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1-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3-426A-4409-A24B-7A377C88C9FA}"/>
              </c:ext>
            </c:extLst>
          </c:dPt>
          <c:cat>
            <c:strRef>
              <c:f>'PFAS Pies Seasonal - 2'!$M$3:$O$3</c:f>
              <c:strCache>
                <c:ptCount val="3"/>
                <c:pt idx="0">
                  <c:v>PFOS
(µg/L)</c:v>
                </c:pt>
                <c:pt idx="1">
                  <c:v>PFOA
(µg/L)</c:v>
                </c:pt>
                <c:pt idx="2">
                  <c:v>PFBA
(µg/L)</c:v>
                </c:pt>
              </c:strCache>
            </c:strRef>
          </c:cat>
          <c:val>
            <c:numRef>
              <c:f>'PFAS Pies Seasonal - 2'!$M$19:$O$19</c:f>
              <c:numCache>
                <c:formatCode>General</c:formatCode>
                <c:ptCount val="3"/>
                <c:pt idx="0">
                  <c:v>3.9</c:v>
                </c:pt>
                <c:pt idx="1">
                  <c:v>0.71</c:v>
                </c:pt>
                <c:pt idx="2">
                  <c:v>0.35</c:v>
                </c:pt>
              </c:numCache>
            </c:numRef>
          </c:val>
          <c:extLst>
            <c:ext xmlns:c16="http://schemas.microsoft.com/office/drawing/2014/chart" uri="{C3380CC4-5D6E-409C-BE32-E72D297353CC}">
              <c16:uniqueId val="{00000084-426A-4409-A24B-7A377C88C9FA}"/>
            </c:ext>
          </c:extLst>
        </c:ser>
        <c:ser>
          <c:idx val="25"/>
          <c:order val="19"/>
          <c:tx>
            <c:strRef>
              <c:f>'PFAS Pies Seasonal - 2'!$B$16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6-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8-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A-426A-4409-A24B-7A377C88C9FA}"/>
              </c:ext>
            </c:extLst>
          </c:dPt>
          <c:cat>
            <c:strRef>
              <c:f>'PFAS Pies Seasonal - 2'!$M$3:$O$3</c:f>
              <c:strCache>
                <c:ptCount val="3"/>
                <c:pt idx="0">
                  <c:v>PFOS
(µg/L)</c:v>
                </c:pt>
                <c:pt idx="1">
                  <c:v>PFOA
(µg/L)</c:v>
                </c:pt>
                <c:pt idx="2">
                  <c:v>PFBA
(µg/L)</c:v>
                </c:pt>
              </c:strCache>
            </c:strRef>
          </c:cat>
          <c:val>
            <c:numRef>
              <c:f>'PFAS Pies Seasonal - 2'!$M$16:$O$16</c:f>
              <c:numCache>
                <c:formatCode>General</c:formatCode>
                <c:ptCount val="3"/>
                <c:pt idx="0">
                  <c:v>0.96</c:v>
                </c:pt>
                <c:pt idx="1">
                  <c:v>0.31</c:v>
                </c:pt>
                <c:pt idx="2">
                  <c:v>0.2</c:v>
                </c:pt>
              </c:numCache>
            </c:numRef>
          </c:val>
          <c:extLst>
            <c:ext xmlns:c16="http://schemas.microsoft.com/office/drawing/2014/chart" uri="{C3380CC4-5D6E-409C-BE32-E72D297353CC}">
              <c16:uniqueId val="{0000008B-426A-4409-A24B-7A377C88C9FA}"/>
            </c:ext>
          </c:extLst>
        </c:ser>
        <c:ser>
          <c:idx val="26"/>
          <c:order val="20"/>
          <c:tx>
            <c:strRef>
              <c:f>'PFAS Pies Seasonal - 2'!$B$27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D-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F-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1-426A-4409-A24B-7A377C88C9FA}"/>
              </c:ext>
            </c:extLst>
          </c:dPt>
          <c:cat>
            <c:strRef>
              <c:f>'PFAS Pies Seasonal - 2'!$M$3:$O$3</c:f>
              <c:strCache>
                <c:ptCount val="3"/>
                <c:pt idx="0">
                  <c:v>PFOS
(µg/L)</c:v>
                </c:pt>
                <c:pt idx="1">
                  <c:v>PFOA
(µg/L)</c:v>
                </c:pt>
                <c:pt idx="2">
                  <c:v>PFBA
(µg/L)</c:v>
                </c:pt>
              </c:strCache>
            </c:strRef>
          </c:cat>
          <c:val>
            <c:numRef>
              <c:f>'PFAS Pies Seasonal - 2'!$M$27:$O$27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92-426A-4409-A24B-7A377C88C9FA}"/>
            </c:ext>
          </c:extLst>
        </c:ser>
        <c:ser>
          <c:idx val="13"/>
          <c:order val="21"/>
          <c:tx>
            <c:strRef>
              <c:f>'PFAS Pies Seasonal - 2'!$B$28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4-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6-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8-426A-4409-A24B-7A377C88C9FA}"/>
              </c:ext>
            </c:extLst>
          </c:dPt>
          <c:cat>
            <c:strRef>
              <c:f>'PFAS Pies Seasonal - 2'!$M$3:$O$3</c:f>
              <c:strCache>
                <c:ptCount val="3"/>
                <c:pt idx="0">
                  <c:v>PFOS
(µg/L)</c:v>
                </c:pt>
                <c:pt idx="1">
                  <c:v>PFOA
(µg/L)</c:v>
                </c:pt>
                <c:pt idx="2">
                  <c:v>PFBA
(µg/L)</c:v>
                </c:pt>
              </c:strCache>
            </c:strRef>
          </c:cat>
          <c:val>
            <c:numRef>
              <c:f>'PFAS Pies Seasonal - 2'!$M$28:$O$28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99-426A-4409-A24B-7A377C88C9FA}"/>
            </c:ext>
          </c:extLst>
        </c:ser>
        <c:ser>
          <c:idx val="15"/>
          <c:order val="22"/>
          <c:tx>
            <c:strRef>
              <c:f>'PFAS Pies Seasonal - 2'!$B$21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B-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D-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F-426A-4409-A24B-7A377C88C9FA}"/>
              </c:ext>
            </c:extLst>
          </c:dPt>
          <c:cat>
            <c:strRef>
              <c:f>'PFAS Pies Seasonal - 2'!$M$3:$O$3</c:f>
              <c:strCache>
                <c:ptCount val="3"/>
                <c:pt idx="0">
                  <c:v>PFOS
(µg/L)</c:v>
                </c:pt>
                <c:pt idx="1">
                  <c:v>PFOA
(µg/L)</c:v>
                </c:pt>
                <c:pt idx="2">
                  <c:v>PFBA
(µg/L)</c:v>
                </c:pt>
              </c:strCache>
            </c:strRef>
          </c:cat>
          <c:val>
            <c:numRef>
              <c:f>'PFAS Pies Seasonal - 2'!$M$21:$O$21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A0-426A-4409-A24B-7A377C88C9FA}"/>
            </c:ext>
          </c:extLst>
        </c:ser>
        <c:ser>
          <c:idx val="12"/>
          <c:order val="23"/>
          <c:tx>
            <c:strRef>
              <c:f>'PFAS Pies Seasonal - 2'!$B$22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2-426A-4409-A24B-7A377C88C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4-426A-4409-A24B-7A377C88C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6-426A-4409-A24B-7A377C88C9FA}"/>
              </c:ext>
            </c:extLst>
          </c:dPt>
          <c:cat>
            <c:strRef>
              <c:f>'PFAS Pies Seasonal - 2'!$M$3:$O$3</c:f>
              <c:strCache>
                <c:ptCount val="3"/>
                <c:pt idx="0">
                  <c:v>PFOS
(µg/L)</c:v>
                </c:pt>
                <c:pt idx="1">
                  <c:v>PFOA
(µg/L)</c:v>
                </c:pt>
                <c:pt idx="2">
                  <c:v>PFBA
(µg/L)</c:v>
                </c:pt>
              </c:strCache>
            </c:strRef>
          </c:cat>
          <c:val>
            <c:numRef>
              <c:f>'PFAS Pies Seasonal - 2'!$M$22:$O$22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A7-426A-4409-A24B-7A377C88C9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BS14'!$B$35</c:f>
              <c:strCache>
                <c:ptCount val="1"/>
                <c:pt idx="0">
                  <c:v>BS1 Q</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BC6-4E99-80ED-517488FC978A}"/>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BC6-4E99-80ED-517488FC978A}"/>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BC6-4E99-80ED-517488FC978A}"/>
              </c:ext>
            </c:extLst>
          </c:dPt>
          <c:cat>
            <c:strRef>
              <c:f>'PFAS Pies Seasonal - BS14'!$M$3:$O$3</c:f>
              <c:strCache>
                <c:ptCount val="3"/>
                <c:pt idx="0">
                  <c:v>PFOS</c:v>
                </c:pt>
                <c:pt idx="1">
                  <c:v>PFOA</c:v>
                </c:pt>
                <c:pt idx="2">
                  <c:v>PFBA</c:v>
                </c:pt>
              </c:strCache>
            </c:strRef>
          </c:cat>
          <c:val>
            <c:numRef>
              <c:f>'PFAS Pies Seasonal - BS14'!$M$35:$O$35</c:f>
              <c:numCache>
                <c:formatCode>General</c:formatCode>
                <c:ptCount val="3"/>
                <c:pt idx="0">
                  <c:v>4.4999999999999998E-2</c:v>
                </c:pt>
                <c:pt idx="1">
                  <c:v>4.7E-2</c:v>
                </c:pt>
                <c:pt idx="2">
                  <c:v>0.2</c:v>
                </c:pt>
              </c:numCache>
            </c:numRef>
          </c:val>
          <c:extLst>
            <c:ext xmlns:c16="http://schemas.microsoft.com/office/drawing/2014/chart" uri="{C3380CC4-5D6E-409C-BE32-E72D297353CC}">
              <c16:uniqueId val="{00000006-0BC6-4E99-80ED-517488FC978A}"/>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0BC6-4E99-80ED-517488FC978A}"/>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0BC6-4E99-80ED-517488FC978A}"/>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0BC6-4E99-80ED-517488FC978A}"/>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0BC6-4E99-80ED-517488FC978A}"/>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0BC6-4E99-80ED-517488FC978A}"/>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0BC6-4E99-80ED-517488FC978A}"/>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0BC6-4E99-80ED-517488FC978A}"/>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0BC6-4E99-80ED-517488FC978A}"/>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0BC6-4E99-80ED-517488FC978A}"/>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0BC6-4E99-80ED-517488FC978A}"/>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0BC6-4E99-80ED-517488FC978A}"/>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0BC6-4E99-80ED-517488FC978A}"/>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0BC6-4E99-80ED-517488FC978A}"/>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0BC6-4E99-80ED-517488FC978A}"/>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0BC6-4E99-80ED-517488FC978A}"/>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0BC6-4E99-80ED-517488FC978A}"/>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0BC6-4E99-80ED-517488FC978A}"/>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0BC6-4E99-80ED-517488FC978A}"/>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0BC6-4E99-80ED-517488FC978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0BC6-4E99-80ED-517488FC978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0BC6-4E99-80ED-517488FC978A}"/>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0BC6-4E99-80ED-517488FC97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Quaternary - Confluence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'PFAS Pies Seasonal - BS14'!$CY$203</c:f>
              <c:strCache>
                <c:ptCount val="1"/>
                <c:pt idx="0">
                  <c:v>PFOS</c:v>
                </c:pt>
              </c:strCache>
            </c:strRef>
          </c:tx>
          <c:spPr>
            <a:solidFill>
              <a:srgbClr val="ED7D31"/>
            </a:solidFill>
            <a:ln>
              <a:noFill/>
            </a:ln>
            <a:effectLst>
              <a:outerShdw blurRad="57150" dist="19050" dir="5400000" algn="ctr" rotWithShape="0">
                <a:srgbClr val="000000">
                  <a:alpha val="63000"/>
                </a:srgbClr>
              </a:outerShdw>
            </a:effectLst>
          </c:spPr>
          <c:invertIfNegative val="0"/>
          <c:cat>
            <c:strRef>
              <c:f>'PFAS Pies Seasonal - BS14'!$CV$209:$CV$214</c:f>
              <c:strCache>
                <c:ptCount val="3"/>
                <c:pt idx="0">
                  <c:v>Post-IAWC</c:v>
                </c:pt>
                <c:pt idx="1">
                  <c:v>Confluence</c:v>
                </c:pt>
                <c:pt idx="2">
                  <c:v>P1007</c:v>
                </c:pt>
              </c:strCache>
              <c:extLst/>
            </c:strRef>
          </c:cat>
          <c:val>
            <c:numRef>
              <c:f>'PFAS Pies Seasonal - BS14'!$CY$209:$CY$214</c:f>
              <c:numCache>
                <c:formatCode>0.00</c:formatCode>
                <c:ptCount val="3"/>
                <c:pt idx="0">
                  <c:v>1.23</c:v>
                </c:pt>
                <c:pt idx="1">
                  <c:v>0.64400000000000002</c:v>
                </c:pt>
                <c:pt idx="2">
                  <c:v>8.0000000000000002E-3</c:v>
                </c:pt>
              </c:numCache>
              <c:extLst/>
            </c:numRef>
          </c:val>
          <c:extLst>
            <c:ext xmlns:c16="http://schemas.microsoft.com/office/drawing/2014/chart" uri="{C3380CC4-5D6E-409C-BE32-E72D297353CC}">
              <c16:uniqueId val="{00000000-E56D-4146-8A62-048D123F2758}"/>
            </c:ext>
          </c:extLst>
        </c:ser>
        <c:ser>
          <c:idx val="1"/>
          <c:order val="1"/>
          <c:tx>
            <c:strRef>
              <c:f>'PFAS Pies Seasonal - BS14'!$CZ$203</c:f>
              <c:strCache>
                <c:ptCount val="1"/>
                <c:pt idx="0">
                  <c:v>PFOA</c:v>
                </c:pt>
              </c:strCache>
            </c:strRef>
          </c:tx>
          <c:spPr>
            <a:solidFill>
              <a:srgbClr val="FF0000"/>
            </a:solidFill>
            <a:ln>
              <a:solidFill>
                <a:srgbClr val="FF0000"/>
              </a:solidFill>
            </a:ln>
            <a:effectLst>
              <a:outerShdw blurRad="57150" dist="19050" dir="5400000" algn="ctr" rotWithShape="0">
                <a:srgbClr val="000000">
                  <a:alpha val="63000"/>
                </a:srgbClr>
              </a:outerShdw>
            </a:effectLst>
          </c:spPr>
          <c:invertIfNegative val="0"/>
          <c:cat>
            <c:strRef>
              <c:f>'PFAS Pies Seasonal - BS14'!$CV$209:$CV$214</c:f>
              <c:strCache>
                <c:ptCount val="3"/>
                <c:pt idx="0">
                  <c:v>Post-IAWC</c:v>
                </c:pt>
                <c:pt idx="1">
                  <c:v>Confluence</c:v>
                </c:pt>
                <c:pt idx="2">
                  <c:v>P1007</c:v>
                </c:pt>
              </c:strCache>
              <c:extLst/>
            </c:strRef>
          </c:cat>
          <c:val>
            <c:numRef>
              <c:f>'PFAS Pies Seasonal - BS14'!$CZ$209:$CZ$214</c:f>
              <c:numCache>
                <c:formatCode>0.00</c:formatCode>
                <c:ptCount val="3"/>
                <c:pt idx="0">
                  <c:v>0.16900000000000001</c:v>
                </c:pt>
                <c:pt idx="1">
                  <c:v>0.2</c:v>
                </c:pt>
                <c:pt idx="2">
                  <c:v>1.47E-2</c:v>
                </c:pt>
              </c:numCache>
              <c:extLst/>
            </c:numRef>
          </c:val>
          <c:extLst>
            <c:ext xmlns:c16="http://schemas.microsoft.com/office/drawing/2014/chart" uri="{C3380CC4-5D6E-409C-BE32-E72D297353CC}">
              <c16:uniqueId val="{00000001-E56D-4146-8A62-048D123F2758}"/>
            </c:ext>
          </c:extLst>
        </c:ser>
        <c:ser>
          <c:idx val="2"/>
          <c:order val="2"/>
          <c:tx>
            <c:strRef>
              <c:f>'PFAS Pies Seasonal - BS14'!$DA$203</c:f>
              <c:strCache>
                <c:ptCount val="1"/>
                <c:pt idx="0">
                  <c:v>PFBA</c:v>
                </c:pt>
              </c:strCache>
            </c:strRef>
          </c:tx>
          <c:spPr>
            <a:solidFill>
              <a:srgbClr val="70AD47"/>
            </a:solidFill>
            <a:ln>
              <a:noFill/>
            </a:ln>
            <a:effectLst>
              <a:outerShdw blurRad="57150" dist="19050" dir="5400000" algn="ctr" rotWithShape="0">
                <a:srgbClr val="000000">
                  <a:alpha val="63000"/>
                </a:srgbClr>
              </a:outerShdw>
            </a:effectLst>
          </c:spPr>
          <c:invertIfNegative val="0"/>
          <c:cat>
            <c:strRef>
              <c:f>'PFAS Pies Seasonal - BS14'!$CV$209:$CV$214</c:f>
              <c:strCache>
                <c:ptCount val="3"/>
                <c:pt idx="0">
                  <c:v>Post-IAWC</c:v>
                </c:pt>
                <c:pt idx="1">
                  <c:v>Confluence</c:v>
                </c:pt>
                <c:pt idx="2">
                  <c:v>P1007</c:v>
                </c:pt>
              </c:strCache>
              <c:extLst/>
            </c:strRef>
          </c:cat>
          <c:val>
            <c:numRef>
              <c:f>'PFAS Pies Seasonal - BS14'!$DA$209:$DA$214</c:f>
              <c:numCache>
                <c:formatCode>0.00</c:formatCode>
                <c:ptCount val="3"/>
                <c:pt idx="0">
                  <c:v>3.5799999999999998E-2</c:v>
                </c:pt>
                <c:pt idx="1">
                  <c:v>0.189</c:v>
                </c:pt>
                <c:pt idx="2">
                  <c:v>7.2700000000000001E-2</c:v>
                </c:pt>
              </c:numCache>
              <c:extLst/>
            </c:numRef>
          </c:val>
          <c:extLst>
            <c:ext xmlns:c16="http://schemas.microsoft.com/office/drawing/2014/chart" uri="{C3380CC4-5D6E-409C-BE32-E72D297353CC}">
              <c16:uniqueId val="{00000002-E56D-4146-8A62-048D123F2758}"/>
            </c:ext>
          </c:extLst>
        </c:ser>
        <c:dLbls>
          <c:showLegendKey val="0"/>
          <c:showVal val="0"/>
          <c:showCatName val="0"/>
          <c:showSerName val="0"/>
          <c:showPercent val="0"/>
          <c:showBubbleSize val="0"/>
        </c:dLbls>
        <c:gapWidth val="100"/>
        <c:axId val="1435576832"/>
        <c:axId val="1435576504"/>
      </c:barChart>
      <c:valAx>
        <c:axId val="14355765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PFAS Concentrations (ppb)</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At val="1.0000000000000002E-3"/>
        <c:auto val="1"/>
        <c:lblAlgn val="ctr"/>
        <c:lblOffset val="100"/>
        <c:noMultiLvlLbl val="0"/>
      </c:catAx>
      <c:spPr>
        <a:noFill/>
        <a:ln>
          <a:noFill/>
        </a:ln>
        <a:effectLst/>
      </c:spPr>
    </c:plotArea>
    <c:plotVisOnly val="1"/>
    <c:dispBlanksAs val="gap"/>
    <c:showDLblsOverMax val="0"/>
    <c:extLst/>
  </c:chart>
  <c:spPr>
    <a:solidFill>
      <a:sysClr val="window" lastClr="FFFFFF"/>
    </a:solidFill>
    <a:ln w="15875">
      <a:solidFill>
        <a:srgbClr val="3B3838"/>
      </a:solidFill>
    </a:ln>
    <a:effectLst/>
  </c:spPr>
  <c:txPr>
    <a:bodyPr/>
    <a:lstStyle/>
    <a:p>
      <a:pPr>
        <a:defRPr/>
      </a:pPr>
      <a:endParaRPr lang="en-US"/>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BS17'!$B$12</c:f>
              <c:strCache>
                <c:ptCount val="1"/>
                <c:pt idx="0">
                  <c:v>MW17B Mid Q: 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5F7-43E6-9F82-08C23CB7F9B2}"/>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5F7-43E6-9F82-08C23CB7F9B2}"/>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5F7-43E6-9F82-08C23CB7F9B2}"/>
              </c:ext>
            </c:extLst>
          </c:dPt>
          <c:cat>
            <c:strRef>
              <c:f>'PFAS Pies Seasonal - BS17'!$M$3:$O$3</c:f>
              <c:strCache>
                <c:ptCount val="3"/>
                <c:pt idx="0">
                  <c:v>PFOS
(µg/L)</c:v>
                </c:pt>
                <c:pt idx="1">
                  <c:v>PFOA
(µg/L)</c:v>
                </c:pt>
                <c:pt idx="2">
                  <c:v>PFBA
(µg/L)</c:v>
                </c:pt>
              </c:strCache>
            </c:strRef>
          </c:cat>
          <c:val>
            <c:numRef>
              <c:f>'PFAS Pies Seasonal - BS17'!$M$12:$O$12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06-B5F7-43E6-9F82-08C23CB7F9B2}"/>
            </c:ext>
          </c:extLst>
        </c:ser>
        <c:ser>
          <c:idx val="3"/>
          <c:order val="1"/>
          <c:tx>
            <c:strRef>
              <c:f>'PFAS Pies Seasonal - BS17'!$B$31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B5F7-43E6-9F82-08C23CB7F9B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B5F7-43E6-9F82-08C23CB7F9B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B5F7-43E6-9F82-08C23CB7F9B2}"/>
              </c:ext>
            </c:extLst>
          </c:dPt>
          <c:cat>
            <c:strRef>
              <c:f>'PFAS Pies Seasonal - BS17'!$M$3:$O$3</c:f>
              <c:strCache>
                <c:ptCount val="3"/>
                <c:pt idx="0">
                  <c:v>PFOS
(µg/L)</c:v>
                </c:pt>
                <c:pt idx="1">
                  <c:v>PFOA
(µg/L)</c:v>
                </c:pt>
                <c:pt idx="2">
                  <c:v>PFBA
(µg/L)</c:v>
                </c:pt>
              </c:strCache>
            </c:strRef>
          </c:cat>
          <c:val>
            <c:numRef>
              <c:f>'PFAS Pies Seasonal - BS17'!$M$31:$O$31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0D-B5F7-43E6-9F82-08C23CB7F9B2}"/>
            </c:ext>
          </c:extLst>
        </c:ser>
        <c:ser>
          <c:idx val="0"/>
          <c:order val="2"/>
          <c:tx>
            <c:strRef>
              <c:f>'PFAS Pies Seasonal - BS17'!$B$21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B5F7-43E6-9F82-08C23CB7F9B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B5F7-43E6-9F82-08C23CB7F9B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B5F7-43E6-9F82-08C23CB7F9B2}"/>
              </c:ext>
            </c:extLst>
          </c:dPt>
          <c:cat>
            <c:strRef>
              <c:f>'PFAS Pies Seasonal - BS17'!$M$3:$O$3</c:f>
              <c:strCache>
                <c:ptCount val="3"/>
                <c:pt idx="0">
                  <c:v>PFOS
(µg/L)</c:v>
                </c:pt>
                <c:pt idx="1">
                  <c:v>PFOA
(µg/L)</c:v>
                </c:pt>
                <c:pt idx="2">
                  <c:v>PFBA
(µg/L)</c:v>
                </c:pt>
              </c:strCache>
            </c:strRef>
          </c:cat>
          <c:val>
            <c:numRef>
              <c:f>'PFAS Pies Seasonal - BS17'!$M$21:$O$21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14-B5F7-43E6-9F82-08C23CB7F9B2}"/>
            </c:ext>
          </c:extLst>
        </c:ser>
        <c:ser>
          <c:idx val="1"/>
          <c:order val="3"/>
          <c:tx>
            <c:strRef>
              <c:f>'PFAS Pies Seasonal - BS17'!$B$22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B5F7-43E6-9F82-08C23CB7F9B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B5F7-43E6-9F82-08C23CB7F9B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B5F7-43E6-9F82-08C23CB7F9B2}"/>
              </c:ext>
            </c:extLst>
          </c:dPt>
          <c:cat>
            <c:strRef>
              <c:f>'PFAS Pies Seasonal - BS17'!$M$3:$O$3</c:f>
              <c:strCache>
                <c:ptCount val="3"/>
                <c:pt idx="0">
                  <c:v>PFOS
(µg/L)</c:v>
                </c:pt>
                <c:pt idx="1">
                  <c:v>PFOA
(µg/L)</c:v>
                </c:pt>
                <c:pt idx="2">
                  <c:v>PFBA
(µg/L)</c:v>
                </c:pt>
              </c:strCache>
            </c:strRef>
          </c:cat>
          <c:val>
            <c:numRef>
              <c:f>'PFAS Pies Seasonal - BS17'!$M$22:$O$22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1B-B5F7-43E6-9F82-08C23CB7F9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- 2'!$B$10</c:f>
              <c:strCache>
                <c:ptCount val="1"/>
                <c:pt idx="0">
                  <c:v>MW02C Mid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EF7-40E6-AB42-2B1F1C4FF9A8}"/>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EF7-40E6-AB42-2B1F1C4FF9A8}"/>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EF7-40E6-AB42-2B1F1C4FF9A8}"/>
              </c:ext>
            </c:extLst>
          </c:dPt>
          <c:cat>
            <c:strRef>
              <c:f>'PFAS Pies Seasonal - 2'!$M$3:$O$3</c:f>
              <c:strCache>
                <c:ptCount val="3"/>
                <c:pt idx="0">
                  <c:v>PFOS
(µg/L)</c:v>
                </c:pt>
                <c:pt idx="1">
                  <c:v>PFOA
(µg/L)</c:v>
                </c:pt>
                <c:pt idx="2">
                  <c:v>PFBA
(µg/L)</c:v>
                </c:pt>
              </c:strCache>
            </c:strRef>
          </c:cat>
          <c:val>
            <c:numRef>
              <c:f>'PFAS Pies Seasonal - 2'!$M$10:$O$10</c:f>
              <c:numCache>
                <c:formatCode>General</c:formatCode>
                <c:ptCount val="3"/>
                <c:pt idx="0">
                  <c:v>0.64400000000000002</c:v>
                </c:pt>
                <c:pt idx="1">
                  <c:v>0.2</c:v>
                </c:pt>
                <c:pt idx="2">
                  <c:v>0.189</c:v>
                </c:pt>
              </c:numCache>
            </c:numRef>
          </c:val>
          <c:extLst>
            <c:ext xmlns:c16="http://schemas.microsoft.com/office/drawing/2014/chart" uri="{C3380CC4-5D6E-409C-BE32-E72D297353CC}">
              <c16:uniqueId val="{00000006-EEF7-40E6-AB42-2B1F1C4FF9A8}"/>
            </c:ext>
          </c:extLst>
        </c:ser>
        <c:ser>
          <c:idx val="3"/>
          <c:order val="1"/>
          <c:tx>
            <c:strRef>
              <c:f>'PFAS Pies Seasonal - 2'!$B$11</c:f>
              <c:strCache>
                <c:ptCount val="1"/>
                <c:pt idx="0">
                  <c:v>MW02A Mid Q-Summer: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EEF7-40E6-AB42-2B1F1C4FF9A8}"/>
              </c:ext>
            </c:extLst>
          </c:dPt>
          <c:cat>
            <c:strRef>
              <c:f>'PFAS Pies Seasonal - 2'!$M$3:$O$3</c:f>
              <c:strCache>
                <c:ptCount val="3"/>
                <c:pt idx="0">
                  <c:v>PFOS
(µg/L)</c:v>
                </c:pt>
                <c:pt idx="1">
                  <c:v>PFOA
(µg/L)</c:v>
                </c:pt>
                <c:pt idx="2">
                  <c:v>PFBA
(µg/L)</c:v>
                </c:pt>
              </c:strCache>
            </c:strRef>
          </c:cat>
          <c:val>
            <c:numRef>
              <c:f>'PFAS Pies Seasonal - 2'!$M$11:$O$11</c:f>
              <c:numCache>
                <c:formatCode>General</c:formatCode>
                <c:ptCount val="3"/>
                <c:pt idx="0">
                  <c:v>0.71799999999999997</c:v>
                </c:pt>
                <c:pt idx="1">
                  <c:v>0.10199999999999999</c:v>
                </c:pt>
                <c:pt idx="2">
                  <c:v>0.05</c:v>
                </c:pt>
              </c:numCache>
            </c:numRef>
          </c:val>
          <c:extLst>
            <c:ext xmlns:c16="http://schemas.microsoft.com/office/drawing/2014/chart" uri="{C3380CC4-5D6E-409C-BE32-E72D297353CC}">
              <c16:uniqueId val="{0000000D-EEF7-40E6-AB42-2B1F1C4FF9A8}"/>
            </c:ext>
          </c:extLst>
        </c:ser>
        <c:ser>
          <c:idx val="0"/>
          <c:order val="2"/>
          <c:tx>
            <c:strRef>
              <c:f>'PFAS Pies Seasonal - 2'!$B$8</c:f>
              <c:strCache>
                <c:ptCount val="1"/>
                <c:pt idx="0">
                  <c:v>MW02C Mid Q-fall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EEF7-40E6-AB42-2B1F1C4FF9A8}"/>
              </c:ext>
            </c:extLst>
          </c:dPt>
          <c:cat>
            <c:strRef>
              <c:f>'PFAS Pies Seasonal - 2'!$M$3:$O$3</c:f>
              <c:strCache>
                <c:ptCount val="3"/>
                <c:pt idx="0">
                  <c:v>PFOS
(µg/L)</c:v>
                </c:pt>
                <c:pt idx="1">
                  <c:v>PFOA
(µg/L)</c:v>
                </c:pt>
                <c:pt idx="2">
                  <c:v>PFBA
(µg/L)</c:v>
                </c:pt>
              </c:strCache>
            </c:strRef>
          </c:cat>
          <c:val>
            <c:numRef>
              <c:f>'PFAS Pies Seasonal - 2'!$M$8:$O$8</c:f>
              <c:numCache>
                <c:formatCode>General</c:formatCode>
                <c:ptCount val="3"/>
                <c:pt idx="0">
                  <c:v>0.84</c:v>
                </c:pt>
                <c:pt idx="1">
                  <c:v>0.11</c:v>
                </c:pt>
                <c:pt idx="2">
                  <c:v>8.2000000000000003E-2</c:v>
                </c:pt>
              </c:numCache>
            </c:numRef>
          </c:val>
          <c:extLst>
            <c:ext xmlns:c16="http://schemas.microsoft.com/office/drawing/2014/chart" uri="{C3380CC4-5D6E-409C-BE32-E72D297353CC}">
              <c16:uniqueId val="{00000014-EEF7-40E6-AB42-2B1F1C4FF9A8}"/>
            </c:ext>
          </c:extLst>
        </c:ser>
        <c:ser>
          <c:idx val="1"/>
          <c:order val="3"/>
          <c:tx>
            <c:strRef>
              <c:f>'PFAS Pies Seasonal - 2'!$B$9</c:f>
              <c:strCache>
                <c:ptCount val="1"/>
                <c:pt idx="0">
                  <c:v>MW02C Mid Q-Winter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EEF7-40E6-AB42-2B1F1C4FF9A8}"/>
              </c:ext>
            </c:extLst>
          </c:dPt>
          <c:cat>
            <c:strRef>
              <c:f>'PFAS Pies Seasonal - 2'!$M$3:$O$3</c:f>
              <c:strCache>
                <c:ptCount val="3"/>
                <c:pt idx="0">
                  <c:v>PFOS
(µg/L)</c:v>
                </c:pt>
                <c:pt idx="1">
                  <c:v>PFOA
(µg/L)</c:v>
                </c:pt>
                <c:pt idx="2">
                  <c:v>PFBA
(µg/L)</c:v>
                </c:pt>
              </c:strCache>
            </c:strRef>
          </c:cat>
          <c:val>
            <c:numRef>
              <c:f>'PFAS Pies Seasonal - 2'!$M$9:$O$9</c:f>
              <c:numCache>
                <c:formatCode>General</c:formatCode>
                <c:ptCount val="3"/>
                <c:pt idx="0">
                  <c:v>1.1000000000000001</c:v>
                </c:pt>
                <c:pt idx="1">
                  <c:v>0.3</c:v>
                </c:pt>
                <c:pt idx="2">
                  <c:v>0.25</c:v>
                </c:pt>
              </c:numCache>
            </c:numRef>
          </c:val>
          <c:extLst>
            <c:ext xmlns:c16="http://schemas.microsoft.com/office/drawing/2014/chart" uri="{C3380CC4-5D6E-409C-BE32-E72D297353CC}">
              <c16:uniqueId val="{0000001B-EEF7-40E6-AB42-2B1F1C4FF9A8}"/>
            </c:ext>
          </c:extLst>
        </c:ser>
        <c:ser>
          <c:idx val="6"/>
          <c:order val="4"/>
          <c:tx>
            <c:strRef>
              <c:f>'PFAS Pies Seasonal - 2'!$B$12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EEF7-40E6-AB42-2B1F1C4FF9A8}"/>
              </c:ext>
            </c:extLst>
          </c:dPt>
          <c:cat>
            <c:strRef>
              <c:f>'PFAS Pies Seasonal - 2'!$M$3:$O$3</c:f>
              <c:strCache>
                <c:ptCount val="3"/>
                <c:pt idx="0">
                  <c:v>PFOS
(µg/L)</c:v>
                </c:pt>
                <c:pt idx="1">
                  <c:v>PFOA
(µg/L)</c:v>
                </c:pt>
                <c:pt idx="2">
                  <c:v>PFBA
(µg/L)</c:v>
                </c:pt>
              </c:strCache>
            </c:strRef>
          </c:cat>
          <c:val>
            <c:numRef>
              <c:f>'PFAS Pies Seasonal - 2'!$M$12:$O$12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2-EEF7-40E6-AB42-2B1F1C4FF9A8}"/>
            </c:ext>
          </c:extLst>
        </c:ser>
        <c:ser>
          <c:idx val="7"/>
          <c:order val="5"/>
          <c:tx>
            <c:strRef>
              <c:f>'PFAS Pies Seasonal - 2'!$B$15</c:f>
              <c:strCache>
                <c:ptCount val="1"/>
                <c:pt idx="0">
                  <c:v>MW02B Bot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EEF7-40E6-AB42-2B1F1C4FF9A8}"/>
              </c:ext>
            </c:extLst>
          </c:dPt>
          <c:cat>
            <c:strRef>
              <c:f>'PFAS Pies Seasonal - 2'!$M$3:$O$3</c:f>
              <c:strCache>
                <c:ptCount val="3"/>
                <c:pt idx="0">
                  <c:v>PFOS
(µg/L)</c:v>
                </c:pt>
                <c:pt idx="1">
                  <c:v>PFOA
(µg/L)</c:v>
                </c:pt>
                <c:pt idx="2">
                  <c:v>PFBA
(µg/L)</c:v>
                </c:pt>
              </c:strCache>
            </c:strRef>
          </c:cat>
          <c:val>
            <c:numRef>
              <c:f>'PFAS Pies Seasonal - 2'!$M$15:$O$15</c:f>
              <c:numCache>
                <c:formatCode>General</c:formatCode>
                <c:ptCount val="3"/>
                <c:pt idx="0">
                  <c:v>0.82899999999999996</c:v>
                </c:pt>
                <c:pt idx="1">
                  <c:v>0.20799999999999999</c:v>
                </c:pt>
                <c:pt idx="2">
                  <c:v>0.23699999999999999</c:v>
                </c:pt>
              </c:numCache>
            </c:numRef>
          </c:val>
          <c:extLst>
            <c:ext xmlns:c16="http://schemas.microsoft.com/office/drawing/2014/chart" uri="{C3380CC4-5D6E-409C-BE32-E72D297353CC}">
              <c16:uniqueId val="{00000029-EEF7-40E6-AB42-2B1F1C4FF9A8}"/>
            </c:ext>
          </c:extLst>
        </c:ser>
        <c:ser>
          <c:idx val="4"/>
          <c:order val="6"/>
          <c:tx>
            <c:strRef>
              <c:f>'PFAS Pies Seasonal - 2'!$B$18</c:f>
              <c:strCache>
                <c:ptCount val="1"/>
                <c:pt idx="0">
                  <c:v>MW02A Bot Q-Summer: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EEF7-40E6-AB42-2B1F1C4FF9A8}"/>
              </c:ext>
            </c:extLst>
          </c:dPt>
          <c:cat>
            <c:strRef>
              <c:f>'PFAS Pies Seasonal - 2'!$M$3:$O$3</c:f>
              <c:strCache>
                <c:ptCount val="3"/>
                <c:pt idx="0">
                  <c:v>PFOS
(µg/L)</c:v>
                </c:pt>
                <c:pt idx="1">
                  <c:v>PFOA
(µg/L)</c:v>
                </c:pt>
                <c:pt idx="2">
                  <c:v>PFBA
(µg/L)</c:v>
                </c:pt>
              </c:strCache>
            </c:strRef>
          </c:cat>
          <c:val>
            <c:numRef>
              <c:f>'PFAS Pies Seasonal - 2'!$M$18:$O$18</c:f>
              <c:numCache>
                <c:formatCode>General</c:formatCode>
                <c:ptCount val="3"/>
                <c:pt idx="0">
                  <c:v>0.71899999999999997</c:v>
                </c:pt>
                <c:pt idx="1">
                  <c:v>0.26700000000000002</c:v>
                </c:pt>
                <c:pt idx="2">
                  <c:v>0.28199999999999997</c:v>
                </c:pt>
              </c:numCache>
            </c:numRef>
          </c:val>
          <c:extLst>
            <c:ext xmlns:c16="http://schemas.microsoft.com/office/drawing/2014/chart" uri="{C3380CC4-5D6E-409C-BE32-E72D297353CC}">
              <c16:uniqueId val="{00000030-EEF7-40E6-AB42-2B1F1C4FF9A8}"/>
            </c:ext>
          </c:extLst>
        </c:ser>
        <c:ser>
          <c:idx val="5"/>
          <c:order val="7"/>
          <c:tx>
            <c:strRef>
              <c:f>'PFAS Pies Seasonal - 2'!$B$13</c:f>
              <c:strCache>
                <c:ptCount val="1"/>
                <c:pt idx="0">
                  <c:v>MW02B Bot Q-fall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EEF7-40E6-AB42-2B1F1C4FF9A8}"/>
              </c:ext>
            </c:extLst>
          </c:dPt>
          <c:cat>
            <c:strRef>
              <c:f>'PFAS Pies Seasonal - 2'!$M$3:$O$3</c:f>
              <c:strCache>
                <c:ptCount val="3"/>
                <c:pt idx="0">
                  <c:v>PFOS
(µg/L)</c:v>
                </c:pt>
                <c:pt idx="1">
                  <c:v>PFOA
(µg/L)</c:v>
                </c:pt>
                <c:pt idx="2">
                  <c:v>PFBA
(µg/L)</c:v>
                </c:pt>
              </c:strCache>
            </c:strRef>
          </c:cat>
          <c:val>
            <c:numRef>
              <c:f>'PFAS Pies Seasonal - 2'!$M$13:$O$13</c:f>
              <c:numCache>
                <c:formatCode>General</c:formatCode>
                <c:ptCount val="3"/>
                <c:pt idx="0">
                  <c:v>0.98</c:v>
                </c:pt>
                <c:pt idx="1">
                  <c:v>0.2</c:v>
                </c:pt>
                <c:pt idx="2">
                  <c:v>0.13</c:v>
                </c:pt>
              </c:numCache>
            </c:numRef>
          </c:val>
          <c:extLst>
            <c:ext xmlns:c16="http://schemas.microsoft.com/office/drawing/2014/chart" uri="{C3380CC4-5D6E-409C-BE32-E72D297353CC}">
              <c16:uniqueId val="{00000037-EEF7-40E6-AB42-2B1F1C4FF9A8}"/>
            </c:ext>
          </c:extLst>
        </c:ser>
        <c:ser>
          <c:idx val="8"/>
          <c:order val="8"/>
          <c:tx>
            <c:strRef>
              <c:f>'PFAS Pies Seasonal - 2'!$B$14</c:f>
              <c:strCache>
                <c:ptCount val="1"/>
                <c:pt idx="0">
                  <c:v>MW02B Bot Q-Winter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EEF7-40E6-AB42-2B1F1C4FF9A8}"/>
              </c:ext>
            </c:extLst>
          </c:dPt>
          <c:cat>
            <c:strRef>
              <c:f>'PFAS Pies Seasonal - 2'!$M$3:$O$3</c:f>
              <c:strCache>
                <c:ptCount val="3"/>
                <c:pt idx="0">
                  <c:v>PFOS
(µg/L)</c:v>
                </c:pt>
                <c:pt idx="1">
                  <c:v>PFOA
(µg/L)</c:v>
                </c:pt>
                <c:pt idx="2">
                  <c:v>PFBA
(µg/L)</c:v>
                </c:pt>
              </c:strCache>
            </c:strRef>
          </c:cat>
          <c:val>
            <c:numRef>
              <c:f>'PFAS Pies Seasonal - 2'!$M$14:$O$14</c:f>
              <c:numCache>
                <c:formatCode>General</c:formatCode>
                <c:ptCount val="3"/>
                <c:pt idx="0">
                  <c:v>1.1000000000000001</c:v>
                </c:pt>
                <c:pt idx="1">
                  <c:v>0.18</c:v>
                </c:pt>
                <c:pt idx="2">
                  <c:v>0.19</c:v>
                </c:pt>
              </c:numCache>
            </c:numRef>
          </c:val>
          <c:extLst>
            <c:ext xmlns:c16="http://schemas.microsoft.com/office/drawing/2014/chart" uri="{C3380CC4-5D6E-409C-BE32-E72D297353CC}">
              <c16:uniqueId val="{0000003E-EEF7-40E6-AB42-2B1F1C4FF9A8}"/>
            </c:ext>
          </c:extLst>
        </c:ser>
        <c:ser>
          <c:idx val="11"/>
          <c:order val="9"/>
          <c:tx>
            <c:strRef>
              <c:f>'PFAS Pies Seasonal - 2'!$B$20</c:f>
              <c:strCache>
                <c:ptCount val="1"/>
                <c:pt idx="0">
                  <c:v>MW02E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EEF7-40E6-AB42-2B1F1C4FF9A8}"/>
              </c:ext>
            </c:extLst>
          </c:dPt>
          <c:cat>
            <c:strRef>
              <c:f>'PFAS Pies Seasonal - 2'!$M$3:$O$3</c:f>
              <c:strCache>
                <c:ptCount val="3"/>
                <c:pt idx="0">
                  <c:v>PFOS
(µg/L)</c:v>
                </c:pt>
                <c:pt idx="1">
                  <c:v>PFOA
(µg/L)</c:v>
                </c:pt>
                <c:pt idx="2">
                  <c:v>PFBA
(µg/L)</c:v>
                </c:pt>
              </c:strCache>
            </c:strRef>
          </c:cat>
          <c:val>
            <c:numRef>
              <c:f>'PFAS Pies Seasonal - 2'!$M$20:$O$20</c:f>
              <c:numCache>
                <c:formatCode>General</c:formatCode>
                <c:ptCount val="3"/>
                <c:pt idx="0">
                  <c:v>0.115</c:v>
                </c:pt>
                <c:pt idx="1">
                  <c:v>2.7100000000000003E-2</c:v>
                </c:pt>
                <c:pt idx="2">
                  <c:v>3.6299999999999999E-2</c:v>
                </c:pt>
              </c:numCache>
            </c:numRef>
          </c:val>
          <c:extLst>
            <c:ext xmlns:c16="http://schemas.microsoft.com/office/drawing/2014/chart" uri="{C3380CC4-5D6E-409C-BE32-E72D297353CC}">
              <c16:uniqueId val="{00000045-EEF7-40E6-AB42-2B1F1C4FF9A8}"/>
            </c:ext>
          </c:extLst>
        </c:ser>
        <c:ser>
          <c:idx val="14"/>
          <c:order val="10"/>
          <c:tx>
            <c:strRef>
              <c:f>'PFAS Pies Seasonal - 2'!$B$31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EEF7-40E6-AB42-2B1F1C4FF9A8}"/>
              </c:ext>
            </c:extLst>
          </c:dPt>
          <c:cat>
            <c:strRef>
              <c:f>'PFAS Pies Seasonal - 2'!$M$3:$O$3</c:f>
              <c:strCache>
                <c:ptCount val="3"/>
                <c:pt idx="0">
                  <c:v>PFOS
(µg/L)</c:v>
                </c:pt>
                <c:pt idx="1">
                  <c:v>PFOA
(µg/L)</c:v>
                </c:pt>
                <c:pt idx="2">
                  <c:v>PFBA
(µg/L)</c:v>
                </c:pt>
              </c:strCache>
            </c:strRef>
          </c:cat>
          <c:val>
            <c:numRef>
              <c:f>'PFAS Pies Seasonal - 2'!$M$31:$O$31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4C-EEF7-40E6-AB42-2B1F1C4FF9A8}"/>
            </c:ext>
          </c:extLst>
        </c:ser>
        <c:ser>
          <c:idx val="9"/>
          <c:order val="11"/>
          <c:tx>
            <c:strRef>
              <c:f>'PFAS Pies Seasonal - 2'!$B$26</c:f>
              <c:strCache>
                <c:ptCount val="1"/>
                <c:pt idx="0">
                  <c:v>MW02A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E-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0-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2-EEF7-40E6-AB42-2B1F1C4FF9A8}"/>
              </c:ext>
            </c:extLst>
          </c:dPt>
          <c:cat>
            <c:strRef>
              <c:f>'PFAS Pies Seasonal - 2'!$M$3:$O$3</c:f>
              <c:strCache>
                <c:ptCount val="3"/>
                <c:pt idx="0">
                  <c:v>PFOS
(µg/L)</c:v>
                </c:pt>
                <c:pt idx="1">
                  <c:v>PFOA
(µg/L)</c:v>
                </c:pt>
                <c:pt idx="2">
                  <c:v>PFBA
(µg/L)</c:v>
                </c:pt>
              </c:strCache>
            </c:strRef>
          </c:cat>
          <c:val>
            <c:numRef>
              <c:f>'PFAS Pies Seasonal - 2'!$M$26:$O$26</c:f>
              <c:numCache>
                <c:formatCode>General</c:formatCode>
                <c:ptCount val="3"/>
                <c:pt idx="0">
                  <c:v>8.5699999999999995E-3</c:v>
                </c:pt>
                <c:pt idx="1">
                  <c:v>3.5900000000000001E-2</c:v>
                </c:pt>
                <c:pt idx="2">
                  <c:v>0.57299999999999995</c:v>
                </c:pt>
              </c:numCache>
            </c:numRef>
          </c:val>
          <c:extLst>
            <c:ext xmlns:c16="http://schemas.microsoft.com/office/drawing/2014/chart" uri="{C3380CC4-5D6E-409C-BE32-E72D297353CC}">
              <c16:uniqueId val="{00000053-EEF7-40E6-AB42-2B1F1C4FF9A8}"/>
            </c:ext>
          </c:extLst>
        </c:ser>
        <c:ser>
          <c:idx val="10"/>
          <c:order val="12"/>
          <c:tx>
            <c:strRef>
              <c:f>'PFAS Pies Seasonal - 2'!$B$23</c:f>
              <c:strCache>
                <c:ptCount val="1"/>
                <c:pt idx="0">
                  <c:v>MW02A J-Summer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5-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7-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9-EEF7-40E6-AB42-2B1F1C4FF9A8}"/>
              </c:ext>
            </c:extLst>
          </c:dPt>
          <c:cat>
            <c:strRef>
              <c:f>'PFAS Pies Seasonal - 2'!$M$3:$O$3</c:f>
              <c:strCache>
                <c:ptCount val="3"/>
                <c:pt idx="0">
                  <c:v>PFOS
(µg/L)</c:v>
                </c:pt>
                <c:pt idx="1">
                  <c:v>PFOA
(µg/L)</c:v>
                </c:pt>
                <c:pt idx="2">
                  <c:v>PFBA
(µg/L)</c:v>
                </c:pt>
              </c:strCache>
            </c:strRef>
          </c:cat>
          <c:val>
            <c:numRef>
              <c:f>'PFAS Pies Seasonal - 2'!$M$23:$O$23</c:f>
              <c:numCache>
                <c:formatCode>General</c:formatCode>
                <c:ptCount val="3"/>
                <c:pt idx="0">
                  <c:v>4.6600000000000001E-3</c:v>
                </c:pt>
                <c:pt idx="1">
                  <c:v>3.1099999999999999E-2</c:v>
                </c:pt>
                <c:pt idx="2">
                  <c:v>0.51700000000000002</c:v>
                </c:pt>
              </c:numCache>
            </c:numRef>
          </c:val>
          <c:extLst>
            <c:ext xmlns:c16="http://schemas.microsoft.com/office/drawing/2014/chart" uri="{C3380CC4-5D6E-409C-BE32-E72D297353CC}">
              <c16:uniqueId val="{0000005A-EEF7-40E6-AB42-2B1F1C4FF9A8}"/>
            </c:ext>
          </c:extLst>
        </c:ser>
        <c:ser>
          <c:idx val="16"/>
          <c:order val="13"/>
          <c:tx>
            <c:strRef>
              <c:f>'PFAS Pies Seasonal - 2'!$B$24</c:f>
              <c:strCache>
                <c:ptCount val="1"/>
                <c:pt idx="0">
                  <c:v>MW02A J-Fall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C-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E-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0-EEF7-40E6-AB42-2B1F1C4FF9A8}"/>
              </c:ext>
            </c:extLst>
          </c:dPt>
          <c:cat>
            <c:strRef>
              <c:f>'PFAS Pies Seasonal - 2'!$M$3:$O$3</c:f>
              <c:strCache>
                <c:ptCount val="3"/>
                <c:pt idx="0">
                  <c:v>PFOS
(µg/L)</c:v>
                </c:pt>
                <c:pt idx="1">
                  <c:v>PFOA
(µg/L)</c:v>
                </c:pt>
                <c:pt idx="2">
                  <c:v>PFBA
(µg/L)</c:v>
                </c:pt>
              </c:strCache>
            </c:strRef>
          </c:cat>
          <c:val>
            <c:numRef>
              <c:f>'PFAS Pies Seasonal - 2'!$M$24:$O$24</c:f>
              <c:numCache>
                <c:formatCode>General</c:formatCode>
                <c:ptCount val="3"/>
                <c:pt idx="0">
                  <c:v>7.4999999999999997E-3</c:v>
                </c:pt>
                <c:pt idx="1">
                  <c:v>3.9E-2</c:v>
                </c:pt>
                <c:pt idx="2">
                  <c:v>0.53</c:v>
                </c:pt>
              </c:numCache>
            </c:numRef>
          </c:val>
          <c:extLst>
            <c:ext xmlns:c16="http://schemas.microsoft.com/office/drawing/2014/chart" uri="{C3380CC4-5D6E-409C-BE32-E72D297353CC}">
              <c16:uniqueId val="{00000061-EEF7-40E6-AB42-2B1F1C4FF9A8}"/>
            </c:ext>
          </c:extLst>
        </c:ser>
        <c:ser>
          <c:idx val="27"/>
          <c:order val="14"/>
          <c:tx>
            <c:strRef>
              <c:f>'PFAS Pies Seasonal - 2'!$B$25</c:f>
              <c:strCache>
                <c:ptCount val="1"/>
                <c:pt idx="0">
                  <c:v>MW02A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3-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5-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7-EEF7-40E6-AB42-2B1F1C4FF9A8}"/>
              </c:ext>
            </c:extLst>
          </c:dPt>
          <c:cat>
            <c:strRef>
              <c:f>'PFAS Pies Seasonal - 2'!$M$3:$O$3</c:f>
              <c:strCache>
                <c:ptCount val="3"/>
                <c:pt idx="0">
                  <c:v>PFOS
(µg/L)</c:v>
                </c:pt>
                <c:pt idx="1">
                  <c:v>PFOA
(µg/L)</c:v>
                </c:pt>
                <c:pt idx="2">
                  <c:v>PFBA
(µg/L)</c:v>
                </c:pt>
              </c:strCache>
            </c:strRef>
          </c:cat>
          <c:val>
            <c:numRef>
              <c:f>'PFAS Pies Seasonal - 2'!$M$25:$O$25</c:f>
              <c:numCache>
                <c:formatCode>General</c:formatCode>
                <c:ptCount val="3"/>
                <c:pt idx="0">
                  <c:v>5.3E-3</c:v>
                </c:pt>
                <c:pt idx="1">
                  <c:v>4.2000000000000003E-2</c:v>
                </c:pt>
                <c:pt idx="2">
                  <c:v>0.68</c:v>
                </c:pt>
              </c:numCache>
            </c:numRef>
          </c:val>
          <c:extLst>
            <c:ext xmlns:c16="http://schemas.microsoft.com/office/drawing/2014/chart" uri="{C3380CC4-5D6E-409C-BE32-E72D297353CC}">
              <c16:uniqueId val="{00000068-EEF7-40E6-AB42-2B1F1C4FF9A8}"/>
            </c:ext>
          </c:extLst>
        </c:ser>
        <c:ser>
          <c:idx val="22"/>
          <c:order val="15"/>
          <c:tx>
            <c:strRef>
              <c:f>'PFAS Pies Seasonal - 2'!$B$29</c:f>
              <c:strCache>
                <c:ptCount val="1"/>
                <c:pt idx="0">
                  <c:v>MW14C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A-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C-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E-EEF7-40E6-AB42-2B1F1C4FF9A8}"/>
              </c:ext>
            </c:extLst>
          </c:dPt>
          <c:cat>
            <c:strRef>
              <c:f>'PFAS Pies Seasonal - 2'!$M$3:$O$3</c:f>
              <c:strCache>
                <c:ptCount val="3"/>
                <c:pt idx="0">
                  <c:v>PFOS
(µg/L)</c:v>
                </c:pt>
                <c:pt idx="1">
                  <c:v>PFOA
(µg/L)</c:v>
                </c:pt>
                <c:pt idx="2">
                  <c:v>PFBA
(µg/L)</c:v>
                </c:pt>
              </c:strCache>
            </c:strRef>
          </c:cat>
          <c:val>
            <c:numRef>
              <c:f>'PFAS Pies Seasonal - 2'!$M$29:$O$29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6F-EEF7-40E6-AB42-2B1F1C4FF9A8}"/>
            </c:ext>
          </c:extLst>
        </c:ser>
        <c:ser>
          <c:idx val="19"/>
          <c:order val="16"/>
          <c:tx>
            <c:strRef>
              <c:f>'PFAS Pies Seasonal - 2'!$B$30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1-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3-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5-EEF7-40E6-AB42-2B1F1C4FF9A8}"/>
              </c:ext>
            </c:extLst>
          </c:dPt>
          <c:cat>
            <c:strRef>
              <c:f>'PFAS Pies Seasonal - 2'!$M$3:$O$3</c:f>
              <c:strCache>
                <c:ptCount val="3"/>
                <c:pt idx="0">
                  <c:v>PFOS
(µg/L)</c:v>
                </c:pt>
                <c:pt idx="1">
                  <c:v>PFOA
(µg/L)</c:v>
                </c:pt>
                <c:pt idx="2">
                  <c:v>PFBA
(µg/L)</c:v>
                </c:pt>
              </c:strCache>
            </c:strRef>
          </c:cat>
          <c:val>
            <c:numRef>
              <c:f>'PFAS Pies Seasonal - 2'!$M$30:$O$30</c:f>
              <c:numCache>
                <c:formatCode>General</c:formatCode>
                <c:ptCount val="3"/>
                <c:pt idx="0">
                  <c:v>3.8</c:v>
                </c:pt>
                <c:pt idx="1">
                  <c:v>1.3</c:v>
                </c:pt>
                <c:pt idx="2">
                  <c:v>0.24</c:v>
                </c:pt>
              </c:numCache>
            </c:numRef>
          </c:val>
          <c:extLst>
            <c:ext xmlns:c16="http://schemas.microsoft.com/office/drawing/2014/chart" uri="{C3380CC4-5D6E-409C-BE32-E72D297353CC}">
              <c16:uniqueId val="{00000076-EEF7-40E6-AB42-2B1F1C4FF9A8}"/>
            </c:ext>
          </c:extLst>
        </c:ser>
        <c:ser>
          <c:idx val="20"/>
          <c:order val="17"/>
          <c:tx>
            <c:strRef>
              <c:f>'PFAS Pies Seasonal - 2'!$B$17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8-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A-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C-EEF7-40E6-AB42-2B1F1C4FF9A8}"/>
              </c:ext>
            </c:extLst>
          </c:dPt>
          <c:cat>
            <c:strRef>
              <c:f>'PFAS Pies Seasonal - 2'!$M$3:$O$3</c:f>
              <c:strCache>
                <c:ptCount val="3"/>
                <c:pt idx="0">
                  <c:v>PFOS
(µg/L)</c:v>
                </c:pt>
                <c:pt idx="1">
                  <c:v>PFOA
(µg/L)</c:v>
                </c:pt>
                <c:pt idx="2">
                  <c:v>PFBA
(µg/L)</c:v>
                </c:pt>
              </c:strCache>
            </c:strRef>
          </c:cat>
          <c:val>
            <c:numRef>
              <c:f>'PFAS Pies Seasonal - 2'!$M$17:$O$17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7D-EEF7-40E6-AB42-2B1F1C4FF9A8}"/>
            </c:ext>
          </c:extLst>
        </c:ser>
        <c:ser>
          <c:idx val="21"/>
          <c:order val="18"/>
          <c:tx>
            <c:strRef>
              <c:f>'PFAS Pies Seasonal - 2'!$B$19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F-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1-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3-EEF7-40E6-AB42-2B1F1C4FF9A8}"/>
              </c:ext>
            </c:extLst>
          </c:dPt>
          <c:cat>
            <c:strRef>
              <c:f>'PFAS Pies Seasonal - 2'!$M$3:$O$3</c:f>
              <c:strCache>
                <c:ptCount val="3"/>
                <c:pt idx="0">
                  <c:v>PFOS
(µg/L)</c:v>
                </c:pt>
                <c:pt idx="1">
                  <c:v>PFOA
(µg/L)</c:v>
                </c:pt>
                <c:pt idx="2">
                  <c:v>PFBA
(µg/L)</c:v>
                </c:pt>
              </c:strCache>
            </c:strRef>
          </c:cat>
          <c:val>
            <c:numRef>
              <c:f>'PFAS Pies Seasonal - 2'!$M$19:$O$19</c:f>
              <c:numCache>
                <c:formatCode>General</c:formatCode>
                <c:ptCount val="3"/>
                <c:pt idx="0">
                  <c:v>3.9</c:v>
                </c:pt>
                <c:pt idx="1">
                  <c:v>0.71</c:v>
                </c:pt>
                <c:pt idx="2">
                  <c:v>0.35</c:v>
                </c:pt>
              </c:numCache>
            </c:numRef>
          </c:val>
          <c:extLst>
            <c:ext xmlns:c16="http://schemas.microsoft.com/office/drawing/2014/chart" uri="{C3380CC4-5D6E-409C-BE32-E72D297353CC}">
              <c16:uniqueId val="{00000084-EEF7-40E6-AB42-2B1F1C4FF9A8}"/>
            </c:ext>
          </c:extLst>
        </c:ser>
        <c:ser>
          <c:idx val="25"/>
          <c:order val="19"/>
          <c:tx>
            <c:strRef>
              <c:f>'PFAS Pies Seasonal - 2'!$B$16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6-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8-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A-EEF7-40E6-AB42-2B1F1C4FF9A8}"/>
              </c:ext>
            </c:extLst>
          </c:dPt>
          <c:cat>
            <c:strRef>
              <c:f>'PFAS Pies Seasonal - 2'!$M$3:$O$3</c:f>
              <c:strCache>
                <c:ptCount val="3"/>
                <c:pt idx="0">
                  <c:v>PFOS
(µg/L)</c:v>
                </c:pt>
                <c:pt idx="1">
                  <c:v>PFOA
(µg/L)</c:v>
                </c:pt>
                <c:pt idx="2">
                  <c:v>PFBA
(µg/L)</c:v>
                </c:pt>
              </c:strCache>
            </c:strRef>
          </c:cat>
          <c:val>
            <c:numRef>
              <c:f>'PFAS Pies Seasonal - 2'!$M$16:$O$16</c:f>
              <c:numCache>
                <c:formatCode>General</c:formatCode>
                <c:ptCount val="3"/>
                <c:pt idx="0">
                  <c:v>0.96</c:v>
                </c:pt>
                <c:pt idx="1">
                  <c:v>0.31</c:v>
                </c:pt>
                <c:pt idx="2">
                  <c:v>0.2</c:v>
                </c:pt>
              </c:numCache>
            </c:numRef>
          </c:val>
          <c:extLst>
            <c:ext xmlns:c16="http://schemas.microsoft.com/office/drawing/2014/chart" uri="{C3380CC4-5D6E-409C-BE32-E72D297353CC}">
              <c16:uniqueId val="{0000008B-EEF7-40E6-AB42-2B1F1C4FF9A8}"/>
            </c:ext>
          </c:extLst>
        </c:ser>
        <c:ser>
          <c:idx val="26"/>
          <c:order val="20"/>
          <c:tx>
            <c:strRef>
              <c:f>'PFAS Pies Seasonal - 2'!$B$27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D-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F-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1-EEF7-40E6-AB42-2B1F1C4FF9A8}"/>
              </c:ext>
            </c:extLst>
          </c:dPt>
          <c:cat>
            <c:strRef>
              <c:f>'PFAS Pies Seasonal - 2'!$M$3:$O$3</c:f>
              <c:strCache>
                <c:ptCount val="3"/>
                <c:pt idx="0">
                  <c:v>PFOS
(µg/L)</c:v>
                </c:pt>
                <c:pt idx="1">
                  <c:v>PFOA
(µg/L)</c:v>
                </c:pt>
                <c:pt idx="2">
                  <c:v>PFBA
(µg/L)</c:v>
                </c:pt>
              </c:strCache>
            </c:strRef>
          </c:cat>
          <c:val>
            <c:numRef>
              <c:f>'PFAS Pies Seasonal - 2'!$M$27:$O$27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92-EEF7-40E6-AB42-2B1F1C4FF9A8}"/>
            </c:ext>
          </c:extLst>
        </c:ser>
        <c:ser>
          <c:idx val="13"/>
          <c:order val="21"/>
          <c:tx>
            <c:strRef>
              <c:f>'PFAS Pies Seasonal - 2'!$B$28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4-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6-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8-EEF7-40E6-AB42-2B1F1C4FF9A8}"/>
              </c:ext>
            </c:extLst>
          </c:dPt>
          <c:cat>
            <c:strRef>
              <c:f>'PFAS Pies Seasonal - 2'!$M$3:$O$3</c:f>
              <c:strCache>
                <c:ptCount val="3"/>
                <c:pt idx="0">
                  <c:v>PFOS
(µg/L)</c:v>
                </c:pt>
                <c:pt idx="1">
                  <c:v>PFOA
(µg/L)</c:v>
                </c:pt>
                <c:pt idx="2">
                  <c:v>PFBA
(µg/L)</c:v>
                </c:pt>
              </c:strCache>
            </c:strRef>
          </c:cat>
          <c:val>
            <c:numRef>
              <c:f>'PFAS Pies Seasonal - 2'!$M$28:$O$28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99-EEF7-40E6-AB42-2B1F1C4FF9A8}"/>
            </c:ext>
          </c:extLst>
        </c:ser>
        <c:ser>
          <c:idx val="15"/>
          <c:order val="22"/>
          <c:tx>
            <c:strRef>
              <c:f>'PFAS Pies Seasonal - 2'!$B$21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B-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D-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F-EEF7-40E6-AB42-2B1F1C4FF9A8}"/>
              </c:ext>
            </c:extLst>
          </c:dPt>
          <c:cat>
            <c:strRef>
              <c:f>'PFAS Pies Seasonal - 2'!$M$3:$O$3</c:f>
              <c:strCache>
                <c:ptCount val="3"/>
                <c:pt idx="0">
                  <c:v>PFOS
(µg/L)</c:v>
                </c:pt>
                <c:pt idx="1">
                  <c:v>PFOA
(µg/L)</c:v>
                </c:pt>
                <c:pt idx="2">
                  <c:v>PFBA
(µg/L)</c:v>
                </c:pt>
              </c:strCache>
            </c:strRef>
          </c:cat>
          <c:val>
            <c:numRef>
              <c:f>'PFAS Pies Seasonal - 2'!$M$21:$O$21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A0-EEF7-40E6-AB42-2B1F1C4FF9A8}"/>
            </c:ext>
          </c:extLst>
        </c:ser>
        <c:ser>
          <c:idx val="12"/>
          <c:order val="23"/>
          <c:tx>
            <c:strRef>
              <c:f>'PFAS Pies Seasonal - 2'!$B$22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2-EEF7-40E6-AB42-2B1F1C4FF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4-EEF7-40E6-AB42-2B1F1C4FF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6-EEF7-40E6-AB42-2B1F1C4FF9A8}"/>
              </c:ext>
            </c:extLst>
          </c:dPt>
          <c:cat>
            <c:strRef>
              <c:f>'PFAS Pies Seasonal - 2'!$M$3:$O$3</c:f>
              <c:strCache>
                <c:ptCount val="3"/>
                <c:pt idx="0">
                  <c:v>PFOS
(µg/L)</c:v>
                </c:pt>
                <c:pt idx="1">
                  <c:v>PFOA
(µg/L)</c:v>
                </c:pt>
                <c:pt idx="2">
                  <c:v>PFBA
(µg/L)</c:v>
                </c:pt>
              </c:strCache>
            </c:strRef>
          </c:cat>
          <c:val>
            <c:numRef>
              <c:f>'PFAS Pies Seasonal - 2'!$M$22:$O$22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A7-EEF7-40E6-AB42-2B1F1C4FF9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BS14'!$B$29</c:f>
              <c:strCache>
                <c:ptCount val="1"/>
                <c:pt idx="0">
                  <c:v>MW14C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9AE-40D7-BD9E-7154D91BD18B}"/>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9AE-40D7-BD9E-7154D91BD18B}"/>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9AE-40D7-BD9E-7154D91BD18B}"/>
              </c:ext>
            </c:extLst>
          </c:dPt>
          <c:cat>
            <c:strRef>
              <c:f>'PFAS Pies Seasonal - BS14'!$M$3:$O$3</c:f>
              <c:strCache>
                <c:ptCount val="3"/>
                <c:pt idx="0">
                  <c:v>PFOS</c:v>
                </c:pt>
                <c:pt idx="1">
                  <c:v>PFOA</c:v>
                </c:pt>
                <c:pt idx="2">
                  <c:v>PFBA</c:v>
                </c:pt>
              </c:strCache>
            </c:strRef>
          </c:cat>
          <c:val>
            <c:numRef>
              <c:f>'PFAS Pies Seasonal - BS14'!$M$29:$O$29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06-99AE-40D7-BD9E-7154D91BD18B}"/>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99AE-40D7-BD9E-7154D91BD18B}"/>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99AE-40D7-BD9E-7154D91BD18B}"/>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99AE-40D7-BD9E-7154D91BD18B}"/>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99AE-40D7-BD9E-7154D91BD18B}"/>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99AE-40D7-BD9E-7154D91BD18B}"/>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99AE-40D7-BD9E-7154D91BD18B}"/>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99AE-40D7-BD9E-7154D91BD18B}"/>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99AE-40D7-BD9E-7154D91BD18B}"/>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99AE-40D7-BD9E-7154D91BD18B}"/>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99AE-40D7-BD9E-7154D91BD18B}"/>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99AE-40D7-BD9E-7154D91BD18B}"/>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99AE-40D7-BD9E-7154D91BD18B}"/>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99AE-40D7-BD9E-7154D91BD18B}"/>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99AE-40D7-BD9E-7154D91BD18B}"/>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99AE-40D7-BD9E-7154D91BD18B}"/>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99AE-40D7-BD9E-7154D91BD18B}"/>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99AE-40D7-BD9E-7154D91BD18B}"/>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99AE-40D7-BD9E-7154D91BD18B}"/>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99AE-40D7-BD9E-7154D91BD1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99AE-40D7-BD9E-7154D91BD18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99AE-40D7-BD9E-7154D91BD18B}"/>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99AE-40D7-BD9E-7154D91BD1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745-489E-AAEF-806288CBA13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745-489E-AAEF-806288CBA13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745-489E-AAEF-806288CBA134}"/>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745-489E-AAEF-806288CBA1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85B-4856-AA57-BB89EB4E6AE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85B-4856-AA57-BB89EB4E6AE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85B-4856-AA57-BB89EB4E6AE5}"/>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285B-4856-AA57-BB89EB4E6A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- 2'!$B$26</c:f>
              <c:strCache>
                <c:ptCount val="1"/>
                <c:pt idx="0">
                  <c:v>MW02A J-Spring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101-455D-B864-F8FC87DBAFF3}"/>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101-455D-B864-F8FC87DBAFF3}"/>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101-455D-B864-F8FC87DBAFF3}"/>
              </c:ext>
            </c:extLst>
          </c:dPt>
          <c:cat>
            <c:strRef>
              <c:f>'PFAS Pies Seasonal - 2'!$M$3:$O$3</c:f>
              <c:strCache>
                <c:ptCount val="3"/>
                <c:pt idx="0">
                  <c:v>PFOS
(µg/L)</c:v>
                </c:pt>
                <c:pt idx="1">
                  <c:v>PFOA
(µg/L)</c:v>
                </c:pt>
                <c:pt idx="2">
                  <c:v>PFBA
(µg/L)</c:v>
                </c:pt>
              </c:strCache>
            </c:strRef>
          </c:cat>
          <c:val>
            <c:numRef>
              <c:f>'PFAS Pies Seasonal - 2'!$M$26:$O$26</c:f>
              <c:numCache>
                <c:formatCode>General</c:formatCode>
                <c:ptCount val="3"/>
                <c:pt idx="0">
                  <c:v>8.5699999999999995E-3</c:v>
                </c:pt>
                <c:pt idx="1">
                  <c:v>3.5900000000000001E-2</c:v>
                </c:pt>
                <c:pt idx="2">
                  <c:v>0.57299999999999995</c:v>
                </c:pt>
              </c:numCache>
            </c:numRef>
          </c:val>
          <c:extLst>
            <c:ext xmlns:c16="http://schemas.microsoft.com/office/drawing/2014/chart" uri="{C3380CC4-5D6E-409C-BE32-E72D297353CC}">
              <c16:uniqueId val="{00000006-6101-455D-B864-F8FC87DBAFF3}"/>
            </c:ext>
          </c:extLst>
        </c:ser>
        <c:ser>
          <c:idx val="3"/>
          <c:order val="1"/>
          <c:tx>
            <c:strRef>
              <c:f>'PFAS Pies Seasonal - 2'!$B$23</c:f>
              <c:strCache>
                <c:ptCount val="1"/>
                <c:pt idx="0">
                  <c:v>MW02A J-Summer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6101-455D-B864-F8FC87DBAFF3}"/>
              </c:ext>
            </c:extLst>
          </c:dPt>
          <c:cat>
            <c:strRef>
              <c:f>'PFAS Pies Seasonal - 2'!$M$3:$O$3</c:f>
              <c:strCache>
                <c:ptCount val="3"/>
                <c:pt idx="0">
                  <c:v>PFOS
(µg/L)</c:v>
                </c:pt>
                <c:pt idx="1">
                  <c:v>PFOA
(µg/L)</c:v>
                </c:pt>
                <c:pt idx="2">
                  <c:v>PFBA
(µg/L)</c:v>
                </c:pt>
              </c:strCache>
            </c:strRef>
          </c:cat>
          <c:val>
            <c:numRef>
              <c:f>'PFAS Pies Seasonal - 2'!$M$23:$O$23</c:f>
              <c:numCache>
                <c:formatCode>General</c:formatCode>
                <c:ptCount val="3"/>
                <c:pt idx="0">
                  <c:v>4.6600000000000001E-3</c:v>
                </c:pt>
                <c:pt idx="1">
                  <c:v>3.1099999999999999E-2</c:v>
                </c:pt>
                <c:pt idx="2">
                  <c:v>0.51700000000000002</c:v>
                </c:pt>
              </c:numCache>
            </c:numRef>
          </c:val>
          <c:extLst>
            <c:ext xmlns:c16="http://schemas.microsoft.com/office/drawing/2014/chart" uri="{C3380CC4-5D6E-409C-BE32-E72D297353CC}">
              <c16:uniqueId val="{0000000D-6101-455D-B864-F8FC87DBAFF3}"/>
            </c:ext>
          </c:extLst>
        </c:ser>
        <c:ser>
          <c:idx val="0"/>
          <c:order val="2"/>
          <c:tx>
            <c:strRef>
              <c:f>'PFAS Pies Seasonal - 2'!$B$24</c:f>
              <c:strCache>
                <c:ptCount val="1"/>
                <c:pt idx="0">
                  <c:v>MW02A J-Fall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6101-455D-B864-F8FC87DBAFF3}"/>
              </c:ext>
            </c:extLst>
          </c:dPt>
          <c:cat>
            <c:strRef>
              <c:f>'PFAS Pies Seasonal - 2'!$M$3:$O$3</c:f>
              <c:strCache>
                <c:ptCount val="3"/>
                <c:pt idx="0">
                  <c:v>PFOS
(µg/L)</c:v>
                </c:pt>
                <c:pt idx="1">
                  <c:v>PFOA
(µg/L)</c:v>
                </c:pt>
                <c:pt idx="2">
                  <c:v>PFBA
(µg/L)</c:v>
                </c:pt>
              </c:strCache>
            </c:strRef>
          </c:cat>
          <c:val>
            <c:numRef>
              <c:f>'PFAS Pies Seasonal - 2'!$M$24:$O$24</c:f>
              <c:numCache>
                <c:formatCode>General</c:formatCode>
                <c:ptCount val="3"/>
                <c:pt idx="0">
                  <c:v>7.4999999999999997E-3</c:v>
                </c:pt>
                <c:pt idx="1">
                  <c:v>3.9E-2</c:v>
                </c:pt>
                <c:pt idx="2">
                  <c:v>0.53</c:v>
                </c:pt>
              </c:numCache>
            </c:numRef>
          </c:val>
          <c:extLst>
            <c:ext xmlns:c16="http://schemas.microsoft.com/office/drawing/2014/chart" uri="{C3380CC4-5D6E-409C-BE32-E72D297353CC}">
              <c16:uniqueId val="{00000014-6101-455D-B864-F8FC87DBAFF3}"/>
            </c:ext>
          </c:extLst>
        </c:ser>
        <c:ser>
          <c:idx val="1"/>
          <c:order val="3"/>
          <c:tx>
            <c:strRef>
              <c:f>'PFAS Pies Seasonal - 2'!$B$25</c:f>
              <c:strCache>
                <c:ptCount val="1"/>
                <c:pt idx="0">
                  <c:v>MW02A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6101-455D-B864-F8FC87DBAFF3}"/>
              </c:ext>
            </c:extLst>
          </c:dPt>
          <c:cat>
            <c:strRef>
              <c:f>'PFAS Pies Seasonal - 2'!$M$3:$O$3</c:f>
              <c:strCache>
                <c:ptCount val="3"/>
                <c:pt idx="0">
                  <c:v>PFOS
(µg/L)</c:v>
                </c:pt>
                <c:pt idx="1">
                  <c:v>PFOA
(µg/L)</c:v>
                </c:pt>
                <c:pt idx="2">
                  <c:v>PFBA
(µg/L)</c:v>
                </c:pt>
              </c:strCache>
            </c:strRef>
          </c:cat>
          <c:val>
            <c:numRef>
              <c:f>'PFAS Pies Seasonal - 2'!$M$25:$O$25</c:f>
              <c:numCache>
                <c:formatCode>General</c:formatCode>
                <c:ptCount val="3"/>
                <c:pt idx="0">
                  <c:v>5.3E-3</c:v>
                </c:pt>
                <c:pt idx="1">
                  <c:v>4.2000000000000003E-2</c:v>
                </c:pt>
                <c:pt idx="2">
                  <c:v>0.68</c:v>
                </c:pt>
              </c:numCache>
            </c:numRef>
          </c:val>
          <c:extLst>
            <c:ext xmlns:c16="http://schemas.microsoft.com/office/drawing/2014/chart" uri="{C3380CC4-5D6E-409C-BE32-E72D297353CC}">
              <c16:uniqueId val="{0000001B-6101-455D-B864-F8FC87DBAFF3}"/>
            </c:ext>
          </c:extLst>
        </c:ser>
        <c:ser>
          <c:idx val="6"/>
          <c:order val="4"/>
          <c:tx>
            <c:strRef>
              <c:f>'PFAS Pies Seasonal - 2'!$B$29</c:f>
              <c:strCache>
                <c:ptCount val="1"/>
                <c:pt idx="0">
                  <c:v>MW14C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6101-455D-B864-F8FC87DBAFF3}"/>
              </c:ext>
            </c:extLst>
          </c:dPt>
          <c:cat>
            <c:strRef>
              <c:f>'PFAS Pies Seasonal - 2'!$M$3:$O$3</c:f>
              <c:strCache>
                <c:ptCount val="3"/>
                <c:pt idx="0">
                  <c:v>PFOS
(µg/L)</c:v>
                </c:pt>
                <c:pt idx="1">
                  <c:v>PFOA
(µg/L)</c:v>
                </c:pt>
                <c:pt idx="2">
                  <c:v>PFBA
(µg/L)</c:v>
                </c:pt>
              </c:strCache>
            </c:strRef>
          </c:cat>
          <c:val>
            <c:numRef>
              <c:f>'PFAS Pies Seasonal - 2'!$M$29:$O$29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22-6101-455D-B864-F8FC87DBAFF3}"/>
            </c:ext>
          </c:extLst>
        </c:ser>
        <c:ser>
          <c:idx val="7"/>
          <c:order val="5"/>
          <c:tx>
            <c:strRef>
              <c:f>'PFAS Pies Seasonal - 2'!$B$30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6101-455D-B864-F8FC87DBAFF3}"/>
              </c:ext>
            </c:extLst>
          </c:dPt>
          <c:cat>
            <c:strRef>
              <c:f>'PFAS Pies Seasonal - 2'!$M$3:$O$3</c:f>
              <c:strCache>
                <c:ptCount val="3"/>
                <c:pt idx="0">
                  <c:v>PFOS
(µg/L)</c:v>
                </c:pt>
                <c:pt idx="1">
                  <c:v>PFOA
(µg/L)</c:v>
                </c:pt>
                <c:pt idx="2">
                  <c:v>PFBA
(µg/L)</c:v>
                </c:pt>
              </c:strCache>
            </c:strRef>
          </c:cat>
          <c:val>
            <c:numRef>
              <c:f>'PFAS Pies Seasonal - 2'!$M$30:$O$30</c:f>
              <c:numCache>
                <c:formatCode>General</c:formatCode>
                <c:ptCount val="3"/>
                <c:pt idx="0">
                  <c:v>3.8</c:v>
                </c:pt>
                <c:pt idx="1">
                  <c:v>1.3</c:v>
                </c:pt>
                <c:pt idx="2">
                  <c:v>0.24</c:v>
                </c:pt>
              </c:numCache>
            </c:numRef>
          </c:val>
          <c:extLst>
            <c:ext xmlns:c16="http://schemas.microsoft.com/office/drawing/2014/chart" uri="{C3380CC4-5D6E-409C-BE32-E72D297353CC}">
              <c16:uniqueId val="{00000029-6101-455D-B864-F8FC87DBAFF3}"/>
            </c:ext>
          </c:extLst>
        </c:ser>
        <c:ser>
          <c:idx val="4"/>
          <c:order val="6"/>
          <c:tx>
            <c:strRef>
              <c:f>'PFAS Pies Seasonal - 2'!$B$17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6101-455D-B864-F8FC87DBAFF3}"/>
              </c:ext>
            </c:extLst>
          </c:dPt>
          <c:cat>
            <c:strRef>
              <c:f>'PFAS Pies Seasonal - 2'!$M$3:$O$3</c:f>
              <c:strCache>
                <c:ptCount val="3"/>
                <c:pt idx="0">
                  <c:v>PFOS
(µg/L)</c:v>
                </c:pt>
                <c:pt idx="1">
                  <c:v>PFOA
(µg/L)</c:v>
                </c:pt>
                <c:pt idx="2">
                  <c:v>PFBA
(µg/L)</c:v>
                </c:pt>
              </c:strCache>
            </c:strRef>
          </c:cat>
          <c:val>
            <c:numRef>
              <c:f>'PFAS Pies Seasonal - 2'!$M$17:$O$17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30-6101-455D-B864-F8FC87DBAFF3}"/>
            </c:ext>
          </c:extLst>
        </c:ser>
        <c:ser>
          <c:idx val="5"/>
          <c:order val="7"/>
          <c:tx>
            <c:strRef>
              <c:f>'PFAS Pies Seasonal - 2'!$B$19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6101-455D-B864-F8FC87DBAFF3}"/>
              </c:ext>
            </c:extLst>
          </c:dPt>
          <c:cat>
            <c:strRef>
              <c:f>'PFAS Pies Seasonal - 2'!$M$3:$O$3</c:f>
              <c:strCache>
                <c:ptCount val="3"/>
                <c:pt idx="0">
                  <c:v>PFOS
(µg/L)</c:v>
                </c:pt>
                <c:pt idx="1">
                  <c:v>PFOA
(µg/L)</c:v>
                </c:pt>
                <c:pt idx="2">
                  <c:v>PFBA
(µg/L)</c:v>
                </c:pt>
              </c:strCache>
            </c:strRef>
          </c:cat>
          <c:val>
            <c:numRef>
              <c:f>'PFAS Pies Seasonal - 2'!$M$19:$O$19</c:f>
              <c:numCache>
                <c:formatCode>General</c:formatCode>
                <c:ptCount val="3"/>
                <c:pt idx="0">
                  <c:v>3.9</c:v>
                </c:pt>
                <c:pt idx="1">
                  <c:v>0.71</c:v>
                </c:pt>
                <c:pt idx="2">
                  <c:v>0.35</c:v>
                </c:pt>
              </c:numCache>
            </c:numRef>
          </c:val>
          <c:extLst>
            <c:ext xmlns:c16="http://schemas.microsoft.com/office/drawing/2014/chart" uri="{C3380CC4-5D6E-409C-BE32-E72D297353CC}">
              <c16:uniqueId val="{00000037-6101-455D-B864-F8FC87DBAFF3}"/>
            </c:ext>
          </c:extLst>
        </c:ser>
        <c:ser>
          <c:idx val="8"/>
          <c:order val="8"/>
          <c:tx>
            <c:strRef>
              <c:f>'PFAS Pies Seasonal - 2'!$B$16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6101-455D-B864-F8FC87DBAFF3}"/>
              </c:ext>
            </c:extLst>
          </c:dPt>
          <c:cat>
            <c:strRef>
              <c:f>'PFAS Pies Seasonal - 2'!$M$3:$O$3</c:f>
              <c:strCache>
                <c:ptCount val="3"/>
                <c:pt idx="0">
                  <c:v>PFOS
(µg/L)</c:v>
                </c:pt>
                <c:pt idx="1">
                  <c:v>PFOA
(µg/L)</c:v>
                </c:pt>
                <c:pt idx="2">
                  <c:v>PFBA
(µg/L)</c:v>
                </c:pt>
              </c:strCache>
            </c:strRef>
          </c:cat>
          <c:val>
            <c:numRef>
              <c:f>'PFAS Pies Seasonal - 2'!$M$16:$O$16</c:f>
              <c:numCache>
                <c:formatCode>General</c:formatCode>
                <c:ptCount val="3"/>
                <c:pt idx="0">
                  <c:v>0.96</c:v>
                </c:pt>
                <c:pt idx="1">
                  <c:v>0.31</c:v>
                </c:pt>
                <c:pt idx="2">
                  <c:v>0.2</c:v>
                </c:pt>
              </c:numCache>
            </c:numRef>
          </c:val>
          <c:extLst>
            <c:ext xmlns:c16="http://schemas.microsoft.com/office/drawing/2014/chart" uri="{C3380CC4-5D6E-409C-BE32-E72D297353CC}">
              <c16:uniqueId val="{0000003E-6101-455D-B864-F8FC87DBAFF3}"/>
            </c:ext>
          </c:extLst>
        </c:ser>
        <c:ser>
          <c:idx val="11"/>
          <c:order val="9"/>
          <c:tx>
            <c:strRef>
              <c:f>'PFAS Pies Seasonal - 2'!$B$12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6101-455D-B864-F8FC87DBAFF3}"/>
              </c:ext>
            </c:extLst>
          </c:dPt>
          <c:cat>
            <c:strRef>
              <c:f>'PFAS Pies Seasonal - 2'!$M$3:$O$3</c:f>
              <c:strCache>
                <c:ptCount val="3"/>
                <c:pt idx="0">
                  <c:v>PFOS
(µg/L)</c:v>
                </c:pt>
                <c:pt idx="1">
                  <c:v>PFOA
(µg/L)</c:v>
                </c:pt>
                <c:pt idx="2">
                  <c:v>PFBA
(µg/L)</c:v>
                </c:pt>
              </c:strCache>
            </c:strRef>
          </c:cat>
          <c:val>
            <c:numRef>
              <c:f>'PFAS Pies Seasonal - 2'!$M$12:$O$12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45-6101-455D-B864-F8FC87DBAFF3}"/>
            </c:ext>
          </c:extLst>
        </c:ser>
        <c:ser>
          <c:idx val="14"/>
          <c:order val="10"/>
          <c:tx>
            <c:strRef>
              <c:f>'PFAS Pies Seasonal - 2'!$B$31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6101-455D-B864-F8FC87DBAFF3}"/>
              </c:ext>
            </c:extLst>
          </c:dPt>
          <c:cat>
            <c:strRef>
              <c:f>'PFAS Pies Seasonal - 2'!$M$3:$O$3</c:f>
              <c:strCache>
                <c:ptCount val="3"/>
                <c:pt idx="0">
                  <c:v>PFOS
(µg/L)</c:v>
                </c:pt>
                <c:pt idx="1">
                  <c:v>PFOA
(µg/L)</c:v>
                </c:pt>
                <c:pt idx="2">
                  <c:v>PFBA
(µg/L)</c:v>
                </c:pt>
              </c:strCache>
            </c:strRef>
          </c:cat>
          <c:val>
            <c:numRef>
              <c:f>'PFAS Pies Seasonal - 2'!$M$31:$O$31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4C-6101-455D-B864-F8FC87DBAFF3}"/>
            </c:ext>
          </c:extLst>
        </c:ser>
        <c:ser>
          <c:idx val="9"/>
          <c:order val="11"/>
          <c:tx>
            <c:strRef>
              <c:f>'PFAS Pies Seasonal - 2'!$B$27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E-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0-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2-6101-455D-B864-F8FC87DBAFF3}"/>
              </c:ext>
            </c:extLst>
          </c:dPt>
          <c:cat>
            <c:strRef>
              <c:f>'PFAS Pies Seasonal - 2'!$M$3:$O$3</c:f>
              <c:strCache>
                <c:ptCount val="3"/>
                <c:pt idx="0">
                  <c:v>PFOS
(µg/L)</c:v>
                </c:pt>
                <c:pt idx="1">
                  <c:v>PFOA
(µg/L)</c:v>
                </c:pt>
                <c:pt idx="2">
                  <c:v>PFBA
(µg/L)</c:v>
                </c:pt>
              </c:strCache>
            </c:strRef>
          </c:cat>
          <c:val>
            <c:numRef>
              <c:f>'PFAS Pies Seasonal - 2'!$M$27:$O$27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53-6101-455D-B864-F8FC87DBAFF3}"/>
            </c:ext>
          </c:extLst>
        </c:ser>
        <c:ser>
          <c:idx val="10"/>
          <c:order val="12"/>
          <c:tx>
            <c:strRef>
              <c:f>'PFAS Pies Seasonal - 2'!$B$28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5-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7-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9-6101-455D-B864-F8FC87DBAFF3}"/>
              </c:ext>
            </c:extLst>
          </c:dPt>
          <c:cat>
            <c:strRef>
              <c:f>'PFAS Pies Seasonal - 2'!$M$3:$O$3</c:f>
              <c:strCache>
                <c:ptCount val="3"/>
                <c:pt idx="0">
                  <c:v>PFOS
(µg/L)</c:v>
                </c:pt>
                <c:pt idx="1">
                  <c:v>PFOA
(µg/L)</c:v>
                </c:pt>
                <c:pt idx="2">
                  <c:v>PFBA
(µg/L)</c:v>
                </c:pt>
              </c:strCache>
            </c:strRef>
          </c:cat>
          <c:val>
            <c:numRef>
              <c:f>'PFAS Pies Seasonal - 2'!$M$28:$O$28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5A-6101-455D-B864-F8FC87DBAFF3}"/>
            </c:ext>
          </c:extLst>
        </c:ser>
        <c:ser>
          <c:idx val="16"/>
          <c:order val="13"/>
          <c:tx>
            <c:strRef>
              <c:f>'PFAS Pies Seasonal - 2'!$B$21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C-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E-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0-6101-455D-B864-F8FC87DBAFF3}"/>
              </c:ext>
            </c:extLst>
          </c:dPt>
          <c:cat>
            <c:strRef>
              <c:f>'PFAS Pies Seasonal - 2'!$M$3:$O$3</c:f>
              <c:strCache>
                <c:ptCount val="3"/>
                <c:pt idx="0">
                  <c:v>PFOS
(µg/L)</c:v>
                </c:pt>
                <c:pt idx="1">
                  <c:v>PFOA
(µg/L)</c:v>
                </c:pt>
                <c:pt idx="2">
                  <c:v>PFBA
(µg/L)</c:v>
                </c:pt>
              </c:strCache>
            </c:strRef>
          </c:cat>
          <c:val>
            <c:numRef>
              <c:f>'PFAS Pies Seasonal - 2'!$M$21:$O$21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61-6101-455D-B864-F8FC87DBAFF3}"/>
            </c:ext>
          </c:extLst>
        </c:ser>
        <c:ser>
          <c:idx val="27"/>
          <c:order val="14"/>
          <c:tx>
            <c:strRef>
              <c:f>'PFAS Pies Seasonal - 2'!$B$22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3-6101-455D-B864-F8FC87DBAF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5-6101-455D-B864-F8FC87DBAF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7-6101-455D-B864-F8FC87DBAFF3}"/>
              </c:ext>
            </c:extLst>
          </c:dPt>
          <c:cat>
            <c:strRef>
              <c:f>'PFAS Pies Seasonal - 2'!$M$3:$O$3</c:f>
              <c:strCache>
                <c:ptCount val="3"/>
                <c:pt idx="0">
                  <c:v>PFOS
(µg/L)</c:v>
                </c:pt>
                <c:pt idx="1">
                  <c:v>PFOA
(µg/L)</c:v>
                </c:pt>
                <c:pt idx="2">
                  <c:v>PFBA
(µg/L)</c:v>
                </c:pt>
              </c:strCache>
            </c:strRef>
          </c:cat>
          <c:val>
            <c:numRef>
              <c:f>'PFAS Pies Seasonal - 2'!$M$22:$O$22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68-6101-455D-B864-F8FC87DBAF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- 2'!$B$10</c:f>
              <c:strCache>
                <c:ptCount val="1"/>
                <c:pt idx="0">
                  <c:v>MW02C Mid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AC9-48FC-90EA-5E554BBB1D7E}"/>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AC9-48FC-90EA-5E554BBB1D7E}"/>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AC9-48FC-90EA-5E554BBB1D7E}"/>
              </c:ext>
            </c:extLst>
          </c:dPt>
          <c:cat>
            <c:strRef>
              <c:f>'PFAS Pies Seasonal - 2'!$M$3:$O$3</c:f>
              <c:strCache>
                <c:ptCount val="3"/>
                <c:pt idx="0">
                  <c:v>PFOS
(µg/L)</c:v>
                </c:pt>
                <c:pt idx="1">
                  <c:v>PFOA
(µg/L)</c:v>
                </c:pt>
                <c:pt idx="2">
                  <c:v>PFBA
(µg/L)</c:v>
                </c:pt>
              </c:strCache>
            </c:strRef>
          </c:cat>
          <c:val>
            <c:numRef>
              <c:f>'PFAS Pies Seasonal - 2'!$M$10:$O$10</c:f>
              <c:numCache>
                <c:formatCode>General</c:formatCode>
                <c:ptCount val="3"/>
                <c:pt idx="0">
                  <c:v>0.64400000000000002</c:v>
                </c:pt>
                <c:pt idx="1">
                  <c:v>0.2</c:v>
                </c:pt>
                <c:pt idx="2">
                  <c:v>0.189</c:v>
                </c:pt>
              </c:numCache>
            </c:numRef>
          </c:val>
          <c:extLst>
            <c:ext xmlns:c16="http://schemas.microsoft.com/office/drawing/2014/chart" uri="{C3380CC4-5D6E-409C-BE32-E72D297353CC}">
              <c16:uniqueId val="{00000006-BAC9-48FC-90EA-5E554BBB1D7E}"/>
            </c:ext>
          </c:extLst>
        </c:ser>
        <c:ser>
          <c:idx val="3"/>
          <c:order val="1"/>
          <c:tx>
            <c:strRef>
              <c:f>'PFAS Pies Seasonal - 2'!$B$11</c:f>
              <c:strCache>
                <c:ptCount val="1"/>
                <c:pt idx="0">
                  <c:v>MW02A Mid Q-Summer: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BAC9-48FC-90EA-5E554BBB1D7E}"/>
              </c:ext>
            </c:extLst>
          </c:dPt>
          <c:cat>
            <c:strRef>
              <c:f>'PFAS Pies Seasonal - 2'!$M$3:$O$3</c:f>
              <c:strCache>
                <c:ptCount val="3"/>
                <c:pt idx="0">
                  <c:v>PFOS
(µg/L)</c:v>
                </c:pt>
                <c:pt idx="1">
                  <c:v>PFOA
(µg/L)</c:v>
                </c:pt>
                <c:pt idx="2">
                  <c:v>PFBA
(µg/L)</c:v>
                </c:pt>
              </c:strCache>
            </c:strRef>
          </c:cat>
          <c:val>
            <c:numRef>
              <c:f>'PFAS Pies Seasonal - 2'!$M$11:$O$11</c:f>
              <c:numCache>
                <c:formatCode>General</c:formatCode>
                <c:ptCount val="3"/>
                <c:pt idx="0">
                  <c:v>0.71799999999999997</c:v>
                </c:pt>
                <c:pt idx="1">
                  <c:v>0.10199999999999999</c:v>
                </c:pt>
                <c:pt idx="2">
                  <c:v>0.05</c:v>
                </c:pt>
              </c:numCache>
            </c:numRef>
          </c:val>
          <c:extLst>
            <c:ext xmlns:c16="http://schemas.microsoft.com/office/drawing/2014/chart" uri="{C3380CC4-5D6E-409C-BE32-E72D297353CC}">
              <c16:uniqueId val="{0000000D-BAC9-48FC-90EA-5E554BBB1D7E}"/>
            </c:ext>
          </c:extLst>
        </c:ser>
        <c:ser>
          <c:idx val="0"/>
          <c:order val="2"/>
          <c:tx>
            <c:strRef>
              <c:f>'PFAS Pies Seasonal - 2'!$B$8</c:f>
              <c:strCache>
                <c:ptCount val="1"/>
                <c:pt idx="0">
                  <c:v>MW02C Mid Q-fall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BAC9-48FC-90EA-5E554BBB1D7E}"/>
              </c:ext>
            </c:extLst>
          </c:dPt>
          <c:cat>
            <c:strRef>
              <c:f>'PFAS Pies Seasonal - 2'!$M$3:$O$3</c:f>
              <c:strCache>
                <c:ptCount val="3"/>
                <c:pt idx="0">
                  <c:v>PFOS
(µg/L)</c:v>
                </c:pt>
                <c:pt idx="1">
                  <c:v>PFOA
(µg/L)</c:v>
                </c:pt>
                <c:pt idx="2">
                  <c:v>PFBA
(µg/L)</c:v>
                </c:pt>
              </c:strCache>
            </c:strRef>
          </c:cat>
          <c:val>
            <c:numRef>
              <c:f>'PFAS Pies Seasonal - 2'!$M$8:$O$8</c:f>
              <c:numCache>
                <c:formatCode>General</c:formatCode>
                <c:ptCount val="3"/>
                <c:pt idx="0">
                  <c:v>0.84</c:v>
                </c:pt>
                <c:pt idx="1">
                  <c:v>0.11</c:v>
                </c:pt>
                <c:pt idx="2">
                  <c:v>8.2000000000000003E-2</c:v>
                </c:pt>
              </c:numCache>
            </c:numRef>
          </c:val>
          <c:extLst>
            <c:ext xmlns:c16="http://schemas.microsoft.com/office/drawing/2014/chart" uri="{C3380CC4-5D6E-409C-BE32-E72D297353CC}">
              <c16:uniqueId val="{00000014-BAC9-48FC-90EA-5E554BBB1D7E}"/>
            </c:ext>
          </c:extLst>
        </c:ser>
        <c:ser>
          <c:idx val="1"/>
          <c:order val="3"/>
          <c:tx>
            <c:strRef>
              <c:f>'PFAS Pies Seasonal - 2'!$B$9</c:f>
              <c:strCache>
                <c:ptCount val="1"/>
                <c:pt idx="0">
                  <c:v>MW02C Mid Q-Winter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BAC9-48FC-90EA-5E554BBB1D7E}"/>
              </c:ext>
            </c:extLst>
          </c:dPt>
          <c:cat>
            <c:strRef>
              <c:f>'PFAS Pies Seasonal - 2'!$M$3:$O$3</c:f>
              <c:strCache>
                <c:ptCount val="3"/>
                <c:pt idx="0">
                  <c:v>PFOS
(µg/L)</c:v>
                </c:pt>
                <c:pt idx="1">
                  <c:v>PFOA
(µg/L)</c:v>
                </c:pt>
                <c:pt idx="2">
                  <c:v>PFBA
(µg/L)</c:v>
                </c:pt>
              </c:strCache>
            </c:strRef>
          </c:cat>
          <c:val>
            <c:numRef>
              <c:f>'PFAS Pies Seasonal - 2'!$M$9:$O$9</c:f>
              <c:numCache>
                <c:formatCode>General</c:formatCode>
                <c:ptCount val="3"/>
                <c:pt idx="0">
                  <c:v>1.1000000000000001</c:v>
                </c:pt>
                <c:pt idx="1">
                  <c:v>0.3</c:v>
                </c:pt>
                <c:pt idx="2">
                  <c:v>0.25</c:v>
                </c:pt>
              </c:numCache>
            </c:numRef>
          </c:val>
          <c:extLst>
            <c:ext xmlns:c16="http://schemas.microsoft.com/office/drawing/2014/chart" uri="{C3380CC4-5D6E-409C-BE32-E72D297353CC}">
              <c16:uniqueId val="{0000001B-BAC9-48FC-90EA-5E554BBB1D7E}"/>
            </c:ext>
          </c:extLst>
        </c:ser>
        <c:ser>
          <c:idx val="6"/>
          <c:order val="4"/>
          <c:tx>
            <c:strRef>
              <c:f>'PFAS Pies Seasonal - 2'!$B$12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BAC9-48FC-90EA-5E554BBB1D7E}"/>
              </c:ext>
            </c:extLst>
          </c:dPt>
          <c:cat>
            <c:strRef>
              <c:f>'PFAS Pies Seasonal - 2'!$M$3:$O$3</c:f>
              <c:strCache>
                <c:ptCount val="3"/>
                <c:pt idx="0">
                  <c:v>PFOS
(µg/L)</c:v>
                </c:pt>
                <c:pt idx="1">
                  <c:v>PFOA
(µg/L)</c:v>
                </c:pt>
                <c:pt idx="2">
                  <c:v>PFBA
(µg/L)</c:v>
                </c:pt>
              </c:strCache>
            </c:strRef>
          </c:cat>
          <c:val>
            <c:numRef>
              <c:f>'PFAS Pies Seasonal - 2'!$M$12:$O$12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2-BAC9-48FC-90EA-5E554BBB1D7E}"/>
            </c:ext>
          </c:extLst>
        </c:ser>
        <c:ser>
          <c:idx val="7"/>
          <c:order val="5"/>
          <c:tx>
            <c:strRef>
              <c:f>'PFAS Pies Seasonal - 2'!$B$15</c:f>
              <c:strCache>
                <c:ptCount val="1"/>
                <c:pt idx="0">
                  <c:v>MW02B Bot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BAC9-48FC-90EA-5E554BBB1D7E}"/>
              </c:ext>
            </c:extLst>
          </c:dPt>
          <c:cat>
            <c:strRef>
              <c:f>'PFAS Pies Seasonal - 2'!$M$3:$O$3</c:f>
              <c:strCache>
                <c:ptCount val="3"/>
                <c:pt idx="0">
                  <c:v>PFOS
(µg/L)</c:v>
                </c:pt>
                <c:pt idx="1">
                  <c:v>PFOA
(µg/L)</c:v>
                </c:pt>
                <c:pt idx="2">
                  <c:v>PFBA
(µg/L)</c:v>
                </c:pt>
              </c:strCache>
            </c:strRef>
          </c:cat>
          <c:val>
            <c:numRef>
              <c:f>'PFAS Pies Seasonal - 2'!$M$15:$O$15</c:f>
              <c:numCache>
                <c:formatCode>General</c:formatCode>
                <c:ptCount val="3"/>
                <c:pt idx="0">
                  <c:v>0.82899999999999996</c:v>
                </c:pt>
                <c:pt idx="1">
                  <c:v>0.20799999999999999</c:v>
                </c:pt>
                <c:pt idx="2">
                  <c:v>0.23699999999999999</c:v>
                </c:pt>
              </c:numCache>
            </c:numRef>
          </c:val>
          <c:extLst>
            <c:ext xmlns:c16="http://schemas.microsoft.com/office/drawing/2014/chart" uri="{C3380CC4-5D6E-409C-BE32-E72D297353CC}">
              <c16:uniqueId val="{00000029-BAC9-48FC-90EA-5E554BBB1D7E}"/>
            </c:ext>
          </c:extLst>
        </c:ser>
        <c:ser>
          <c:idx val="4"/>
          <c:order val="6"/>
          <c:tx>
            <c:strRef>
              <c:f>'PFAS Pies Seasonal - 2'!$B$18</c:f>
              <c:strCache>
                <c:ptCount val="1"/>
                <c:pt idx="0">
                  <c:v>MW02A Bot Q-Summer: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BAC9-48FC-90EA-5E554BBB1D7E}"/>
              </c:ext>
            </c:extLst>
          </c:dPt>
          <c:cat>
            <c:strRef>
              <c:f>'PFAS Pies Seasonal - 2'!$M$3:$O$3</c:f>
              <c:strCache>
                <c:ptCount val="3"/>
                <c:pt idx="0">
                  <c:v>PFOS
(µg/L)</c:v>
                </c:pt>
                <c:pt idx="1">
                  <c:v>PFOA
(µg/L)</c:v>
                </c:pt>
                <c:pt idx="2">
                  <c:v>PFBA
(µg/L)</c:v>
                </c:pt>
              </c:strCache>
            </c:strRef>
          </c:cat>
          <c:val>
            <c:numRef>
              <c:f>'PFAS Pies Seasonal - 2'!$M$18:$O$18</c:f>
              <c:numCache>
                <c:formatCode>General</c:formatCode>
                <c:ptCount val="3"/>
                <c:pt idx="0">
                  <c:v>0.71899999999999997</c:v>
                </c:pt>
                <c:pt idx="1">
                  <c:v>0.26700000000000002</c:v>
                </c:pt>
                <c:pt idx="2">
                  <c:v>0.28199999999999997</c:v>
                </c:pt>
              </c:numCache>
            </c:numRef>
          </c:val>
          <c:extLst>
            <c:ext xmlns:c16="http://schemas.microsoft.com/office/drawing/2014/chart" uri="{C3380CC4-5D6E-409C-BE32-E72D297353CC}">
              <c16:uniqueId val="{00000030-BAC9-48FC-90EA-5E554BBB1D7E}"/>
            </c:ext>
          </c:extLst>
        </c:ser>
        <c:ser>
          <c:idx val="5"/>
          <c:order val="7"/>
          <c:tx>
            <c:strRef>
              <c:f>'PFAS Pies Seasonal - 2'!$B$13</c:f>
              <c:strCache>
                <c:ptCount val="1"/>
                <c:pt idx="0">
                  <c:v>MW02B Bot Q-fall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BAC9-48FC-90EA-5E554BBB1D7E}"/>
              </c:ext>
            </c:extLst>
          </c:dPt>
          <c:cat>
            <c:strRef>
              <c:f>'PFAS Pies Seasonal - 2'!$M$3:$O$3</c:f>
              <c:strCache>
                <c:ptCount val="3"/>
                <c:pt idx="0">
                  <c:v>PFOS
(µg/L)</c:v>
                </c:pt>
                <c:pt idx="1">
                  <c:v>PFOA
(µg/L)</c:v>
                </c:pt>
                <c:pt idx="2">
                  <c:v>PFBA
(µg/L)</c:v>
                </c:pt>
              </c:strCache>
            </c:strRef>
          </c:cat>
          <c:val>
            <c:numRef>
              <c:f>'PFAS Pies Seasonal - 2'!$M$13:$O$13</c:f>
              <c:numCache>
                <c:formatCode>General</c:formatCode>
                <c:ptCount val="3"/>
                <c:pt idx="0">
                  <c:v>0.98</c:v>
                </c:pt>
                <c:pt idx="1">
                  <c:v>0.2</c:v>
                </c:pt>
                <c:pt idx="2">
                  <c:v>0.13</c:v>
                </c:pt>
              </c:numCache>
            </c:numRef>
          </c:val>
          <c:extLst>
            <c:ext xmlns:c16="http://schemas.microsoft.com/office/drawing/2014/chart" uri="{C3380CC4-5D6E-409C-BE32-E72D297353CC}">
              <c16:uniqueId val="{00000037-BAC9-48FC-90EA-5E554BBB1D7E}"/>
            </c:ext>
          </c:extLst>
        </c:ser>
        <c:ser>
          <c:idx val="8"/>
          <c:order val="8"/>
          <c:tx>
            <c:strRef>
              <c:f>'PFAS Pies Seasonal - 2'!$B$14</c:f>
              <c:strCache>
                <c:ptCount val="1"/>
                <c:pt idx="0">
                  <c:v>MW02B Bot Q-Winter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BAC9-48FC-90EA-5E554BBB1D7E}"/>
              </c:ext>
            </c:extLst>
          </c:dPt>
          <c:cat>
            <c:strRef>
              <c:f>'PFAS Pies Seasonal - 2'!$M$3:$O$3</c:f>
              <c:strCache>
                <c:ptCount val="3"/>
                <c:pt idx="0">
                  <c:v>PFOS
(µg/L)</c:v>
                </c:pt>
                <c:pt idx="1">
                  <c:v>PFOA
(µg/L)</c:v>
                </c:pt>
                <c:pt idx="2">
                  <c:v>PFBA
(µg/L)</c:v>
                </c:pt>
              </c:strCache>
            </c:strRef>
          </c:cat>
          <c:val>
            <c:numRef>
              <c:f>'PFAS Pies Seasonal - 2'!$M$14:$O$14</c:f>
              <c:numCache>
                <c:formatCode>General</c:formatCode>
                <c:ptCount val="3"/>
                <c:pt idx="0">
                  <c:v>1.1000000000000001</c:v>
                </c:pt>
                <c:pt idx="1">
                  <c:v>0.18</c:v>
                </c:pt>
                <c:pt idx="2">
                  <c:v>0.19</c:v>
                </c:pt>
              </c:numCache>
            </c:numRef>
          </c:val>
          <c:extLst>
            <c:ext xmlns:c16="http://schemas.microsoft.com/office/drawing/2014/chart" uri="{C3380CC4-5D6E-409C-BE32-E72D297353CC}">
              <c16:uniqueId val="{0000003E-BAC9-48FC-90EA-5E554BBB1D7E}"/>
            </c:ext>
          </c:extLst>
        </c:ser>
        <c:ser>
          <c:idx val="11"/>
          <c:order val="9"/>
          <c:tx>
            <c:strRef>
              <c:f>'PFAS Pies Seasonal - 2'!$B$20</c:f>
              <c:strCache>
                <c:ptCount val="1"/>
                <c:pt idx="0">
                  <c:v>MW02E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BAC9-48FC-90EA-5E554BBB1D7E}"/>
              </c:ext>
            </c:extLst>
          </c:dPt>
          <c:cat>
            <c:strRef>
              <c:f>'PFAS Pies Seasonal - 2'!$M$3:$O$3</c:f>
              <c:strCache>
                <c:ptCount val="3"/>
                <c:pt idx="0">
                  <c:v>PFOS
(µg/L)</c:v>
                </c:pt>
                <c:pt idx="1">
                  <c:v>PFOA
(µg/L)</c:v>
                </c:pt>
                <c:pt idx="2">
                  <c:v>PFBA
(µg/L)</c:v>
                </c:pt>
              </c:strCache>
            </c:strRef>
          </c:cat>
          <c:val>
            <c:numRef>
              <c:f>'PFAS Pies Seasonal - 2'!$M$20:$O$20</c:f>
              <c:numCache>
                <c:formatCode>General</c:formatCode>
                <c:ptCount val="3"/>
                <c:pt idx="0">
                  <c:v>0.115</c:v>
                </c:pt>
                <c:pt idx="1">
                  <c:v>2.7100000000000003E-2</c:v>
                </c:pt>
                <c:pt idx="2">
                  <c:v>3.6299999999999999E-2</c:v>
                </c:pt>
              </c:numCache>
            </c:numRef>
          </c:val>
          <c:extLst>
            <c:ext xmlns:c16="http://schemas.microsoft.com/office/drawing/2014/chart" uri="{C3380CC4-5D6E-409C-BE32-E72D297353CC}">
              <c16:uniqueId val="{00000045-BAC9-48FC-90EA-5E554BBB1D7E}"/>
            </c:ext>
          </c:extLst>
        </c:ser>
        <c:ser>
          <c:idx val="14"/>
          <c:order val="10"/>
          <c:tx>
            <c:strRef>
              <c:f>'PFAS Pies Seasonal - 2'!$B$31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BAC9-48FC-90EA-5E554BBB1D7E}"/>
              </c:ext>
            </c:extLst>
          </c:dPt>
          <c:cat>
            <c:strRef>
              <c:f>'PFAS Pies Seasonal - 2'!$M$3:$O$3</c:f>
              <c:strCache>
                <c:ptCount val="3"/>
                <c:pt idx="0">
                  <c:v>PFOS
(µg/L)</c:v>
                </c:pt>
                <c:pt idx="1">
                  <c:v>PFOA
(µg/L)</c:v>
                </c:pt>
                <c:pt idx="2">
                  <c:v>PFBA
(µg/L)</c:v>
                </c:pt>
              </c:strCache>
            </c:strRef>
          </c:cat>
          <c:val>
            <c:numRef>
              <c:f>'PFAS Pies Seasonal - 2'!$M$31:$O$31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4C-BAC9-48FC-90EA-5E554BBB1D7E}"/>
            </c:ext>
          </c:extLst>
        </c:ser>
        <c:ser>
          <c:idx val="9"/>
          <c:order val="11"/>
          <c:tx>
            <c:strRef>
              <c:f>'PFAS Pies Seasonal - 2'!$B$26</c:f>
              <c:strCache>
                <c:ptCount val="1"/>
                <c:pt idx="0">
                  <c:v>MW02A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E-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0-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2-BAC9-48FC-90EA-5E554BBB1D7E}"/>
              </c:ext>
            </c:extLst>
          </c:dPt>
          <c:cat>
            <c:strRef>
              <c:f>'PFAS Pies Seasonal - 2'!$M$3:$O$3</c:f>
              <c:strCache>
                <c:ptCount val="3"/>
                <c:pt idx="0">
                  <c:v>PFOS
(µg/L)</c:v>
                </c:pt>
                <c:pt idx="1">
                  <c:v>PFOA
(µg/L)</c:v>
                </c:pt>
                <c:pt idx="2">
                  <c:v>PFBA
(µg/L)</c:v>
                </c:pt>
              </c:strCache>
            </c:strRef>
          </c:cat>
          <c:val>
            <c:numRef>
              <c:f>'PFAS Pies Seasonal - 2'!$M$26:$O$26</c:f>
              <c:numCache>
                <c:formatCode>General</c:formatCode>
                <c:ptCount val="3"/>
                <c:pt idx="0">
                  <c:v>8.5699999999999995E-3</c:v>
                </c:pt>
                <c:pt idx="1">
                  <c:v>3.5900000000000001E-2</c:v>
                </c:pt>
                <c:pt idx="2">
                  <c:v>0.57299999999999995</c:v>
                </c:pt>
              </c:numCache>
            </c:numRef>
          </c:val>
          <c:extLst>
            <c:ext xmlns:c16="http://schemas.microsoft.com/office/drawing/2014/chart" uri="{C3380CC4-5D6E-409C-BE32-E72D297353CC}">
              <c16:uniqueId val="{00000053-BAC9-48FC-90EA-5E554BBB1D7E}"/>
            </c:ext>
          </c:extLst>
        </c:ser>
        <c:ser>
          <c:idx val="10"/>
          <c:order val="12"/>
          <c:tx>
            <c:strRef>
              <c:f>'PFAS Pies Seasonal - 2'!$B$23</c:f>
              <c:strCache>
                <c:ptCount val="1"/>
                <c:pt idx="0">
                  <c:v>MW02A J-Summer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5-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7-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9-BAC9-48FC-90EA-5E554BBB1D7E}"/>
              </c:ext>
            </c:extLst>
          </c:dPt>
          <c:cat>
            <c:strRef>
              <c:f>'PFAS Pies Seasonal - 2'!$M$3:$O$3</c:f>
              <c:strCache>
                <c:ptCount val="3"/>
                <c:pt idx="0">
                  <c:v>PFOS
(µg/L)</c:v>
                </c:pt>
                <c:pt idx="1">
                  <c:v>PFOA
(µg/L)</c:v>
                </c:pt>
                <c:pt idx="2">
                  <c:v>PFBA
(µg/L)</c:v>
                </c:pt>
              </c:strCache>
            </c:strRef>
          </c:cat>
          <c:val>
            <c:numRef>
              <c:f>'PFAS Pies Seasonal - 2'!$M$23:$O$23</c:f>
              <c:numCache>
                <c:formatCode>General</c:formatCode>
                <c:ptCount val="3"/>
                <c:pt idx="0">
                  <c:v>4.6600000000000001E-3</c:v>
                </c:pt>
                <c:pt idx="1">
                  <c:v>3.1099999999999999E-2</c:v>
                </c:pt>
                <c:pt idx="2">
                  <c:v>0.51700000000000002</c:v>
                </c:pt>
              </c:numCache>
            </c:numRef>
          </c:val>
          <c:extLst>
            <c:ext xmlns:c16="http://schemas.microsoft.com/office/drawing/2014/chart" uri="{C3380CC4-5D6E-409C-BE32-E72D297353CC}">
              <c16:uniqueId val="{0000005A-BAC9-48FC-90EA-5E554BBB1D7E}"/>
            </c:ext>
          </c:extLst>
        </c:ser>
        <c:ser>
          <c:idx val="16"/>
          <c:order val="13"/>
          <c:tx>
            <c:strRef>
              <c:f>'PFAS Pies Seasonal - 2'!$B$24</c:f>
              <c:strCache>
                <c:ptCount val="1"/>
                <c:pt idx="0">
                  <c:v>MW02A J-Fall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C-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E-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0-BAC9-48FC-90EA-5E554BBB1D7E}"/>
              </c:ext>
            </c:extLst>
          </c:dPt>
          <c:cat>
            <c:strRef>
              <c:f>'PFAS Pies Seasonal - 2'!$M$3:$O$3</c:f>
              <c:strCache>
                <c:ptCount val="3"/>
                <c:pt idx="0">
                  <c:v>PFOS
(µg/L)</c:v>
                </c:pt>
                <c:pt idx="1">
                  <c:v>PFOA
(µg/L)</c:v>
                </c:pt>
                <c:pt idx="2">
                  <c:v>PFBA
(µg/L)</c:v>
                </c:pt>
              </c:strCache>
            </c:strRef>
          </c:cat>
          <c:val>
            <c:numRef>
              <c:f>'PFAS Pies Seasonal - 2'!$M$24:$O$24</c:f>
              <c:numCache>
                <c:formatCode>General</c:formatCode>
                <c:ptCount val="3"/>
                <c:pt idx="0">
                  <c:v>7.4999999999999997E-3</c:v>
                </c:pt>
                <c:pt idx="1">
                  <c:v>3.9E-2</c:v>
                </c:pt>
                <c:pt idx="2">
                  <c:v>0.53</c:v>
                </c:pt>
              </c:numCache>
            </c:numRef>
          </c:val>
          <c:extLst>
            <c:ext xmlns:c16="http://schemas.microsoft.com/office/drawing/2014/chart" uri="{C3380CC4-5D6E-409C-BE32-E72D297353CC}">
              <c16:uniqueId val="{00000061-BAC9-48FC-90EA-5E554BBB1D7E}"/>
            </c:ext>
          </c:extLst>
        </c:ser>
        <c:ser>
          <c:idx val="27"/>
          <c:order val="14"/>
          <c:tx>
            <c:strRef>
              <c:f>'PFAS Pies Seasonal - 2'!$B$25</c:f>
              <c:strCache>
                <c:ptCount val="1"/>
                <c:pt idx="0">
                  <c:v>MW02A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3-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5-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7-BAC9-48FC-90EA-5E554BBB1D7E}"/>
              </c:ext>
            </c:extLst>
          </c:dPt>
          <c:cat>
            <c:strRef>
              <c:f>'PFAS Pies Seasonal - 2'!$M$3:$O$3</c:f>
              <c:strCache>
                <c:ptCount val="3"/>
                <c:pt idx="0">
                  <c:v>PFOS
(µg/L)</c:v>
                </c:pt>
                <c:pt idx="1">
                  <c:v>PFOA
(µg/L)</c:v>
                </c:pt>
                <c:pt idx="2">
                  <c:v>PFBA
(µg/L)</c:v>
                </c:pt>
              </c:strCache>
            </c:strRef>
          </c:cat>
          <c:val>
            <c:numRef>
              <c:f>'PFAS Pies Seasonal - 2'!$M$25:$O$25</c:f>
              <c:numCache>
                <c:formatCode>General</c:formatCode>
                <c:ptCount val="3"/>
                <c:pt idx="0">
                  <c:v>5.3E-3</c:v>
                </c:pt>
                <c:pt idx="1">
                  <c:v>4.2000000000000003E-2</c:v>
                </c:pt>
                <c:pt idx="2">
                  <c:v>0.68</c:v>
                </c:pt>
              </c:numCache>
            </c:numRef>
          </c:val>
          <c:extLst>
            <c:ext xmlns:c16="http://schemas.microsoft.com/office/drawing/2014/chart" uri="{C3380CC4-5D6E-409C-BE32-E72D297353CC}">
              <c16:uniqueId val="{00000068-BAC9-48FC-90EA-5E554BBB1D7E}"/>
            </c:ext>
          </c:extLst>
        </c:ser>
        <c:ser>
          <c:idx val="22"/>
          <c:order val="15"/>
          <c:tx>
            <c:strRef>
              <c:f>'PFAS Pies Seasonal - 2'!$B$29</c:f>
              <c:strCache>
                <c:ptCount val="1"/>
                <c:pt idx="0">
                  <c:v>MW14C Q-Spring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A-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C-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E-BAC9-48FC-90EA-5E554BBB1D7E}"/>
              </c:ext>
            </c:extLst>
          </c:dPt>
          <c:cat>
            <c:strRef>
              <c:f>'PFAS Pies Seasonal - 2'!$M$3:$O$3</c:f>
              <c:strCache>
                <c:ptCount val="3"/>
                <c:pt idx="0">
                  <c:v>PFOS
(µg/L)</c:v>
                </c:pt>
                <c:pt idx="1">
                  <c:v>PFOA
(µg/L)</c:v>
                </c:pt>
                <c:pt idx="2">
                  <c:v>PFBA
(µg/L)</c:v>
                </c:pt>
              </c:strCache>
            </c:strRef>
          </c:cat>
          <c:val>
            <c:numRef>
              <c:f>'PFAS Pies Seasonal - 2'!$M$29:$O$29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6F-BAC9-48FC-90EA-5E554BBB1D7E}"/>
            </c:ext>
          </c:extLst>
        </c:ser>
        <c:ser>
          <c:idx val="19"/>
          <c:order val="16"/>
          <c:tx>
            <c:strRef>
              <c:f>'PFAS Pies Seasonal - 2'!$B$30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1-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3-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5-BAC9-48FC-90EA-5E554BBB1D7E}"/>
              </c:ext>
            </c:extLst>
          </c:dPt>
          <c:cat>
            <c:strRef>
              <c:f>'PFAS Pies Seasonal - 2'!$M$3:$O$3</c:f>
              <c:strCache>
                <c:ptCount val="3"/>
                <c:pt idx="0">
                  <c:v>PFOS
(µg/L)</c:v>
                </c:pt>
                <c:pt idx="1">
                  <c:v>PFOA
(µg/L)</c:v>
                </c:pt>
                <c:pt idx="2">
                  <c:v>PFBA
(µg/L)</c:v>
                </c:pt>
              </c:strCache>
            </c:strRef>
          </c:cat>
          <c:val>
            <c:numRef>
              <c:f>'PFAS Pies Seasonal - 2'!$M$30:$O$30</c:f>
              <c:numCache>
                <c:formatCode>General</c:formatCode>
                <c:ptCount val="3"/>
                <c:pt idx="0">
                  <c:v>3.8</c:v>
                </c:pt>
                <c:pt idx="1">
                  <c:v>1.3</c:v>
                </c:pt>
                <c:pt idx="2">
                  <c:v>0.24</c:v>
                </c:pt>
              </c:numCache>
            </c:numRef>
          </c:val>
          <c:extLst>
            <c:ext xmlns:c16="http://schemas.microsoft.com/office/drawing/2014/chart" uri="{C3380CC4-5D6E-409C-BE32-E72D297353CC}">
              <c16:uniqueId val="{00000076-BAC9-48FC-90EA-5E554BBB1D7E}"/>
            </c:ext>
          </c:extLst>
        </c:ser>
        <c:ser>
          <c:idx val="20"/>
          <c:order val="17"/>
          <c:tx>
            <c:strRef>
              <c:f>'PFAS Pies Seasonal - 2'!$B$17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8-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A-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C-BAC9-48FC-90EA-5E554BBB1D7E}"/>
              </c:ext>
            </c:extLst>
          </c:dPt>
          <c:cat>
            <c:strRef>
              <c:f>'PFAS Pies Seasonal - 2'!$M$3:$O$3</c:f>
              <c:strCache>
                <c:ptCount val="3"/>
                <c:pt idx="0">
                  <c:v>PFOS
(µg/L)</c:v>
                </c:pt>
                <c:pt idx="1">
                  <c:v>PFOA
(µg/L)</c:v>
                </c:pt>
                <c:pt idx="2">
                  <c:v>PFBA
(µg/L)</c:v>
                </c:pt>
              </c:strCache>
            </c:strRef>
          </c:cat>
          <c:val>
            <c:numRef>
              <c:f>'PFAS Pies Seasonal - 2'!$M$17:$O$17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7D-BAC9-48FC-90EA-5E554BBB1D7E}"/>
            </c:ext>
          </c:extLst>
        </c:ser>
        <c:ser>
          <c:idx val="21"/>
          <c:order val="18"/>
          <c:tx>
            <c:strRef>
              <c:f>'PFAS Pies Seasonal - 2'!$B$19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F-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1-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3-BAC9-48FC-90EA-5E554BBB1D7E}"/>
              </c:ext>
            </c:extLst>
          </c:dPt>
          <c:cat>
            <c:strRef>
              <c:f>'PFAS Pies Seasonal - 2'!$M$3:$O$3</c:f>
              <c:strCache>
                <c:ptCount val="3"/>
                <c:pt idx="0">
                  <c:v>PFOS
(µg/L)</c:v>
                </c:pt>
                <c:pt idx="1">
                  <c:v>PFOA
(µg/L)</c:v>
                </c:pt>
                <c:pt idx="2">
                  <c:v>PFBA
(µg/L)</c:v>
                </c:pt>
              </c:strCache>
            </c:strRef>
          </c:cat>
          <c:val>
            <c:numRef>
              <c:f>'PFAS Pies Seasonal - 2'!$M$19:$O$19</c:f>
              <c:numCache>
                <c:formatCode>General</c:formatCode>
                <c:ptCount val="3"/>
                <c:pt idx="0">
                  <c:v>3.9</c:v>
                </c:pt>
                <c:pt idx="1">
                  <c:v>0.71</c:v>
                </c:pt>
                <c:pt idx="2">
                  <c:v>0.35</c:v>
                </c:pt>
              </c:numCache>
            </c:numRef>
          </c:val>
          <c:extLst>
            <c:ext xmlns:c16="http://schemas.microsoft.com/office/drawing/2014/chart" uri="{C3380CC4-5D6E-409C-BE32-E72D297353CC}">
              <c16:uniqueId val="{00000084-BAC9-48FC-90EA-5E554BBB1D7E}"/>
            </c:ext>
          </c:extLst>
        </c:ser>
        <c:ser>
          <c:idx val="25"/>
          <c:order val="19"/>
          <c:tx>
            <c:strRef>
              <c:f>'PFAS Pies Seasonal - 2'!$B$16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6-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8-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A-BAC9-48FC-90EA-5E554BBB1D7E}"/>
              </c:ext>
            </c:extLst>
          </c:dPt>
          <c:cat>
            <c:strRef>
              <c:f>'PFAS Pies Seasonal - 2'!$M$3:$O$3</c:f>
              <c:strCache>
                <c:ptCount val="3"/>
                <c:pt idx="0">
                  <c:v>PFOS
(µg/L)</c:v>
                </c:pt>
                <c:pt idx="1">
                  <c:v>PFOA
(µg/L)</c:v>
                </c:pt>
                <c:pt idx="2">
                  <c:v>PFBA
(µg/L)</c:v>
                </c:pt>
              </c:strCache>
            </c:strRef>
          </c:cat>
          <c:val>
            <c:numRef>
              <c:f>'PFAS Pies Seasonal - 2'!$M$16:$O$16</c:f>
              <c:numCache>
                <c:formatCode>General</c:formatCode>
                <c:ptCount val="3"/>
                <c:pt idx="0">
                  <c:v>0.96</c:v>
                </c:pt>
                <c:pt idx="1">
                  <c:v>0.31</c:v>
                </c:pt>
                <c:pt idx="2">
                  <c:v>0.2</c:v>
                </c:pt>
              </c:numCache>
            </c:numRef>
          </c:val>
          <c:extLst>
            <c:ext xmlns:c16="http://schemas.microsoft.com/office/drawing/2014/chart" uri="{C3380CC4-5D6E-409C-BE32-E72D297353CC}">
              <c16:uniqueId val="{0000008B-BAC9-48FC-90EA-5E554BBB1D7E}"/>
            </c:ext>
          </c:extLst>
        </c:ser>
        <c:ser>
          <c:idx val="26"/>
          <c:order val="20"/>
          <c:tx>
            <c:strRef>
              <c:f>'PFAS Pies Seasonal - 2'!$B$27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D-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8F-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1-BAC9-48FC-90EA-5E554BBB1D7E}"/>
              </c:ext>
            </c:extLst>
          </c:dPt>
          <c:cat>
            <c:strRef>
              <c:f>'PFAS Pies Seasonal - 2'!$M$3:$O$3</c:f>
              <c:strCache>
                <c:ptCount val="3"/>
                <c:pt idx="0">
                  <c:v>PFOS
(µg/L)</c:v>
                </c:pt>
                <c:pt idx="1">
                  <c:v>PFOA
(µg/L)</c:v>
                </c:pt>
                <c:pt idx="2">
                  <c:v>PFBA
(µg/L)</c:v>
                </c:pt>
              </c:strCache>
            </c:strRef>
          </c:cat>
          <c:val>
            <c:numRef>
              <c:f>'PFAS Pies Seasonal - 2'!$M$27:$O$27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92-BAC9-48FC-90EA-5E554BBB1D7E}"/>
            </c:ext>
          </c:extLst>
        </c:ser>
        <c:ser>
          <c:idx val="13"/>
          <c:order val="21"/>
          <c:tx>
            <c:strRef>
              <c:f>'PFAS Pies Seasonal - 2'!$B$28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4-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6-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8-BAC9-48FC-90EA-5E554BBB1D7E}"/>
              </c:ext>
            </c:extLst>
          </c:dPt>
          <c:cat>
            <c:strRef>
              <c:f>'PFAS Pies Seasonal - 2'!$M$3:$O$3</c:f>
              <c:strCache>
                <c:ptCount val="3"/>
                <c:pt idx="0">
                  <c:v>PFOS
(µg/L)</c:v>
                </c:pt>
                <c:pt idx="1">
                  <c:v>PFOA
(µg/L)</c:v>
                </c:pt>
                <c:pt idx="2">
                  <c:v>PFBA
(µg/L)</c:v>
                </c:pt>
              </c:strCache>
            </c:strRef>
          </c:cat>
          <c:val>
            <c:numRef>
              <c:f>'PFAS Pies Seasonal - 2'!$M$28:$O$28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99-BAC9-48FC-90EA-5E554BBB1D7E}"/>
            </c:ext>
          </c:extLst>
        </c:ser>
        <c:ser>
          <c:idx val="15"/>
          <c:order val="22"/>
          <c:tx>
            <c:strRef>
              <c:f>'PFAS Pies Seasonal - 2'!$B$21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B-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D-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9F-BAC9-48FC-90EA-5E554BBB1D7E}"/>
              </c:ext>
            </c:extLst>
          </c:dPt>
          <c:cat>
            <c:strRef>
              <c:f>'PFAS Pies Seasonal - 2'!$M$3:$O$3</c:f>
              <c:strCache>
                <c:ptCount val="3"/>
                <c:pt idx="0">
                  <c:v>PFOS
(µg/L)</c:v>
                </c:pt>
                <c:pt idx="1">
                  <c:v>PFOA
(µg/L)</c:v>
                </c:pt>
                <c:pt idx="2">
                  <c:v>PFBA
(µg/L)</c:v>
                </c:pt>
              </c:strCache>
            </c:strRef>
          </c:cat>
          <c:val>
            <c:numRef>
              <c:f>'PFAS Pies Seasonal - 2'!$M$21:$O$21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A0-BAC9-48FC-90EA-5E554BBB1D7E}"/>
            </c:ext>
          </c:extLst>
        </c:ser>
        <c:ser>
          <c:idx val="12"/>
          <c:order val="23"/>
          <c:tx>
            <c:strRef>
              <c:f>'PFAS Pies Seasonal - 2'!$B$22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2-BAC9-48FC-90EA-5E554BBB1D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4-BAC9-48FC-90EA-5E554BBB1D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A6-BAC9-48FC-90EA-5E554BBB1D7E}"/>
              </c:ext>
            </c:extLst>
          </c:dPt>
          <c:cat>
            <c:strRef>
              <c:f>'PFAS Pies Seasonal - 2'!$M$3:$O$3</c:f>
              <c:strCache>
                <c:ptCount val="3"/>
                <c:pt idx="0">
                  <c:v>PFOS
(µg/L)</c:v>
                </c:pt>
                <c:pt idx="1">
                  <c:v>PFOA
(µg/L)</c:v>
                </c:pt>
                <c:pt idx="2">
                  <c:v>PFBA
(µg/L)</c:v>
                </c:pt>
              </c:strCache>
            </c:strRef>
          </c:cat>
          <c:val>
            <c:numRef>
              <c:f>'PFAS Pies Seasonal - 2'!$M$22:$O$22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A7-BAC9-48FC-90EA-5E554BBB1D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29-49B9-A092-9689CE7D7C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29-49B9-A092-9689CE7D7C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29-49B9-A092-9689CE7D7CC2}"/>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629-49B9-A092-9689CE7D7C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BS14'!$B$29</c:f>
              <c:strCache>
                <c:ptCount val="1"/>
                <c:pt idx="0">
                  <c:v>MW14C Q-Spring</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C9C-4954-97DE-31B0C535BAFE}"/>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C9C-4954-97DE-31B0C535BAFE}"/>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C9C-4954-97DE-31B0C535BAFE}"/>
              </c:ext>
            </c:extLst>
          </c:dPt>
          <c:cat>
            <c:strRef>
              <c:f>'PFAS Pies Seasonal - BS14'!$M$3:$O$3</c:f>
              <c:strCache>
                <c:ptCount val="3"/>
                <c:pt idx="0">
                  <c:v>PFOS</c:v>
                </c:pt>
                <c:pt idx="1">
                  <c:v>PFOA</c:v>
                </c:pt>
                <c:pt idx="2">
                  <c:v>PFBA</c:v>
                </c:pt>
              </c:strCache>
            </c:strRef>
          </c:cat>
          <c:val>
            <c:numRef>
              <c:f>'PFAS Pies Seasonal - BS14'!$M$29:$O$29</c:f>
              <c:numCache>
                <c:formatCode>General</c:formatCode>
                <c:ptCount val="3"/>
                <c:pt idx="0">
                  <c:v>1.23</c:v>
                </c:pt>
                <c:pt idx="1">
                  <c:v>0.16900000000000001</c:v>
                </c:pt>
                <c:pt idx="2">
                  <c:v>3.5799999999999998E-2</c:v>
                </c:pt>
              </c:numCache>
            </c:numRef>
          </c:val>
          <c:extLst>
            <c:ext xmlns:c16="http://schemas.microsoft.com/office/drawing/2014/chart" uri="{C3380CC4-5D6E-409C-BE32-E72D297353CC}">
              <c16:uniqueId val="{00000006-0C9C-4954-97DE-31B0C535BAFE}"/>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0C9C-4954-97DE-31B0C535BAFE}"/>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0C9C-4954-97DE-31B0C535BAFE}"/>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0C9C-4954-97DE-31B0C535BAFE}"/>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0C9C-4954-97DE-31B0C535BAFE}"/>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0C9C-4954-97DE-31B0C535BAFE}"/>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0C9C-4954-97DE-31B0C535BAFE}"/>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0C9C-4954-97DE-31B0C535BAFE}"/>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0C9C-4954-97DE-31B0C535BAFE}"/>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0C9C-4954-97DE-31B0C535BAFE}"/>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0C9C-4954-97DE-31B0C535BAFE}"/>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0C9C-4954-97DE-31B0C535BAFE}"/>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0C9C-4954-97DE-31B0C535BAFE}"/>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0C9C-4954-97DE-31B0C535BAFE}"/>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0C9C-4954-97DE-31B0C535BAFE}"/>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0C9C-4954-97DE-31B0C535BAFE}"/>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0C9C-4954-97DE-31B0C535BAFE}"/>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0C9C-4954-97DE-31B0C535BAFE}"/>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0C9C-4954-97DE-31B0C535BAFE}"/>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0C9C-4954-97DE-31B0C535BA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0C9C-4954-97DE-31B0C535BA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0C9C-4954-97DE-31B0C535BAFE}"/>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0C9C-4954-97DE-31B0C535BA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'PFAS Pies Seasonal - BS14'!$CV$217</c:f>
              <c:strCache>
                <c:ptCount val="1"/>
                <c:pt idx="0">
                  <c:v>BS1 Mag</c:v>
                </c:pt>
              </c:strCache>
            </c:strRef>
          </c:tx>
          <c:spPr>
            <a:ln w="19050">
              <a:solidFill>
                <a:sysClr val="window" lastClr="FFFFFF"/>
              </a:solidFill>
            </a:ln>
          </c:spPr>
          <c:dPt>
            <c:idx val="0"/>
            <c:bubble3D val="0"/>
            <c:spPr>
              <a:solidFill>
                <a:srgbClr val="ED7D31"/>
              </a:solidFill>
              <a:ln w="19050">
                <a:solidFill>
                  <a:sysClr val="window" lastClr="FFFFFF"/>
                </a:solidFill>
              </a:ln>
            </c:spPr>
            <c:extLst>
              <c:ext xmlns:c16="http://schemas.microsoft.com/office/drawing/2014/chart" uri="{C3380CC4-5D6E-409C-BE32-E72D297353CC}">
                <c16:uniqueId val="{00000001-080A-47C8-AB31-16A4F64A62BF}"/>
              </c:ext>
            </c:extLst>
          </c:dPt>
          <c:dPt>
            <c:idx val="1"/>
            <c:bubble3D val="0"/>
            <c:spPr>
              <a:solidFill>
                <a:srgbClr val="FF0000"/>
              </a:solidFill>
              <a:ln w="19050">
                <a:solidFill>
                  <a:sysClr val="window" lastClr="FFFFFF"/>
                </a:solidFill>
              </a:ln>
            </c:spPr>
            <c:extLst>
              <c:ext xmlns:c16="http://schemas.microsoft.com/office/drawing/2014/chart" uri="{C3380CC4-5D6E-409C-BE32-E72D297353CC}">
                <c16:uniqueId val="{00000003-080A-47C8-AB31-16A4F64A62BF}"/>
              </c:ext>
            </c:extLst>
          </c:dPt>
          <c:dPt>
            <c:idx val="2"/>
            <c:bubble3D val="0"/>
            <c:spPr>
              <a:solidFill>
                <a:srgbClr val="70AD47"/>
              </a:solidFill>
              <a:ln w="19050">
                <a:solidFill>
                  <a:sysClr val="window" lastClr="FFFFFF"/>
                </a:solidFill>
              </a:ln>
            </c:spPr>
            <c:extLst>
              <c:ext xmlns:c16="http://schemas.microsoft.com/office/drawing/2014/chart" uri="{C3380CC4-5D6E-409C-BE32-E72D297353CC}">
                <c16:uniqueId val="{00000005-080A-47C8-AB31-16A4F64A62BF}"/>
              </c:ext>
            </c:extLst>
          </c:dPt>
          <c:cat>
            <c:strRef>
              <c:f>'PFAS Pies Seasonal - BS14'!$CY$203:$DA$203</c:f>
              <c:strCache>
                <c:ptCount val="3"/>
                <c:pt idx="0">
                  <c:v>PFOS</c:v>
                </c:pt>
                <c:pt idx="1">
                  <c:v>PFOA</c:v>
                </c:pt>
                <c:pt idx="2">
                  <c:v>PFBA</c:v>
                </c:pt>
              </c:strCache>
            </c:strRef>
          </c:cat>
          <c:val>
            <c:numRef>
              <c:f>'PFAS Pies Seasonal - BS14'!$CY$217:$DA$217</c:f>
              <c:numCache>
                <c:formatCode>0.00</c:formatCode>
                <c:ptCount val="3"/>
                <c:pt idx="0">
                  <c:v>0.20499999999999999</c:v>
                </c:pt>
                <c:pt idx="1">
                  <c:v>0.23</c:v>
                </c:pt>
                <c:pt idx="2">
                  <c:v>0.61799999999999999</c:v>
                </c:pt>
              </c:numCache>
            </c:numRef>
          </c:val>
          <c:extLst>
            <c:ext xmlns:c16="http://schemas.microsoft.com/office/drawing/2014/chart" uri="{C3380CC4-5D6E-409C-BE32-E72D297353CC}">
              <c16:uniqueId val="{00000006-080A-47C8-AB31-16A4F64A62BF}"/>
            </c:ext>
          </c:extLst>
        </c:ser>
        <c:ser>
          <c:idx val="2"/>
          <c:order val="1"/>
          <c:tx>
            <c:strRef>
              <c:f>'PFAS Pies Seasonal - BS14'!$CV$217</c:f>
              <c:strCache>
                <c:ptCount val="1"/>
                <c:pt idx="0">
                  <c:v>BS1 Mag</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080A-47C8-AB31-16A4F64A62B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080A-47C8-AB31-16A4F64A62B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080A-47C8-AB31-16A4F64A62BF}"/>
              </c:ext>
            </c:extLst>
          </c:dPt>
          <c:cat>
            <c:strRef>
              <c:f>'PFAS Pies Seasonal - BS14'!$CY$203:$DA$203</c:f>
              <c:strCache>
                <c:ptCount val="3"/>
                <c:pt idx="0">
                  <c:v>PFOS</c:v>
                </c:pt>
                <c:pt idx="1">
                  <c:v>PFOA</c:v>
                </c:pt>
                <c:pt idx="2">
                  <c:v>PFBA</c:v>
                </c:pt>
              </c:strCache>
            </c:strRef>
          </c:cat>
          <c:val>
            <c:numRef>
              <c:f>'PFAS Pies Seasonal - BS14'!$CY$217:$DA$217</c:f>
              <c:numCache>
                <c:formatCode>0.00</c:formatCode>
                <c:ptCount val="3"/>
                <c:pt idx="0">
                  <c:v>0.20499999999999999</c:v>
                </c:pt>
                <c:pt idx="1">
                  <c:v>0.23</c:v>
                </c:pt>
                <c:pt idx="2">
                  <c:v>0.61799999999999999</c:v>
                </c:pt>
              </c:numCache>
            </c:numRef>
          </c:val>
          <c:extLst>
            <c:ext xmlns:c16="http://schemas.microsoft.com/office/drawing/2014/chart" uri="{C3380CC4-5D6E-409C-BE32-E72D297353CC}">
              <c16:uniqueId val="{0000000D-080A-47C8-AB31-16A4F64A62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BS1 J</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E23-4279-B582-CD48EF36A88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E23-4279-B582-CD48EF36A88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E23-4279-B582-CD48EF36A883}"/>
              </c:ext>
            </c:extLst>
          </c:dPt>
          <c:cat>
            <c:strRef>
              <c:f>'PFAS Pies Seasonal - 2'!$N$199:$P$199</c:f>
              <c:strCache>
                <c:ptCount val="3"/>
                <c:pt idx="0">
                  <c:v>PFOS</c:v>
                </c:pt>
                <c:pt idx="1">
                  <c:v>PFOA</c:v>
                </c:pt>
                <c:pt idx="2">
                  <c:v>PFBA</c:v>
                </c:pt>
              </c:strCache>
            </c:strRef>
          </c:cat>
          <c:val>
            <c:numRef>
              <c:f>'PFAS Pies Seasonal - 2'!$N$207:$P$207</c:f>
              <c:numCache>
                <c:formatCode>General</c:formatCode>
                <c:ptCount val="3"/>
                <c:pt idx="0">
                  <c:v>9.8900000000000012E-3</c:v>
                </c:pt>
                <c:pt idx="1">
                  <c:v>6.9299999999999995E-3</c:v>
                </c:pt>
                <c:pt idx="2">
                  <c:v>0.16200000000000001</c:v>
                </c:pt>
              </c:numCache>
            </c:numRef>
          </c:val>
          <c:extLst>
            <c:ext xmlns:c16="http://schemas.microsoft.com/office/drawing/2014/chart" uri="{C3380CC4-5D6E-409C-BE32-E72D297353CC}">
              <c16:uniqueId val="{00000006-1E23-4279-B582-CD48EF36A88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Pies Seasonal - BS14'!$B$34</c:f>
              <c:strCache>
                <c:ptCount val="1"/>
                <c:pt idx="0">
                  <c:v>MW14D - 04/2021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CBB-42F8-8B86-5E1C910D7DCC}"/>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CBB-42F8-8B86-5E1C910D7DCC}"/>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CBB-42F8-8B86-5E1C910D7DCC}"/>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06-4CBB-42F8-8B86-5E1C910D7DCC}"/>
            </c:ext>
          </c:extLst>
        </c:ser>
        <c:ser>
          <c:idx val="3"/>
          <c:order val="1"/>
          <c:tx>
            <c:strRef>
              <c:f>'PFAS Pies Seasonal - BS14'!$B$30</c:f>
              <c:strCache>
                <c:ptCount val="1"/>
                <c:pt idx="0">
                  <c:v>MW14B Q-Fall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4CBB-42F8-8B86-5E1C910D7DCC}"/>
              </c:ext>
            </c:extLst>
          </c:dPt>
          <c:cat>
            <c:strRef>
              <c:f>'PFAS Pies Seasonal - BS14'!$M$3:$O$3</c:f>
              <c:strCache>
                <c:ptCount val="3"/>
                <c:pt idx="0">
                  <c:v>PFOS</c:v>
                </c:pt>
                <c:pt idx="1">
                  <c:v>PFOA</c:v>
                </c:pt>
                <c:pt idx="2">
                  <c:v>PFBA</c:v>
                </c:pt>
              </c:strCache>
            </c:strRef>
          </c:cat>
          <c:val>
            <c:numRef>
              <c:f>'PFAS Pies Seasonal - BS14'!$M$30:$O$30</c:f>
              <c:numCache>
                <c:formatCode>General</c:formatCode>
                <c:ptCount val="3"/>
                <c:pt idx="0">
                  <c:v>3.8</c:v>
                </c:pt>
                <c:pt idx="1">
                  <c:v>1.3</c:v>
                </c:pt>
                <c:pt idx="2">
                  <c:v>0.24</c:v>
                </c:pt>
              </c:numCache>
            </c:numRef>
          </c:val>
          <c:extLst>
            <c:ext xmlns:c16="http://schemas.microsoft.com/office/drawing/2014/chart" uri="{C3380CC4-5D6E-409C-BE32-E72D297353CC}">
              <c16:uniqueId val="{0000000D-4CBB-42F8-8B86-5E1C910D7DCC}"/>
            </c:ext>
          </c:extLst>
        </c:ser>
        <c:ser>
          <c:idx val="0"/>
          <c:order val="2"/>
          <c:tx>
            <c:strRef>
              <c:f>'PFAS Pies Seasonal - BS14'!$B$17</c:f>
              <c:strCache>
                <c:ptCount val="1"/>
                <c:pt idx="0">
                  <c:v>MW14B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4CBB-42F8-8B86-5E1C910D7DCC}"/>
              </c:ext>
            </c:extLst>
          </c:dPt>
          <c:cat>
            <c:strRef>
              <c:f>'PFAS Pies Seasonal - BS14'!$M$3:$O$3</c:f>
              <c:strCache>
                <c:ptCount val="3"/>
                <c:pt idx="0">
                  <c:v>PFOS</c:v>
                </c:pt>
                <c:pt idx="1">
                  <c:v>PFOA</c:v>
                </c:pt>
                <c:pt idx="2">
                  <c:v>PFBA</c:v>
                </c:pt>
              </c:strCache>
            </c:strRef>
          </c:cat>
          <c:val>
            <c:numRef>
              <c:f>'PFAS Pies Seasonal - BS14'!$M$17:$O$17</c:f>
              <c:numCache>
                <c:formatCode>General</c:formatCode>
                <c:ptCount val="3"/>
                <c:pt idx="0">
                  <c:v>2.46</c:v>
                </c:pt>
                <c:pt idx="1">
                  <c:v>0.439</c:v>
                </c:pt>
                <c:pt idx="2">
                  <c:v>0.32200000000000001</c:v>
                </c:pt>
              </c:numCache>
            </c:numRef>
          </c:val>
          <c:extLst>
            <c:ext xmlns:c16="http://schemas.microsoft.com/office/drawing/2014/chart" uri="{C3380CC4-5D6E-409C-BE32-E72D297353CC}">
              <c16:uniqueId val="{00000014-4CBB-42F8-8B86-5E1C910D7DCC}"/>
            </c:ext>
          </c:extLst>
        </c:ser>
        <c:ser>
          <c:idx val="1"/>
          <c:order val="3"/>
          <c:tx>
            <c:strRef>
              <c:f>'PFAS Pies Seasonal - BS14'!$B$19</c:f>
              <c:strCache>
                <c:ptCount val="1"/>
                <c:pt idx="0">
                  <c:v>MW14A OS-Fall (with asterix that it's Dec):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A-4CBB-42F8-8B86-5E1C910D7DCC}"/>
              </c:ext>
            </c:extLst>
          </c:dPt>
          <c:cat>
            <c:strRef>
              <c:f>'PFAS Pies Seasonal - BS14'!$M$3:$O$3</c:f>
              <c:strCache>
                <c:ptCount val="3"/>
                <c:pt idx="0">
                  <c:v>PFOS</c:v>
                </c:pt>
                <c:pt idx="1">
                  <c:v>PFOA</c:v>
                </c:pt>
                <c:pt idx="2">
                  <c:v>PFBA</c:v>
                </c:pt>
              </c:strCache>
            </c:strRef>
          </c:cat>
          <c:val>
            <c:numRef>
              <c:f>'PFAS Pies Seasonal - BS14'!$M$19:$O$19</c:f>
              <c:numCache>
                <c:formatCode>General</c:formatCode>
                <c:ptCount val="3"/>
                <c:pt idx="0">
                  <c:v>3.9</c:v>
                </c:pt>
                <c:pt idx="1">
                  <c:v>0.71</c:v>
                </c:pt>
                <c:pt idx="2">
                  <c:v>0.35</c:v>
                </c:pt>
              </c:numCache>
            </c:numRef>
          </c:val>
          <c:extLst>
            <c:ext xmlns:c16="http://schemas.microsoft.com/office/drawing/2014/chart" uri="{C3380CC4-5D6E-409C-BE32-E72D297353CC}">
              <c16:uniqueId val="{0000001B-4CBB-42F8-8B86-5E1C910D7DCC}"/>
            </c:ext>
          </c:extLst>
        </c:ser>
        <c:ser>
          <c:idx val="6"/>
          <c:order val="4"/>
          <c:tx>
            <c:strRef>
              <c:f>'PFAS Pies Seasonal - BS14'!$B$16</c:f>
              <c:strCache>
                <c:ptCount val="1"/>
                <c:pt idx="0">
                  <c:v>MW14B Os-Winter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4CBB-42F8-8B86-5E1C910D7DCC}"/>
              </c:ext>
            </c:extLst>
          </c:dPt>
          <c:cat>
            <c:strRef>
              <c:f>'PFAS Pies Seasonal - BS14'!$M$3:$O$3</c:f>
              <c:strCache>
                <c:ptCount val="3"/>
                <c:pt idx="0">
                  <c:v>PFOS</c:v>
                </c:pt>
                <c:pt idx="1">
                  <c:v>PFOA</c:v>
                </c:pt>
                <c:pt idx="2">
                  <c:v>PFBA</c:v>
                </c:pt>
              </c:strCache>
            </c:strRef>
          </c:cat>
          <c:val>
            <c:numRef>
              <c:f>'PFAS Pies Seasonal - BS14'!$M$16:$O$16</c:f>
              <c:numCache>
                <c:formatCode>General</c:formatCode>
                <c:ptCount val="3"/>
                <c:pt idx="0">
                  <c:v>0.96</c:v>
                </c:pt>
                <c:pt idx="1">
                  <c:v>0.31</c:v>
                </c:pt>
                <c:pt idx="2">
                  <c:v>0.2</c:v>
                </c:pt>
              </c:numCache>
            </c:numRef>
          </c:val>
          <c:extLst>
            <c:ext xmlns:c16="http://schemas.microsoft.com/office/drawing/2014/chart" uri="{C3380CC4-5D6E-409C-BE32-E72D297353CC}">
              <c16:uniqueId val="{00000022-4CBB-42F8-8B86-5E1C910D7DCC}"/>
            </c:ext>
          </c:extLst>
        </c:ser>
        <c:ser>
          <c:idx val="7"/>
          <c:order val="5"/>
          <c:tx>
            <c:strRef>
              <c:f>'PFAS Pies Seasonal - BS14'!$B$12</c:f>
              <c:strCache>
                <c:ptCount val="1"/>
                <c:pt idx="0">
                  <c:v>MW17B Mid Q: 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4CBB-42F8-8B86-5E1C910D7DCC}"/>
              </c:ext>
            </c:extLst>
          </c:dPt>
          <c:cat>
            <c:strRef>
              <c:f>'PFAS Pies Seasonal - BS14'!$M$3:$O$3</c:f>
              <c:strCache>
                <c:ptCount val="3"/>
                <c:pt idx="0">
                  <c:v>PFOS</c:v>
                </c:pt>
                <c:pt idx="1">
                  <c:v>PFOA</c:v>
                </c:pt>
                <c:pt idx="2">
                  <c:v>PFBA</c:v>
                </c:pt>
              </c:strCache>
            </c:strRef>
          </c:cat>
          <c:val>
            <c:numRef>
              <c:f>'PFAS Pies Seasonal - BS14'!$M$12:$O$12</c:f>
              <c:numCache>
                <c:formatCode>General</c:formatCode>
                <c:ptCount val="3"/>
                <c:pt idx="0">
                  <c:v>8.0000000000000002E-3</c:v>
                </c:pt>
                <c:pt idx="1">
                  <c:v>1.47E-2</c:v>
                </c:pt>
                <c:pt idx="2">
                  <c:v>7.2700000000000001E-2</c:v>
                </c:pt>
              </c:numCache>
            </c:numRef>
          </c:val>
          <c:extLst>
            <c:ext xmlns:c16="http://schemas.microsoft.com/office/drawing/2014/chart" uri="{C3380CC4-5D6E-409C-BE32-E72D297353CC}">
              <c16:uniqueId val="{00000029-4CBB-42F8-8B86-5E1C910D7DCC}"/>
            </c:ext>
          </c:extLst>
        </c:ser>
        <c:ser>
          <c:idx val="4"/>
          <c:order val="6"/>
          <c:tx>
            <c:strRef>
              <c:f>'PFAS Pies Seasonal - BS14'!$B$31</c:f>
              <c:strCache>
                <c:ptCount val="1"/>
                <c:pt idx="0">
                  <c:v>MW17B Mid Q-Winter: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B-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D-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F-4CBB-42F8-8B86-5E1C910D7DCC}"/>
              </c:ext>
            </c:extLst>
          </c:dPt>
          <c:cat>
            <c:strRef>
              <c:f>'PFAS Pies Seasonal - BS14'!$M$3:$O$3</c:f>
              <c:strCache>
                <c:ptCount val="3"/>
                <c:pt idx="0">
                  <c:v>PFOS</c:v>
                </c:pt>
                <c:pt idx="1">
                  <c:v>PFOA</c:v>
                </c:pt>
                <c:pt idx="2">
                  <c:v>PFBA</c:v>
                </c:pt>
              </c:strCache>
            </c:strRef>
          </c:cat>
          <c:val>
            <c:numRef>
              <c:f>'PFAS Pies Seasonal - BS14'!$M$31:$O$31</c:f>
              <c:numCache>
                <c:formatCode>General</c:formatCode>
                <c:ptCount val="3"/>
                <c:pt idx="0">
                  <c:v>8.0800000000000004E-3</c:v>
                </c:pt>
                <c:pt idx="1">
                  <c:v>1.7999999999999999E-2</c:v>
                </c:pt>
                <c:pt idx="2">
                  <c:v>8.2500000000000004E-2</c:v>
                </c:pt>
              </c:numCache>
            </c:numRef>
          </c:val>
          <c:extLst>
            <c:ext xmlns:c16="http://schemas.microsoft.com/office/drawing/2014/chart" uri="{C3380CC4-5D6E-409C-BE32-E72D297353CC}">
              <c16:uniqueId val="{00000030-4CBB-42F8-8B86-5E1C910D7DCC}"/>
            </c:ext>
          </c:extLst>
        </c:ser>
        <c:ser>
          <c:idx val="5"/>
          <c:order val="7"/>
          <c:tx>
            <c:strRef>
              <c:f>'PFAS Pies Seasonal - BS14'!$B$27</c:f>
              <c:strCache>
                <c:ptCount val="1"/>
                <c:pt idx="0">
                  <c:v>MW14A J-spring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4CBB-42F8-8B86-5E1C910D7DCC}"/>
              </c:ext>
            </c:extLst>
          </c:dPt>
          <c:cat>
            <c:strRef>
              <c:f>'PFAS Pies Seasonal - BS14'!$M$3:$O$3</c:f>
              <c:strCache>
                <c:ptCount val="3"/>
                <c:pt idx="0">
                  <c:v>PFOS</c:v>
                </c:pt>
                <c:pt idx="1">
                  <c:v>PFOA</c:v>
                </c:pt>
                <c:pt idx="2">
                  <c:v>PFBA</c:v>
                </c:pt>
              </c:strCache>
            </c:strRef>
          </c:cat>
          <c:val>
            <c:numRef>
              <c:f>'PFAS Pies Seasonal - BS14'!$M$27:$O$27</c:f>
              <c:numCache>
                <c:formatCode>General</c:formatCode>
                <c:ptCount val="3"/>
                <c:pt idx="0">
                  <c:v>0.38</c:v>
                </c:pt>
                <c:pt idx="1">
                  <c:v>0.24299999999999999</c:v>
                </c:pt>
                <c:pt idx="2">
                  <c:v>1.18</c:v>
                </c:pt>
              </c:numCache>
            </c:numRef>
          </c:val>
          <c:extLst>
            <c:ext xmlns:c16="http://schemas.microsoft.com/office/drawing/2014/chart" uri="{C3380CC4-5D6E-409C-BE32-E72D297353CC}">
              <c16:uniqueId val="{00000037-4CBB-42F8-8B86-5E1C910D7DCC}"/>
            </c:ext>
          </c:extLst>
        </c:ser>
        <c:ser>
          <c:idx val="8"/>
          <c:order val="8"/>
          <c:tx>
            <c:strRef>
              <c:f>'PFAS Pies Seasonal - BS14'!$B$28</c:f>
              <c:strCache>
                <c:ptCount val="1"/>
                <c:pt idx="0">
                  <c:v>MW14A J-Winter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9-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4CBB-42F8-8B86-5E1C910D7DCC}"/>
              </c:ext>
            </c:extLst>
          </c:dPt>
          <c:cat>
            <c:strRef>
              <c:f>'PFAS Pies Seasonal - BS14'!$M$3:$O$3</c:f>
              <c:strCache>
                <c:ptCount val="3"/>
                <c:pt idx="0">
                  <c:v>PFOS</c:v>
                </c:pt>
                <c:pt idx="1">
                  <c:v>PFOA</c:v>
                </c:pt>
                <c:pt idx="2">
                  <c:v>PFBA</c:v>
                </c:pt>
              </c:strCache>
            </c:strRef>
          </c:cat>
          <c:val>
            <c:numRef>
              <c:f>'PFAS Pies Seasonal - BS14'!$M$28:$O$28</c:f>
              <c:numCache>
                <c:formatCode>General</c:formatCode>
                <c:ptCount val="3"/>
                <c:pt idx="0">
                  <c:v>0.49</c:v>
                </c:pt>
                <c:pt idx="1">
                  <c:v>0.28000000000000003</c:v>
                </c:pt>
                <c:pt idx="2">
                  <c:v>2.2000000000000002</c:v>
                </c:pt>
              </c:numCache>
            </c:numRef>
          </c:val>
          <c:extLst>
            <c:ext xmlns:c16="http://schemas.microsoft.com/office/drawing/2014/chart" uri="{C3380CC4-5D6E-409C-BE32-E72D297353CC}">
              <c16:uniqueId val="{0000003E-4CBB-42F8-8B86-5E1C910D7DCC}"/>
            </c:ext>
          </c:extLst>
        </c:ser>
        <c:ser>
          <c:idx val="11"/>
          <c:order val="9"/>
          <c:tx>
            <c:strRef>
              <c:f>'PFAS Pies Seasonal - BS14'!$B$21</c:f>
              <c:strCache>
                <c:ptCount val="1"/>
                <c:pt idx="0">
                  <c:v>MW17B Os-Spring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0-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2-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4-4CBB-42F8-8B86-5E1C910D7DCC}"/>
              </c:ext>
            </c:extLst>
          </c:dPt>
          <c:cat>
            <c:strRef>
              <c:f>'PFAS Pies Seasonal - BS14'!$M$3:$O$3</c:f>
              <c:strCache>
                <c:ptCount val="3"/>
                <c:pt idx="0">
                  <c:v>PFOS</c:v>
                </c:pt>
                <c:pt idx="1">
                  <c:v>PFOA</c:v>
                </c:pt>
                <c:pt idx="2">
                  <c:v>PFBA</c:v>
                </c:pt>
              </c:strCache>
            </c:strRef>
          </c:cat>
          <c:val>
            <c:numRef>
              <c:f>'PFAS Pies Seasonal - BS14'!$M$21:$O$21</c:f>
              <c:numCache>
                <c:formatCode>General</c:formatCode>
                <c:ptCount val="3"/>
                <c:pt idx="0">
                  <c:v>1.2699999999999999E-2</c:v>
                </c:pt>
                <c:pt idx="1">
                  <c:v>0.214</c:v>
                </c:pt>
                <c:pt idx="2">
                  <c:v>2.95</c:v>
                </c:pt>
              </c:numCache>
            </c:numRef>
          </c:val>
          <c:extLst>
            <c:ext xmlns:c16="http://schemas.microsoft.com/office/drawing/2014/chart" uri="{C3380CC4-5D6E-409C-BE32-E72D297353CC}">
              <c16:uniqueId val="{00000045-4CBB-42F8-8B86-5E1C910D7DCC}"/>
            </c:ext>
          </c:extLst>
        </c:ser>
        <c:ser>
          <c:idx val="14"/>
          <c:order val="10"/>
          <c:tx>
            <c:strRef>
              <c:f>'PFAS Pies Seasonal - BS14'!$B$22</c:f>
              <c:strCache>
                <c:ptCount val="1"/>
                <c:pt idx="0">
                  <c:v>MW17B OS-Winter: VAP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4CBB-42F8-8B86-5E1C910D7DC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4CBB-42F8-8B86-5E1C910D7DC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4CBB-42F8-8B86-5E1C910D7DCC}"/>
              </c:ext>
            </c:extLst>
          </c:dPt>
          <c:cat>
            <c:strRef>
              <c:f>'PFAS Pies Seasonal - BS14'!$M$3:$O$3</c:f>
              <c:strCache>
                <c:ptCount val="3"/>
                <c:pt idx="0">
                  <c:v>PFOS</c:v>
                </c:pt>
                <c:pt idx="1">
                  <c:v>PFOA</c:v>
                </c:pt>
                <c:pt idx="2">
                  <c:v>PFBA</c:v>
                </c:pt>
              </c:strCache>
            </c:strRef>
          </c:cat>
          <c:val>
            <c:numRef>
              <c:f>'PFAS Pies Seasonal - BS14'!$M$22:$O$22</c:f>
              <c:numCache>
                <c:formatCode>General</c:formatCode>
                <c:ptCount val="3"/>
                <c:pt idx="0">
                  <c:v>7.9699999999999997E-3</c:v>
                </c:pt>
                <c:pt idx="1">
                  <c:v>0.20100000000000001</c:v>
                </c:pt>
                <c:pt idx="2">
                  <c:v>3.34</c:v>
                </c:pt>
              </c:numCache>
            </c:numRef>
          </c:val>
          <c:extLst>
            <c:ext xmlns:c16="http://schemas.microsoft.com/office/drawing/2014/chart" uri="{C3380CC4-5D6E-409C-BE32-E72D297353CC}">
              <c16:uniqueId val="{0000004C-4CBB-42F8-8B86-5E1C910D7D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PFOS Depth Profile: BS2</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ED7D3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'PFAS Pies Seasonal - 2'!$L$182:$L$188</c:f>
              <c:strCache>
                <c:ptCount val="3"/>
                <c:pt idx="0">
                  <c:v>Jordan</c:v>
                </c:pt>
                <c:pt idx="1">
                  <c:v>St Peter</c:v>
                </c:pt>
                <c:pt idx="2">
                  <c:v>Quaternary</c:v>
                </c:pt>
              </c:strCache>
              <c:extLst/>
            </c:strRef>
          </c:cat>
          <c:val>
            <c:numRef>
              <c:f>'PFAS Pies Seasonal - 2'!$N$182:$N$188</c:f>
              <c:numCache>
                <c:formatCode>General</c:formatCode>
                <c:ptCount val="3"/>
                <c:pt idx="0">
                  <c:v>8.5699999999999995E-3</c:v>
                </c:pt>
                <c:pt idx="1">
                  <c:v>0.115</c:v>
                </c:pt>
                <c:pt idx="2">
                  <c:v>0.64400000000000002</c:v>
                </c:pt>
              </c:numCache>
              <c:extLst/>
            </c:numRef>
          </c:val>
          <c:extLst>
            <c:ext xmlns:c16="http://schemas.microsoft.com/office/drawing/2014/chart" uri="{C3380CC4-5D6E-409C-BE32-E72D297353CC}">
              <c16:uniqueId val="{00000000-C54A-40BF-9DBD-0A9C07E71134}"/>
            </c:ext>
          </c:extLst>
        </c:ser>
        <c:dLbls>
          <c:showLegendKey val="0"/>
          <c:showVal val="0"/>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spPr>
                  <a:solidFill>
                    <a:srgbClr val="FF0000"/>
                  </a:solidFill>
                  <a:ln>
                    <a:solidFill>
                      <a:srgbClr val="FF0000"/>
                    </a:solidFill>
                  </a:ln>
                  <a:effectLst>
                    <a:outerShdw blurRad="57150" dist="19050" dir="5400000" algn="ctr" rotWithShape="0">
                      <a:srgbClr val="000000">
                        <a:alpha val="63000"/>
                      </a:srgbClr>
                    </a:outerShdw>
                  </a:effectLst>
                </c:spPr>
                <c:invertIfNegative val="0"/>
                <c:cat>
                  <c:strRef>
                    <c:extLst>
                      <c:ext uri="{02D57815-91ED-43cb-92C2-25804820EDAC}">
                        <c15:formulaRef>
                          <c15:sqref>'PFAS Pies Seasonal - 2'!$L$182:$L$188</c15:sqref>
                        </c15:formulaRef>
                      </c:ext>
                    </c:extLst>
                    <c:strCache>
                      <c:ptCount val="3"/>
                      <c:pt idx="0">
                        <c:v>Jordan</c:v>
                      </c:pt>
                      <c:pt idx="1">
                        <c:v>St Peter</c:v>
                      </c:pt>
                      <c:pt idx="2">
                        <c:v>Quaternary</c:v>
                      </c:pt>
                    </c:strCache>
                  </c:strRef>
                </c:cat>
                <c:val>
                  <c:numRef>
                    <c:extLst>
                      <c:ext uri="{02D57815-91ED-43cb-92C2-25804820EDAC}">
                        <c15:formulaRef>
                          <c15:sqref>'PFAS Pies Seasonal - 2'!$O$182:$O$188</c15:sqref>
                        </c15:formulaRef>
                      </c:ext>
                    </c:extLst>
                    <c:numCache>
                      <c:formatCode>General</c:formatCode>
                      <c:ptCount val="3"/>
                      <c:pt idx="0">
                        <c:v>3.5900000000000001E-2</c:v>
                      </c:pt>
                      <c:pt idx="1">
                        <c:v>2.7100000000000003E-2</c:v>
                      </c:pt>
                      <c:pt idx="2">
                        <c:v>0.2</c:v>
                      </c:pt>
                    </c:numCache>
                  </c:numRef>
                </c:val>
                <c:extLst>
                  <c:ext xmlns:c16="http://schemas.microsoft.com/office/drawing/2014/chart" uri="{C3380CC4-5D6E-409C-BE32-E72D297353CC}">
                    <c16:uniqueId val="{00000001-C54A-40BF-9DBD-0A9C07E71134}"/>
                  </c:ext>
                </c:extLst>
              </c15:ser>
            </c15:filteredBarSeries>
            <c15:filteredBarSeries>
              <c15:ser>
                <c:idx val="2"/>
                <c:order val="2"/>
                <c:spPr>
                  <a:solidFill>
                    <a:srgbClr val="70AD47"/>
                  </a:solidFill>
                  <a:ln>
                    <a:noFill/>
                  </a:ln>
                  <a:effectLst>
                    <a:outerShdw blurRad="57150" dist="19050" dir="5400000" algn="ctr" rotWithShape="0">
                      <a:srgbClr val="000000">
                        <a:alpha val="63000"/>
                      </a:srgbClr>
                    </a:outerShdw>
                  </a:effectLst>
                </c:spPr>
                <c:invertIfNegative val="0"/>
                <c:cat>
                  <c:strRef>
                    <c:extLst xmlns:c15="http://schemas.microsoft.com/office/drawing/2012/chart">
                      <c:ext xmlns:c15="http://schemas.microsoft.com/office/drawing/2012/chart" uri="{02D57815-91ED-43cb-92C2-25804820EDAC}">
                        <c15:formulaRef>
                          <c15:sqref>'PFAS Pies Seasonal - 2'!$L$182:$L$188</c15:sqref>
                        </c15:formulaRef>
                      </c:ext>
                    </c:extLst>
                    <c:strCache>
                      <c:ptCount val="3"/>
                      <c:pt idx="0">
                        <c:v>Jordan</c:v>
                      </c:pt>
                      <c:pt idx="1">
                        <c:v>St Peter</c:v>
                      </c:pt>
                      <c:pt idx="2">
                        <c:v>Quaternary</c:v>
                      </c:pt>
                    </c:strCache>
                  </c:strRef>
                </c:cat>
                <c:val>
                  <c:numRef>
                    <c:extLst xmlns:c15="http://schemas.microsoft.com/office/drawing/2012/chart">
                      <c:ext xmlns:c15="http://schemas.microsoft.com/office/drawing/2012/chart" uri="{02D57815-91ED-43cb-92C2-25804820EDAC}">
                        <c15:formulaRef>
                          <c15:sqref>'PFAS Pies Seasonal - 2'!$P$182:$P$188</c15:sqref>
                        </c15:formulaRef>
                      </c:ext>
                    </c:extLst>
                    <c:numCache>
                      <c:formatCode>General</c:formatCode>
                      <c:ptCount val="3"/>
                      <c:pt idx="0">
                        <c:v>0.57299999999999995</c:v>
                      </c:pt>
                      <c:pt idx="1">
                        <c:v>3.6299999999999999E-2</c:v>
                      </c:pt>
                      <c:pt idx="2">
                        <c:v>0.189</c:v>
                      </c:pt>
                    </c:numCache>
                  </c:numRef>
                </c:val>
                <c:extLst xmlns:c15="http://schemas.microsoft.com/office/drawing/2012/chart">
                  <c:ext xmlns:c16="http://schemas.microsoft.com/office/drawing/2014/chart" uri="{C3380CC4-5D6E-409C-BE32-E72D297353CC}">
                    <c16:uniqueId val="{00000002-C54A-40BF-9DBD-0A9C07E71134}"/>
                  </c:ext>
                </c:extLst>
              </c15:ser>
            </c15:filteredBarSeries>
          </c:ext>
        </c:extLst>
      </c:barChart>
      <c:valAx>
        <c:axId val="1435576504"/>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l"/>
        <c:numFmt formatCode="General" sourceLinked="1"/>
        <c:majorTickMark val="none"/>
        <c:minorTickMark val="none"/>
        <c:tickLblPos val="nextTo"/>
        <c:spPr>
          <a:noFill/>
          <a:ln w="12700"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 val="autoZero"/>
        <c:auto val="1"/>
        <c:lblAlgn val="ctr"/>
        <c:lblOffset val="100"/>
        <c:noMultiLvlLbl val="0"/>
      </c:catAx>
      <c:spPr>
        <a:noFill/>
        <a:ln>
          <a:noFill/>
        </a:ln>
        <a:effectLst/>
      </c:spPr>
    </c:plotArea>
    <c:plotVisOnly val="1"/>
    <c:dispBlanksAs val="gap"/>
    <c:showDLblsOverMax val="0"/>
    <c:extLst/>
  </c:chart>
  <c:spPr>
    <a:solidFill>
      <a:sysClr val="window" lastClr="FFFFFF"/>
    </a:solidFill>
    <a:ln w="19050">
      <a:solidFill>
        <a:srgbClr val="E7E6E6">
          <a:lumMod val="50000"/>
        </a:srgbClr>
      </a:solidFill>
    </a:ln>
    <a:effectLst/>
  </c:spPr>
  <c:txPr>
    <a:bodyPr/>
    <a:lstStyle/>
    <a:p>
      <a:pPr>
        <a:defRPr/>
      </a:pPr>
      <a:endParaRPr lang="en-US"/>
    </a:p>
  </c:txPr>
  <c:externalData r:id="rId4">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PFOS Depth Profile: BS14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ED7D31"/>
            </a:solidFill>
            <a:ln>
              <a:noFill/>
            </a:ln>
            <a:effectLst>
              <a:outerShdw blurRad="57150" dist="19050" dir="5400000" algn="ctr" rotWithShape="0">
                <a:srgbClr val="000000">
                  <a:alpha val="63000"/>
                </a:srgbClr>
              </a:outerShdw>
            </a:effectLst>
          </c:spPr>
          <c:invertIfNegative val="0"/>
          <c:dLbls>
            <c:dLbl>
              <c:idx val="1"/>
              <c:layout>
                <c:manualLayout>
                  <c:x val="-1.2716030392876335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89-4E75-9AB9-168358578E8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'PFAS Pies Seasonal - 2'!$L$200:$L$204</c:f>
              <c:strCache>
                <c:ptCount val="3"/>
                <c:pt idx="0">
                  <c:v>Jordan</c:v>
                </c:pt>
                <c:pt idx="1">
                  <c:v>St Peter</c:v>
                </c:pt>
                <c:pt idx="2">
                  <c:v>Quaternary</c:v>
                </c:pt>
              </c:strCache>
              <c:extLst/>
            </c:strRef>
          </c:cat>
          <c:val>
            <c:numRef>
              <c:f>'PFAS Pies Seasonal - 2'!$N$200:$N$204</c:f>
              <c:numCache>
                <c:formatCode>General</c:formatCode>
                <c:ptCount val="3"/>
                <c:pt idx="0">
                  <c:v>0.38</c:v>
                </c:pt>
                <c:pt idx="1">
                  <c:v>2.46</c:v>
                </c:pt>
                <c:pt idx="2">
                  <c:v>1.23</c:v>
                </c:pt>
              </c:numCache>
              <c:extLst/>
            </c:numRef>
          </c:val>
          <c:extLst>
            <c:ext xmlns:c16="http://schemas.microsoft.com/office/drawing/2014/chart" uri="{C3380CC4-5D6E-409C-BE32-E72D297353CC}">
              <c16:uniqueId val="{00000000-F789-4E75-9AB9-168358578E8A}"/>
            </c:ext>
          </c:extLst>
        </c:ser>
        <c:dLbls>
          <c:showLegendKey val="0"/>
          <c:showVal val="0"/>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spPr>
                  <a:solidFill>
                    <a:srgbClr val="FF0000"/>
                  </a:solidFill>
                  <a:ln>
                    <a:solidFill>
                      <a:srgbClr val="FF0000"/>
                    </a:solidFill>
                  </a:ln>
                  <a:effectLst>
                    <a:outerShdw blurRad="57150" dist="19050" dir="5400000" algn="ctr" rotWithShape="0">
                      <a:srgbClr val="000000">
                        <a:alpha val="63000"/>
                      </a:srgbClr>
                    </a:outerShdw>
                  </a:effectLst>
                </c:spPr>
                <c:invertIfNegative val="0"/>
                <c:cat>
                  <c:strRef>
                    <c:extLst>
                      <c:ext uri="{02D57815-91ED-43cb-92C2-25804820EDAC}">
                        <c15:formulaRef>
                          <c15:sqref>'PFAS Pies Seasonal - 2'!$L$200:$L$204</c15:sqref>
                        </c15:formulaRef>
                      </c:ext>
                    </c:extLst>
                    <c:strCache>
                      <c:ptCount val="3"/>
                      <c:pt idx="0">
                        <c:v>Jordan</c:v>
                      </c:pt>
                      <c:pt idx="1">
                        <c:v>St Peter</c:v>
                      </c:pt>
                      <c:pt idx="2">
                        <c:v>Quaternary</c:v>
                      </c:pt>
                    </c:strCache>
                  </c:strRef>
                </c:cat>
                <c:val>
                  <c:numRef>
                    <c:extLst>
                      <c:ext uri="{02D57815-91ED-43cb-92C2-25804820EDAC}">
                        <c15:formulaRef>
                          <c15:sqref>'PFAS Pies Seasonal - 2'!$O$200:$O$204</c15:sqref>
                        </c15:formulaRef>
                      </c:ext>
                    </c:extLst>
                    <c:numCache>
                      <c:formatCode>General</c:formatCode>
                      <c:ptCount val="3"/>
                      <c:pt idx="0">
                        <c:v>0.24299999999999999</c:v>
                      </c:pt>
                      <c:pt idx="1">
                        <c:v>0.439</c:v>
                      </c:pt>
                      <c:pt idx="2">
                        <c:v>0.16900000000000001</c:v>
                      </c:pt>
                    </c:numCache>
                  </c:numRef>
                </c:val>
                <c:extLst>
                  <c:ext xmlns:c16="http://schemas.microsoft.com/office/drawing/2014/chart" uri="{C3380CC4-5D6E-409C-BE32-E72D297353CC}">
                    <c16:uniqueId val="{00000001-F789-4E75-9AB9-168358578E8A}"/>
                  </c:ext>
                </c:extLst>
              </c15:ser>
            </c15:filteredBarSeries>
            <c15:filteredBarSeries>
              <c15:ser>
                <c:idx val="2"/>
                <c:order val="2"/>
                <c:spPr>
                  <a:solidFill>
                    <a:srgbClr val="70AD47"/>
                  </a:solidFill>
                  <a:ln>
                    <a:noFill/>
                  </a:ln>
                  <a:effectLst>
                    <a:outerShdw blurRad="57150" dist="19050" dir="5400000" algn="ctr" rotWithShape="0">
                      <a:srgbClr val="000000">
                        <a:alpha val="63000"/>
                      </a:srgbClr>
                    </a:outerShdw>
                  </a:effectLst>
                </c:spPr>
                <c:invertIfNegative val="0"/>
                <c:cat>
                  <c:strRef>
                    <c:extLst xmlns:c15="http://schemas.microsoft.com/office/drawing/2012/chart">
                      <c:ext xmlns:c15="http://schemas.microsoft.com/office/drawing/2012/chart" uri="{02D57815-91ED-43cb-92C2-25804820EDAC}">
                        <c15:formulaRef>
                          <c15:sqref>'PFAS Pies Seasonal - 2'!$L$200:$L$204</c15:sqref>
                        </c15:formulaRef>
                      </c:ext>
                    </c:extLst>
                    <c:strCache>
                      <c:ptCount val="3"/>
                      <c:pt idx="0">
                        <c:v>Jordan</c:v>
                      </c:pt>
                      <c:pt idx="1">
                        <c:v>St Peter</c:v>
                      </c:pt>
                      <c:pt idx="2">
                        <c:v>Quaternary</c:v>
                      </c:pt>
                    </c:strCache>
                  </c:strRef>
                </c:cat>
                <c:val>
                  <c:numRef>
                    <c:extLst xmlns:c15="http://schemas.microsoft.com/office/drawing/2012/chart">
                      <c:ext xmlns:c15="http://schemas.microsoft.com/office/drawing/2012/chart" uri="{02D57815-91ED-43cb-92C2-25804820EDAC}">
                        <c15:formulaRef>
                          <c15:sqref>'PFAS Pies Seasonal - 2'!$P$200:$P$204</c15:sqref>
                        </c15:formulaRef>
                      </c:ext>
                    </c:extLst>
                    <c:numCache>
                      <c:formatCode>General</c:formatCode>
                      <c:ptCount val="3"/>
                      <c:pt idx="0">
                        <c:v>1.18</c:v>
                      </c:pt>
                      <c:pt idx="1">
                        <c:v>0.32200000000000001</c:v>
                      </c:pt>
                      <c:pt idx="2">
                        <c:v>3.5799999999999998E-2</c:v>
                      </c:pt>
                    </c:numCache>
                  </c:numRef>
                </c:val>
                <c:extLst xmlns:c15="http://schemas.microsoft.com/office/drawing/2012/chart">
                  <c:ext xmlns:c16="http://schemas.microsoft.com/office/drawing/2014/chart" uri="{C3380CC4-5D6E-409C-BE32-E72D297353CC}">
                    <c16:uniqueId val="{00000002-F789-4E75-9AB9-168358578E8A}"/>
                  </c:ext>
                </c:extLst>
              </c15:ser>
            </c15:filteredBarSeries>
          </c:ext>
        </c:extLst>
      </c:barChart>
      <c:valAx>
        <c:axId val="1435576504"/>
        <c:scaling>
          <c:orientation val="minMax"/>
          <c:max val="2.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baseline="0">
                    <a:effectLst/>
                  </a:rPr>
                  <a:t>PFOS (ppb)</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l"/>
        <c:numFmt formatCode="General" sourceLinked="1"/>
        <c:majorTickMark val="none"/>
        <c:minorTickMark val="none"/>
        <c:tickLblPos val="nextTo"/>
        <c:spPr>
          <a:noFill/>
          <a:ln w="9525"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 val="autoZero"/>
        <c:auto val="1"/>
        <c:lblAlgn val="ctr"/>
        <c:lblOffset val="100"/>
        <c:noMultiLvlLbl val="0"/>
      </c:catAx>
      <c:spPr>
        <a:noFill/>
        <a:ln>
          <a:noFill/>
        </a:ln>
        <a:effectLst/>
      </c:spPr>
    </c:plotArea>
    <c:plotVisOnly val="1"/>
    <c:dispBlanksAs val="gap"/>
    <c:showDLblsOverMax val="0"/>
    <c:extLst/>
  </c:chart>
  <c:spPr>
    <a:solidFill>
      <a:sysClr val="window" lastClr="FFFFFF"/>
    </a:solidFill>
    <a:ln w="19050">
      <a:solidFill>
        <a:srgbClr val="E7E6E6">
          <a:lumMod val="50000"/>
        </a:srgbClr>
      </a:solidFill>
    </a:ln>
    <a:effectLst/>
  </c:spPr>
  <c:txPr>
    <a:bodyPr/>
    <a:lstStyle/>
    <a:p>
      <a:pPr>
        <a:defRPr/>
      </a:pPr>
      <a:endParaRPr lang="en-US"/>
    </a:p>
  </c:txPr>
  <c:externalData r:id="rId4">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PFOS Depth Profile: BS1</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ED7D3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'PFAS Pies Seasonal - 2'!$L$207:$L$213</c:f>
              <c:strCache>
                <c:ptCount val="3"/>
                <c:pt idx="0">
                  <c:v>Jordan</c:v>
                </c:pt>
                <c:pt idx="1">
                  <c:v>St Peter</c:v>
                </c:pt>
                <c:pt idx="2">
                  <c:v>   Platteville</c:v>
                </c:pt>
              </c:strCache>
              <c:extLst/>
            </c:strRef>
          </c:cat>
          <c:val>
            <c:numRef>
              <c:f>'PFAS Pies Seasonal - 2'!$N$207:$N$213</c:f>
              <c:numCache>
                <c:formatCode>General</c:formatCode>
                <c:ptCount val="3"/>
                <c:pt idx="0">
                  <c:v>9.8900000000000012E-3</c:v>
                </c:pt>
                <c:pt idx="1">
                  <c:v>3.1E-2</c:v>
                </c:pt>
                <c:pt idx="2">
                  <c:v>0.20499999999999999</c:v>
                </c:pt>
              </c:numCache>
              <c:extLst/>
            </c:numRef>
          </c:val>
          <c:extLst>
            <c:ext xmlns:c16="http://schemas.microsoft.com/office/drawing/2014/chart" uri="{C3380CC4-5D6E-409C-BE32-E72D297353CC}">
              <c16:uniqueId val="{00000000-ADD1-44EB-BA32-A0F8D1F3FB61}"/>
            </c:ext>
          </c:extLst>
        </c:ser>
        <c:dLbls>
          <c:showLegendKey val="0"/>
          <c:showVal val="0"/>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spPr>
                  <a:solidFill>
                    <a:srgbClr val="FF0000"/>
                  </a:solidFill>
                  <a:ln>
                    <a:solidFill>
                      <a:srgbClr val="FF0000"/>
                    </a:solidFill>
                  </a:ln>
                  <a:effectLst>
                    <a:outerShdw blurRad="57150" dist="19050" dir="5400000" algn="ctr" rotWithShape="0">
                      <a:srgbClr val="000000">
                        <a:alpha val="63000"/>
                      </a:srgbClr>
                    </a:outerShdw>
                  </a:effectLst>
                </c:spPr>
                <c:invertIfNegative val="0"/>
                <c:cat>
                  <c:strRef>
                    <c:extLst>
                      <c:ext uri="{02D57815-91ED-43cb-92C2-25804820EDAC}">
                        <c15:formulaRef>
                          <c15:sqref>'PFAS Pies Seasonal - 2'!$L$207:$L$213</c15:sqref>
                        </c15:formulaRef>
                      </c:ext>
                    </c:extLst>
                    <c:strCache>
                      <c:ptCount val="3"/>
                      <c:pt idx="0">
                        <c:v>Jordan</c:v>
                      </c:pt>
                      <c:pt idx="1">
                        <c:v>St Peter</c:v>
                      </c:pt>
                      <c:pt idx="2">
                        <c:v>   Platteville</c:v>
                      </c:pt>
                    </c:strCache>
                  </c:strRef>
                </c:cat>
                <c:val>
                  <c:numRef>
                    <c:extLst>
                      <c:ext uri="{02D57815-91ED-43cb-92C2-25804820EDAC}">
                        <c15:formulaRef>
                          <c15:sqref>'PFAS Pies Seasonal - 2'!$O$207:$O$213</c15:sqref>
                        </c15:formulaRef>
                      </c:ext>
                    </c:extLst>
                    <c:numCache>
                      <c:formatCode>General</c:formatCode>
                      <c:ptCount val="3"/>
                      <c:pt idx="0">
                        <c:v>6.9299999999999995E-3</c:v>
                      </c:pt>
                      <c:pt idx="1">
                        <c:v>0.151</c:v>
                      </c:pt>
                      <c:pt idx="2">
                        <c:v>0.23</c:v>
                      </c:pt>
                    </c:numCache>
                  </c:numRef>
                </c:val>
                <c:extLst>
                  <c:ext xmlns:c16="http://schemas.microsoft.com/office/drawing/2014/chart" uri="{C3380CC4-5D6E-409C-BE32-E72D297353CC}">
                    <c16:uniqueId val="{00000001-ADD1-44EB-BA32-A0F8D1F3FB61}"/>
                  </c:ext>
                </c:extLst>
              </c15:ser>
            </c15:filteredBarSeries>
            <c15:filteredBarSeries>
              <c15:ser>
                <c:idx val="2"/>
                <c:order val="2"/>
                <c:spPr>
                  <a:solidFill>
                    <a:srgbClr val="70AD47"/>
                  </a:solidFill>
                  <a:ln>
                    <a:noFill/>
                  </a:ln>
                  <a:effectLst>
                    <a:outerShdw blurRad="57150" dist="19050" dir="5400000" algn="ctr" rotWithShape="0">
                      <a:srgbClr val="000000">
                        <a:alpha val="63000"/>
                      </a:srgbClr>
                    </a:outerShdw>
                  </a:effectLst>
                </c:spPr>
                <c:invertIfNegative val="0"/>
                <c:cat>
                  <c:strRef>
                    <c:extLst xmlns:c15="http://schemas.microsoft.com/office/drawing/2012/chart">
                      <c:ext xmlns:c15="http://schemas.microsoft.com/office/drawing/2012/chart" uri="{02D57815-91ED-43cb-92C2-25804820EDAC}">
                        <c15:formulaRef>
                          <c15:sqref>'PFAS Pies Seasonal - 2'!$L$207:$L$213</c15:sqref>
                        </c15:formulaRef>
                      </c:ext>
                    </c:extLst>
                    <c:strCache>
                      <c:ptCount val="3"/>
                      <c:pt idx="0">
                        <c:v>Jordan</c:v>
                      </c:pt>
                      <c:pt idx="1">
                        <c:v>St Peter</c:v>
                      </c:pt>
                      <c:pt idx="2">
                        <c:v>   Platteville</c:v>
                      </c:pt>
                    </c:strCache>
                  </c:strRef>
                </c:cat>
                <c:val>
                  <c:numRef>
                    <c:extLst xmlns:c15="http://schemas.microsoft.com/office/drawing/2012/chart">
                      <c:ext xmlns:c15="http://schemas.microsoft.com/office/drawing/2012/chart" uri="{02D57815-91ED-43cb-92C2-25804820EDAC}">
                        <c15:formulaRef>
                          <c15:sqref>'PFAS Pies Seasonal - 2'!$P$207:$P$213</c15:sqref>
                        </c15:formulaRef>
                      </c:ext>
                    </c:extLst>
                    <c:numCache>
                      <c:formatCode>General</c:formatCode>
                      <c:ptCount val="3"/>
                      <c:pt idx="0">
                        <c:v>0.16200000000000001</c:v>
                      </c:pt>
                      <c:pt idx="1">
                        <c:v>1.91</c:v>
                      </c:pt>
                      <c:pt idx="2">
                        <c:v>0.61799999999999999</c:v>
                      </c:pt>
                    </c:numCache>
                  </c:numRef>
                </c:val>
                <c:extLst xmlns:c15="http://schemas.microsoft.com/office/drawing/2012/chart">
                  <c:ext xmlns:c16="http://schemas.microsoft.com/office/drawing/2014/chart" uri="{C3380CC4-5D6E-409C-BE32-E72D297353CC}">
                    <c16:uniqueId val="{00000002-ADD1-44EB-BA32-A0F8D1F3FB61}"/>
                  </c:ext>
                </c:extLst>
              </c15:ser>
            </c15:filteredBarSeries>
          </c:ext>
        </c:extLst>
      </c:barChart>
      <c:valAx>
        <c:axId val="1435576504"/>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baseline="0">
                    <a:effectLst/>
                  </a:rPr>
                  <a:t>PFOS (ppb)</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l"/>
        <c:numFmt formatCode="General" sourceLinked="1"/>
        <c:majorTickMark val="none"/>
        <c:minorTickMark val="none"/>
        <c:tickLblPos val="nextTo"/>
        <c:spPr>
          <a:noFill/>
          <a:ln w="9525"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 val="autoZero"/>
        <c:auto val="1"/>
        <c:lblAlgn val="ctr"/>
        <c:lblOffset val="100"/>
        <c:noMultiLvlLbl val="0"/>
      </c:catAx>
      <c:spPr>
        <a:noFill/>
        <a:ln>
          <a:noFill/>
        </a:ln>
        <a:effectLst/>
      </c:spPr>
    </c:plotArea>
    <c:plotVisOnly val="1"/>
    <c:dispBlanksAs val="gap"/>
    <c:showDLblsOverMax val="0"/>
    <c:extLst/>
  </c:chart>
  <c:spPr>
    <a:solidFill>
      <a:sysClr val="window" lastClr="FFFFFF"/>
    </a:solidFill>
    <a:ln w="19050">
      <a:solidFill>
        <a:srgbClr val="E7E6E6">
          <a:lumMod val="50000"/>
        </a:srgb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1</cdr:x>
      <cdr:y>0.19252</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73C3C0EF-E067-470A-B10F-89393BE5B242}"/>
            </a:ext>
          </a:extLst>
        </cdr:cNvPr>
        <cdr:cNvCxnSpPr/>
      </cdr:nvCxnSpPr>
      <cdr:spPr>
        <a:xfrm xmlns:a="http://schemas.openxmlformats.org/drawingml/2006/main">
          <a:off x="15005052" y="9880600"/>
          <a:ext cx="0" cy="3291840"/>
        </a:xfrm>
        <a:prstGeom xmlns:a="http://schemas.openxmlformats.org/drawingml/2006/main" prst="line">
          <a:avLst/>
        </a:prstGeom>
        <a:ln xmlns:a="http://schemas.openxmlformats.org/drawingml/2006/main" w="254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1</cdr:x>
      <cdr:y>0.19252</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73C3C0EF-E067-470A-B10F-89393BE5B242}"/>
            </a:ext>
          </a:extLst>
        </cdr:cNvPr>
        <cdr:cNvCxnSpPr/>
      </cdr:nvCxnSpPr>
      <cdr:spPr>
        <a:xfrm xmlns:a="http://schemas.openxmlformats.org/drawingml/2006/main">
          <a:off x="15005052" y="9880600"/>
          <a:ext cx="0" cy="3291840"/>
        </a:xfrm>
        <a:prstGeom xmlns:a="http://schemas.openxmlformats.org/drawingml/2006/main" prst="line">
          <a:avLst/>
        </a:prstGeom>
        <a:ln xmlns:a="http://schemas.openxmlformats.org/drawingml/2006/main" w="254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1</cdr:x>
      <cdr:y>0.19252</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73C3C0EF-E067-470A-B10F-89393BE5B242}"/>
            </a:ext>
          </a:extLst>
        </cdr:cNvPr>
        <cdr:cNvCxnSpPr/>
      </cdr:nvCxnSpPr>
      <cdr:spPr>
        <a:xfrm xmlns:a="http://schemas.openxmlformats.org/drawingml/2006/main">
          <a:off x="15005052" y="9880600"/>
          <a:ext cx="0" cy="3291840"/>
        </a:xfrm>
        <a:prstGeom xmlns:a="http://schemas.openxmlformats.org/drawingml/2006/main" prst="line">
          <a:avLst/>
        </a:prstGeom>
        <a:ln xmlns:a="http://schemas.openxmlformats.org/drawingml/2006/main" w="254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0.10327</cdr:x>
      <cdr:y>0.13529</cdr:y>
    </cdr:from>
    <cdr:to>
      <cdr:x>0.16571</cdr:x>
      <cdr:y>0.75109</cdr:y>
    </cdr:to>
    <cdr:sp macro="" textlink="">
      <cdr:nvSpPr>
        <cdr:cNvPr id="2" name="Rectangle 1">
          <a:extLst xmlns:a="http://schemas.openxmlformats.org/drawingml/2006/main">
            <a:ext uri="{FF2B5EF4-FFF2-40B4-BE49-F238E27FC236}">
              <a16:creationId xmlns:a16="http://schemas.microsoft.com/office/drawing/2014/main" id="{B914387D-F288-451A-A9A8-AE98CE7B1A43}"/>
            </a:ext>
          </a:extLst>
        </cdr:cNvPr>
        <cdr:cNvSpPr/>
      </cdr:nvSpPr>
      <cdr:spPr>
        <a:xfrm xmlns:a="http://schemas.openxmlformats.org/drawingml/2006/main">
          <a:off x="598620" y="289291"/>
          <a:ext cx="361950" cy="1316736"/>
        </a:xfrm>
        <a:prstGeom xmlns:a="http://schemas.openxmlformats.org/drawingml/2006/main" prst="rect">
          <a:avLst/>
        </a:prstGeom>
        <a:solidFill xmlns:a="http://schemas.openxmlformats.org/drawingml/2006/main">
          <a:schemeClr val="accent4">
            <a:lumMod val="75000"/>
            <a:alpha val="36000"/>
          </a:schemeClr>
        </a:solidFill>
        <a:ln xmlns:a="http://schemas.openxmlformats.org/drawingml/2006/main">
          <a:solidFill>
            <a:schemeClr val="bg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drawings/drawing5.xml><?xml version="1.0" encoding="utf-8"?>
<c:userShapes xmlns:c="http://schemas.openxmlformats.org/drawingml/2006/chart">
  <cdr:relSizeAnchor xmlns:cdr="http://schemas.openxmlformats.org/drawingml/2006/chartDrawing">
    <cdr:from>
      <cdr:x>0.37889</cdr:x>
      <cdr:y>0.55289</cdr:y>
    </cdr:from>
    <cdr:to>
      <cdr:x>0.51646</cdr:x>
      <cdr:y>0.69163</cdr:y>
    </cdr:to>
    <cdr:sp macro="" textlink="">
      <cdr:nvSpPr>
        <cdr:cNvPr id="2" name="Rectangle 1">
          <a:extLst xmlns:a="http://schemas.openxmlformats.org/drawingml/2006/main">
            <a:ext uri="{FF2B5EF4-FFF2-40B4-BE49-F238E27FC236}">
              <a16:creationId xmlns:a16="http://schemas.microsoft.com/office/drawing/2014/main" id="{2DDCEC23-1FF2-4372-8EF9-14F09F874742}"/>
            </a:ext>
          </a:extLst>
        </cdr:cNvPr>
        <cdr:cNvSpPr/>
      </cdr:nvSpPr>
      <cdr:spPr>
        <a:xfrm xmlns:a="http://schemas.openxmlformats.org/drawingml/2006/main">
          <a:off x="2194936" y="1182236"/>
          <a:ext cx="796944" cy="296652"/>
        </a:xfrm>
        <a:prstGeom xmlns:a="http://schemas.openxmlformats.org/drawingml/2006/main" prst="rect">
          <a:avLst/>
        </a:prstGeom>
        <a:solidFill xmlns:a="http://schemas.openxmlformats.org/drawingml/2006/main">
          <a:srgbClr val="F4B183">
            <a:alpha val="34000"/>
          </a:srgbClr>
        </a:solidFill>
        <a:ln xmlns:a="http://schemas.openxmlformats.org/drawingml/2006/main">
          <a:solidFill>
            <a:schemeClr val="bg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0.10327</cdr:x>
      <cdr:y>0.13529</cdr:y>
    </cdr:from>
    <cdr:to>
      <cdr:x>0.16571</cdr:x>
      <cdr:y>0.75109</cdr:y>
    </cdr:to>
    <cdr:sp macro="" textlink="">
      <cdr:nvSpPr>
        <cdr:cNvPr id="2" name="Rectangle 1">
          <a:extLst xmlns:a="http://schemas.openxmlformats.org/drawingml/2006/main">
            <a:ext uri="{FF2B5EF4-FFF2-40B4-BE49-F238E27FC236}">
              <a16:creationId xmlns:a16="http://schemas.microsoft.com/office/drawing/2014/main" id="{B914387D-F288-451A-A9A8-AE98CE7B1A43}"/>
            </a:ext>
          </a:extLst>
        </cdr:cNvPr>
        <cdr:cNvSpPr/>
      </cdr:nvSpPr>
      <cdr:spPr>
        <a:xfrm xmlns:a="http://schemas.openxmlformats.org/drawingml/2006/main">
          <a:off x="598620" y="289291"/>
          <a:ext cx="361950" cy="1316736"/>
        </a:xfrm>
        <a:prstGeom xmlns:a="http://schemas.openxmlformats.org/drawingml/2006/main" prst="rect">
          <a:avLst/>
        </a:prstGeom>
        <a:solidFill xmlns:a="http://schemas.openxmlformats.org/drawingml/2006/main">
          <a:schemeClr val="accent4">
            <a:lumMod val="75000"/>
            <a:alpha val="36000"/>
          </a:schemeClr>
        </a:solidFill>
        <a:ln xmlns:a="http://schemas.openxmlformats.org/drawingml/2006/main">
          <a:solidFill>
            <a:schemeClr val="bg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drawings/drawing7.xml><?xml version="1.0" encoding="utf-8"?>
<c:userShapes xmlns:c="http://schemas.openxmlformats.org/drawingml/2006/chart">
  <cdr:relSizeAnchor xmlns:cdr="http://schemas.openxmlformats.org/drawingml/2006/chartDrawing">
    <cdr:from>
      <cdr:x>0.37889</cdr:x>
      <cdr:y>0.55289</cdr:y>
    </cdr:from>
    <cdr:to>
      <cdr:x>0.51646</cdr:x>
      <cdr:y>0.69163</cdr:y>
    </cdr:to>
    <cdr:sp macro="" textlink="">
      <cdr:nvSpPr>
        <cdr:cNvPr id="2" name="Rectangle 1">
          <a:extLst xmlns:a="http://schemas.openxmlformats.org/drawingml/2006/main">
            <a:ext uri="{FF2B5EF4-FFF2-40B4-BE49-F238E27FC236}">
              <a16:creationId xmlns:a16="http://schemas.microsoft.com/office/drawing/2014/main" id="{2DDCEC23-1FF2-4372-8EF9-14F09F874742}"/>
            </a:ext>
          </a:extLst>
        </cdr:cNvPr>
        <cdr:cNvSpPr/>
      </cdr:nvSpPr>
      <cdr:spPr>
        <a:xfrm xmlns:a="http://schemas.openxmlformats.org/drawingml/2006/main">
          <a:off x="2194936" y="1182236"/>
          <a:ext cx="796944" cy="296652"/>
        </a:xfrm>
        <a:prstGeom xmlns:a="http://schemas.openxmlformats.org/drawingml/2006/main" prst="rect">
          <a:avLst/>
        </a:prstGeom>
        <a:solidFill xmlns:a="http://schemas.openxmlformats.org/drawingml/2006/main">
          <a:srgbClr val="F4B183">
            <a:alpha val="34000"/>
          </a:srgbClr>
        </a:solidFill>
        <a:ln xmlns:a="http://schemas.openxmlformats.org/drawingml/2006/main">
          <a:solidFill>
            <a:schemeClr val="bg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0.20039</cdr:x>
      <cdr:y>0.17676</cdr:y>
    </cdr:from>
    <cdr:to>
      <cdr:x>0.54233</cdr:x>
      <cdr:y>0.28224</cdr:y>
    </cdr:to>
    <cdr:sp macro="" textlink="">
      <cdr:nvSpPr>
        <cdr:cNvPr id="3" name="TextBox 12">
          <a:extLst xmlns:a="http://schemas.openxmlformats.org/drawingml/2006/main">
            <a:ext uri="{FF2B5EF4-FFF2-40B4-BE49-F238E27FC236}">
              <a16:creationId xmlns:a16="http://schemas.microsoft.com/office/drawing/2014/main" id="{207F903F-D830-472D-90AB-8EC822D4036D}"/>
            </a:ext>
          </a:extLst>
        </cdr:cNvPr>
        <cdr:cNvSpPr txBox="1"/>
      </cdr:nvSpPr>
      <cdr:spPr>
        <a:xfrm xmlns:a="http://schemas.openxmlformats.org/drawingml/2006/main">
          <a:off x="1221602" y="574423"/>
          <a:ext cx="2084417"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dirty="0">
              <a:solidFill>
                <a:schemeClr val="bg2">
                  <a:lumMod val="50000"/>
                </a:schemeClr>
              </a:solidFill>
              <a:latin typeface="+mn-lt"/>
              <a:ea typeface="+mn-ea"/>
              <a:cs typeface="+mn-cs"/>
            </a:rPr>
            <a:t>Channelized</a:t>
          </a:r>
          <a:r>
            <a:rPr lang="en-US" sz="1600" b="1" dirty="0">
              <a:solidFill>
                <a:schemeClr val="bg2">
                  <a:lumMod val="50000"/>
                </a:schemeClr>
              </a:solidFill>
            </a:rPr>
            <a:t> Wetlands</a:t>
          </a:r>
        </a:p>
      </cdr:txBody>
    </cdr:sp>
  </cdr:relSizeAnchor>
  <cdr:relSizeAnchor xmlns:cdr="http://schemas.openxmlformats.org/drawingml/2006/chartDrawing">
    <cdr:from>
      <cdr:x>0.71045</cdr:x>
      <cdr:y>0.18149</cdr:y>
    </cdr:from>
    <cdr:to>
      <cdr:x>0.87269</cdr:x>
      <cdr:y>0.36144</cdr:y>
    </cdr:to>
    <cdr:sp macro="" textlink="">
      <cdr:nvSpPr>
        <cdr:cNvPr id="4" name="TextBox 12">
          <a:extLst xmlns:a="http://schemas.openxmlformats.org/drawingml/2006/main">
            <a:ext uri="{FF2B5EF4-FFF2-40B4-BE49-F238E27FC236}">
              <a16:creationId xmlns:a16="http://schemas.microsoft.com/office/drawing/2014/main" id="{BDE484A3-08D4-408E-B763-F50BB32DC6E4}"/>
            </a:ext>
          </a:extLst>
        </cdr:cNvPr>
        <cdr:cNvSpPr txBox="1"/>
      </cdr:nvSpPr>
      <cdr:spPr>
        <a:xfrm xmlns:a="http://schemas.openxmlformats.org/drawingml/2006/main">
          <a:off x="4330895" y="589813"/>
          <a:ext cx="989038" cy="5847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dirty="0">
              <a:solidFill>
                <a:schemeClr val="bg2">
                  <a:lumMod val="50000"/>
                </a:schemeClr>
              </a:solidFill>
              <a:latin typeface="+mn-lt"/>
              <a:ea typeface="+mn-ea"/>
              <a:cs typeface="+mn-cs"/>
            </a:rPr>
            <a:t>Ponded</a:t>
          </a:r>
          <a:r>
            <a:rPr lang="en-US" sz="1600" b="1" dirty="0">
              <a:solidFill>
                <a:schemeClr val="bg2">
                  <a:lumMod val="50000"/>
                </a:schemeClr>
              </a:solidFill>
            </a:rPr>
            <a:t> Wetland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5440DB4-092B-42CB-A07E-5E37AC8AF048}" type="datetimeFigureOut">
              <a:rPr lang="en-US" smtClean="0"/>
              <a:t>6/27/2025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D6130A-0FEB-44CA-8BF4-23172D31AE89}" type="slidenum">
              <a:rPr lang="en-US" smtClean="0"/>
              <a:t>‹#›</a:t>
            </a:fld>
            <a:endParaRPr lang="en-US"/>
          </a:p>
        </p:txBody>
      </p:sp>
    </p:spTree>
    <p:extLst>
      <p:ext uri="{BB962C8B-B14F-4D97-AF65-F5344CB8AC3E}">
        <p14:creationId xmlns:p14="http://schemas.microsoft.com/office/powerpoint/2010/main" val="270081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3</a:t>
            </a:fld>
            <a:endParaRPr lang="en-US"/>
          </a:p>
        </p:txBody>
      </p:sp>
    </p:spTree>
    <p:extLst>
      <p:ext uri="{BB962C8B-B14F-4D97-AF65-F5344CB8AC3E}">
        <p14:creationId xmlns:p14="http://schemas.microsoft.com/office/powerpoint/2010/main" val="208979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5EF9-0D97-41D6-929D-29E019146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6A609B-4309-48D4-A5D9-BB51117AF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D2125-45C7-4EB0-BF96-F25AA2DCF5F3}"/>
              </a:ext>
            </a:extLst>
          </p:cNvPr>
          <p:cNvSpPr>
            <a:spLocks noGrp="1"/>
          </p:cNvSpPr>
          <p:nvPr>
            <p:ph type="dt" sz="half" idx="10"/>
          </p:nvPr>
        </p:nvSpPr>
        <p:spPr/>
        <p:txBody>
          <a:bodyPr/>
          <a:lstStyle/>
          <a:p>
            <a:fld id="{6A80F744-7C40-40D8-9EF6-CD511F273C4D}" type="datetime1">
              <a:rPr lang="en-US" smtClean="0"/>
              <a:t>6/27/2025</a:t>
            </a:fld>
            <a:endParaRPr lang="en-US"/>
          </a:p>
        </p:txBody>
      </p:sp>
      <p:sp>
        <p:nvSpPr>
          <p:cNvPr id="5" name="Footer Placeholder 4">
            <a:extLst>
              <a:ext uri="{FF2B5EF4-FFF2-40B4-BE49-F238E27FC236}">
                <a16:creationId xmlns:a16="http://schemas.microsoft.com/office/drawing/2014/main" id="{B0FA4128-C0FC-4D13-8D60-B372A742105C}"/>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94B13B83-7D60-4CDB-8E41-08D189C313C9}"/>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72738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CD56-6D33-468B-BB8F-23F52A9CB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E350FB-688B-4B46-B92B-FE1F7DEA7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A9F94-8D1B-44EC-B47D-F7B8B24BD336}"/>
              </a:ext>
            </a:extLst>
          </p:cNvPr>
          <p:cNvSpPr>
            <a:spLocks noGrp="1"/>
          </p:cNvSpPr>
          <p:nvPr>
            <p:ph type="dt" sz="half" idx="10"/>
          </p:nvPr>
        </p:nvSpPr>
        <p:spPr/>
        <p:txBody>
          <a:bodyPr/>
          <a:lstStyle/>
          <a:p>
            <a:fld id="{2B8C0CA6-F438-4B4F-828D-A16F865C19BE}" type="datetime1">
              <a:rPr lang="en-US" smtClean="0"/>
              <a:t>6/27/2025</a:t>
            </a:fld>
            <a:endParaRPr lang="en-US"/>
          </a:p>
        </p:txBody>
      </p:sp>
      <p:sp>
        <p:nvSpPr>
          <p:cNvPr id="5" name="Footer Placeholder 4">
            <a:extLst>
              <a:ext uri="{FF2B5EF4-FFF2-40B4-BE49-F238E27FC236}">
                <a16:creationId xmlns:a16="http://schemas.microsoft.com/office/drawing/2014/main" id="{48DDB68C-AC8F-48BB-9C47-7C8C122ACD76}"/>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A68ABAF1-FE49-42A0-BA59-E1DE6BB1610B}"/>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00457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49430-09E7-4E9D-8F2C-50402E540E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4F83DE-7DD6-41BF-A4D6-35DAF15176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D6F57-72B3-428F-A4D2-D166FCD4D251}"/>
              </a:ext>
            </a:extLst>
          </p:cNvPr>
          <p:cNvSpPr>
            <a:spLocks noGrp="1"/>
          </p:cNvSpPr>
          <p:nvPr>
            <p:ph type="dt" sz="half" idx="10"/>
          </p:nvPr>
        </p:nvSpPr>
        <p:spPr/>
        <p:txBody>
          <a:bodyPr/>
          <a:lstStyle/>
          <a:p>
            <a:fld id="{90A97FF1-6E32-4B17-BD6A-F4DA05A8E338}" type="datetime1">
              <a:rPr lang="en-US" smtClean="0"/>
              <a:t>6/27/2025</a:t>
            </a:fld>
            <a:endParaRPr lang="en-US"/>
          </a:p>
        </p:txBody>
      </p:sp>
      <p:sp>
        <p:nvSpPr>
          <p:cNvPr id="5" name="Footer Placeholder 4">
            <a:extLst>
              <a:ext uri="{FF2B5EF4-FFF2-40B4-BE49-F238E27FC236}">
                <a16:creationId xmlns:a16="http://schemas.microsoft.com/office/drawing/2014/main" id="{C4096911-9AA5-4CBD-9CF4-79CA8FAD18A8}"/>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2214B9B6-1CF5-473E-A23A-F4F648F5CF69}"/>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32131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971D-6362-48D0-A257-88FCC53BA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40B108-B146-4ECE-9583-2A4186855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930A-78E9-473D-AA22-37E7757D80E1}"/>
              </a:ext>
            </a:extLst>
          </p:cNvPr>
          <p:cNvSpPr>
            <a:spLocks noGrp="1"/>
          </p:cNvSpPr>
          <p:nvPr>
            <p:ph type="dt" sz="half" idx="10"/>
          </p:nvPr>
        </p:nvSpPr>
        <p:spPr/>
        <p:txBody>
          <a:bodyPr/>
          <a:lstStyle/>
          <a:p>
            <a:fld id="{3D5C9381-822A-4ACE-8B4A-A8BC3C6FCB66}" type="datetime1">
              <a:rPr lang="en-US" smtClean="0"/>
              <a:t>6/27/2025</a:t>
            </a:fld>
            <a:endParaRPr lang="en-US"/>
          </a:p>
        </p:txBody>
      </p:sp>
      <p:sp>
        <p:nvSpPr>
          <p:cNvPr id="5" name="Footer Placeholder 4">
            <a:extLst>
              <a:ext uri="{FF2B5EF4-FFF2-40B4-BE49-F238E27FC236}">
                <a16:creationId xmlns:a16="http://schemas.microsoft.com/office/drawing/2014/main" id="{F9E9885E-74E2-4452-894D-413A411B0B1C}"/>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EDABD161-6157-4D85-BECB-8157083F5BDD}"/>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3838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D9E-4B4F-4FE0-B0C2-9BA62017E0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82DC05-58E6-4090-BA4F-55131EBCC0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D3CEE-C514-4A11-A91B-D97B735FD930}"/>
              </a:ext>
            </a:extLst>
          </p:cNvPr>
          <p:cNvSpPr>
            <a:spLocks noGrp="1"/>
          </p:cNvSpPr>
          <p:nvPr>
            <p:ph type="dt" sz="half" idx="10"/>
          </p:nvPr>
        </p:nvSpPr>
        <p:spPr/>
        <p:txBody>
          <a:bodyPr/>
          <a:lstStyle/>
          <a:p>
            <a:fld id="{B105F550-B901-4DDD-846F-58EB9CA5EA76}" type="datetime1">
              <a:rPr lang="en-US" smtClean="0"/>
              <a:t>6/27/2025</a:t>
            </a:fld>
            <a:endParaRPr lang="en-US"/>
          </a:p>
        </p:txBody>
      </p:sp>
      <p:sp>
        <p:nvSpPr>
          <p:cNvPr id="5" name="Footer Placeholder 4">
            <a:extLst>
              <a:ext uri="{FF2B5EF4-FFF2-40B4-BE49-F238E27FC236}">
                <a16:creationId xmlns:a16="http://schemas.microsoft.com/office/drawing/2014/main" id="{17A9F306-6382-4F77-91F7-9FB66C3C41A0}"/>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1D71D98A-25CA-408A-94F5-DA91621F5761}"/>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263650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506D-E2EC-4E06-975C-A3F005ADA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1FD2E-7D7C-4673-88E6-2DBF13633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687F7-6D33-4132-869A-89DBB2429F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135D02-E54A-47B9-985E-56F9EAF6432C}"/>
              </a:ext>
            </a:extLst>
          </p:cNvPr>
          <p:cNvSpPr>
            <a:spLocks noGrp="1"/>
          </p:cNvSpPr>
          <p:nvPr>
            <p:ph type="dt" sz="half" idx="10"/>
          </p:nvPr>
        </p:nvSpPr>
        <p:spPr/>
        <p:txBody>
          <a:bodyPr/>
          <a:lstStyle/>
          <a:p>
            <a:fld id="{DB8F33B4-4D49-40A5-9D0A-1AAA9AD3379A}" type="datetime1">
              <a:rPr lang="en-US" smtClean="0"/>
              <a:t>6/27/2025</a:t>
            </a:fld>
            <a:endParaRPr lang="en-US"/>
          </a:p>
        </p:txBody>
      </p:sp>
      <p:sp>
        <p:nvSpPr>
          <p:cNvPr id="6" name="Footer Placeholder 5">
            <a:extLst>
              <a:ext uri="{FF2B5EF4-FFF2-40B4-BE49-F238E27FC236}">
                <a16:creationId xmlns:a16="http://schemas.microsoft.com/office/drawing/2014/main" id="{17B73B24-E0C5-41BE-86BC-DD6625FD9F4D}"/>
              </a:ext>
            </a:extLst>
          </p:cNvPr>
          <p:cNvSpPr>
            <a:spLocks noGrp="1"/>
          </p:cNvSpPr>
          <p:nvPr>
            <p:ph type="ftr" sz="quarter" idx="11"/>
          </p:nvPr>
        </p:nvSpPr>
        <p:spPr/>
        <p:txBody>
          <a:bodyPr/>
          <a:lstStyle/>
          <a:p>
            <a:r>
              <a:rPr lang="en-US"/>
              <a:t>ODS to Tablyn Park: Segment 2</a:t>
            </a:r>
          </a:p>
        </p:txBody>
      </p:sp>
      <p:sp>
        <p:nvSpPr>
          <p:cNvPr id="7" name="Slide Number Placeholder 6">
            <a:extLst>
              <a:ext uri="{FF2B5EF4-FFF2-40B4-BE49-F238E27FC236}">
                <a16:creationId xmlns:a16="http://schemas.microsoft.com/office/drawing/2014/main" id="{0FD48264-09D4-4C0A-984A-49C99C1FC043}"/>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282194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3F02-EE7B-48F3-97B8-89C8AD26DD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02ED18-4C89-4053-8495-4763042F3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48810A-3D78-45B6-924B-1485CA9EAA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3DFB-AAFA-4031-9864-5E424E20A9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5865D-7225-43DC-8820-2F0DD07EB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0A94C-02E8-438F-9A25-EA927785D2F2}"/>
              </a:ext>
            </a:extLst>
          </p:cNvPr>
          <p:cNvSpPr>
            <a:spLocks noGrp="1"/>
          </p:cNvSpPr>
          <p:nvPr>
            <p:ph type="dt" sz="half" idx="10"/>
          </p:nvPr>
        </p:nvSpPr>
        <p:spPr/>
        <p:txBody>
          <a:bodyPr/>
          <a:lstStyle/>
          <a:p>
            <a:fld id="{5F28D478-3E20-48D8-AE74-9518042720E1}" type="datetime1">
              <a:rPr lang="en-US" smtClean="0"/>
              <a:t>6/27/2025</a:t>
            </a:fld>
            <a:endParaRPr lang="en-US"/>
          </a:p>
        </p:txBody>
      </p:sp>
      <p:sp>
        <p:nvSpPr>
          <p:cNvPr id="8" name="Footer Placeholder 7">
            <a:extLst>
              <a:ext uri="{FF2B5EF4-FFF2-40B4-BE49-F238E27FC236}">
                <a16:creationId xmlns:a16="http://schemas.microsoft.com/office/drawing/2014/main" id="{6F7FA033-1BB7-414D-B043-DA30CC00D7D1}"/>
              </a:ext>
            </a:extLst>
          </p:cNvPr>
          <p:cNvSpPr>
            <a:spLocks noGrp="1"/>
          </p:cNvSpPr>
          <p:nvPr>
            <p:ph type="ftr" sz="quarter" idx="11"/>
          </p:nvPr>
        </p:nvSpPr>
        <p:spPr/>
        <p:txBody>
          <a:bodyPr/>
          <a:lstStyle/>
          <a:p>
            <a:r>
              <a:rPr lang="en-US"/>
              <a:t>ODS to Tablyn Park: Segment 2</a:t>
            </a:r>
          </a:p>
        </p:txBody>
      </p:sp>
      <p:sp>
        <p:nvSpPr>
          <p:cNvPr id="9" name="Slide Number Placeholder 8">
            <a:extLst>
              <a:ext uri="{FF2B5EF4-FFF2-40B4-BE49-F238E27FC236}">
                <a16:creationId xmlns:a16="http://schemas.microsoft.com/office/drawing/2014/main" id="{64F48FFA-FDD6-42EF-98DA-CD58389AD7DA}"/>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6202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1115-3548-476A-B23E-F8D424C902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605E-E8D1-40EA-A1B1-5E1F596FCA57}"/>
              </a:ext>
            </a:extLst>
          </p:cNvPr>
          <p:cNvSpPr>
            <a:spLocks noGrp="1"/>
          </p:cNvSpPr>
          <p:nvPr>
            <p:ph type="dt" sz="half" idx="10"/>
          </p:nvPr>
        </p:nvSpPr>
        <p:spPr/>
        <p:txBody>
          <a:bodyPr/>
          <a:lstStyle/>
          <a:p>
            <a:fld id="{5D90363F-1E33-42F3-99EE-A7746D0C860B}" type="datetime1">
              <a:rPr lang="en-US" smtClean="0"/>
              <a:t>6/27/2025</a:t>
            </a:fld>
            <a:endParaRPr lang="en-US"/>
          </a:p>
        </p:txBody>
      </p:sp>
      <p:sp>
        <p:nvSpPr>
          <p:cNvPr id="4" name="Footer Placeholder 3">
            <a:extLst>
              <a:ext uri="{FF2B5EF4-FFF2-40B4-BE49-F238E27FC236}">
                <a16:creationId xmlns:a16="http://schemas.microsoft.com/office/drawing/2014/main" id="{C6C6B618-61F4-4006-A84C-D03E168B3F5D}"/>
              </a:ext>
            </a:extLst>
          </p:cNvPr>
          <p:cNvSpPr>
            <a:spLocks noGrp="1"/>
          </p:cNvSpPr>
          <p:nvPr>
            <p:ph type="ftr" sz="quarter" idx="11"/>
          </p:nvPr>
        </p:nvSpPr>
        <p:spPr/>
        <p:txBody>
          <a:bodyPr/>
          <a:lstStyle/>
          <a:p>
            <a:r>
              <a:rPr lang="en-US"/>
              <a:t>ODS to Tablyn Park: Segment 2</a:t>
            </a:r>
          </a:p>
        </p:txBody>
      </p:sp>
      <p:sp>
        <p:nvSpPr>
          <p:cNvPr id="5" name="Slide Number Placeholder 4">
            <a:extLst>
              <a:ext uri="{FF2B5EF4-FFF2-40B4-BE49-F238E27FC236}">
                <a16:creationId xmlns:a16="http://schemas.microsoft.com/office/drawing/2014/main" id="{B1A28F12-FBED-468F-917C-E7C6DE62DF8C}"/>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335114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FA4CF8-6D53-4A54-881C-60F55B8669FF}"/>
              </a:ext>
            </a:extLst>
          </p:cNvPr>
          <p:cNvSpPr>
            <a:spLocks noGrp="1"/>
          </p:cNvSpPr>
          <p:nvPr>
            <p:ph type="dt" sz="half" idx="10"/>
          </p:nvPr>
        </p:nvSpPr>
        <p:spPr/>
        <p:txBody>
          <a:bodyPr/>
          <a:lstStyle/>
          <a:p>
            <a:fld id="{78AC6284-4B23-4597-885E-C6D7FA092ED6}" type="datetime1">
              <a:rPr lang="en-US" smtClean="0"/>
              <a:t>6/27/2025</a:t>
            </a:fld>
            <a:endParaRPr lang="en-US"/>
          </a:p>
        </p:txBody>
      </p:sp>
      <p:sp>
        <p:nvSpPr>
          <p:cNvPr id="3" name="Footer Placeholder 2">
            <a:extLst>
              <a:ext uri="{FF2B5EF4-FFF2-40B4-BE49-F238E27FC236}">
                <a16:creationId xmlns:a16="http://schemas.microsoft.com/office/drawing/2014/main" id="{1A1E762F-4E6F-4405-866E-3C4EE347F44C}"/>
              </a:ext>
            </a:extLst>
          </p:cNvPr>
          <p:cNvSpPr>
            <a:spLocks noGrp="1"/>
          </p:cNvSpPr>
          <p:nvPr>
            <p:ph type="ftr" sz="quarter" idx="11"/>
          </p:nvPr>
        </p:nvSpPr>
        <p:spPr/>
        <p:txBody>
          <a:bodyPr/>
          <a:lstStyle/>
          <a:p>
            <a:r>
              <a:rPr lang="en-US"/>
              <a:t>ODS to Tablyn Park: Segment 2</a:t>
            </a:r>
          </a:p>
        </p:txBody>
      </p:sp>
      <p:sp>
        <p:nvSpPr>
          <p:cNvPr id="4" name="Slide Number Placeholder 3">
            <a:extLst>
              <a:ext uri="{FF2B5EF4-FFF2-40B4-BE49-F238E27FC236}">
                <a16:creationId xmlns:a16="http://schemas.microsoft.com/office/drawing/2014/main" id="{04C4C65C-3523-49EB-A2E7-5CED1EE21A2F}"/>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900015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BF4B-1B17-4FEF-8865-B915E8211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04813-ED9D-404A-96FE-4DC8C917E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DA78F9-81A6-4A2B-87C4-F7B13A1E0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E43B0-E5AC-48F6-BD3F-D6796EE12610}"/>
              </a:ext>
            </a:extLst>
          </p:cNvPr>
          <p:cNvSpPr>
            <a:spLocks noGrp="1"/>
          </p:cNvSpPr>
          <p:nvPr>
            <p:ph type="dt" sz="half" idx="10"/>
          </p:nvPr>
        </p:nvSpPr>
        <p:spPr/>
        <p:txBody>
          <a:bodyPr/>
          <a:lstStyle/>
          <a:p>
            <a:fld id="{6F27911F-1145-4B92-950E-8E3F2E84AD68}" type="datetime1">
              <a:rPr lang="en-US" smtClean="0"/>
              <a:t>6/27/2025</a:t>
            </a:fld>
            <a:endParaRPr lang="en-US"/>
          </a:p>
        </p:txBody>
      </p:sp>
      <p:sp>
        <p:nvSpPr>
          <p:cNvPr id="6" name="Footer Placeholder 5">
            <a:extLst>
              <a:ext uri="{FF2B5EF4-FFF2-40B4-BE49-F238E27FC236}">
                <a16:creationId xmlns:a16="http://schemas.microsoft.com/office/drawing/2014/main" id="{4481E495-5E6F-419E-B3E8-0E6526004927}"/>
              </a:ext>
            </a:extLst>
          </p:cNvPr>
          <p:cNvSpPr>
            <a:spLocks noGrp="1"/>
          </p:cNvSpPr>
          <p:nvPr>
            <p:ph type="ftr" sz="quarter" idx="11"/>
          </p:nvPr>
        </p:nvSpPr>
        <p:spPr/>
        <p:txBody>
          <a:bodyPr/>
          <a:lstStyle/>
          <a:p>
            <a:r>
              <a:rPr lang="en-US"/>
              <a:t>ODS to Tablyn Park: Segment 2</a:t>
            </a:r>
          </a:p>
        </p:txBody>
      </p:sp>
      <p:sp>
        <p:nvSpPr>
          <p:cNvPr id="7" name="Slide Number Placeholder 6">
            <a:extLst>
              <a:ext uri="{FF2B5EF4-FFF2-40B4-BE49-F238E27FC236}">
                <a16:creationId xmlns:a16="http://schemas.microsoft.com/office/drawing/2014/main" id="{8E7278CA-89F2-4C26-990C-2A83975ADB60}"/>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266847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1D77-214F-4E98-A575-17E74E050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09C017-F63A-447E-9998-9389DFA27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5D622D-B56D-4DC6-8BF5-CD72C598C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E6475-0C4C-4EA9-B993-BCBF65D83B23}"/>
              </a:ext>
            </a:extLst>
          </p:cNvPr>
          <p:cNvSpPr>
            <a:spLocks noGrp="1"/>
          </p:cNvSpPr>
          <p:nvPr>
            <p:ph type="dt" sz="half" idx="10"/>
          </p:nvPr>
        </p:nvSpPr>
        <p:spPr/>
        <p:txBody>
          <a:bodyPr/>
          <a:lstStyle/>
          <a:p>
            <a:fld id="{3B48766D-4813-48BA-8778-A08B664450B2}" type="datetime1">
              <a:rPr lang="en-US" smtClean="0"/>
              <a:t>6/27/2025</a:t>
            </a:fld>
            <a:endParaRPr lang="en-US"/>
          </a:p>
        </p:txBody>
      </p:sp>
      <p:sp>
        <p:nvSpPr>
          <p:cNvPr id="6" name="Footer Placeholder 5">
            <a:extLst>
              <a:ext uri="{FF2B5EF4-FFF2-40B4-BE49-F238E27FC236}">
                <a16:creationId xmlns:a16="http://schemas.microsoft.com/office/drawing/2014/main" id="{0F22880B-EB83-4E6C-A865-1699B7377A44}"/>
              </a:ext>
            </a:extLst>
          </p:cNvPr>
          <p:cNvSpPr>
            <a:spLocks noGrp="1"/>
          </p:cNvSpPr>
          <p:nvPr>
            <p:ph type="ftr" sz="quarter" idx="11"/>
          </p:nvPr>
        </p:nvSpPr>
        <p:spPr/>
        <p:txBody>
          <a:bodyPr/>
          <a:lstStyle/>
          <a:p>
            <a:r>
              <a:rPr lang="en-US"/>
              <a:t>ODS to Tablyn Park: Segment 2</a:t>
            </a:r>
          </a:p>
        </p:txBody>
      </p:sp>
      <p:sp>
        <p:nvSpPr>
          <p:cNvPr id="7" name="Slide Number Placeholder 6">
            <a:extLst>
              <a:ext uri="{FF2B5EF4-FFF2-40B4-BE49-F238E27FC236}">
                <a16:creationId xmlns:a16="http://schemas.microsoft.com/office/drawing/2014/main" id="{71F21D66-5DF0-4ECF-AFDB-834330A06A37}"/>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544366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69FD6-1F05-49AF-8B15-61E50BF48C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6F36C4-485D-433F-BB51-00CD6F90D6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23DD7-E540-4829-9D4B-76B44BE28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16681-004E-4190-971D-88DB2997D556}" type="datetime1">
              <a:rPr lang="en-US" smtClean="0"/>
              <a:t>6/27/2025</a:t>
            </a:fld>
            <a:endParaRPr lang="en-US"/>
          </a:p>
        </p:txBody>
      </p:sp>
      <p:sp>
        <p:nvSpPr>
          <p:cNvPr id="5" name="Footer Placeholder 4">
            <a:extLst>
              <a:ext uri="{FF2B5EF4-FFF2-40B4-BE49-F238E27FC236}">
                <a16:creationId xmlns:a16="http://schemas.microsoft.com/office/drawing/2014/main" id="{A33B962D-44C8-426E-8951-744450BAE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ODS to Tablyn Park: Segment 2</a:t>
            </a:r>
          </a:p>
        </p:txBody>
      </p:sp>
      <p:sp>
        <p:nvSpPr>
          <p:cNvPr id="6" name="Slide Number Placeholder 5">
            <a:extLst>
              <a:ext uri="{FF2B5EF4-FFF2-40B4-BE49-F238E27FC236}">
                <a16:creationId xmlns:a16="http://schemas.microsoft.com/office/drawing/2014/main" id="{6CF4D5C6-329D-4DF3-82BB-621CF71CB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34AF3-8AD1-42FA-8712-3849A317B735}" type="slidenum">
              <a:rPr lang="en-US" smtClean="0"/>
              <a:t>‹#›</a:t>
            </a:fld>
            <a:endParaRPr lang="en-US"/>
          </a:p>
        </p:txBody>
      </p:sp>
    </p:spTree>
    <p:extLst>
      <p:ext uri="{BB962C8B-B14F-4D97-AF65-F5344CB8AC3E}">
        <p14:creationId xmlns:p14="http://schemas.microsoft.com/office/powerpoint/2010/main" val="343550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2.xml"/><Relationship Id="rId4" Type="http://schemas.openxmlformats.org/officeDocument/2006/relationships/chart" Target="../charts/chart61.xml"/></Relationships>
</file>

<file path=ppt/slides/_rels/slide11.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chart" Target="../charts/chart64.xml"/><Relationship Id="rId4" Type="http://schemas.openxmlformats.org/officeDocument/2006/relationships/chart" Target="../charts/char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chart" Target="../charts/chart65.xml"/><Relationship Id="rId11" Type="http://schemas.openxmlformats.org/officeDocument/2006/relationships/image" Target="../media/image37.png"/><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image" Target="../media/image31.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chart" Target="../charts/chart68.xml"/><Relationship Id="rId5" Type="http://schemas.openxmlformats.org/officeDocument/2006/relationships/chart" Target="../charts/chart67.xml"/><Relationship Id="rId4" Type="http://schemas.openxmlformats.org/officeDocument/2006/relationships/chart" Target="../charts/char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69.xml"/><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chart" Target="../charts/chart70.xml"/></Relationships>
</file>

<file path=ppt/slides/_rels/slide21.xml.rels><?xml version="1.0" encoding="UTF-8" standalone="yes"?>
<Relationships xmlns="http://schemas.openxmlformats.org/package/2006/relationships"><Relationship Id="rId3" Type="http://schemas.openxmlformats.org/officeDocument/2006/relationships/chart" Target="../charts/chart71.xml"/><Relationship Id="rId7"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3.png"/><Relationship Id="rId7"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9.xml"/><Relationship Id="rId18" Type="http://schemas.openxmlformats.org/officeDocument/2006/relationships/chart" Target="../charts/chart14.xml"/><Relationship Id="rId26" Type="http://schemas.openxmlformats.org/officeDocument/2006/relationships/chart" Target="../charts/chart21.xml"/><Relationship Id="rId3" Type="http://schemas.openxmlformats.org/officeDocument/2006/relationships/chart" Target="../charts/chart1.xml"/><Relationship Id="rId21" Type="http://schemas.openxmlformats.org/officeDocument/2006/relationships/chart" Target="../charts/chart17.xml"/><Relationship Id="rId7" Type="http://schemas.openxmlformats.org/officeDocument/2006/relationships/chart" Target="../charts/chart4.xml"/><Relationship Id="rId12" Type="http://schemas.openxmlformats.org/officeDocument/2006/relationships/image" Target="../media/image5.png"/><Relationship Id="rId17" Type="http://schemas.openxmlformats.org/officeDocument/2006/relationships/chart" Target="../charts/chart13.xml"/><Relationship Id="rId25" Type="http://schemas.openxmlformats.org/officeDocument/2006/relationships/chart" Target="../charts/chart20.xml"/><Relationship Id="rId2" Type="http://schemas.openxmlformats.org/officeDocument/2006/relationships/notesSlide" Target="../notesSlides/notesSlide1.xml"/><Relationship Id="rId16" Type="http://schemas.openxmlformats.org/officeDocument/2006/relationships/chart" Target="../charts/chart12.xml"/><Relationship Id="rId20"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chart" Target="../charts/chart8.xml"/><Relationship Id="rId24" Type="http://schemas.openxmlformats.org/officeDocument/2006/relationships/image" Target="../media/image6.png"/><Relationship Id="rId5" Type="http://schemas.openxmlformats.org/officeDocument/2006/relationships/chart" Target="../charts/chart2.xml"/><Relationship Id="rId15" Type="http://schemas.openxmlformats.org/officeDocument/2006/relationships/chart" Target="../charts/chart11.xml"/><Relationship Id="rId23" Type="http://schemas.openxmlformats.org/officeDocument/2006/relationships/chart" Target="../charts/chart19.xml"/><Relationship Id="rId10" Type="http://schemas.openxmlformats.org/officeDocument/2006/relationships/chart" Target="../charts/chart7.xml"/><Relationship Id="rId19" Type="http://schemas.openxmlformats.org/officeDocument/2006/relationships/chart" Target="../charts/chart15.xml"/><Relationship Id="rId4" Type="http://schemas.openxmlformats.org/officeDocument/2006/relationships/image" Target="../media/image4.png"/><Relationship Id="rId9" Type="http://schemas.openxmlformats.org/officeDocument/2006/relationships/chart" Target="../charts/chart6.xml"/><Relationship Id="rId14" Type="http://schemas.openxmlformats.org/officeDocument/2006/relationships/chart" Target="../charts/chart10.xml"/><Relationship Id="rId22" Type="http://schemas.openxmlformats.org/officeDocument/2006/relationships/chart" Target="../charts/chart18.xml"/><Relationship Id="rId27" Type="http://schemas.openxmlformats.org/officeDocument/2006/relationships/chart" Target="../charts/chart2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hart" Target="../charts/chart77.xml"/><Relationship Id="rId13" Type="http://schemas.openxmlformats.org/officeDocument/2006/relationships/image" Target="../media/image6.png"/><Relationship Id="rId18" Type="http://schemas.openxmlformats.org/officeDocument/2006/relationships/chart" Target="../charts/chart86.xml"/><Relationship Id="rId3" Type="http://schemas.openxmlformats.org/officeDocument/2006/relationships/chart" Target="../charts/chart73.xml"/><Relationship Id="rId7" Type="http://schemas.openxmlformats.org/officeDocument/2006/relationships/chart" Target="../charts/chart76.xml"/><Relationship Id="rId12" Type="http://schemas.openxmlformats.org/officeDocument/2006/relationships/chart" Target="../charts/chart81.xml"/><Relationship Id="rId17" Type="http://schemas.openxmlformats.org/officeDocument/2006/relationships/chart" Target="../charts/chart85.xml"/><Relationship Id="rId2" Type="http://schemas.openxmlformats.org/officeDocument/2006/relationships/chart" Target="../charts/chart72.xml"/><Relationship Id="rId16" Type="http://schemas.openxmlformats.org/officeDocument/2006/relationships/chart" Target="../charts/chart84.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chart" Target="../charts/chart80.xml"/><Relationship Id="rId5" Type="http://schemas.openxmlformats.org/officeDocument/2006/relationships/chart" Target="../charts/chart75.xml"/><Relationship Id="rId15" Type="http://schemas.openxmlformats.org/officeDocument/2006/relationships/chart" Target="../charts/chart83.xml"/><Relationship Id="rId10" Type="http://schemas.openxmlformats.org/officeDocument/2006/relationships/chart" Target="../charts/chart79.xml"/><Relationship Id="rId19" Type="http://schemas.openxmlformats.org/officeDocument/2006/relationships/chart" Target="../charts/chart87.xml"/><Relationship Id="rId4" Type="http://schemas.openxmlformats.org/officeDocument/2006/relationships/chart" Target="../charts/chart74.xml"/><Relationship Id="rId9" Type="http://schemas.openxmlformats.org/officeDocument/2006/relationships/chart" Target="../charts/chart78.xml"/><Relationship Id="rId14" Type="http://schemas.openxmlformats.org/officeDocument/2006/relationships/chart" Target="../charts/chart8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27.xml"/><Relationship Id="rId13" Type="http://schemas.openxmlformats.org/officeDocument/2006/relationships/chart" Target="../charts/chart32.xml"/><Relationship Id="rId18" Type="http://schemas.openxmlformats.org/officeDocument/2006/relationships/chart" Target="../charts/chart36.xml"/><Relationship Id="rId3" Type="http://schemas.openxmlformats.org/officeDocument/2006/relationships/image" Target="../media/image8.png"/><Relationship Id="rId21" Type="http://schemas.openxmlformats.org/officeDocument/2006/relationships/chart" Target="../charts/chart39.xml"/><Relationship Id="rId7" Type="http://schemas.openxmlformats.org/officeDocument/2006/relationships/chart" Target="../charts/chart26.xml"/><Relationship Id="rId12" Type="http://schemas.openxmlformats.org/officeDocument/2006/relationships/chart" Target="../charts/chart31.xml"/><Relationship Id="rId17" Type="http://schemas.openxmlformats.org/officeDocument/2006/relationships/image" Target="../media/image6.png"/><Relationship Id="rId2" Type="http://schemas.openxmlformats.org/officeDocument/2006/relationships/image" Target="../media/image7.png"/><Relationship Id="rId16" Type="http://schemas.openxmlformats.org/officeDocument/2006/relationships/chart" Target="../charts/chart35.xml"/><Relationship Id="rId20" Type="http://schemas.openxmlformats.org/officeDocument/2006/relationships/chart" Target="../charts/chart38.xml"/><Relationship Id="rId1" Type="http://schemas.openxmlformats.org/officeDocument/2006/relationships/slideLayout" Target="../slideLayouts/slideLayout2.xml"/><Relationship Id="rId6" Type="http://schemas.openxmlformats.org/officeDocument/2006/relationships/chart" Target="../charts/chart25.xml"/><Relationship Id="rId11" Type="http://schemas.openxmlformats.org/officeDocument/2006/relationships/chart" Target="../charts/chart30.xml"/><Relationship Id="rId5" Type="http://schemas.openxmlformats.org/officeDocument/2006/relationships/chart" Target="../charts/chart24.xml"/><Relationship Id="rId15" Type="http://schemas.openxmlformats.org/officeDocument/2006/relationships/chart" Target="../charts/chart34.xml"/><Relationship Id="rId10" Type="http://schemas.openxmlformats.org/officeDocument/2006/relationships/chart" Target="../charts/chart29.xml"/><Relationship Id="rId19" Type="http://schemas.openxmlformats.org/officeDocument/2006/relationships/chart" Target="../charts/chart37.xml"/><Relationship Id="rId4" Type="http://schemas.openxmlformats.org/officeDocument/2006/relationships/chart" Target="../charts/chart23.xml"/><Relationship Id="rId9" Type="http://schemas.openxmlformats.org/officeDocument/2006/relationships/chart" Target="../charts/chart28.xml"/><Relationship Id="rId14" Type="http://schemas.openxmlformats.org/officeDocument/2006/relationships/chart" Target="../charts/chart33.xml"/><Relationship Id="rId22"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chart" Target="../charts/chart93.xml"/><Relationship Id="rId3" Type="http://schemas.openxmlformats.org/officeDocument/2006/relationships/chart" Target="../charts/chart88.xml"/><Relationship Id="rId7" Type="http://schemas.openxmlformats.org/officeDocument/2006/relationships/chart" Target="../charts/chart92.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chart" Target="../charts/chart91.xml"/><Relationship Id="rId11" Type="http://schemas.openxmlformats.org/officeDocument/2006/relationships/chart" Target="../charts/chart96.xml"/><Relationship Id="rId5" Type="http://schemas.openxmlformats.org/officeDocument/2006/relationships/chart" Target="../charts/chart90.xml"/><Relationship Id="rId10" Type="http://schemas.openxmlformats.org/officeDocument/2006/relationships/chart" Target="../charts/chart95.xml"/><Relationship Id="rId4" Type="http://schemas.openxmlformats.org/officeDocument/2006/relationships/chart" Target="../charts/chart89.xml"/><Relationship Id="rId9" Type="http://schemas.openxmlformats.org/officeDocument/2006/relationships/chart" Target="../charts/chart94.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40.xml"/><Relationship Id="rId7" Type="http://schemas.openxmlformats.org/officeDocument/2006/relationships/chart" Target="../charts/chart4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chart" Target="../charts/chart4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hart" Target="../charts/chart48.xml"/><Relationship Id="rId13" Type="http://schemas.openxmlformats.org/officeDocument/2006/relationships/chart" Target="../charts/chart53.xml"/><Relationship Id="rId18" Type="http://schemas.openxmlformats.org/officeDocument/2006/relationships/chart" Target="../charts/chart58.xml"/><Relationship Id="rId3" Type="http://schemas.openxmlformats.org/officeDocument/2006/relationships/chart" Target="../charts/chart43.xml"/><Relationship Id="rId7" Type="http://schemas.openxmlformats.org/officeDocument/2006/relationships/chart" Target="../charts/chart47.xml"/><Relationship Id="rId12" Type="http://schemas.openxmlformats.org/officeDocument/2006/relationships/chart" Target="../charts/chart52.xml"/><Relationship Id="rId17" Type="http://schemas.openxmlformats.org/officeDocument/2006/relationships/chart" Target="../charts/chart57.xml"/><Relationship Id="rId2" Type="http://schemas.openxmlformats.org/officeDocument/2006/relationships/image" Target="../media/image14.png"/><Relationship Id="rId16" Type="http://schemas.openxmlformats.org/officeDocument/2006/relationships/chart" Target="../charts/chart56.xml"/><Relationship Id="rId1" Type="http://schemas.openxmlformats.org/officeDocument/2006/relationships/slideLayout" Target="../slideLayouts/slideLayout2.xml"/><Relationship Id="rId6" Type="http://schemas.openxmlformats.org/officeDocument/2006/relationships/chart" Target="../charts/chart46.xml"/><Relationship Id="rId11" Type="http://schemas.openxmlformats.org/officeDocument/2006/relationships/chart" Target="../charts/chart51.xml"/><Relationship Id="rId5" Type="http://schemas.openxmlformats.org/officeDocument/2006/relationships/chart" Target="../charts/chart45.xml"/><Relationship Id="rId15" Type="http://schemas.openxmlformats.org/officeDocument/2006/relationships/chart" Target="../charts/chart55.xml"/><Relationship Id="rId10" Type="http://schemas.openxmlformats.org/officeDocument/2006/relationships/chart" Target="../charts/chart50.xml"/><Relationship Id="rId4" Type="http://schemas.openxmlformats.org/officeDocument/2006/relationships/chart" Target="../charts/chart44.xml"/><Relationship Id="rId9" Type="http://schemas.openxmlformats.org/officeDocument/2006/relationships/chart" Target="../charts/chart49.xml"/><Relationship Id="rId14" Type="http://schemas.openxmlformats.org/officeDocument/2006/relationships/chart" Target="../charts/chart5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C30FA91E-9819-4F8F-8640-60CFD335CE67}"/>
              </a:ext>
            </a:extLst>
          </p:cNvPr>
          <p:cNvPicPr>
            <a:picLocks noChangeAspect="1"/>
          </p:cNvPicPr>
          <p:nvPr/>
        </p:nvPicPr>
        <p:blipFill rotWithShape="1">
          <a:blip r:embed="rId2"/>
          <a:srcRect l="2088" t="3850" r="526"/>
          <a:stretch/>
        </p:blipFill>
        <p:spPr>
          <a:xfrm>
            <a:off x="6593800" y="1057663"/>
            <a:ext cx="5537304" cy="3769059"/>
          </a:xfrm>
          <a:prstGeom prst="rect">
            <a:avLst/>
          </a:prstGeom>
          <a:ln w="28575">
            <a:solidFill>
              <a:srgbClr val="00B0F0"/>
            </a:solidFill>
          </a:ln>
        </p:spPr>
      </p:pic>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77765" y="696779"/>
            <a:ext cx="12091385" cy="6128562"/>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and Current Surface and Ground Water Flow from ODS</a:t>
              </a:r>
              <a:endParaRPr lang="en-US" sz="1286" b="1" dirty="0">
                <a:solidFill>
                  <a:schemeClr val="bg1"/>
                </a:solidFill>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B11371B5-51CA-4DD2-A659-159317422C95}"/>
              </a:ext>
            </a:extLst>
          </p:cNvPr>
          <p:cNvSpPr txBox="1"/>
          <p:nvPr/>
        </p:nvSpPr>
        <p:spPr>
          <a:xfrm>
            <a:off x="134462" y="1036528"/>
            <a:ext cx="6380575" cy="3247043"/>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600"/>
              </a:spcAft>
              <a:defRPr/>
            </a:pPr>
            <a:r>
              <a:rPr lang="en-US" sz="1000" b="1" dirty="0">
                <a:solidFill>
                  <a:srgbClr val="00B0F0"/>
                </a:solidFill>
                <a:latin typeface="Arial" panose="020B0604020202020204" pitchFamily="34" charset="0"/>
                <a:cs typeface="Arial" panose="020B0604020202020204" pitchFamily="34" charset="0"/>
              </a:rPr>
              <a:t>Oakdale Disposal Site History</a:t>
            </a: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From the early 1950’s through to present day, the 3M facility in Cottage Grove, Minnesota has produced commercial products containing PFAS compounds. Both liquid and solid wastes generated from the perfluorochemical production process were disposed of at the production facility in Cottage Grove as well as several other disposal sites including the Oakdale Disposal Site (ODS).  </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ODS, which consists of three disposal areas, Eberle (approximately 2 acres), Brockman (approximately 5 acres), and </a:t>
            </a:r>
            <a:r>
              <a:rPr lang="en-US" sz="1000" dirty="0" err="1">
                <a:latin typeface="Arial" panose="020B0604020202020204" pitchFamily="34" charset="0"/>
                <a:cs typeface="Arial" panose="020B0604020202020204" pitchFamily="34" charset="0"/>
              </a:rPr>
              <a:t>Abresch</a:t>
            </a:r>
            <a:r>
              <a:rPr lang="en-US" sz="1000" dirty="0">
                <a:latin typeface="Arial" panose="020B0604020202020204" pitchFamily="34" charset="0"/>
                <a:cs typeface="Arial" panose="020B0604020202020204" pitchFamily="34" charset="0"/>
              </a:rPr>
              <a:t> (approximately 55 acres), accepted a variety of industrial wastes from the late 1940’s until the 1960’s. From 1956 until 1960*, the three areas received PFAS-containing wastes, with the </a:t>
            </a:r>
            <a:r>
              <a:rPr lang="en-US" sz="1000" dirty="0" err="1">
                <a:latin typeface="Arial" panose="020B0604020202020204" pitchFamily="34" charset="0"/>
                <a:cs typeface="Arial" panose="020B0604020202020204" pitchFamily="34" charset="0"/>
              </a:rPr>
              <a:t>Abresch</a:t>
            </a:r>
            <a:r>
              <a:rPr lang="en-US" sz="1000" dirty="0">
                <a:latin typeface="Arial" panose="020B0604020202020204" pitchFamily="34" charset="0"/>
                <a:cs typeface="Arial" panose="020B0604020202020204" pitchFamily="34" charset="0"/>
              </a:rPr>
              <a:t> location receiving the majority of the waste.  Waste disposal methods included but were not limited to shallow burial of loose waste; trench burial of PFAS waste-containing drums, pails, and barrels; and open burning. </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In the 1980’s, following the detection of VOC-impacted shallow groundwater, portions of the disposal areas were excavated, contaminated materials and soils were disposed of offsite, and 39 multi-aquifer wells were sealed. In addition, a 12 well pump-out system was installed at ODS. </a:t>
            </a:r>
          </a:p>
          <a:p>
            <a:pPr algn="ctr" defTabSz="1063460">
              <a:defRPr/>
            </a:pPr>
            <a:endParaRPr lang="en-US" sz="1000"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In 2010, in response to the reported PFAS impacts, the pump-out system was expanded to 24 wells. However, PFAS impacts in the subsurface had already migrated far beyond the original boundaries of the VOC-impacted area into Lake Elmo and West Lakeland. In addition, Raleigh Creek continues to flow through ODS and is likely the primary current and historic surface PFAS migration pathway.</a:t>
            </a:r>
          </a:p>
        </p:txBody>
      </p:sp>
      <p:cxnSp>
        <p:nvCxnSpPr>
          <p:cNvPr id="55" name="Straight Connector 54">
            <a:extLst>
              <a:ext uri="{FF2B5EF4-FFF2-40B4-BE49-F238E27FC236}">
                <a16:creationId xmlns:a16="http://schemas.microsoft.com/office/drawing/2014/main" id="{28162CEA-72E0-4700-89EF-F509D7A4827E}"/>
              </a:ext>
            </a:extLst>
          </p:cNvPr>
          <p:cNvCxnSpPr/>
          <p:nvPr/>
        </p:nvCxnSpPr>
        <p:spPr>
          <a:xfrm flipV="1">
            <a:off x="9501622" y="5728422"/>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738CE9-6112-4E6E-9E91-C675657CF56A}"/>
              </a:ext>
            </a:extLst>
          </p:cNvPr>
          <p:cNvSpPr txBox="1"/>
          <p:nvPr/>
        </p:nvSpPr>
        <p:spPr>
          <a:xfrm>
            <a:off x="10952" y="5675242"/>
            <a:ext cx="1632058" cy="646331"/>
          </a:xfrm>
          <a:prstGeom prst="rect">
            <a:avLst/>
          </a:prstGeom>
          <a:noFill/>
        </p:spPr>
        <p:txBody>
          <a:bodyPr wrap="square" rtlCol="0">
            <a:spAutoFit/>
          </a:bodyPr>
          <a:lstStyle/>
          <a:p>
            <a:pPr algn="r"/>
            <a:r>
              <a:rPr lang="en-US" b="1" dirty="0"/>
              <a:t>Preferential PFAS Pathways</a:t>
            </a:r>
          </a:p>
        </p:txBody>
      </p:sp>
      <p:sp>
        <p:nvSpPr>
          <p:cNvPr id="12" name="TextBox 11">
            <a:extLst>
              <a:ext uri="{FF2B5EF4-FFF2-40B4-BE49-F238E27FC236}">
                <a16:creationId xmlns:a16="http://schemas.microsoft.com/office/drawing/2014/main" id="{08680B8E-E4A5-4950-910C-5DC76BD02147}"/>
              </a:ext>
            </a:extLst>
          </p:cNvPr>
          <p:cNvSpPr txBox="1"/>
          <p:nvPr/>
        </p:nvSpPr>
        <p:spPr>
          <a:xfrm>
            <a:off x="134462" y="4619316"/>
            <a:ext cx="1420673" cy="646331"/>
          </a:xfrm>
          <a:prstGeom prst="rect">
            <a:avLst/>
          </a:prstGeom>
          <a:noFill/>
        </p:spPr>
        <p:txBody>
          <a:bodyPr wrap="square" rtlCol="0">
            <a:spAutoFit/>
          </a:bodyPr>
          <a:lstStyle/>
          <a:p>
            <a:pPr algn="r"/>
            <a:r>
              <a:rPr lang="en-US" b="1" dirty="0"/>
              <a:t>Activities at ODS</a:t>
            </a:r>
          </a:p>
        </p:txBody>
      </p:sp>
      <p:cxnSp>
        <p:nvCxnSpPr>
          <p:cNvPr id="3" name="Straight Connector 2">
            <a:extLst>
              <a:ext uri="{FF2B5EF4-FFF2-40B4-BE49-F238E27FC236}">
                <a16:creationId xmlns:a16="http://schemas.microsoft.com/office/drawing/2014/main" id="{28E10FEA-B9DE-45B5-8DD4-048029D6F953}"/>
              </a:ext>
            </a:extLst>
          </p:cNvPr>
          <p:cNvCxnSpPr>
            <a:cxnSpLocks/>
          </p:cNvCxnSpPr>
          <p:nvPr/>
        </p:nvCxnSpPr>
        <p:spPr>
          <a:xfrm>
            <a:off x="1704274" y="5884516"/>
            <a:ext cx="7811456" cy="2866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520596B-EC55-48F2-AC51-C6BAB3F88175}"/>
              </a:ext>
            </a:extLst>
          </p:cNvPr>
          <p:cNvSpPr txBox="1"/>
          <p:nvPr/>
        </p:nvSpPr>
        <p:spPr>
          <a:xfrm>
            <a:off x="7329065" y="5433636"/>
            <a:ext cx="642258" cy="323165"/>
          </a:xfrm>
          <a:prstGeom prst="rect">
            <a:avLst/>
          </a:prstGeom>
          <a:noFill/>
        </p:spPr>
        <p:txBody>
          <a:bodyPr wrap="square" rtlCol="0">
            <a:spAutoFit/>
          </a:bodyPr>
          <a:lstStyle/>
          <a:p>
            <a:r>
              <a:rPr lang="en-US" sz="1500" dirty="0"/>
              <a:t>2010</a:t>
            </a:r>
          </a:p>
        </p:txBody>
      </p:sp>
      <p:sp>
        <p:nvSpPr>
          <p:cNvPr id="15" name="TextBox 14">
            <a:extLst>
              <a:ext uri="{FF2B5EF4-FFF2-40B4-BE49-F238E27FC236}">
                <a16:creationId xmlns:a16="http://schemas.microsoft.com/office/drawing/2014/main" id="{7BB5BCD1-35C7-4564-8F0B-DBBE8067414A}"/>
              </a:ext>
            </a:extLst>
          </p:cNvPr>
          <p:cNvSpPr txBox="1"/>
          <p:nvPr/>
        </p:nvSpPr>
        <p:spPr>
          <a:xfrm>
            <a:off x="6839994" y="5043110"/>
            <a:ext cx="1601350" cy="430887"/>
          </a:xfrm>
          <a:prstGeom prst="rect">
            <a:avLst/>
          </a:prstGeom>
          <a:noFill/>
        </p:spPr>
        <p:txBody>
          <a:bodyPr wrap="square" rtlCol="0">
            <a:spAutoFit/>
          </a:bodyPr>
          <a:lstStyle/>
          <a:p>
            <a:pPr algn="ctr"/>
            <a:r>
              <a:rPr lang="en-US" sz="1100" dirty="0"/>
              <a:t>Expansion of Pump-Out System to 24 Wells</a:t>
            </a:r>
          </a:p>
        </p:txBody>
      </p:sp>
      <p:cxnSp>
        <p:nvCxnSpPr>
          <p:cNvPr id="41" name="Straight Arrow Connector 40">
            <a:extLst>
              <a:ext uri="{FF2B5EF4-FFF2-40B4-BE49-F238E27FC236}">
                <a16:creationId xmlns:a16="http://schemas.microsoft.com/office/drawing/2014/main" id="{804FB80D-174F-47EE-9E36-4A834466F6BF}"/>
              </a:ext>
            </a:extLst>
          </p:cNvPr>
          <p:cNvCxnSpPr>
            <a:cxnSpLocks/>
          </p:cNvCxnSpPr>
          <p:nvPr/>
        </p:nvCxnSpPr>
        <p:spPr>
          <a:xfrm>
            <a:off x="5018571" y="6127377"/>
            <a:ext cx="4560054" cy="21964"/>
          </a:xfrm>
          <a:prstGeom prst="straightConnector1">
            <a:avLst/>
          </a:prstGeom>
          <a:ln w="101600">
            <a:solidFill>
              <a:schemeClr val="accent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7D56D4-98B5-4A52-85D0-821F3B63082A}"/>
              </a:ext>
            </a:extLst>
          </p:cNvPr>
          <p:cNvCxnSpPr>
            <a:cxnSpLocks/>
          </p:cNvCxnSpPr>
          <p:nvPr/>
        </p:nvCxnSpPr>
        <p:spPr>
          <a:xfrm>
            <a:off x="2776962" y="6129079"/>
            <a:ext cx="2286000" cy="0"/>
          </a:xfrm>
          <a:prstGeom prst="line">
            <a:avLst/>
          </a:prstGeom>
          <a:ln w="101600">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5A48CC3-2B9C-469A-956D-5BE134287C65}"/>
              </a:ext>
            </a:extLst>
          </p:cNvPr>
          <p:cNvSpPr txBox="1"/>
          <p:nvPr/>
        </p:nvSpPr>
        <p:spPr>
          <a:xfrm>
            <a:off x="4583627" y="6175379"/>
            <a:ext cx="3435582" cy="292388"/>
          </a:xfrm>
          <a:prstGeom prst="rect">
            <a:avLst/>
          </a:prstGeom>
          <a:noFill/>
        </p:spPr>
        <p:txBody>
          <a:bodyPr wrap="square" rtlCol="0">
            <a:spAutoFit/>
          </a:bodyPr>
          <a:lstStyle/>
          <a:p>
            <a:pPr algn="r"/>
            <a:r>
              <a:rPr lang="en-US" sz="1300" dirty="0"/>
              <a:t>Groundwater Infiltration into Deeper Aquifers</a:t>
            </a:r>
          </a:p>
        </p:txBody>
      </p:sp>
      <p:sp>
        <p:nvSpPr>
          <p:cNvPr id="56" name="TextBox 55">
            <a:extLst>
              <a:ext uri="{FF2B5EF4-FFF2-40B4-BE49-F238E27FC236}">
                <a16:creationId xmlns:a16="http://schemas.microsoft.com/office/drawing/2014/main" id="{3A51763B-9789-4A3D-BD32-C72D909B13D9}"/>
              </a:ext>
            </a:extLst>
          </p:cNvPr>
          <p:cNvSpPr txBox="1"/>
          <p:nvPr/>
        </p:nvSpPr>
        <p:spPr>
          <a:xfrm>
            <a:off x="8849528" y="5455216"/>
            <a:ext cx="824352" cy="323165"/>
          </a:xfrm>
          <a:prstGeom prst="rect">
            <a:avLst/>
          </a:prstGeom>
          <a:noFill/>
        </p:spPr>
        <p:txBody>
          <a:bodyPr wrap="square" rtlCol="0">
            <a:spAutoFit/>
          </a:bodyPr>
          <a:lstStyle/>
          <a:p>
            <a:r>
              <a:rPr lang="en-US" sz="1500" dirty="0"/>
              <a:t>Present</a:t>
            </a:r>
          </a:p>
        </p:txBody>
      </p:sp>
      <p:sp>
        <p:nvSpPr>
          <p:cNvPr id="93" name="Rounded Rectangle 5">
            <a:extLst>
              <a:ext uri="{FF2B5EF4-FFF2-40B4-BE49-F238E27FC236}">
                <a16:creationId xmlns:a16="http://schemas.microsoft.com/office/drawing/2014/main" id="{F9D70C7C-3808-490F-A36B-DC0DB57AD190}"/>
              </a:ext>
            </a:extLst>
          </p:cNvPr>
          <p:cNvSpPr/>
          <p:nvPr/>
        </p:nvSpPr>
        <p:spPr>
          <a:xfrm>
            <a:off x="9891132" y="1109130"/>
            <a:ext cx="2182179"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Preferential PFAS Pathways</a:t>
            </a:r>
          </a:p>
        </p:txBody>
      </p:sp>
      <p:grpSp>
        <p:nvGrpSpPr>
          <p:cNvPr id="6" name="Group 5">
            <a:extLst>
              <a:ext uri="{FF2B5EF4-FFF2-40B4-BE49-F238E27FC236}">
                <a16:creationId xmlns:a16="http://schemas.microsoft.com/office/drawing/2014/main" id="{877DB054-2F3D-4636-8E03-DB7A5602B840}"/>
              </a:ext>
            </a:extLst>
          </p:cNvPr>
          <p:cNvGrpSpPr/>
          <p:nvPr/>
        </p:nvGrpSpPr>
        <p:grpSpPr>
          <a:xfrm>
            <a:off x="2387453" y="4347420"/>
            <a:ext cx="4154259" cy="1555704"/>
            <a:chOff x="1609412" y="4080320"/>
            <a:chExt cx="4154259" cy="1555704"/>
          </a:xfrm>
        </p:grpSpPr>
        <p:sp>
          <p:nvSpPr>
            <p:cNvPr id="4" name="TextBox 3">
              <a:extLst>
                <a:ext uri="{FF2B5EF4-FFF2-40B4-BE49-F238E27FC236}">
                  <a16:creationId xmlns:a16="http://schemas.microsoft.com/office/drawing/2014/main" id="{D5F71D06-301C-4017-8A8D-462F2DA547BA}"/>
                </a:ext>
              </a:extLst>
            </p:cNvPr>
            <p:cNvSpPr txBox="1"/>
            <p:nvPr/>
          </p:nvSpPr>
          <p:spPr>
            <a:xfrm>
              <a:off x="1609412" y="4519343"/>
              <a:ext cx="1741714" cy="461665"/>
            </a:xfrm>
            <a:prstGeom prst="rect">
              <a:avLst/>
            </a:prstGeom>
            <a:noFill/>
          </p:spPr>
          <p:txBody>
            <a:bodyPr wrap="square" rtlCol="0">
              <a:spAutoFit/>
            </a:bodyPr>
            <a:lstStyle/>
            <a:p>
              <a:pPr algn="ctr"/>
              <a:r>
                <a:rPr lang="en-US" sz="1200" dirty="0"/>
                <a:t>Received PFAS- Containing Waste*</a:t>
              </a:r>
            </a:p>
          </p:txBody>
        </p:sp>
        <p:sp>
          <p:nvSpPr>
            <p:cNvPr id="13" name="TextBox 12">
              <a:extLst>
                <a:ext uri="{FF2B5EF4-FFF2-40B4-BE49-F238E27FC236}">
                  <a16:creationId xmlns:a16="http://schemas.microsoft.com/office/drawing/2014/main" id="{D8771A34-6F8B-4C51-A3E0-3A0BFF6010B9}"/>
                </a:ext>
              </a:extLst>
            </p:cNvPr>
            <p:cNvSpPr txBox="1"/>
            <p:nvPr/>
          </p:nvSpPr>
          <p:spPr>
            <a:xfrm>
              <a:off x="3597834" y="4080320"/>
              <a:ext cx="2165837" cy="830997"/>
            </a:xfrm>
            <a:prstGeom prst="rect">
              <a:avLst/>
            </a:prstGeom>
            <a:noFill/>
          </p:spPr>
          <p:txBody>
            <a:bodyPr wrap="square" rtlCol="0">
              <a:spAutoFit/>
            </a:bodyPr>
            <a:lstStyle/>
            <a:p>
              <a:pPr algn="ctr"/>
              <a:r>
                <a:rPr lang="en-US" sz="1200" dirty="0"/>
                <a:t>Remedial Activities for VOC-Related Impact</a:t>
              </a:r>
            </a:p>
            <a:p>
              <a:pPr algn="ctr"/>
              <a:r>
                <a:rPr lang="en-US" sz="1200" dirty="0"/>
                <a:t>(excavation, well abandonment, well pump-out system) </a:t>
              </a:r>
            </a:p>
          </p:txBody>
        </p:sp>
        <p:cxnSp>
          <p:nvCxnSpPr>
            <p:cNvPr id="7" name="Straight Connector 6">
              <a:extLst>
                <a:ext uri="{FF2B5EF4-FFF2-40B4-BE49-F238E27FC236}">
                  <a16:creationId xmlns:a16="http://schemas.microsoft.com/office/drawing/2014/main" id="{A0C97F50-486D-43C2-902C-C24CF3EB0A09}"/>
                </a:ext>
              </a:extLst>
            </p:cNvPr>
            <p:cNvCxnSpPr>
              <a:cxnSpLocks/>
            </p:cNvCxnSpPr>
            <p:nvPr/>
          </p:nvCxnSpPr>
          <p:spPr>
            <a:xfrm flipV="1">
              <a:off x="201249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5C9BDB-E39F-4B54-AA99-E8636669BE6E}"/>
                </a:ext>
              </a:extLst>
            </p:cNvPr>
            <p:cNvCxnSpPr>
              <a:cxnSpLocks/>
            </p:cNvCxnSpPr>
            <p:nvPr/>
          </p:nvCxnSpPr>
          <p:spPr>
            <a:xfrm flipV="1">
              <a:off x="2939140"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3AE4FA-5E3D-42CD-9BA7-7237C81C1FF9}"/>
                </a:ext>
              </a:extLst>
            </p:cNvPr>
            <p:cNvSpPr txBox="1"/>
            <p:nvPr/>
          </p:nvSpPr>
          <p:spPr>
            <a:xfrm>
              <a:off x="1734126" y="5154419"/>
              <a:ext cx="702904" cy="335282"/>
            </a:xfrm>
            <a:prstGeom prst="rect">
              <a:avLst/>
            </a:prstGeom>
            <a:noFill/>
          </p:spPr>
          <p:txBody>
            <a:bodyPr wrap="square" rtlCol="0">
              <a:spAutoFit/>
            </a:bodyPr>
            <a:lstStyle/>
            <a:p>
              <a:r>
                <a:rPr lang="en-US" sz="1500" dirty="0"/>
                <a:t>1956</a:t>
              </a:r>
            </a:p>
          </p:txBody>
        </p:sp>
        <p:sp>
          <p:nvSpPr>
            <p:cNvPr id="17" name="TextBox 16">
              <a:extLst>
                <a:ext uri="{FF2B5EF4-FFF2-40B4-BE49-F238E27FC236}">
                  <a16:creationId xmlns:a16="http://schemas.microsoft.com/office/drawing/2014/main" id="{30820CEA-DA22-4878-85E7-D578D351E38B}"/>
                </a:ext>
              </a:extLst>
            </p:cNvPr>
            <p:cNvSpPr txBox="1"/>
            <p:nvPr/>
          </p:nvSpPr>
          <p:spPr>
            <a:xfrm>
              <a:off x="2650076" y="5166536"/>
              <a:ext cx="1061343" cy="323165"/>
            </a:xfrm>
            <a:prstGeom prst="rect">
              <a:avLst/>
            </a:prstGeom>
            <a:noFill/>
          </p:spPr>
          <p:txBody>
            <a:bodyPr wrap="square" rtlCol="0">
              <a:spAutoFit/>
            </a:bodyPr>
            <a:lstStyle/>
            <a:p>
              <a:r>
                <a:rPr lang="en-US" sz="1500" dirty="0"/>
                <a:t>1960</a:t>
              </a:r>
            </a:p>
          </p:txBody>
        </p:sp>
        <p:cxnSp>
          <p:nvCxnSpPr>
            <p:cNvPr id="19" name="Straight Connector 18">
              <a:extLst>
                <a:ext uri="{FF2B5EF4-FFF2-40B4-BE49-F238E27FC236}">
                  <a16:creationId xmlns:a16="http://schemas.microsoft.com/office/drawing/2014/main" id="{8B4EFC8B-2D66-454A-AD6D-29C0FA4861FE}"/>
                </a:ext>
              </a:extLst>
            </p:cNvPr>
            <p:cNvCxnSpPr/>
            <p:nvPr/>
          </p:nvCxnSpPr>
          <p:spPr>
            <a:xfrm flipV="1">
              <a:off x="505142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EF3B7E-C1DC-4F98-86B6-24CA97C643EF}"/>
                </a:ext>
              </a:extLst>
            </p:cNvPr>
            <p:cNvSpPr txBox="1"/>
            <p:nvPr/>
          </p:nvSpPr>
          <p:spPr>
            <a:xfrm>
              <a:off x="4780013" y="5166536"/>
              <a:ext cx="662160" cy="323165"/>
            </a:xfrm>
            <a:prstGeom prst="rect">
              <a:avLst/>
            </a:prstGeom>
            <a:noFill/>
          </p:spPr>
          <p:txBody>
            <a:bodyPr wrap="square" rtlCol="0">
              <a:spAutoFit/>
            </a:bodyPr>
            <a:lstStyle/>
            <a:p>
              <a:r>
                <a:rPr lang="en-US" sz="1500" dirty="0"/>
                <a:t>1985</a:t>
              </a:r>
            </a:p>
          </p:txBody>
        </p:sp>
        <p:sp>
          <p:nvSpPr>
            <p:cNvPr id="37" name="Right Brace 36">
              <a:extLst>
                <a:ext uri="{FF2B5EF4-FFF2-40B4-BE49-F238E27FC236}">
                  <a16:creationId xmlns:a16="http://schemas.microsoft.com/office/drawing/2014/main" id="{186A6A00-13C1-4D79-AFFE-B93C4C7FA617}"/>
                </a:ext>
              </a:extLst>
            </p:cNvPr>
            <p:cNvSpPr/>
            <p:nvPr/>
          </p:nvSpPr>
          <p:spPr>
            <a:xfrm rot="16200000">
              <a:off x="2370041" y="4645315"/>
              <a:ext cx="211555" cy="92664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DCCF2079-78CD-4325-B63A-DCFF116AC209}"/>
                </a:ext>
              </a:extLst>
            </p:cNvPr>
            <p:cNvCxnSpPr/>
            <p:nvPr/>
          </p:nvCxnSpPr>
          <p:spPr>
            <a:xfrm flipV="1">
              <a:off x="428942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57EDA2E-212E-43A7-8A7E-D8838BBA782D}"/>
                </a:ext>
              </a:extLst>
            </p:cNvPr>
            <p:cNvSpPr txBox="1"/>
            <p:nvPr/>
          </p:nvSpPr>
          <p:spPr>
            <a:xfrm>
              <a:off x="4018012" y="5166536"/>
              <a:ext cx="1061343" cy="323165"/>
            </a:xfrm>
            <a:prstGeom prst="rect">
              <a:avLst/>
            </a:prstGeom>
            <a:noFill/>
          </p:spPr>
          <p:txBody>
            <a:bodyPr wrap="square" rtlCol="0">
              <a:spAutoFit/>
            </a:bodyPr>
            <a:lstStyle/>
            <a:p>
              <a:r>
                <a:rPr lang="en-US" sz="1500" dirty="0"/>
                <a:t>1980</a:t>
              </a:r>
            </a:p>
          </p:txBody>
        </p:sp>
        <p:sp>
          <p:nvSpPr>
            <p:cNvPr id="61" name="Right Brace 60">
              <a:extLst>
                <a:ext uri="{FF2B5EF4-FFF2-40B4-BE49-F238E27FC236}">
                  <a16:creationId xmlns:a16="http://schemas.microsoft.com/office/drawing/2014/main" id="{2486033C-2791-4AD5-AD94-DC00DCF16A15}"/>
                </a:ext>
              </a:extLst>
            </p:cNvPr>
            <p:cNvSpPr/>
            <p:nvPr/>
          </p:nvSpPr>
          <p:spPr>
            <a:xfrm rot="16200000">
              <a:off x="4514099" y="4695941"/>
              <a:ext cx="312655" cy="762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63" name="Straight Connector 62">
            <a:extLst>
              <a:ext uri="{FF2B5EF4-FFF2-40B4-BE49-F238E27FC236}">
                <a16:creationId xmlns:a16="http://schemas.microsoft.com/office/drawing/2014/main" id="{BBA4D9A7-C794-40B5-B50B-228CA60FECDE}"/>
              </a:ext>
            </a:extLst>
          </p:cNvPr>
          <p:cNvCxnSpPr>
            <a:cxnSpLocks/>
          </p:cNvCxnSpPr>
          <p:nvPr/>
        </p:nvCxnSpPr>
        <p:spPr>
          <a:xfrm flipV="1">
            <a:off x="1717386" y="572988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F156F55-187E-44EC-A0DE-A734664BCBD5}"/>
              </a:ext>
            </a:extLst>
          </p:cNvPr>
          <p:cNvSpPr txBox="1"/>
          <p:nvPr/>
        </p:nvSpPr>
        <p:spPr>
          <a:xfrm>
            <a:off x="1445367" y="5451999"/>
            <a:ext cx="702904" cy="323165"/>
          </a:xfrm>
          <a:prstGeom prst="rect">
            <a:avLst/>
          </a:prstGeom>
          <a:noFill/>
        </p:spPr>
        <p:txBody>
          <a:bodyPr wrap="square" rtlCol="0">
            <a:spAutoFit/>
          </a:bodyPr>
          <a:lstStyle/>
          <a:p>
            <a:r>
              <a:rPr lang="en-US" sz="1500" dirty="0"/>
              <a:t>1940</a:t>
            </a:r>
          </a:p>
        </p:txBody>
      </p:sp>
      <p:sp>
        <p:nvSpPr>
          <p:cNvPr id="66" name="TextBox 65">
            <a:extLst>
              <a:ext uri="{FF2B5EF4-FFF2-40B4-BE49-F238E27FC236}">
                <a16:creationId xmlns:a16="http://schemas.microsoft.com/office/drawing/2014/main" id="{4DA6E4E6-4DEF-4113-B637-4BDA07D015B7}"/>
              </a:ext>
            </a:extLst>
          </p:cNvPr>
          <p:cNvSpPr txBox="1"/>
          <p:nvPr/>
        </p:nvSpPr>
        <p:spPr>
          <a:xfrm>
            <a:off x="1817127" y="4311598"/>
            <a:ext cx="1939603" cy="276999"/>
          </a:xfrm>
          <a:prstGeom prst="rect">
            <a:avLst/>
          </a:prstGeom>
          <a:noFill/>
        </p:spPr>
        <p:txBody>
          <a:bodyPr wrap="square" rtlCol="0">
            <a:spAutoFit/>
          </a:bodyPr>
          <a:lstStyle/>
          <a:p>
            <a:pPr algn="ctr"/>
            <a:r>
              <a:rPr lang="en-US" sz="1200" dirty="0"/>
              <a:t>Received Industrial Waste</a:t>
            </a:r>
          </a:p>
        </p:txBody>
      </p:sp>
      <p:sp>
        <p:nvSpPr>
          <p:cNvPr id="67" name="Right Brace 66">
            <a:extLst>
              <a:ext uri="{FF2B5EF4-FFF2-40B4-BE49-F238E27FC236}">
                <a16:creationId xmlns:a16="http://schemas.microsoft.com/office/drawing/2014/main" id="{65361986-0521-45D3-9557-11A95001D42A}"/>
              </a:ext>
            </a:extLst>
          </p:cNvPr>
          <p:cNvSpPr/>
          <p:nvPr/>
        </p:nvSpPr>
        <p:spPr>
          <a:xfrm rot="16200000">
            <a:off x="2683962" y="3699724"/>
            <a:ext cx="205935" cy="21653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9" name="Straight Connector 68">
            <a:extLst>
              <a:ext uri="{FF2B5EF4-FFF2-40B4-BE49-F238E27FC236}">
                <a16:creationId xmlns:a16="http://schemas.microsoft.com/office/drawing/2014/main" id="{35A1782D-2BC3-4B37-9F79-2B7994BDA95C}"/>
              </a:ext>
            </a:extLst>
          </p:cNvPr>
          <p:cNvCxnSpPr/>
          <p:nvPr/>
        </p:nvCxnSpPr>
        <p:spPr>
          <a:xfrm flipV="1">
            <a:off x="7638207" y="5740801"/>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8F9F76A-35C0-406C-93B1-D2A970B165DA}"/>
              </a:ext>
            </a:extLst>
          </p:cNvPr>
          <p:cNvSpPr txBox="1"/>
          <p:nvPr/>
        </p:nvSpPr>
        <p:spPr>
          <a:xfrm>
            <a:off x="5270499" y="6543913"/>
            <a:ext cx="2542425" cy="292388"/>
          </a:xfrm>
          <a:prstGeom prst="rect">
            <a:avLst/>
          </a:prstGeom>
          <a:noFill/>
        </p:spPr>
        <p:txBody>
          <a:bodyPr wrap="square" rtlCol="0">
            <a:spAutoFit/>
          </a:bodyPr>
          <a:lstStyle/>
          <a:p>
            <a:r>
              <a:rPr lang="en-US" sz="1300" dirty="0"/>
              <a:t>Surface Water via Raleigh Creek</a:t>
            </a:r>
          </a:p>
        </p:txBody>
      </p:sp>
      <p:cxnSp>
        <p:nvCxnSpPr>
          <p:cNvPr id="72" name="Straight Connector 71">
            <a:extLst>
              <a:ext uri="{FF2B5EF4-FFF2-40B4-BE49-F238E27FC236}">
                <a16:creationId xmlns:a16="http://schemas.microsoft.com/office/drawing/2014/main" id="{9AEB9B79-FAFF-43A3-9838-A7CD4F90647E}"/>
              </a:ext>
            </a:extLst>
          </p:cNvPr>
          <p:cNvCxnSpPr>
            <a:cxnSpLocks/>
          </p:cNvCxnSpPr>
          <p:nvPr/>
        </p:nvCxnSpPr>
        <p:spPr>
          <a:xfrm>
            <a:off x="2790536" y="6513751"/>
            <a:ext cx="6722654" cy="24670"/>
          </a:xfrm>
          <a:prstGeom prst="line">
            <a:avLst/>
          </a:prstGeom>
          <a:ln w="1016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94CFD9D-F8DC-4D5D-8861-97D8142D3A74}"/>
              </a:ext>
            </a:extLst>
          </p:cNvPr>
          <p:cNvGrpSpPr/>
          <p:nvPr/>
        </p:nvGrpSpPr>
        <p:grpSpPr>
          <a:xfrm>
            <a:off x="9706896" y="5030853"/>
            <a:ext cx="2397814" cy="1643079"/>
            <a:chOff x="9716421" y="5126103"/>
            <a:chExt cx="2397814" cy="1643079"/>
          </a:xfrm>
        </p:grpSpPr>
        <p:grpSp>
          <p:nvGrpSpPr>
            <p:cNvPr id="99" name="Group 98">
              <a:extLst>
                <a:ext uri="{FF2B5EF4-FFF2-40B4-BE49-F238E27FC236}">
                  <a16:creationId xmlns:a16="http://schemas.microsoft.com/office/drawing/2014/main" id="{095129F6-3E05-47D2-AC22-FA5BDBC8E9ED}"/>
                </a:ext>
              </a:extLst>
            </p:cNvPr>
            <p:cNvGrpSpPr/>
            <p:nvPr/>
          </p:nvGrpSpPr>
          <p:grpSpPr>
            <a:xfrm>
              <a:off x="9716421" y="5126103"/>
              <a:ext cx="2397814" cy="1643079"/>
              <a:chOff x="1402204" y="14941580"/>
              <a:chExt cx="2397814" cy="1643079"/>
            </a:xfrm>
          </p:grpSpPr>
          <p:sp>
            <p:nvSpPr>
              <p:cNvPr id="100" name="Rectangle 99">
                <a:extLst>
                  <a:ext uri="{FF2B5EF4-FFF2-40B4-BE49-F238E27FC236}">
                    <a16:creationId xmlns:a16="http://schemas.microsoft.com/office/drawing/2014/main" id="{987D62F5-4448-43F8-AE95-E21451DECAB8}"/>
                  </a:ext>
                </a:extLst>
              </p:cNvPr>
              <p:cNvSpPr/>
              <p:nvPr/>
            </p:nvSpPr>
            <p:spPr>
              <a:xfrm>
                <a:off x="1402204" y="14941580"/>
                <a:ext cx="2397814" cy="164307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300" dirty="0">
                  <a:solidFill>
                    <a:schemeClr val="tx1"/>
                  </a:solidFill>
                </a:endParaRPr>
              </a:p>
              <a:p>
                <a:pPr lvl="1"/>
                <a:r>
                  <a:rPr lang="en-US" sz="1400" b="1" u="sng" dirty="0">
                    <a:solidFill>
                      <a:schemeClr val="tx1"/>
                    </a:solidFill>
                  </a:rPr>
                  <a:t>Legend</a:t>
                </a:r>
                <a:endParaRPr lang="en-US" sz="1200" b="1" u="sng" dirty="0">
                  <a:solidFill>
                    <a:schemeClr val="tx1"/>
                  </a:solidFill>
                </a:endParaRPr>
              </a:p>
              <a:p>
                <a:pPr lvl="1"/>
                <a:endParaRPr lang="en-US" sz="500" dirty="0">
                  <a:solidFill>
                    <a:schemeClr val="tx1"/>
                  </a:solidFill>
                </a:endParaRPr>
              </a:p>
              <a:p>
                <a:pPr lvl="1"/>
                <a:r>
                  <a:rPr lang="en-US" sz="1100" dirty="0">
                    <a:solidFill>
                      <a:schemeClr val="tx1"/>
                    </a:solidFill>
                  </a:rPr>
                  <a:t>Known Surface Water Flow Path</a:t>
                </a:r>
              </a:p>
              <a:p>
                <a:pPr lvl="1"/>
                <a:r>
                  <a:rPr lang="en-US" sz="1100" dirty="0">
                    <a:solidFill>
                      <a:schemeClr val="tx1"/>
                    </a:solidFill>
                  </a:rPr>
                  <a:t>Potential Historic Runoff Direction</a:t>
                </a:r>
              </a:p>
              <a:p>
                <a:pPr lvl="1"/>
                <a:r>
                  <a:rPr lang="en-US" sz="1100" dirty="0">
                    <a:solidFill>
                      <a:schemeClr val="tx1"/>
                    </a:solidFill>
                  </a:rPr>
                  <a:t>Known Historic Groundwater Infiltration (possibly still occurring)</a:t>
                </a:r>
              </a:p>
            </p:txBody>
          </p:sp>
          <p:sp>
            <p:nvSpPr>
              <p:cNvPr id="101" name="Freeform: Shape 100">
                <a:extLst>
                  <a:ext uri="{FF2B5EF4-FFF2-40B4-BE49-F238E27FC236}">
                    <a16:creationId xmlns:a16="http://schemas.microsoft.com/office/drawing/2014/main" id="{6F5D2664-6A96-4B3D-B99A-B28AF0880D23}"/>
                  </a:ext>
                </a:extLst>
              </p:cNvPr>
              <p:cNvSpPr/>
              <p:nvPr/>
            </p:nvSpPr>
            <p:spPr>
              <a:xfrm rot="18081088">
                <a:off x="1589913" y="15243723"/>
                <a:ext cx="123189" cy="41957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0AACB1C6-A022-4690-B7D0-EE4C02648358}"/>
                  </a:ext>
                </a:extLst>
              </p:cNvPr>
              <p:cNvSpPr/>
              <p:nvPr/>
            </p:nvSpPr>
            <p:spPr>
              <a:xfrm rot="18081088">
                <a:off x="1582995" y="15585403"/>
                <a:ext cx="137026" cy="4111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58" name="Freeform: Shape 57">
              <a:extLst>
                <a:ext uri="{FF2B5EF4-FFF2-40B4-BE49-F238E27FC236}">
                  <a16:creationId xmlns:a16="http://schemas.microsoft.com/office/drawing/2014/main" id="{81CB4443-417C-43BE-8D81-C9FF5802D988}"/>
                </a:ext>
              </a:extLst>
            </p:cNvPr>
            <p:cNvSpPr/>
            <p:nvPr/>
          </p:nvSpPr>
          <p:spPr>
            <a:xfrm rot="18081088">
              <a:off x="9894605" y="6135573"/>
              <a:ext cx="123189" cy="41957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cxnSp>
        <p:nvCxnSpPr>
          <p:cNvPr id="68" name="Straight Arrow Connector 67">
            <a:extLst>
              <a:ext uri="{FF2B5EF4-FFF2-40B4-BE49-F238E27FC236}">
                <a16:creationId xmlns:a16="http://schemas.microsoft.com/office/drawing/2014/main" id="{7D11F2BA-87C4-4F88-9F72-EF489CCE7124}"/>
              </a:ext>
            </a:extLst>
          </p:cNvPr>
          <p:cNvCxnSpPr>
            <a:cxnSpLocks/>
          </p:cNvCxnSpPr>
          <p:nvPr/>
        </p:nvCxnSpPr>
        <p:spPr>
          <a:xfrm flipH="1">
            <a:off x="7197860" y="3176568"/>
            <a:ext cx="201476" cy="165841"/>
          </a:xfrm>
          <a:prstGeom prst="straightConnector1">
            <a:avLst/>
          </a:prstGeom>
          <a:ln w="12700">
            <a:solidFill>
              <a:srgbClr val="00B0F0"/>
            </a:solidFill>
            <a:prstDash val="sysDash"/>
            <a:tailEnd type="arrow"/>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728D18F-CBD5-4625-82D1-DCE622E922D0}"/>
              </a:ext>
            </a:extLst>
          </p:cNvPr>
          <p:cNvCxnSpPr>
            <a:cxnSpLocks/>
          </p:cNvCxnSpPr>
          <p:nvPr/>
        </p:nvCxnSpPr>
        <p:spPr>
          <a:xfrm flipH="1">
            <a:off x="7051389" y="3780617"/>
            <a:ext cx="152400" cy="147931"/>
          </a:xfrm>
          <a:prstGeom prst="straightConnector1">
            <a:avLst/>
          </a:prstGeom>
          <a:ln w="12700">
            <a:solidFill>
              <a:srgbClr val="00B0F0"/>
            </a:solidFill>
            <a:prstDash val="sysDash"/>
            <a:tailEnd type="arrow"/>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F299E0A-A7A9-4FC0-B7CE-2601EE388221}"/>
              </a:ext>
            </a:extLst>
          </p:cNvPr>
          <p:cNvCxnSpPr>
            <a:cxnSpLocks/>
          </p:cNvCxnSpPr>
          <p:nvPr/>
        </p:nvCxnSpPr>
        <p:spPr>
          <a:xfrm flipH="1">
            <a:off x="7867125" y="3720730"/>
            <a:ext cx="146304" cy="182880"/>
          </a:xfrm>
          <a:prstGeom prst="straightConnector1">
            <a:avLst/>
          </a:prstGeom>
          <a:ln w="12700">
            <a:solidFill>
              <a:srgbClr val="00B0F0"/>
            </a:solidFill>
            <a:prstDash val="sysDash"/>
            <a:tailEnd type="arrow"/>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01D7663-6166-411F-A8B3-0EFD82F1D325}"/>
              </a:ext>
            </a:extLst>
          </p:cNvPr>
          <p:cNvCxnSpPr>
            <a:cxnSpLocks/>
          </p:cNvCxnSpPr>
          <p:nvPr/>
        </p:nvCxnSpPr>
        <p:spPr>
          <a:xfrm flipH="1">
            <a:off x="7849098" y="2308793"/>
            <a:ext cx="152400" cy="147931"/>
          </a:xfrm>
          <a:prstGeom prst="straightConnector1">
            <a:avLst/>
          </a:prstGeom>
          <a:ln w="12700">
            <a:solidFill>
              <a:srgbClr val="00B0F0"/>
            </a:solidFill>
            <a:prstDash val="sysDash"/>
            <a:tailEnd type="arrow"/>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389983C-E698-454D-94C0-3A1C288E2988}"/>
              </a:ext>
            </a:extLst>
          </p:cNvPr>
          <p:cNvCxnSpPr>
            <a:cxnSpLocks/>
          </p:cNvCxnSpPr>
          <p:nvPr/>
        </p:nvCxnSpPr>
        <p:spPr>
          <a:xfrm flipH="1">
            <a:off x="7399336" y="4066196"/>
            <a:ext cx="194132" cy="245402"/>
          </a:xfrm>
          <a:prstGeom prst="straightConnector1">
            <a:avLst/>
          </a:prstGeom>
          <a:ln w="12700">
            <a:solidFill>
              <a:srgbClr val="00B0F0"/>
            </a:solidFill>
            <a:prstDash val="sysDash"/>
            <a:tailEnd type="arrow"/>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Freeform: Shape 77">
            <a:extLst>
              <a:ext uri="{FF2B5EF4-FFF2-40B4-BE49-F238E27FC236}">
                <a16:creationId xmlns:a16="http://schemas.microsoft.com/office/drawing/2014/main" id="{D0014157-DD9B-474B-9C06-81C489C72B86}"/>
              </a:ext>
            </a:extLst>
          </p:cNvPr>
          <p:cNvSpPr/>
          <p:nvPr/>
        </p:nvSpPr>
        <p:spPr>
          <a:xfrm>
            <a:off x="7457777" y="3003627"/>
            <a:ext cx="4680248" cy="1415973"/>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79697 w 3505200"/>
              <a:gd name="connsiteY24" fmla="*/ 49386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119604 w 3505200"/>
              <a:gd name="connsiteY19" fmla="*/ 567548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19604 w 3505200"/>
              <a:gd name="connsiteY18" fmla="*/ 567548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79697 w 3505200"/>
              <a:gd name="connsiteY22" fmla="*/ 493863 h 1108688"/>
              <a:gd name="connsiteX23" fmla="*/ 2021376 w 3505200"/>
              <a:gd name="connsiteY23" fmla="*/ 477004 h 1108688"/>
              <a:gd name="connsiteX24" fmla="*/ 2159417 w 3505200"/>
              <a:gd name="connsiteY24" fmla="*/ 427124 h 1108688"/>
              <a:gd name="connsiteX25" fmla="*/ 2243934 w 3505200"/>
              <a:gd name="connsiteY25" fmla="*/ 407195 h 1108688"/>
              <a:gd name="connsiteX26" fmla="*/ 2294021 w 3505200"/>
              <a:gd name="connsiteY26" fmla="*/ 441158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19663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86163 w 3505200"/>
              <a:gd name="connsiteY13" fmla="*/ 430373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586163 w 3505200"/>
              <a:gd name="connsiteY12" fmla="*/ 430373 h 1108688"/>
              <a:gd name="connsiteX13" fmla="*/ 646650 w 3505200"/>
              <a:gd name="connsiteY13" fmla="*/ 562212 h 1108688"/>
              <a:gd name="connsiteX14" fmla="*/ 752097 w 3505200"/>
              <a:gd name="connsiteY14" fmla="*/ 713058 h 1108688"/>
              <a:gd name="connsiteX15" fmla="*/ 946484 w 3505200"/>
              <a:gd name="connsiteY15" fmla="*/ 627637 h 1108688"/>
              <a:gd name="connsiteX16" fmla="*/ 1119604 w 3505200"/>
              <a:gd name="connsiteY16" fmla="*/ 567548 h 1108688"/>
              <a:gd name="connsiteX17" fmla="*/ 1491916 w 3505200"/>
              <a:gd name="connsiteY17" fmla="*/ 505327 h 1108688"/>
              <a:gd name="connsiteX18" fmla="*/ 1596189 w 3505200"/>
              <a:gd name="connsiteY18" fmla="*/ 505327 h 1108688"/>
              <a:gd name="connsiteX19" fmla="*/ 1644316 w 3505200"/>
              <a:gd name="connsiteY19" fmla="*/ 505327 h 1108688"/>
              <a:gd name="connsiteX20" fmla="*/ 1779697 w 3505200"/>
              <a:gd name="connsiteY20" fmla="*/ 493863 h 1108688"/>
              <a:gd name="connsiteX21" fmla="*/ 2021376 w 3505200"/>
              <a:gd name="connsiteY21" fmla="*/ 477004 h 1108688"/>
              <a:gd name="connsiteX22" fmla="*/ 2159417 w 3505200"/>
              <a:gd name="connsiteY22" fmla="*/ 427124 h 1108688"/>
              <a:gd name="connsiteX23" fmla="*/ 2243934 w 3505200"/>
              <a:gd name="connsiteY23" fmla="*/ 407195 h 1108688"/>
              <a:gd name="connsiteX24" fmla="*/ 2294021 w 3505200"/>
              <a:gd name="connsiteY24" fmla="*/ 441158 h 1108688"/>
              <a:gd name="connsiteX25" fmla="*/ 2366210 w 3505200"/>
              <a:gd name="connsiteY25" fmla="*/ 545432 h 1108688"/>
              <a:gd name="connsiteX26" fmla="*/ 2401554 w 3505200"/>
              <a:gd name="connsiteY26" fmla="*/ 577516 h 1108688"/>
              <a:gd name="connsiteX27" fmla="*/ 2454442 w 3505200"/>
              <a:gd name="connsiteY27" fmla="*/ 625643 h 1108688"/>
              <a:gd name="connsiteX28" fmla="*/ 2486526 w 3505200"/>
              <a:gd name="connsiteY28" fmla="*/ 625643 h 1108688"/>
              <a:gd name="connsiteX29" fmla="*/ 2550695 w 3505200"/>
              <a:gd name="connsiteY29" fmla="*/ 617622 h 1108688"/>
              <a:gd name="connsiteX30" fmla="*/ 2610101 w 3505200"/>
              <a:gd name="connsiteY30" fmla="*/ 616743 h 1108688"/>
              <a:gd name="connsiteX31" fmla="*/ 2662989 w 3505200"/>
              <a:gd name="connsiteY31" fmla="*/ 649706 h 1108688"/>
              <a:gd name="connsiteX32" fmla="*/ 2698333 w 3505200"/>
              <a:gd name="connsiteY32" fmla="*/ 682667 h 1108688"/>
              <a:gd name="connsiteX33" fmla="*/ 2739314 w 3505200"/>
              <a:gd name="connsiteY33" fmla="*/ 690688 h 1108688"/>
              <a:gd name="connsiteX34" fmla="*/ 2785060 w 3505200"/>
              <a:gd name="connsiteY34" fmla="*/ 683545 h 1108688"/>
              <a:gd name="connsiteX35" fmla="*/ 2823410 w 3505200"/>
              <a:gd name="connsiteY35" fmla="*/ 681790 h 1108688"/>
              <a:gd name="connsiteX36" fmla="*/ 2895600 w 3505200"/>
              <a:gd name="connsiteY36" fmla="*/ 721895 h 1108688"/>
              <a:gd name="connsiteX37" fmla="*/ 2919663 w 3505200"/>
              <a:gd name="connsiteY37" fmla="*/ 770022 h 1108688"/>
              <a:gd name="connsiteX38" fmla="*/ 2962149 w 3505200"/>
              <a:gd name="connsiteY38" fmla="*/ 821406 h 1108688"/>
              <a:gd name="connsiteX39" fmla="*/ 3031958 w 3505200"/>
              <a:gd name="connsiteY39" fmla="*/ 786064 h 1108688"/>
              <a:gd name="connsiteX40" fmla="*/ 3116303 w 3505200"/>
              <a:gd name="connsiteY40" fmla="*/ 782179 h 1108688"/>
              <a:gd name="connsiteX41" fmla="*/ 3186112 w 3505200"/>
              <a:gd name="connsiteY41" fmla="*/ 826169 h 1108688"/>
              <a:gd name="connsiteX42" fmla="*/ 3256547 w 3505200"/>
              <a:gd name="connsiteY42" fmla="*/ 930443 h 1108688"/>
              <a:gd name="connsiteX43" fmla="*/ 3288631 w 3505200"/>
              <a:gd name="connsiteY43" fmla="*/ 977065 h 1108688"/>
              <a:gd name="connsiteX44" fmla="*/ 3320716 w 3505200"/>
              <a:gd name="connsiteY44" fmla="*/ 1010653 h 1108688"/>
              <a:gd name="connsiteX45" fmla="*/ 3376863 w 3505200"/>
              <a:gd name="connsiteY45" fmla="*/ 1082843 h 1108688"/>
              <a:gd name="connsiteX46" fmla="*/ 3424989 w 3505200"/>
              <a:gd name="connsiteY46" fmla="*/ 1106906 h 1108688"/>
              <a:gd name="connsiteX47" fmla="*/ 3457073 w 3505200"/>
              <a:gd name="connsiteY47" fmla="*/ 1106906 h 1108688"/>
              <a:gd name="connsiteX48" fmla="*/ 3505200 w 3505200"/>
              <a:gd name="connsiteY48"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44905 w 3505200"/>
              <a:gd name="connsiteY10" fmla="*/ 457200 h 1108688"/>
              <a:gd name="connsiteX11" fmla="*/ 586163 w 3505200"/>
              <a:gd name="connsiteY11" fmla="*/ 430373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586163 w 3505200"/>
              <a:gd name="connsiteY10" fmla="*/ 430373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40220 w 3505200"/>
              <a:gd name="connsiteY9" fmla="*/ 37595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25225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4222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1223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62399 w 3505200"/>
              <a:gd name="connsiteY33" fmla="*/ 696519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8631 w 3673150"/>
              <a:gd name="connsiteY41" fmla="*/ 977065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2632 w 3673150"/>
              <a:gd name="connsiteY41" fmla="*/ 991794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49" fmla="*/ 3687290 w 3689784"/>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3687290 w 5410782"/>
              <a:gd name="connsiteY48" fmla="*/ 1103506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4224988 w 5410782"/>
              <a:gd name="connsiteY46" fmla="*/ 950791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7348"/>
              <a:gd name="connsiteX1" fmla="*/ 80210 w 5410782"/>
              <a:gd name="connsiteY1" fmla="*/ 52013 h 1107348"/>
              <a:gd name="connsiteX2" fmla="*/ 116222 w 5410782"/>
              <a:gd name="connsiteY2" fmla="*/ 77036 h 1107348"/>
              <a:gd name="connsiteX3" fmla="*/ 179463 w 5410782"/>
              <a:gd name="connsiteY3" fmla="*/ 94440 h 1107348"/>
              <a:gd name="connsiteX4" fmla="*/ 284623 w 5410782"/>
              <a:gd name="connsiteY4" fmla="*/ 92368 h 1107348"/>
              <a:gd name="connsiteX5" fmla="*/ 344905 w 5410782"/>
              <a:gd name="connsiteY5" fmla="*/ 104274 h 1107348"/>
              <a:gd name="connsiteX6" fmla="*/ 385010 w 5410782"/>
              <a:gd name="connsiteY6" fmla="*/ 128337 h 1107348"/>
              <a:gd name="connsiteX7" fmla="*/ 403685 w 5410782"/>
              <a:gd name="connsiteY7" fmla="*/ 173206 h 1107348"/>
              <a:gd name="connsiteX8" fmla="*/ 510067 w 5410782"/>
              <a:gd name="connsiteY8" fmla="*/ 262248 h 1107348"/>
              <a:gd name="connsiteX9" fmla="*/ 513228 w 5410782"/>
              <a:gd name="connsiteY9" fmla="*/ 381844 h 1107348"/>
              <a:gd name="connsiteX10" fmla="*/ 531223 w 5410782"/>
              <a:gd name="connsiteY10" fmla="*/ 414247 h 1107348"/>
              <a:gd name="connsiteX11" fmla="*/ 646650 w 5410782"/>
              <a:gd name="connsiteY11" fmla="*/ 562212 h 1107348"/>
              <a:gd name="connsiteX12" fmla="*/ 752097 w 5410782"/>
              <a:gd name="connsiteY12" fmla="*/ 713058 h 1107348"/>
              <a:gd name="connsiteX13" fmla="*/ 946484 w 5410782"/>
              <a:gd name="connsiteY13" fmla="*/ 627637 h 1107348"/>
              <a:gd name="connsiteX14" fmla="*/ 1119604 w 5410782"/>
              <a:gd name="connsiteY14" fmla="*/ 567548 h 1107348"/>
              <a:gd name="connsiteX15" fmla="*/ 1491916 w 5410782"/>
              <a:gd name="connsiteY15" fmla="*/ 505327 h 1107348"/>
              <a:gd name="connsiteX16" fmla="*/ 1596189 w 5410782"/>
              <a:gd name="connsiteY16" fmla="*/ 505327 h 1107348"/>
              <a:gd name="connsiteX17" fmla="*/ 1644316 w 5410782"/>
              <a:gd name="connsiteY17" fmla="*/ 505327 h 1107348"/>
              <a:gd name="connsiteX18" fmla="*/ 1779697 w 5410782"/>
              <a:gd name="connsiteY18" fmla="*/ 493863 h 1107348"/>
              <a:gd name="connsiteX19" fmla="*/ 2021376 w 5410782"/>
              <a:gd name="connsiteY19" fmla="*/ 477004 h 1107348"/>
              <a:gd name="connsiteX20" fmla="*/ 2159417 w 5410782"/>
              <a:gd name="connsiteY20" fmla="*/ 427124 h 1107348"/>
              <a:gd name="connsiteX21" fmla="*/ 2243934 w 5410782"/>
              <a:gd name="connsiteY21" fmla="*/ 407195 h 1107348"/>
              <a:gd name="connsiteX22" fmla="*/ 2294021 w 5410782"/>
              <a:gd name="connsiteY22" fmla="*/ 441158 h 1107348"/>
              <a:gd name="connsiteX23" fmla="*/ 2366210 w 5410782"/>
              <a:gd name="connsiteY23" fmla="*/ 545432 h 1107348"/>
              <a:gd name="connsiteX24" fmla="*/ 2401554 w 5410782"/>
              <a:gd name="connsiteY24" fmla="*/ 577516 h 1107348"/>
              <a:gd name="connsiteX25" fmla="*/ 2454442 w 5410782"/>
              <a:gd name="connsiteY25" fmla="*/ 625643 h 1107348"/>
              <a:gd name="connsiteX26" fmla="*/ 2486526 w 5410782"/>
              <a:gd name="connsiteY26" fmla="*/ 625643 h 1107348"/>
              <a:gd name="connsiteX27" fmla="*/ 2550695 w 5410782"/>
              <a:gd name="connsiteY27" fmla="*/ 617622 h 1107348"/>
              <a:gd name="connsiteX28" fmla="*/ 2610101 w 5410782"/>
              <a:gd name="connsiteY28" fmla="*/ 616743 h 1107348"/>
              <a:gd name="connsiteX29" fmla="*/ 2662989 w 5410782"/>
              <a:gd name="connsiteY29" fmla="*/ 649706 h 1107348"/>
              <a:gd name="connsiteX30" fmla="*/ 2698333 w 5410782"/>
              <a:gd name="connsiteY30" fmla="*/ 682667 h 1107348"/>
              <a:gd name="connsiteX31" fmla="*/ 2739314 w 5410782"/>
              <a:gd name="connsiteY31" fmla="*/ 690688 h 1107348"/>
              <a:gd name="connsiteX32" fmla="*/ 2785060 w 5410782"/>
              <a:gd name="connsiteY32" fmla="*/ 683545 h 1107348"/>
              <a:gd name="connsiteX33" fmla="*/ 2862399 w 5410782"/>
              <a:gd name="connsiteY33" fmla="*/ 696519 h 1107348"/>
              <a:gd name="connsiteX34" fmla="*/ 2895600 w 5410782"/>
              <a:gd name="connsiteY34" fmla="*/ 721895 h 1107348"/>
              <a:gd name="connsiteX35" fmla="*/ 2919663 w 5410782"/>
              <a:gd name="connsiteY35" fmla="*/ 770022 h 1107348"/>
              <a:gd name="connsiteX36" fmla="*/ 2962149 w 5410782"/>
              <a:gd name="connsiteY36" fmla="*/ 821406 h 1107348"/>
              <a:gd name="connsiteX37" fmla="*/ 3046955 w 5410782"/>
              <a:gd name="connsiteY37" fmla="*/ 797846 h 1107348"/>
              <a:gd name="connsiteX38" fmla="*/ 3116303 w 5410782"/>
              <a:gd name="connsiteY38" fmla="*/ 782179 h 1107348"/>
              <a:gd name="connsiteX39" fmla="*/ 3186112 w 5410782"/>
              <a:gd name="connsiteY39" fmla="*/ 843842 h 1107348"/>
              <a:gd name="connsiteX40" fmla="*/ 3256547 w 5410782"/>
              <a:gd name="connsiteY40" fmla="*/ 930443 h 1107348"/>
              <a:gd name="connsiteX41" fmla="*/ 3282632 w 5410782"/>
              <a:gd name="connsiteY41" fmla="*/ 991794 h 1107348"/>
              <a:gd name="connsiteX42" fmla="*/ 3320716 w 5410782"/>
              <a:gd name="connsiteY42" fmla="*/ 1010653 h 1107348"/>
              <a:gd name="connsiteX43" fmla="*/ 3376863 w 5410782"/>
              <a:gd name="connsiteY43" fmla="*/ 1082843 h 1107348"/>
              <a:gd name="connsiteX44" fmla="*/ 3424989 w 5410782"/>
              <a:gd name="connsiteY44" fmla="*/ 1106906 h 1107348"/>
              <a:gd name="connsiteX45" fmla="*/ 4068892 w 5410782"/>
              <a:gd name="connsiteY45" fmla="*/ 1099051 h 1107348"/>
              <a:gd name="connsiteX46" fmla="*/ 4224988 w 5410782"/>
              <a:gd name="connsiteY46" fmla="*/ 950791 h 1107348"/>
              <a:gd name="connsiteX47" fmla="*/ 4627014 w 5410782"/>
              <a:gd name="connsiteY47" fmla="*/ 718620 h 1107348"/>
              <a:gd name="connsiteX48" fmla="*/ 5106872 w 5410782"/>
              <a:gd name="connsiteY48" fmla="*/ 887499 h 1107348"/>
              <a:gd name="connsiteX49" fmla="*/ 5410782 w 5410782"/>
              <a:gd name="connsiteY49" fmla="*/ 1087797 h 1107348"/>
              <a:gd name="connsiteX0" fmla="*/ 0 w 5410782"/>
              <a:gd name="connsiteY0" fmla="*/ 0 h 1099052"/>
              <a:gd name="connsiteX1" fmla="*/ 80210 w 5410782"/>
              <a:gd name="connsiteY1" fmla="*/ 52013 h 1099052"/>
              <a:gd name="connsiteX2" fmla="*/ 116222 w 5410782"/>
              <a:gd name="connsiteY2" fmla="*/ 77036 h 1099052"/>
              <a:gd name="connsiteX3" fmla="*/ 179463 w 5410782"/>
              <a:gd name="connsiteY3" fmla="*/ 94440 h 1099052"/>
              <a:gd name="connsiteX4" fmla="*/ 284623 w 5410782"/>
              <a:gd name="connsiteY4" fmla="*/ 92368 h 1099052"/>
              <a:gd name="connsiteX5" fmla="*/ 344905 w 5410782"/>
              <a:gd name="connsiteY5" fmla="*/ 104274 h 1099052"/>
              <a:gd name="connsiteX6" fmla="*/ 385010 w 5410782"/>
              <a:gd name="connsiteY6" fmla="*/ 128337 h 1099052"/>
              <a:gd name="connsiteX7" fmla="*/ 403685 w 5410782"/>
              <a:gd name="connsiteY7" fmla="*/ 173206 h 1099052"/>
              <a:gd name="connsiteX8" fmla="*/ 510067 w 5410782"/>
              <a:gd name="connsiteY8" fmla="*/ 262248 h 1099052"/>
              <a:gd name="connsiteX9" fmla="*/ 513228 w 5410782"/>
              <a:gd name="connsiteY9" fmla="*/ 381844 h 1099052"/>
              <a:gd name="connsiteX10" fmla="*/ 531223 w 5410782"/>
              <a:gd name="connsiteY10" fmla="*/ 414247 h 1099052"/>
              <a:gd name="connsiteX11" fmla="*/ 646650 w 5410782"/>
              <a:gd name="connsiteY11" fmla="*/ 562212 h 1099052"/>
              <a:gd name="connsiteX12" fmla="*/ 752097 w 5410782"/>
              <a:gd name="connsiteY12" fmla="*/ 713058 h 1099052"/>
              <a:gd name="connsiteX13" fmla="*/ 946484 w 5410782"/>
              <a:gd name="connsiteY13" fmla="*/ 627637 h 1099052"/>
              <a:gd name="connsiteX14" fmla="*/ 1119604 w 5410782"/>
              <a:gd name="connsiteY14" fmla="*/ 567548 h 1099052"/>
              <a:gd name="connsiteX15" fmla="*/ 1491916 w 5410782"/>
              <a:gd name="connsiteY15" fmla="*/ 505327 h 1099052"/>
              <a:gd name="connsiteX16" fmla="*/ 1596189 w 5410782"/>
              <a:gd name="connsiteY16" fmla="*/ 505327 h 1099052"/>
              <a:gd name="connsiteX17" fmla="*/ 1644316 w 5410782"/>
              <a:gd name="connsiteY17" fmla="*/ 505327 h 1099052"/>
              <a:gd name="connsiteX18" fmla="*/ 1779697 w 5410782"/>
              <a:gd name="connsiteY18" fmla="*/ 493863 h 1099052"/>
              <a:gd name="connsiteX19" fmla="*/ 2021376 w 5410782"/>
              <a:gd name="connsiteY19" fmla="*/ 477004 h 1099052"/>
              <a:gd name="connsiteX20" fmla="*/ 2159417 w 5410782"/>
              <a:gd name="connsiteY20" fmla="*/ 427124 h 1099052"/>
              <a:gd name="connsiteX21" fmla="*/ 2243934 w 5410782"/>
              <a:gd name="connsiteY21" fmla="*/ 407195 h 1099052"/>
              <a:gd name="connsiteX22" fmla="*/ 2294021 w 5410782"/>
              <a:gd name="connsiteY22" fmla="*/ 441158 h 1099052"/>
              <a:gd name="connsiteX23" fmla="*/ 2366210 w 5410782"/>
              <a:gd name="connsiteY23" fmla="*/ 545432 h 1099052"/>
              <a:gd name="connsiteX24" fmla="*/ 2401554 w 5410782"/>
              <a:gd name="connsiteY24" fmla="*/ 577516 h 1099052"/>
              <a:gd name="connsiteX25" fmla="*/ 2454442 w 5410782"/>
              <a:gd name="connsiteY25" fmla="*/ 625643 h 1099052"/>
              <a:gd name="connsiteX26" fmla="*/ 2486526 w 5410782"/>
              <a:gd name="connsiteY26" fmla="*/ 625643 h 1099052"/>
              <a:gd name="connsiteX27" fmla="*/ 2550695 w 5410782"/>
              <a:gd name="connsiteY27" fmla="*/ 617622 h 1099052"/>
              <a:gd name="connsiteX28" fmla="*/ 2610101 w 5410782"/>
              <a:gd name="connsiteY28" fmla="*/ 616743 h 1099052"/>
              <a:gd name="connsiteX29" fmla="*/ 2662989 w 5410782"/>
              <a:gd name="connsiteY29" fmla="*/ 649706 h 1099052"/>
              <a:gd name="connsiteX30" fmla="*/ 2698333 w 5410782"/>
              <a:gd name="connsiteY30" fmla="*/ 682667 h 1099052"/>
              <a:gd name="connsiteX31" fmla="*/ 2739314 w 5410782"/>
              <a:gd name="connsiteY31" fmla="*/ 690688 h 1099052"/>
              <a:gd name="connsiteX32" fmla="*/ 2785060 w 5410782"/>
              <a:gd name="connsiteY32" fmla="*/ 683545 h 1099052"/>
              <a:gd name="connsiteX33" fmla="*/ 2862399 w 5410782"/>
              <a:gd name="connsiteY33" fmla="*/ 696519 h 1099052"/>
              <a:gd name="connsiteX34" fmla="*/ 2895600 w 5410782"/>
              <a:gd name="connsiteY34" fmla="*/ 721895 h 1099052"/>
              <a:gd name="connsiteX35" fmla="*/ 2919663 w 5410782"/>
              <a:gd name="connsiteY35" fmla="*/ 770022 h 1099052"/>
              <a:gd name="connsiteX36" fmla="*/ 2962149 w 5410782"/>
              <a:gd name="connsiteY36" fmla="*/ 821406 h 1099052"/>
              <a:gd name="connsiteX37" fmla="*/ 3046955 w 5410782"/>
              <a:gd name="connsiteY37" fmla="*/ 797846 h 1099052"/>
              <a:gd name="connsiteX38" fmla="*/ 3116303 w 5410782"/>
              <a:gd name="connsiteY38" fmla="*/ 782179 h 1099052"/>
              <a:gd name="connsiteX39" fmla="*/ 3186112 w 5410782"/>
              <a:gd name="connsiteY39" fmla="*/ 843842 h 1099052"/>
              <a:gd name="connsiteX40" fmla="*/ 3256547 w 5410782"/>
              <a:gd name="connsiteY40" fmla="*/ 930443 h 1099052"/>
              <a:gd name="connsiteX41" fmla="*/ 3282632 w 5410782"/>
              <a:gd name="connsiteY41" fmla="*/ 991794 h 1099052"/>
              <a:gd name="connsiteX42" fmla="*/ 3320716 w 5410782"/>
              <a:gd name="connsiteY42" fmla="*/ 1010653 h 1099052"/>
              <a:gd name="connsiteX43" fmla="*/ 3376863 w 5410782"/>
              <a:gd name="connsiteY43" fmla="*/ 1082843 h 1099052"/>
              <a:gd name="connsiteX44" fmla="*/ 3640925 w 5410782"/>
              <a:gd name="connsiteY44" fmla="*/ 1091197 h 1099052"/>
              <a:gd name="connsiteX45" fmla="*/ 4068892 w 5410782"/>
              <a:gd name="connsiteY45" fmla="*/ 1099051 h 1099052"/>
              <a:gd name="connsiteX46" fmla="*/ 4224988 w 5410782"/>
              <a:gd name="connsiteY46" fmla="*/ 950791 h 1099052"/>
              <a:gd name="connsiteX47" fmla="*/ 4627014 w 5410782"/>
              <a:gd name="connsiteY47" fmla="*/ 718620 h 1099052"/>
              <a:gd name="connsiteX48" fmla="*/ 5106872 w 5410782"/>
              <a:gd name="connsiteY48" fmla="*/ 887499 h 1099052"/>
              <a:gd name="connsiteX49" fmla="*/ 5410782 w 5410782"/>
              <a:gd name="connsiteY49" fmla="*/ 1087797 h 1099052"/>
              <a:gd name="connsiteX0" fmla="*/ 0 w 5410782"/>
              <a:gd name="connsiteY0" fmla="*/ 0 h 1101159"/>
              <a:gd name="connsiteX1" fmla="*/ 80210 w 5410782"/>
              <a:gd name="connsiteY1" fmla="*/ 52013 h 1101159"/>
              <a:gd name="connsiteX2" fmla="*/ 116222 w 5410782"/>
              <a:gd name="connsiteY2" fmla="*/ 77036 h 1101159"/>
              <a:gd name="connsiteX3" fmla="*/ 179463 w 5410782"/>
              <a:gd name="connsiteY3" fmla="*/ 94440 h 1101159"/>
              <a:gd name="connsiteX4" fmla="*/ 284623 w 5410782"/>
              <a:gd name="connsiteY4" fmla="*/ 92368 h 1101159"/>
              <a:gd name="connsiteX5" fmla="*/ 344905 w 5410782"/>
              <a:gd name="connsiteY5" fmla="*/ 104274 h 1101159"/>
              <a:gd name="connsiteX6" fmla="*/ 385010 w 5410782"/>
              <a:gd name="connsiteY6" fmla="*/ 128337 h 1101159"/>
              <a:gd name="connsiteX7" fmla="*/ 403685 w 5410782"/>
              <a:gd name="connsiteY7" fmla="*/ 173206 h 1101159"/>
              <a:gd name="connsiteX8" fmla="*/ 510067 w 5410782"/>
              <a:gd name="connsiteY8" fmla="*/ 262248 h 1101159"/>
              <a:gd name="connsiteX9" fmla="*/ 513228 w 5410782"/>
              <a:gd name="connsiteY9" fmla="*/ 381844 h 1101159"/>
              <a:gd name="connsiteX10" fmla="*/ 531223 w 5410782"/>
              <a:gd name="connsiteY10" fmla="*/ 414247 h 1101159"/>
              <a:gd name="connsiteX11" fmla="*/ 646650 w 5410782"/>
              <a:gd name="connsiteY11" fmla="*/ 562212 h 1101159"/>
              <a:gd name="connsiteX12" fmla="*/ 752097 w 5410782"/>
              <a:gd name="connsiteY12" fmla="*/ 713058 h 1101159"/>
              <a:gd name="connsiteX13" fmla="*/ 946484 w 5410782"/>
              <a:gd name="connsiteY13" fmla="*/ 627637 h 1101159"/>
              <a:gd name="connsiteX14" fmla="*/ 1119604 w 5410782"/>
              <a:gd name="connsiteY14" fmla="*/ 567548 h 1101159"/>
              <a:gd name="connsiteX15" fmla="*/ 1491916 w 5410782"/>
              <a:gd name="connsiteY15" fmla="*/ 505327 h 1101159"/>
              <a:gd name="connsiteX16" fmla="*/ 1596189 w 5410782"/>
              <a:gd name="connsiteY16" fmla="*/ 505327 h 1101159"/>
              <a:gd name="connsiteX17" fmla="*/ 1644316 w 5410782"/>
              <a:gd name="connsiteY17" fmla="*/ 505327 h 1101159"/>
              <a:gd name="connsiteX18" fmla="*/ 1779697 w 5410782"/>
              <a:gd name="connsiteY18" fmla="*/ 493863 h 1101159"/>
              <a:gd name="connsiteX19" fmla="*/ 2021376 w 5410782"/>
              <a:gd name="connsiteY19" fmla="*/ 477004 h 1101159"/>
              <a:gd name="connsiteX20" fmla="*/ 2159417 w 5410782"/>
              <a:gd name="connsiteY20" fmla="*/ 427124 h 1101159"/>
              <a:gd name="connsiteX21" fmla="*/ 2243934 w 5410782"/>
              <a:gd name="connsiteY21" fmla="*/ 407195 h 1101159"/>
              <a:gd name="connsiteX22" fmla="*/ 2294021 w 5410782"/>
              <a:gd name="connsiteY22" fmla="*/ 441158 h 1101159"/>
              <a:gd name="connsiteX23" fmla="*/ 2366210 w 5410782"/>
              <a:gd name="connsiteY23" fmla="*/ 545432 h 1101159"/>
              <a:gd name="connsiteX24" fmla="*/ 2401554 w 5410782"/>
              <a:gd name="connsiteY24" fmla="*/ 577516 h 1101159"/>
              <a:gd name="connsiteX25" fmla="*/ 2454442 w 5410782"/>
              <a:gd name="connsiteY25" fmla="*/ 625643 h 1101159"/>
              <a:gd name="connsiteX26" fmla="*/ 2486526 w 5410782"/>
              <a:gd name="connsiteY26" fmla="*/ 625643 h 1101159"/>
              <a:gd name="connsiteX27" fmla="*/ 2550695 w 5410782"/>
              <a:gd name="connsiteY27" fmla="*/ 617622 h 1101159"/>
              <a:gd name="connsiteX28" fmla="*/ 2610101 w 5410782"/>
              <a:gd name="connsiteY28" fmla="*/ 616743 h 1101159"/>
              <a:gd name="connsiteX29" fmla="*/ 2662989 w 5410782"/>
              <a:gd name="connsiteY29" fmla="*/ 649706 h 1101159"/>
              <a:gd name="connsiteX30" fmla="*/ 2698333 w 5410782"/>
              <a:gd name="connsiteY30" fmla="*/ 682667 h 1101159"/>
              <a:gd name="connsiteX31" fmla="*/ 2739314 w 5410782"/>
              <a:gd name="connsiteY31" fmla="*/ 690688 h 1101159"/>
              <a:gd name="connsiteX32" fmla="*/ 2785060 w 5410782"/>
              <a:gd name="connsiteY32" fmla="*/ 683545 h 1101159"/>
              <a:gd name="connsiteX33" fmla="*/ 2862399 w 5410782"/>
              <a:gd name="connsiteY33" fmla="*/ 696519 h 1101159"/>
              <a:gd name="connsiteX34" fmla="*/ 2895600 w 5410782"/>
              <a:gd name="connsiteY34" fmla="*/ 721895 h 1101159"/>
              <a:gd name="connsiteX35" fmla="*/ 2919663 w 5410782"/>
              <a:gd name="connsiteY35" fmla="*/ 770022 h 1101159"/>
              <a:gd name="connsiteX36" fmla="*/ 2962149 w 5410782"/>
              <a:gd name="connsiteY36" fmla="*/ 821406 h 1101159"/>
              <a:gd name="connsiteX37" fmla="*/ 3046955 w 5410782"/>
              <a:gd name="connsiteY37" fmla="*/ 797846 h 1101159"/>
              <a:gd name="connsiteX38" fmla="*/ 3116303 w 5410782"/>
              <a:gd name="connsiteY38" fmla="*/ 782179 h 1101159"/>
              <a:gd name="connsiteX39" fmla="*/ 3186112 w 5410782"/>
              <a:gd name="connsiteY39" fmla="*/ 843842 h 1101159"/>
              <a:gd name="connsiteX40" fmla="*/ 3256547 w 5410782"/>
              <a:gd name="connsiteY40" fmla="*/ 930443 h 1101159"/>
              <a:gd name="connsiteX41" fmla="*/ 3282632 w 5410782"/>
              <a:gd name="connsiteY41" fmla="*/ 991794 h 1101159"/>
              <a:gd name="connsiteX42" fmla="*/ 3320716 w 5410782"/>
              <a:gd name="connsiteY42" fmla="*/ 1010653 h 1101159"/>
              <a:gd name="connsiteX43" fmla="*/ 3376863 w 5410782"/>
              <a:gd name="connsiteY43" fmla="*/ 1082843 h 1101159"/>
              <a:gd name="connsiteX44" fmla="*/ 3640925 w 5410782"/>
              <a:gd name="connsiteY44" fmla="*/ 1091197 h 1101159"/>
              <a:gd name="connsiteX45" fmla="*/ 4068892 w 5410782"/>
              <a:gd name="connsiteY45" fmla="*/ 1099051 h 1101159"/>
              <a:gd name="connsiteX46" fmla="*/ 4224988 w 5410782"/>
              <a:gd name="connsiteY46" fmla="*/ 950791 h 1101159"/>
              <a:gd name="connsiteX47" fmla="*/ 4627014 w 5410782"/>
              <a:gd name="connsiteY47" fmla="*/ 718620 h 1101159"/>
              <a:gd name="connsiteX48" fmla="*/ 5106872 w 5410782"/>
              <a:gd name="connsiteY48" fmla="*/ 887499 h 1101159"/>
              <a:gd name="connsiteX49" fmla="*/ 5410782 w 5410782"/>
              <a:gd name="connsiteY49" fmla="*/ 1087797 h 1101159"/>
              <a:gd name="connsiteX0" fmla="*/ 0 w 5410782"/>
              <a:gd name="connsiteY0" fmla="*/ 0 h 1099051"/>
              <a:gd name="connsiteX1" fmla="*/ 80210 w 5410782"/>
              <a:gd name="connsiteY1" fmla="*/ 52013 h 1099051"/>
              <a:gd name="connsiteX2" fmla="*/ 116222 w 5410782"/>
              <a:gd name="connsiteY2" fmla="*/ 77036 h 1099051"/>
              <a:gd name="connsiteX3" fmla="*/ 179463 w 5410782"/>
              <a:gd name="connsiteY3" fmla="*/ 94440 h 1099051"/>
              <a:gd name="connsiteX4" fmla="*/ 284623 w 5410782"/>
              <a:gd name="connsiteY4" fmla="*/ 92368 h 1099051"/>
              <a:gd name="connsiteX5" fmla="*/ 344905 w 5410782"/>
              <a:gd name="connsiteY5" fmla="*/ 104274 h 1099051"/>
              <a:gd name="connsiteX6" fmla="*/ 385010 w 5410782"/>
              <a:gd name="connsiteY6" fmla="*/ 128337 h 1099051"/>
              <a:gd name="connsiteX7" fmla="*/ 403685 w 5410782"/>
              <a:gd name="connsiteY7" fmla="*/ 173206 h 1099051"/>
              <a:gd name="connsiteX8" fmla="*/ 510067 w 5410782"/>
              <a:gd name="connsiteY8" fmla="*/ 262248 h 1099051"/>
              <a:gd name="connsiteX9" fmla="*/ 513228 w 5410782"/>
              <a:gd name="connsiteY9" fmla="*/ 381844 h 1099051"/>
              <a:gd name="connsiteX10" fmla="*/ 531223 w 5410782"/>
              <a:gd name="connsiteY10" fmla="*/ 414247 h 1099051"/>
              <a:gd name="connsiteX11" fmla="*/ 646650 w 5410782"/>
              <a:gd name="connsiteY11" fmla="*/ 562212 h 1099051"/>
              <a:gd name="connsiteX12" fmla="*/ 752097 w 5410782"/>
              <a:gd name="connsiteY12" fmla="*/ 713058 h 1099051"/>
              <a:gd name="connsiteX13" fmla="*/ 946484 w 5410782"/>
              <a:gd name="connsiteY13" fmla="*/ 627637 h 1099051"/>
              <a:gd name="connsiteX14" fmla="*/ 1119604 w 5410782"/>
              <a:gd name="connsiteY14" fmla="*/ 567548 h 1099051"/>
              <a:gd name="connsiteX15" fmla="*/ 1491916 w 5410782"/>
              <a:gd name="connsiteY15" fmla="*/ 505327 h 1099051"/>
              <a:gd name="connsiteX16" fmla="*/ 1596189 w 5410782"/>
              <a:gd name="connsiteY16" fmla="*/ 505327 h 1099051"/>
              <a:gd name="connsiteX17" fmla="*/ 1644316 w 5410782"/>
              <a:gd name="connsiteY17" fmla="*/ 505327 h 1099051"/>
              <a:gd name="connsiteX18" fmla="*/ 1779697 w 5410782"/>
              <a:gd name="connsiteY18" fmla="*/ 493863 h 1099051"/>
              <a:gd name="connsiteX19" fmla="*/ 2021376 w 5410782"/>
              <a:gd name="connsiteY19" fmla="*/ 477004 h 1099051"/>
              <a:gd name="connsiteX20" fmla="*/ 2159417 w 5410782"/>
              <a:gd name="connsiteY20" fmla="*/ 427124 h 1099051"/>
              <a:gd name="connsiteX21" fmla="*/ 2243934 w 5410782"/>
              <a:gd name="connsiteY21" fmla="*/ 407195 h 1099051"/>
              <a:gd name="connsiteX22" fmla="*/ 2294021 w 5410782"/>
              <a:gd name="connsiteY22" fmla="*/ 441158 h 1099051"/>
              <a:gd name="connsiteX23" fmla="*/ 2366210 w 5410782"/>
              <a:gd name="connsiteY23" fmla="*/ 545432 h 1099051"/>
              <a:gd name="connsiteX24" fmla="*/ 2401554 w 5410782"/>
              <a:gd name="connsiteY24" fmla="*/ 577516 h 1099051"/>
              <a:gd name="connsiteX25" fmla="*/ 2454442 w 5410782"/>
              <a:gd name="connsiteY25" fmla="*/ 625643 h 1099051"/>
              <a:gd name="connsiteX26" fmla="*/ 2486526 w 5410782"/>
              <a:gd name="connsiteY26" fmla="*/ 625643 h 1099051"/>
              <a:gd name="connsiteX27" fmla="*/ 2550695 w 5410782"/>
              <a:gd name="connsiteY27" fmla="*/ 617622 h 1099051"/>
              <a:gd name="connsiteX28" fmla="*/ 2610101 w 5410782"/>
              <a:gd name="connsiteY28" fmla="*/ 616743 h 1099051"/>
              <a:gd name="connsiteX29" fmla="*/ 2662989 w 5410782"/>
              <a:gd name="connsiteY29" fmla="*/ 649706 h 1099051"/>
              <a:gd name="connsiteX30" fmla="*/ 2698333 w 5410782"/>
              <a:gd name="connsiteY30" fmla="*/ 682667 h 1099051"/>
              <a:gd name="connsiteX31" fmla="*/ 2739314 w 5410782"/>
              <a:gd name="connsiteY31" fmla="*/ 690688 h 1099051"/>
              <a:gd name="connsiteX32" fmla="*/ 2785060 w 5410782"/>
              <a:gd name="connsiteY32" fmla="*/ 683545 h 1099051"/>
              <a:gd name="connsiteX33" fmla="*/ 2862399 w 5410782"/>
              <a:gd name="connsiteY33" fmla="*/ 696519 h 1099051"/>
              <a:gd name="connsiteX34" fmla="*/ 2895600 w 5410782"/>
              <a:gd name="connsiteY34" fmla="*/ 721895 h 1099051"/>
              <a:gd name="connsiteX35" fmla="*/ 2919663 w 5410782"/>
              <a:gd name="connsiteY35" fmla="*/ 770022 h 1099051"/>
              <a:gd name="connsiteX36" fmla="*/ 2962149 w 5410782"/>
              <a:gd name="connsiteY36" fmla="*/ 821406 h 1099051"/>
              <a:gd name="connsiteX37" fmla="*/ 3046955 w 5410782"/>
              <a:gd name="connsiteY37" fmla="*/ 797846 h 1099051"/>
              <a:gd name="connsiteX38" fmla="*/ 3116303 w 5410782"/>
              <a:gd name="connsiteY38" fmla="*/ 782179 h 1099051"/>
              <a:gd name="connsiteX39" fmla="*/ 3186112 w 5410782"/>
              <a:gd name="connsiteY39" fmla="*/ 843842 h 1099051"/>
              <a:gd name="connsiteX40" fmla="*/ 3256547 w 5410782"/>
              <a:gd name="connsiteY40" fmla="*/ 930443 h 1099051"/>
              <a:gd name="connsiteX41" fmla="*/ 3282632 w 5410782"/>
              <a:gd name="connsiteY41" fmla="*/ 991794 h 1099051"/>
              <a:gd name="connsiteX42" fmla="*/ 3320716 w 5410782"/>
              <a:gd name="connsiteY42" fmla="*/ 1010653 h 1099051"/>
              <a:gd name="connsiteX43" fmla="*/ 3376863 w 5410782"/>
              <a:gd name="connsiteY43" fmla="*/ 1082843 h 1099051"/>
              <a:gd name="connsiteX44" fmla="*/ 3640925 w 5410782"/>
              <a:gd name="connsiteY44" fmla="*/ 1091197 h 1099051"/>
              <a:gd name="connsiteX45" fmla="*/ 4080889 w 5410782"/>
              <a:gd name="connsiteY45" fmla="*/ 1099051 h 1099051"/>
              <a:gd name="connsiteX46" fmla="*/ 4224988 w 5410782"/>
              <a:gd name="connsiteY46" fmla="*/ 950791 h 1099051"/>
              <a:gd name="connsiteX47" fmla="*/ 4627014 w 5410782"/>
              <a:gd name="connsiteY47" fmla="*/ 718620 h 1099051"/>
              <a:gd name="connsiteX48" fmla="*/ 5106872 w 5410782"/>
              <a:gd name="connsiteY48" fmla="*/ 887499 h 1099051"/>
              <a:gd name="connsiteX49" fmla="*/ 5410782 w 5410782"/>
              <a:gd name="connsiteY49" fmla="*/ 1087797 h 1099051"/>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403079 w 5410782"/>
              <a:gd name="connsiteY47" fmla="*/ 860008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14958 w 5410782"/>
              <a:gd name="connsiteY49" fmla="*/ 777532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038892 w 5410782"/>
              <a:gd name="connsiteY50" fmla="*/ 856080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77830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330806"/>
              <a:gd name="connsiteY0" fmla="*/ 0 h 1110554"/>
              <a:gd name="connsiteX1" fmla="*/ 80210 w 5330806"/>
              <a:gd name="connsiteY1" fmla="*/ 52013 h 1110554"/>
              <a:gd name="connsiteX2" fmla="*/ 116222 w 5330806"/>
              <a:gd name="connsiteY2" fmla="*/ 77036 h 1110554"/>
              <a:gd name="connsiteX3" fmla="*/ 179463 w 5330806"/>
              <a:gd name="connsiteY3" fmla="*/ 94440 h 1110554"/>
              <a:gd name="connsiteX4" fmla="*/ 284623 w 5330806"/>
              <a:gd name="connsiteY4" fmla="*/ 92368 h 1110554"/>
              <a:gd name="connsiteX5" fmla="*/ 344905 w 5330806"/>
              <a:gd name="connsiteY5" fmla="*/ 104274 h 1110554"/>
              <a:gd name="connsiteX6" fmla="*/ 385010 w 5330806"/>
              <a:gd name="connsiteY6" fmla="*/ 128337 h 1110554"/>
              <a:gd name="connsiteX7" fmla="*/ 403685 w 5330806"/>
              <a:gd name="connsiteY7" fmla="*/ 173206 h 1110554"/>
              <a:gd name="connsiteX8" fmla="*/ 510067 w 5330806"/>
              <a:gd name="connsiteY8" fmla="*/ 262248 h 1110554"/>
              <a:gd name="connsiteX9" fmla="*/ 513228 w 5330806"/>
              <a:gd name="connsiteY9" fmla="*/ 381844 h 1110554"/>
              <a:gd name="connsiteX10" fmla="*/ 531223 w 5330806"/>
              <a:gd name="connsiteY10" fmla="*/ 414247 h 1110554"/>
              <a:gd name="connsiteX11" fmla="*/ 646650 w 5330806"/>
              <a:gd name="connsiteY11" fmla="*/ 562212 h 1110554"/>
              <a:gd name="connsiteX12" fmla="*/ 752097 w 5330806"/>
              <a:gd name="connsiteY12" fmla="*/ 713058 h 1110554"/>
              <a:gd name="connsiteX13" fmla="*/ 946484 w 5330806"/>
              <a:gd name="connsiteY13" fmla="*/ 627637 h 1110554"/>
              <a:gd name="connsiteX14" fmla="*/ 1119604 w 5330806"/>
              <a:gd name="connsiteY14" fmla="*/ 567548 h 1110554"/>
              <a:gd name="connsiteX15" fmla="*/ 1491916 w 5330806"/>
              <a:gd name="connsiteY15" fmla="*/ 505327 h 1110554"/>
              <a:gd name="connsiteX16" fmla="*/ 1596189 w 5330806"/>
              <a:gd name="connsiteY16" fmla="*/ 505327 h 1110554"/>
              <a:gd name="connsiteX17" fmla="*/ 1644316 w 5330806"/>
              <a:gd name="connsiteY17" fmla="*/ 505327 h 1110554"/>
              <a:gd name="connsiteX18" fmla="*/ 1779697 w 5330806"/>
              <a:gd name="connsiteY18" fmla="*/ 493863 h 1110554"/>
              <a:gd name="connsiteX19" fmla="*/ 2021376 w 5330806"/>
              <a:gd name="connsiteY19" fmla="*/ 477004 h 1110554"/>
              <a:gd name="connsiteX20" fmla="*/ 2159417 w 5330806"/>
              <a:gd name="connsiteY20" fmla="*/ 427124 h 1110554"/>
              <a:gd name="connsiteX21" fmla="*/ 2243934 w 5330806"/>
              <a:gd name="connsiteY21" fmla="*/ 407195 h 1110554"/>
              <a:gd name="connsiteX22" fmla="*/ 2294021 w 5330806"/>
              <a:gd name="connsiteY22" fmla="*/ 441158 h 1110554"/>
              <a:gd name="connsiteX23" fmla="*/ 2366210 w 5330806"/>
              <a:gd name="connsiteY23" fmla="*/ 545432 h 1110554"/>
              <a:gd name="connsiteX24" fmla="*/ 2401554 w 5330806"/>
              <a:gd name="connsiteY24" fmla="*/ 577516 h 1110554"/>
              <a:gd name="connsiteX25" fmla="*/ 2454442 w 5330806"/>
              <a:gd name="connsiteY25" fmla="*/ 625643 h 1110554"/>
              <a:gd name="connsiteX26" fmla="*/ 2486526 w 5330806"/>
              <a:gd name="connsiteY26" fmla="*/ 625643 h 1110554"/>
              <a:gd name="connsiteX27" fmla="*/ 2550695 w 5330806"/>
              <a:gd name="connsiteY27" fmla="*/ 617622 h 1110554"/>
              <a:gd name="connsiteX28" fmla="*/ 2610101 w 5330806"/>
              <a:gd name="connsiteY28" fmla="*/ 616743 h 1110554"/>
              <a:gd name="connsiteX29" fmla="*/ 2662989 w 5330806"/>
              <a:gd name="connsiteY29" fmla="*/ 649706 h 1110554"/>
              <a:gd name="connsiteX30" fmla="*/ 2698333 w 5330806"/>
              <a:gd name="connsiteY30" fmla="*/ 682667 h 1110554"/>
              <a:gd name="connsiteX31" fmla="*/ 2739314 w 5330806"/>
              <a:gd name="connsiteY31" fmla="*/ 690688 h 1110554"/>
              <a:gd name="connsiteX32" fmla="*/ 2785060 w 5330806"/>
              <a:gd name="connsiteY32" fmla="*/ 683545 h 1110554"/>
              <a:gd name="connsiteX33" fmla="*/ 2862399 w 5330806"/>
              <a:gd name="connsiteY33" fmla="*/ 696519 h 1110554"/>
              <a:gd name="connsiteX34" fmla="*/ 2895600 w 5330806"/>
              <a:gd name="connsiteY34" fmla="*/ 721895 h 1110554"/>
              <a:gd name="connsiteX35" fmla="*/ 2919663 w 5330806"/>
              <a:gd name="connsiteY35" fmla="*/ 770022 h 1110554"/>
              <a:gd name="connsiteX36" fmla="*/ 2962149 w 5330806"/>
              <a:gd name="connsiteY36" fmla="*/ 821406 h 1110554"/>
              <a:gd name="connsiteX37" fmla="*/ 3046955 w 5330806"/>
              <a:gd name="connsiteY37" fmla="*/ 797846 h 1110554"/>
              <a:gd name="connsiteX38" fmla="*/ 3116303 w 5330806"/>
              <a:gd name="connsiteY38" fmla="*/ 782179 h 1110554"/>
              <a:gd name="connsiteX39" fmla="*/ 3186112 w 5330806"/>
              <a:gd name="connsiteY39" fmla="*/ 843842 h 1110554"/>
              <a:gd name="connsiteX40" fmla="*/ 3256547 w 5330806"/>
              <a:gd name="connsiteY40" fmla="*/ 930443 h 1110554"/>
              <a:gd name="connsiteX41" fmla="*/ 3282632 w 5330806"/>
              <a:gd name="connsiteY41" fmla="*/ 991794 h 1110554"/>
              <a:gd name="connsiteX42" fmla="*/ 3320716 w 5330806"/>
              <a:gd name="connsiteY42" fmla="*/ 1010653 h 1110554"/>
              <a:gd name="connsiteX43" fmla="*/ 3376863 w 5330806"/>
              <a:gd name="connsiteY43" fmla="*/ 1082843 h 1110554"/>
              <a:gd name="connsiteX44" fmla="*/ 3640925 w 5330806"/>
              <a:gd name="connsiteY44" fmla="*/ 1091197 h 1110554"/>
              <a:gd name="connsiteX45" fmla="*/ 4080889 w 5330806"/>
              <a:gd name="connsiteY45" fmla="*/ 1099051 h 1110554"/>
              <a:gd name="connsiteX46" fmla="*/ 4224988 w 5330806"/>
              <a:gd name="connsiteY46" fmla="*/ 950791 h 1110554"/>
              <a:gd name="connsiteX47" fmla="*/ 4395082 w 5330806"/>
              <a:gd name="connsiteY47" fmla="*/ 832516 h 1110554"/>
              <a:gd name="connsiteX48" fmla="*/ 4627014 w 5330806"/>
              <a:gd name="connsiteY48" fmla="*/ 718620 h 1110554"/>
              <a:gd name="connsiteX49" fmla="*/ 4862944 w 5330806"/>
              <a:gd name="connsiteY49" fmla="*/ 742185 h 1110554"/>
              <a:gd name="connsiteX50" fmla="*/ 4958915 w 5330806"/>
              <a:gd name="connsiteY50" fmla="*/ 832516 h 1110554"/>
              <a:gd name="connsiteX51" fmla="*/ 5106872 w 5330806"/>
              <a:gd name="connsiteY51" fmla="*/ 887499 h 1110554"/>
              <a:gd name="connsiteX52" fmla="*/ 5262826 w 5330806"/>
              <a:gd name="connsiteY52" fmla="*/ 997467 h 1110554"/>
              <a:gd name="connsiteX53" fmla="*/ 5330806 w 5330806"/>
              <a:gd name="connsiteY53" fmla="*/ 1083870 h 1110554"/>
              <a:gd name="connsiteX0" fmla="*/ 0 w 5334024"/>
              <a:gd name="connsiteY0" fmla="*/ 0 h 1110554"/>
              <a:gd name="connsiteX1" fmla="*/ 80210 w 5334024"/>
              <a:gd name="connsiteY1" fmla="*/ 52013 h 1110554"/>
              <a:gd name="connsiteX2" fmla="*/ 116222 w 5334024"/>
              <a:gd name="connsiteY2" fmla="*/ 77036 h 1110554"/>
              <a:gd name="connsiteX3" fmla="*/ 179463 w 5334024"/>
              <a:gd name="connsiteY3" fmla="*/ 94440 h 1110554"/>
              <a:gd name="connsiteX4" fmla="*/ 284623 w 5334024"/>
              <a:gd name="connsiteY4" fmla="*/ 92368 h 1110554"/>
              <a:gd name="connsiteX5" fmla="*/ 344905 w 5334024"/>
              <a:gd name="connsiteY5" fmla="*/ 104274 h 1110554"/>
              <a:gd name="connsiteX6" fmla="*/ 385010 w 5334024"/>
              <a:gd name="connsiteY6" fmla="*/ 128337 h 1110554"/>
              <a:gd name="connsiteX7" fmla="*/ 403685 w 5334024"/>
              <a:gd name="connsiteY7" fmla="*/ 173206 h 1110554"/>
              <a:gd name="connsiteX8" fmla="*/ 510067 w 5334024"/>
              <a:gd name="connsiteY8" fmla="*/ 262248 h 1110554"/>
              <a:gd name="connsiteX9" fmla="*/ 513228 w 5334024"/>
              <a:gd name="connsiteY9" fmla="*/ 381844 h 1110554"/>
              <a:gd name="connsiteX10" fmla="*/ 531223 w 5334024"/>
              <a:gd name="connsiteY10" fmla="*/ 414247 h 1110554"/>
              <a:gd name="connsiteX11" fmla="*/ 646650 w 5334024"/>
              <a:gd name="connsiteY11" fmla="*/ 562212 h 1110554"/>
              <a:gd name="connsiteX12" fmla="*/ 752097 w 5334024"/>
              <a:gd name="connsiteY12" fmla="*/ 713058 h 1110554"/>
              <a:gd name="connsiteX13" fmla="*/ 946484 w 5334024"/>
              <a:gd name="connsiteY13" fmla="*/ 627637 h 1110554"/>
              <a:gd name="connsiteX14" fmla="*/ 1119604 w 5334024"/>
              <a:gd name="connsiteY14" fmla="*/ 567548 h 1110554"/>
              <a:gd name="connsiteX15" fmla="*/ 1491916 w 5334024"/>
              <a:gd name="connsiteY15" fmla="*/ 505327 h 1110554"/>
              <a:gd name="connsiteX16" fmla="*/ 1596189 w 5334024"/>
              <a:gd name="connsiteY16" fmla="*/ 505327 h 1110554"/>
              <a:gd name="connsiteX17" fmla="*/ 1644316 w 5334024"/>
              <a:gd name="connsiteY17" fmla="*/ 505327 h 1110554"/>
              <a:gd name="connsiteX18" fmla="*/ 1779697 w 5334024"/>
              <a:gd name="connsiteY18" fmla="*/ 493863 h 1110554"/>
              <a:gd name="connsiteX19" fmla="*/ 2021376 w 5334024"/>
              <a:gd name="connsiteY19" fmla="*/ 477004 h 1110554"/>
              <a:gd name="connsiteX20" fmla="*/ 2159417 w 5334024"/>
              <a:gd name="connsiteY20" fmla="*/ 427124 h 1110554"/>
              <a:gd name="connsiteX21" fmla="*/ 2243934 w 5334024"/>
              <a:gd name="connsiteY21" fmla="*/ 407195 h 1110554"/>
              <a:gd name="connsiteX22" fmla="*/ 2294021 w 5334024"/>
              <a:gd name="connsiteY22" fmla="*/ 441158 h 1110554"/>
              <a:gd name="connsiteX23" fmla="*/ 2366210 w 5334024"/>
              <a:gd name="connsiteY23" fmla="*/ 545432 h 1110554"/>
              <a:gd name="connsiteX24" fmla="*/ 2401554 w 5334024"/>
              <a:gd name="connsiteY24" fmla="*/ 577516 h 1110554"/>
              <a:gd name="connsiteX25" fmla="*/ 2454442 w 5334024"/>
              <a:gd name="connsiteY25" fmla="*/ 625643 h 1110554"/>
              <a:gd name="connsiteX26" fmla="*/ 2486526 w 5334024"/>
              <a:gd name="connsiteY26" fmla="*/ 625643 h 1110554"/>
              <a:gd name="connsiteX27" fmla="*/ 2550695 w 5334024"/>
              <a:gd name="connsiteY27" fmla="*/ 617622 h 1110554"/>
              <a:gd name="connsiteX28" fmla="*/ 2610101 w 5334024"/>
              <a:gd name="connsiteY28" fmla="*/ 616743 h 1110554"/>
              <a:gd name="connsiteX29" fmla="*/ 2662989 w 5334024"/>
              <a:gd name="connsiteY29" fmla="*/ 649706 h 1110554"/>
              <a:gd name="connsiteX30" fmla="*/ 2698333 w 5334024"/>
              <a:gd name="connsiteY30" fmla="*/ 682667 h 1110554"/>
              <a:gd name="connsiteX31" fmla="*/ 2739314 w 5334024"/>
              <a:gd name="connsiteY31" fmla="*/ 690688 h 1110554"/>
              <a:gd name="connsiteX32" fmla="*/ 2785060 w 5334024"/>
              <a:gd name="connsiteY32" fmla="*/ 683545 h 1110554"/>
              <a:gd name="connsiteX33" fmla="*/ 2862399 w 5334024"/>
              <a:gd name="connsiteY33" fmla="*/ 696519 h 1110554"/>
              <a:gd name="connsiteX34" fmla="*/ 2895600 w 5334024"/>
              <a:gd name="connsiteY34" fmla="*/ 721895 h 1110554"/>
              <a:gd name="connsiteX35" fmla="*/ 2919663 w 5334024"/>
              <a:gd name="connsiteY35" fmla="*/ 770022 h 1110554"/>
              <a:gd name="connsiteX36" fmla="*/ 2962149 w 5334024"/>
              <a:gd name="connsiteY36" fmla="*/ 821406 h 1110554"/>
              <a:gd name="connsiteX37" fmla="*/ 3046955 w 5334024"/>
              <a:gd name="connsiteY37" fmla="*/ 797846 h 1110554"/>
              <a:gd name="connsiteX38" fmla="*/ 3116303 w 5334024"/>
              <a:gd name="connsiteY38" fmla="*/ 782179 h 1110554"/>
              <a:gd name="connsiteX39" fmla="*/ 3186112 w 5334024"/>
              <a:gd name="connsiteY39" fmla="*/ 843842 h 1110554"/>
              <a:gd name="connsiteX40" fmla="*/ 3256547 w 5334024"/>
              <a:gd name="connsiteY40" fmla="*/ 930443 h 1110554"/>
              <a:gd name="connsiteX41" fmla="*/ 3282632 w 5334024"/>
              <a:gd name="connsiteY41" fmla="*/ 991794 h 1110554"/>
              <a:gd name="connsiteX42" fmla="*/ 3320716 w 5334024"/>
              <a:gd name="connsiteY42" fmla="*/ 1010653 h 1110554"/>
              <a:gd name="connsiteX43" fmla="*/ 3376863 w 5334024"/>
              <a:gd name="connsiteY43" fmla="*/ 1082843 h 1110554"/>
              <a:gd name="connsiteX44" fmla="*/ 3640925 w 5334024"/>
              <a:gd name="connsiteY44" fmla="*/ 1091197 h 1110554"/>
              <a:gd name="connsiteX45" fmla="*/ 4080889 w 5334024"/>
              <a:gd name="connsiteY45" fmla="*/ 1099051 h 1110554"/>
              <a:gd name="connsiteX46" fmla="*/ 4224988 w 5334024"/>
              <a:gd name="connsiteY46" fmla="*/ 950791 h 1110554"/>
              <a:gd name="connsiteX47" fmla="*/ 4395082 w 5334024"/>
              <a:gd name="connsiteY47" fmla="*/ 832516 h 1110554"/>
              <a:gd name="connsiteX48" fmla="*/ 4627014 w 5334024"/>
              <a:gd name="connsiteY48" fmla="*/ 718620 h 1110554"/>
              <a:gd name="connsiteX49" fmla="*/ 4862944 w 5334024"/>
              <a:gd name="connsiteY49" fmla="*/ 742185 h 1110554"/>
              <a:gd name="connsiteX50" fmla="*/ 4958915 w 5334024"/>
              <a:gd name="connsiteY50" fmla="*/ 832516 h 1110554"/>
              <a:gd name="connsiteX51" fmla="*/ 5106872 w 5334024"/>
              <a:gd name="connsiteY51" fmla="*/ 887499 h 1110554"/>
              <a:gd name="connsiteX52" fmla="*/ 5262826 w 5334024"/>
              <a:gd name="connsiteY52" fmla="*/ 997467 h 1110554"/>
              <a:gd name="connsiteX53" fmla="*/ 5330806 w 5334024"/>
              <a:gd name="connsiteY53" fmla="*/ 1083870 h 1110554"/>
              <a:gd name="connsiteX54" fmla="*/ 5322808 w 5334024"/>
              <a:gd name="connsiteY54" fmla="*/ 1099580 h 1110554"/>
              <a:gd name="connsiteX0" fmla="*/ 0 w 5434796"/>
              <a:gd name="connsiteY0" fmla="*/ 0 h 1130999"/>
              <a:gd name="connsiteX1" fmla="*/ 80210 w 5434796"/>
              <a:gd name="connsiteY1" fmla="*/ 52013 h 1130999"/>
              <a:gd name="connsiteX2" fmla="*/ 116222 w 5434796"/>
              <a:gd name="connsiteY2" fmla="*/ 77036 h 1130999"/>
              <a:gd name="connsiteX3" fmla="*/ 179463 w 5434796"/>
              <a:gd name="connsiteY3" fmla="*/ 94440 h 1130999"/>
              <a:gd name="connsiteX4" fmla="*/ 284623 w 5434796"/>
              <a:gd name="connsiteY4" fmla="*/ 92368 h 1130999"/>
              <a:gd name="connsiteX5" fmla="*/ 344905 w 5434796"/>
              <a:gd name="connsiteY5" fmla="*/ 104274 h 1130999"/>
              <a:gd name="connsiteX6" fmla="*/ 385010 w 5434796"/>
              <a:gd name="connsiteY6" fmla="*/ 128337 h 1130999"/>
              <a:gd name="connsiteX7" fmla="*/ 403685 w 5434796"/>
              <a:gd name="connsiteY7" fmla="*/ 173206 h 1130999"/>
              <a:gd name="connsiteX8" fmla="*/ 510067 w 5434796"/>
              <a:gd name="connsiteY8" fmla="*/ 262248 h 1130999"/>
              <a:gd name="connsiteX9" fmla="*/ 513228 w 5434796"/>
              <a:gd name="connsiteY9" fmla="*/ 381844 h 1130999"/>
              <a:gd name="connsiteX10" fmla="*/ 531223 w 5434796"/>
              <a:gd name="connsiteY10" fmla="*/ 414247 h 1130999"/>
              <a:gd name="connsiteX11" fmla="*/ 646650 w 5434796"/>
              <a:gd name="connsiteY11" fmla="*/ 562212 h 1130999"/>
              <a:gd name="connsiteX12" fmla="*/ 752097 w 5434796"/>
              <a:gd name="connsiteY12" fmla="*/ 713058 h 1130999"/>
              <a:gd name="connsiteX13" fmla="*/ 946484 w 5434796"/>
              <a:gd name="connsiteY13" fmla="*/ 627637 h 1130999"/>
              <a:gd name="connsiteX14" fmla="*/ 1119604 w 5434796"/>
              <a:gd name="connsiteY14" fmla="*/ 567548 h 1130999"/>
              <a:gd name="connsiteX15" fmla="*/ 1491916 w 5434796"/>
              <a:gd name="connsiteY15" fmla="*/ 505327 h 1130999"/>
              <a:gd name="connsiteX16" fmla="*/ 1596189 w 5434796"/>
              <a:gd name="connsiteY16" fmla="*/ 505327 h 1130999"/>
              <a:gd name="connsiteX17" fmla="*/ 1644316 w 5434796"/>
              <a:gd name="connsiteY17" fmla="*/ 505327 h 1130999"/>
              <a:gd name="connsiteX18" fmla="*/ 1779697 w 5434796"/>
              <a:gd name="connsiteY18" fmla="*/ 493863 h 1130999"/>
              <a:gd name="connsiteX19" fmla="*/ 2021376 w 5434796"/>
              <a:gd name="connsiteY19" fmla="*/ 477004 h 1130999"/>
              <a:gd name="connsiteX20" fmla="*/ 2159417 w 5434796"/>
              <a:gd name="connsiteY20" fmla="*/ 427124 h 1130999"/>
              <a:gd name="connsiteX21" fmla="*/ 2243934 w 5434796"/>
              <a:gd name="connsiteY21" fmla="*/ 407195 h 1130999"/>
              <a:gd name="connsiteX22" fmla="*/ 2294021 w 5434796"/>
              <a:gd name="connsiteY22" fmla="*/ 441158 h 1130999"/>
              <a:gd name="connsiteX23" fmla="*/ 2366210 w 5434796"/>
              <a:gd name="connsiteY23" fmla="*/ 545432 h 1130999"/>
              <a:gd name="connsiteX24" fmla="*/ 2401554 w 5434796"/>
              <a:gd name="connsiteY24" fmla="*/ 577516 h 1130999"/>
              <a:gd name="connsiteX25" fmla="*/ 2454442 w 5434796"/>
              <a:gd name="connsiteY25" fmla="*/ 625643 h 1130999"/>
              <a:gd name="connsiteX26" fmla="*/ 2486526 w 5434796"/>
              <a:gd name="connsiteY26" fmla="*/ 625643 h 1130999"/>
              <a:gd name="connsiteX27" fmla="*/ 2550695 w 5434796"/>
              <a:gd name="connsiteY27" fmla="*/ 617622 h 1130999"/>
              <a:gd name="connsiteX28" fmla="*/ 2610101 w 5434796"/>
              <a:gd name="connsiteY28" fmla="*/ 616743 h 1130999"/>
              <a:gd name="connsiteX29" fmla="*/ 2662989 w 5434796"/>
              <a:gd name="connsiteY29" fmla="*/ 649706 h 1130999"/>
              <a:gd name="connsiteX30" fmla="*/ 2698333 w 5434796"/>
              <a:gd name="connsiteY30" fmla="*/ 682667 h 1130999"/>
              <a:gd name="connsiteX31" fmla="*/ 2739314 w 5434796"/>
              <a:gd name="connsiteY31" fmla="*/ 690688 h 1130999"/>
              <a:gd name="connsiteX32" fmla="*/ 2785060 w 5434796"/>
              <a:gd name="connsiteY32" fmla="*/ 683545 h 1130999"/>
              <a:gd name="connsiteX33" fmla="*/ 2862399 w 5434796"/>
              <a:gd name="connsiteY33" fmla="*/ 696519 h 1130999"/>
              <a:gd name="connsiteX34" fmla="*/ 2895600 w 5434796"/>
              <a:gd name="connsiteY34" fmla="*/ 721895 h 1130999"/>
              <a:gd name="connsiteX35" fmla="*/ 2919663 w 5434796"/>
              <a:gd name="connsiteY35" fmla="*/ 770022 h 1130999"/>
              <a:gd name="connsiteX36" fmla="*/ 2962149 w 5434796"/>
              <a:gd name="connsiteY36" fmla="*/ 821406 h 1130999"/>
              <a:gd name="connsiteX37" fmla="*/ 3046955 w 5434796"/>
              <a:gd name="connsiteY37" fmla="*/ 797846 h 1130999"/>
              <a:gd name="connsiteX38" fmla="*/ 3116303 w 5434796"/>
              <a:gd name="connsiteY38" fmla="*/ 782179 h 1130999"/>
              <a:gd name="connsiteX39" fmla="*/ 3186112 w 5434796"/>
              <a:gd name="connsiteY39" fmla="*/ 843842 h 1130999"/>
              <a:gd name="connsiteX40" fmla="*/ 3256547 w 5434796"/>
              <a:gd name="connsiteY40" fmla="*/ 930443 h 1130999"/>
              <a:gd name="connsiteX41" fmla="*/ 3282632 w 5434796"/>
              <a:gd name="connsiteY41" fmla="*/ 991794 h 1130999"/>
              <a:gd name="connsiteX42" fmla="*/ 3320716 w 5434796"/>
              <a:gd name="connsiteY42" fmla="*/ 1010653 h 1130999"/>
              <a:gd name="connsiteX43" fmla="*/ 3376863 w 5434796"/>
              <a:gd name="connsiteY43" fmla="*/ 1082843 h 1130999"/>
              <a:gd name="connsiteX44" fmla="*/ 3640925 w 5434796"/>
              <a:gd name="connsiteY44" fmla="*/ 1091197 h 1130999"/>
              <a:gd name="connsiteX45" fmla="*/ 4080889 w 5434796"/>
              <a:gd name="connsiteY45" fmla="*/ 1099051 h 1130999"/>
              <a:gd name="connsiteX46" fmla="*/ 4224988 w 5434796"/>
              <a:gd name="connsiteY46" fmla="*/ 950791 h 1130999"/>
              <a:gd name="connsiteX47" fmla="*/ 4395082 w 5434796"/>
              <a:gd name="connsiteY47" fmla="*/ 832516 h 1130999"/>
              <a:gd name="connsiteX48" fmla="*/ 4627014 w 5434796"/>
              <a:gd name="connsiteY48" fmla="*/ 718620 h 1130999"/>
              <a:gd name="connsiteX49" fmla="*/ 4862944 w 5434796"/>
              <a:gd name="connsiteY49" fmla="*/ 742185 h 1130999"/>
              <a:gd name="connsiteX50" fmla="*/ 4958915 w 5434796"/>
              <a:gd name="connsiteY50" fmla="*/ 832516 h 1130999"/>
              <a:gd name="connsiteX51" fmla="*/ 5106872 w 5434796"/>
              <a:gd name="connsiteY51" fmla="*/ 887499 h 1130999"/>
              <a:gd name="connsiteX52" fmla="*/ 5262826 w 5434796"/>
              <a:gd name="connsiteY52" fmla="*/ 997467 h 1130999"/>
              <a:gd name="connsiteX53" fmla="*/ 5330806 w 5434796"/>
              <a:gd name="connsiteY53" fmla="*/ 1083870 h 1130999"/>
              <a:gd name="connsiteX54" fmla="*/ 5434775 w 5434796"/>
              <a:gd name="connsiteY54" fmla="*/ 1130999 h 1130999"/>
              <a:gd name="connsiteX0" fmla="*/ 0 w 5422803"/>
              <a:gd name="connsiteY0" fmla="*/ 0 h 1110554"/>
              <a:gd name="connsiteX1" fmla="*/ 80210 w 5422803"/>
              <a:gd name="connsiteY1" fmla="*/ 52013 h 1110554"/>
              <a:gd name="connsiteX2" fmla="*/ 116222 w 5422803"/>
              <a:gd name="connsiteY2" fmla="*/ 77036 h 1110554"/>
              <a:gd name="connsiteX3" fmla="*/ 179463 w 5422803"/>
              <a:gd name="connsiteY3" fmla="*/ 94440 h 1110554"/>
              <a:gd name="connsiteX4" fmla="*/ 284623 w 5422803"/>
              <a:gd name="connsiteY4" fmla="*/ 92368 h 1110554"/>
              <a:gd name="connsiteX5" fmla="*/ 344905 w 5422803"/>
              <a:gd name="connsiteY5" fmla="*/ 104274 h 1110554"/>
              <a:gd name="connsiteX6" fmla="*/ 385010 w 5422803"/>
              <a:gd name="connsiteY6" fmla="*/ 128337 h 1110554"/>
              <a:gd name="connsiteX7" fmla="*/ 403685 w 5422803"/>
              <a:gd name="connsiteY7" fmla="*/ 173206 h 1110554"/>
              <a:gd name="connsiteX8" fmla="*/ 510067 w 5422803"/>
              <a:gd name="connsiteY8" fmla="*/ 262248 h 1110554"/>
              <a:gd name="connsiteX9" fmla="*/ 513228 w 5422803"/>
              <a:gd name="connsiteY9" fmla="*/ 381844 h 1110554"/>
              <a:gd name="connsiteX10" fmla="*/ 531223 w 5422803"/>
              <a:gd name="connsiteY10" fmla="*/ 414247 h 1110554"/>
              <a:gd name="connsiteX11" fmla="*/ 646650 w 5422803"/>
              <a:gd name="connsiteY11" fmla="*/ 562212 h 1110554"/>
              <a:gd name="connsiteX12" fmla="*/ 752097 w 5422803"/>
              <a:gd name="connsiteY12" fmla="*/ 713058 h 1110554"/>
              <a:gd name="connsiteX13" fmla="*/ 946484 w 5422803"/>
              <a:gd name="connsiteY13" fmla="*/ 627637 h 1110554"/>
              <a:gd name="connsiteX14" fmla="*/ 1119604 w 5422803"/>
              <a:gd name="connsiteY14" fmla="*/ 567548 h 1110554"/>
              <a:gd name="connsiteX15" fmla="*/ 1491916 w 5422803"/>
              <a:gd name="connsiteY15" fmla="*/ 505327 h 1110554"/>
              <a:gd name="connsiteX16" fmla="*/ 1596189 w 5422803"/>
              <a:gd name="connsiteY16" fmla="*/ 505327 h 1110554"/>
              <a:gd name="connsiteX17" fmla="*/ 1644316 w 5422803"/>
              <a:gd name="connsiteY17" fmla="*/ 505327 h 1110554"/>
              <a:gd name="connsiteX18" fmla="*/ 1779697 w 5422803"/>
              <a:gd name="connsiteY18" fmla="*/ 493863 h 1110554"/>
              <a:gd name="connsiteX19" fmla="*/ 2021376 w 5422803"/>
              <a:gd name="connsiteY19" fmla="*/ 477004 h 1110554"/>
              <a:gd name="connsiteX20" fmla="*/ 2159417 w 5422803"/>
              <a:gd name="connsiteY20" fmla="*/ 427124 h 1110554"/>
              <a:gd name="connsiteX21" fmla="*/ 2243934 w 5422803"/>
              <a:gd name="connsiteY21" fmla="*/ 407195 h 1110554"/>
              <a:gd name="connsiteX22" fmla="*/ 2294021 w 5422803"/>
              <a:gd name="connsiteY22" fmla="*/ 441158 h 1110554"/>
              <a:gd name="connsiteX23" fmla="*/ 2366210 w 5422803"/>
              <a:gd name="connsiteY23" fmla="*/ 545432 h 1110554"/>
              <a:gd name="connsiteX24" fmla="*/ 2401554 w 5422803"/>
              <a:gd name="connsiteY24" fmla="*/ 577516 h 1110554"/>
              <a:gd name="connsiteX25" fmla="*/ 2454442 w 5422803"/>
              <a:gd name="connsiteY25" fmla="*/ 625643 h 1110554"/>
              <a:gd name="connsiteX26" fmla="*/ 2486526 w 5422803"/>
              <a:gd name="connsiteY26" fmla="*/ 625643 h 1110554"/>
              <a:gd name="connsiteX27" fmla="*/ 2550695 w 5422803"/>
              <a:gd name="connsiteY27" fmla="*/ 617622 h 1110554"/>
              <a:gd name="connsiteX28" fmla="*/ 2610101 w 5422803"/>
              <a:gd name="connsiteY28" fmla="*/ 616743 h 1110554"/>
              <a:gd name="connsiteX29" fmla="*/ 2662989 w 5422803"/>
              <a:gd name="connsiteY29" fmla="*/ 649706 h 1110554"/>
              <a:gd name="connsiteX30" fmla="*/ 2698333 w 5422803"/>
              <a:gd name="connsiteY30" fmla="*/ 682667 h 1110554"/>
              <a:gd name="connsiteX31" fmla="*/ 2739314 w 5422803"/>
              <a:gd name="connsiteY31" fmla="*/ 690688 h 1110554"/>
              <a:gd name="connsiteX32" fmla="*/ 2785060 w 5422803"/>
              <a:gd name="connsiteY32" fmla="*/ 683545 h 1110554"/>
              <a:gd name="connsiteX33" fmla="*/ 2862399 w 5422803"/>
              <a:gd name="connsiteY33" fmla="*/ 696519 h 1110554"/>
              <a:gd name="connsiteX34" fmla="*/ 2895600 w 5422803"/>
              <a:gd name="connsiteY34" fmla="*/ 721895 h 1110554"/>
              <a:gd name="connsiteX35" fmla="*/ 2919663 w 5422803"/>
              <a:gd name="connsiteY35" fmla="*/ 770022 h 1110554"/>
              <a:gd name="connsiteX36" fmla="*/ 2962149 w 5422803"/>
              <a:gd name="connsiteY36" fmla="*/ 821406 h 1110554"/>
              <a:gd name="connsiteX37" fmla="*/ 3046955 w 5422803"/>
              <a:gd name="connsiteY37" fmla="*/ 797846 h 1110554"/>
              <a:gd name="connsiteX38" fmla="*/ 3116303 w 5422803"/>
              <a:gd name="connsiteY38" fmla="*/ 782179 h 1110554"/>
              <a:gd name="connsiteX39" fmla="*/ 3186112 w 5422803"/>
              <a:gd name="connsiteY39" fmla="*/ 843842 h 1110554"/>
              <a:gd name="connsiteX40" fmla="*/ 3256547 w 5422803"/>
              <a:gd name="connsiteY40" fmla="*/ 930443 h 1110554"/>
              <a:gd name="connsiteX41" fmla="*/ 3282632 w 5422803"/>
              <a:gd name="connsiteY41" fmla="*/ 991794 h 1110554"/>
              <a:gd name="connsiteX42" fmla="*/ 3320716 w 5422803"/>
              <a:gd name="connsiteY42" fmla="*/ 1010653 h 1110554"/>
              <a:gd name="connsiteX43" fmla="*/ 3376863 w 5422803"/>
              <a:gd name="connsiteY43" fmla="*/ 1082843 h 1110554"/>
              <a:gd name="connsiteX44" fmla="*/ 3640925 w 5422803"/>
              <a:gd name="connsiteY44" fmla="*/ 1091197 h 1110554"/>
              <a:gd name="connsiteX45" fmla="*/ 4080889 w 5422803"/>
              <a:gd name="connsiteY45" fmla="*/ 1099051 h 1110554"/>
              <a:gd name="connsiteX46" fmla="*/ 4224988 w 5422803"/>
              <a:gd name="connsiteY46" fmla="*/ 950791 h 1110554"/>
              <a:gd name="connsiteX47" fmla="*/ 4395082 w 5422803"/>
              <a:gd name="connsiteY47" fmla="*/ 832516 h 1110554"/>
              <a:gd name="connsiteX48" fmla="*/ 4627014 w 5422803"/>
              <a:gd name="connsiteY48" fmla="*/ 718620 h 1110554"/>
              <a:gd name="connsiteX49" fmla="*/ 4862944 w 5422803"/>
              <a:gd name="connsiteY49" fmla="*/ 742185 h 1110554"/>
              <a:gd name="connsiteX50" fmla="*/ 4958915 w 5422803"/>
              <a:gd name="connsiteY50" fmla="*/ 832516 h 1110554"/>
              <a:gd name="connsiteX51" fmla="*/ 5106872 w 5422803"/>
              <a:gd name="connsiteY51" fmla="*/ 887499 h 1110554"/>
              <a:gd name="connsiteX52" fmla="*/ 5262826 w 5422803"/>
              <a:gd name="connsiteY52" fmla="*/ 997467 h 1110554"/>
              <a:gd name="connsiteX53" fmla="*/ 5330806 w 5422803"/>
              <a:gd name="connsiteY53" fmla="*/ 1083870 h 1110554"/>
              <a:gd name="connsiteX54" fmla="*/ 5422779 w 5422803"/>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7 w 5422802"/>
              <a:gd name="connsiteY53" fmla="*/ 1052451 h 1110554"/>
              <a:gd name="connsiteX54" fmla="*/ 5422779 w 5422802"/>
              <a:gd name="connsiteY54" fmla="*/ 1095652 h 1110554"/>
              <a:gd name="connsiteX0" fmla="*/ 0 w 5422815"/>
              <a:gd name="connsiteY0" fmla="*/ 0 h 1110554"/>
              <a:gd name="connsiteX1" fmla="*/ 80210 w 5422815"/>
              <a:gd name="connsiteY1" fmla="*/ 52013 h 1110554"/>
              <a:gd name="connsiteX2" fmla="*/ 116222 w 5422815"/>
              <a:gd name="connsiteY2" fmla="*/ 77036 h 1110554"/>
              <a:gd name="connsiteX3" fmla="*/ 179463 w 5422815"/>
              <a:gd name="connsiteY3" fmla="*/ 94440 h 1110554"/>
              <a:gd name="connsiteX4" fmla="*/ 284623 w 5422815"/>
              <a:gd name="connsiteY4" fmla="*/ 92368 h 1110554"/>
              <a:gd name="connsiteX5" fmla="*/ 344905 w 5422815"/>
              <a:gd name="connsiteY5" fmla="*/ 104274 h 1110554"/>
              <a:gd name="connsiteX6" fmla="*/ 385010 w 5422815"/>
              <a:gd name="connsiteY6" fmla="*/ 128337 h 1110554"/>
              <a:gd name="connsiteX7" fmla="*/ 403685 w 5422815"/>
              <a:gd name="connsiteY7" fmla="*/ 173206 h 1110554"/>
              <a:gd name="connsiteX8" fmla="*/ 510067 w 5422815"/>
              <a:gd name="connsiteY8" fmla="*/ 262248 h 1110554"/>
              <a:gd name="connsiteX9" fmla="*/ 513228 w 5422815"/>
              <a:gd name="connsiteY9" fmla="*/ 381844 h 1110554"/>
              <a:gd name="connsiteX10" fmla="*/ 531223 w 5422815"/>
              <a:gd name="connsiteY10" fmla="*/ 414247 h 1110554"/>
              <a:gd name="connsiteX11" fmla="*/ 646650 w 5422815"/>
              <a:gd name="connsiteY11" fmla="*/ 562212 h 1110554"/>
              <a:gd name="connsiteX12" fmla="*/ 752097 w 5422815"/>
              <a:gd name="connsiteY12" fmla="*/ 713058 h 1110554"/>
              <a:gd name="connsiteX13" fmla="*/ 946484 w 5422815"/>
              <a:gd name="connsiteY13" fmla="*/ 627637 h 1110554"/>
              <a:gd name="connsiteX14" fmla="*/ 1119604 w 5422815"/>
              <a:gd name="connsiteY14" fmla="*/ 567548 h 1110554"/>
              <a:gd name="connsiteX15" fmla="*/ 1491916 w 5422815"/>
              <a:gd name="connsiteY15" fmla="*/ 505327 h 1110554"/>
              <a:gd name="connsiteX16" fmla="*/ 1596189 w 5422815"/>
              <a:gd name="connsiteY16" fmla="*/ 505327 h 1110554"/>
              <a:gd name="connsiteX17" fmla="*/ 1644316 w 5422815"/>
              <a:gd name="connsiteY17" fmla="*/ 505327 h 1110554"/>
              <a:gd name="connsiteX18" fmla="*/ 1779697 w 5422815"/>
              <a:gd name="connsiteY18" fmla="*/ 493863 h 1110554"/>
              <a:gd name="connsiteX19" fmla="*/ 2021376 w 5422815"/>
              <a:gd name="connsiteY19" fmla="*/ 477004 h 1110554"/>
              <a:gd name="connsiteX20" fmla="*/ 2159417 w 5422815"/>
              <a:gd name="connsiteY20" fmla="*/ 427124 h 1110554"/>
              <a:gd name="connsiteX21" fmla="*/ 2243934 w 5422815"/>
              <a:gd name="connsiteY21" fmla="*/ 407195 h 1110554"/>
              <a:gd name="connsiteX22" fmla="*/ 2294021 w 5422815"/>
              <a:gd name="connsiteY22" fmla="*/ 441158 h 1110554"/>
              <a:gd name="connsiteX23" fmla="*/ 2366210 w 5422815"/>
              <a:gd name="connsiteY23" fmla="*/ 545432 h 1110554"/>
              <a:gd name="connsiteX24" fmla="*/ 2401554 w 5422815"/>
              <a:gd name="connsiteY24" fmla="*/ 577516 h 1110554"/>
              <a:gd name="connsiteX25" fmla="*/ 2454442 w 5422815"/>
              <a:gd name="connsiteY25" fmla="*/ 625643 h 1110554"/>
              <a:gd name="connsiteX26" fmla="*/ 2486526 w 5422815"/>
              <a:gd name="connsiteY26" fmla="*/ 625643 h 1110554"/>
              <a:gd name="connsiteX27" fmla="*/ 2550695 w 5422815"/>
              <a:gd name="connsiteY27" fmla="*/ 617622 h 1110554"/>
              <a:gd name="connsiteX28" fmla="*/ 2610101 w 5422815"/>
              <a:gd name="connsiteY28" fmla="*/ 616743 h 1110554"/>
              <a:gd name="connsiteX29" fmla="*/ 2662989 w 5422815"/>
              <a:gd name="connsiteY29" fmla="*/ 649706 h 1110554"/>
              <a:gd name="connsiteX30" fmla="*/ 2698333 w 5422815"/>
              <a:gd name="connsiteY30" fmla="*/ 682667 h 1110554"/>
              <a:gd name="connsiteX31" fmla="*/ 2739314 w 5422815"/>
              <a:gd name="connsiteY31" fmla="*/ 690688 h 1110554"/>
              <a:gd name="connsiteX32" fmla="*/ 2785060 w 5422815"/>
              <a:gd name="connsiteY32" fmla="*/ 683545 h 1110554"/>
              <a:gd name="connsiteX33" fmla="*/ 2862399 w 5422815"/>
              <a:gd name="connsiteY33" fmla="*/ 696519 h 1110554"/>
              <a:gd name="connsiteX34" fmla="*/ 2895600 w 5422815"/>
              <a:gd name="connsiteY34" fmla="*/ 721895 h 1110554"/>
              <a:gd name="connsiteX35" fmla="*/ 2919663 w 5422815"/>
              <a:gd name="connsiteY35" fmla="*/ 770022 h 1110554"/>
              <a:gd name="connsiteX36" fmla="*/ 2962149 w 5422815"/>
              <a:gd name="connsiteY36" fmla="*/ 821406 h 1110554"/>
              <a:gd name="connsiteX37" fmla="*/ 3046955 w 5422815"/>
              <a:gd name="connsiteY37" fmla="*/ 797846 h 1110554"/>
              <a:gd name="connsiteX38" fmla="*/ 3116303 w 5422815"/>
              <a:gd name="connsiteY38" fmla="*/ 782179 h 1110554"/>
              <a:gd name="connsiteX39" fmla="*/ 3186112 w 5422815"/>
              <a:gd name="connsiteY39" fmla="*/ 843842 h 1110554"/>
              <a:gd name="connsiteX40" fmla="*/ 3256547 w 5422815"/>
              <a:gd name="connsiteY40" fmla="*/ 930443 h 1110554"/>
              <a:gd name="connsiteX41" fmla="*/ 3282632 w 5422815"/>
              <a:gd name="connsiteY41" fmla="*/ 991794 h 1110554"/>
              <a:gd name="connsiteX42" fmla="*/ 3320716 w 5422815"/>
              <a:gd name="connsiteY42" fmla="*/ 1010653 h 1110554"/>
              <a:gd name="connsiteX43" fmla="*/ 3376863 w 5422815"/>
              <a:gd name="connsiteY43" fmla="*/ 1082843 h 1110554"/>
              <a:gd name="connsiteX44" fmla="*/ 3640925 w 5422815"/>
              <a:gd name="connsiteY44" fmla="*/ 1091197 h 1110554"/>
              <a:gd name="connsiteX45" fmla="*/ 4080889 w 5422815"/>
              <a:gd name="connsiteY45" fmla="*/ 1099051 h 1110554"/>
              <a:gd name="connsiteX46" fmla="*/ 4224988 w 5422815"/>
              <a:gd name="connsiteY46" fmla="*/ 950791 h 1110554"/>
              <a:gd name="connsiteX47" fmla="*/ 4395082 w 5422815"/>
              <a:gd name="connsiteY47" fmla="*/ 832516 h 1110554"/>
              <a:gd name="connsiteX48" fmla="*/ 4627014 w 5422815"/>
              <a:gd name="connsiteY48" fmla="*/ 718620 h 1110554"/>
              <a:gd name="connsiteX49" fmla="*/ 4862944 w 5422815"/>
              <a:gd name="connsiteY49" fmla="*/ 742185 h 1110554"/>
              <a:gd name="connsiteX50" fmla="*/ 4958915 w 5422815"/>
              <a:gd name="connsiteY50" fmla="*/ 832516 h 1110554"/>
              <a:gd name="connsiteX51" fmla="*/ 5106872 w 5422815"/>
              <a:gd name="connsiteY51" fmla="*/ 887499 h 1110554"/>
              <a:gd name="connsiteX52" fmla="*/ 5262826 w 5422815"/>
              <a:gd name="connsiteY52" fmla="*/ 997467 h 1110554"/>
              <a:gd name="connsiteX53" fmla="*/ 5358798 w 5422815"/>
              <a:gd name="connsiteY53" fmla="*/ 1044596 h 1110554"/>
              <a:gd name="connsiteX54" fmla="*/ 5422779 w 5422815"/>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8 w 5422802"/>
              <a:gd name="connsiteY53" fmla="*/ 1056378 h 1110554"/>
              <a:gd name="connsiteX54" fmla="*/ 5422779 w 5422802"/>
              <a:gd name="connsiteY54" fmla="*/ 1095652 h 1110554"/>
              <a:gd name="connsiteX0" fmla="*/ 0 w 5431151"/>
              <a:gd name="connsiteY0" fmla="*/ 0 h 1110554"/>
              <a:gd name="connsiteX1" fmla="*/ 80210 w 5431151"/>
              <a:gd name="connsiteY1" fmla="*/ 52013 h 1110554"/>
              <a:gd name="connsiteX2" fmla="*/ 116222 w 5431151"/>
              <a:gd name="connsiteY2" fmla="*/ 77036 h 1110554"/>
              <a:gd name="connsiteX3" fmla="*/ 179463 w 5431151"/>
              <a:gd name="connsiteY3" fmla="*/ 94440 h 1110554"/>
              <a:gd name="connsiteX4" fmla="*/ 284623 w 5431151"/>
              <a:gd name="connsiteY4" fmla="*/ 92368 h 1110554"/>
              <a:gd name="connsiteX5" fmla="*/ 344905 w 5431151"/>
              <a:gd name="connsiteY5" fmla="*/ 104274 h 1110554"/>
              <a:gd name="connsiteX6" fmla="*/ 385010 w 5431151"/>
              <a:gd name="connsiteY6" fmla="*/ 128337 h 1110554"/>
              <a:gd name="connsiteX7" fmla="*/ 403685 w 5431151"/>
              <a:gd name="connsiteY7" fmla="*/ 173206 h 1110554"/>
              <a:gd name="connsiteX8" fmla="*/ 510067 w 5431151"/>
              <a:gd name="connsiteY8" fmla="*/ 262248 h 1110554"/>
              <a:gd name="connsiteX9" fmla="*/ 513228 w 5431151"/>
              <a:gd name="connsiteY9" fmla="*/ 381844 h 1110554"/>
              <a:gd name="connsiteX10" fmla="*/ 531223 w 5431151"/>
              <a:gd name="connsiteY10" fmla="*/ 414247 h 1110554"/>
              <a:gd name="connsiteX11" fmla="*/ 646650 w 5431151"/>
              <a:gd name="connsiteY11" fmla="*/ 562212 h 1110554"/>
              <a:gd name="connsiteX12" fmla="*/ 752097 w 5431151"/>
              <a:gd name="connsiteY12" fmla="*/ 713058 h 1110554"/>
              <a:gd name="connsiteX13" fmla="*/ 946484 w 5431151"/>
              <a:gd name="connsiteY13" fmla="*/ 627637 h 1110554"/>
              <a:gd name="connsiteX14" fmla="*/ 1119604 w 5431151"/>
              <a:gd name="connsiteY14" fmla="*/ 567548 h 1110554"/>
              <a:gd name="connsiteX15" fmla="*/ 1491916 w 5431151"/>
              <a:gd name="connsiteY15" fmla="*/ 505327 h 1110554"/>
              <a:gd name="connsiteX16" fmla="*/ 1596189 w 5431151"/>
              <a:gd name="connsiteY16" fmla="*/ 505327 h 1110554"/>
              <a:gd name="connsiteX17" fmla="*/ 1644316 w 5431151"/>
              <a:gd name="connsiteY17" fmla="*/ 505327 h 1110554"/>
              <a:gd name="connsiteX18" fmla="*/ 1779697 w 5431151"/>
              <a:gd name="connsiteY18" fmla="*/ 493863 h 1110554"/>
              <a:gd name="connsiteX19" fmla="*/ 2021376 w 5431151"/>
              <a:gd name="connsiteY19" fmla="*/ 477004 h 1110554"/>
              <a:gd name="connsiteX20" fmla="*/ 2159417 w 5431151"/>
              <a:gd name="connsiteY20" fmla="*/ 427124 h 1110554"/>
              <a:gd name="connsiteX21" fmla="*/ 2243934 w 5431151"/>
              <a:gd name="connsiteY21" fmla="*/ 407195 h 1110554"/>
              <a:gd name="connsiteX22" fmla="*/ 2294021 w 5431151"/>
              <a:gd name="connsiteY22" fmla="*/ 441158 h 1110554"/>
              <a:gd name="connsiteX23" fmla="*/ 2366210 w 5431151"/>
              <a:gd name="connsiteY23" fmla="*/ 545432 h 1110554"/>
              <a:gd name="connsiteX24" fmla="*/ 2401554 w 5431151"/>
              <a:gd name="connsiteY24" fmla="*/ 577516 h 1110554"/>
              <a:gd name="connsiteX25" fmla="*/ 2454442 w 5431151"/>
              <a:gd name="connsiteY25" fmla="*/ 625643 h 1110554"/>
              <a:gd name="connsiteX26" fmla="*/ 2486526 w 5431151"/>
              <a:gd name="connsiteY26" fmla="*/ 625643 h 1110554"/>
              <a:gd name="connsiteX27" fmla="*/ 2550695 w 5431151"/>
              <a:gd name="connsiteY27" fmla="*/ 617622 h 1110554"/>
              <a:gd name="connsiteX28" fmla="*/ 2610101 w 5431151"/>
              <a:gd name="connsiteY28" fmla="*/ 616743 h 1110554"/>
              <a:gd name="connsiteX29" fmla="*/ 2662989 w 5431151"/>
              <a:gd name="connsiteY29" fmla="*/ 649706 h 1110554"/>
              <a:gd name="connsiteX30" fmla="*/ 2698333 w 5431151"/>
              <a:gd name="connsiteY30" fmla="*/ 682667 h 1110554"/>
              <a:gd name="connsiteX31" fmla="*/ 2739314 w 5431151"/>
              <a:gd name="connsiteY31" fmla="*/ 690688 h 1110554"/>
              <a:gd name="connsiteX32" fmla="*/ 2785060 w 5431151"/>
              <a:gd name="connsiteY32" fmla="*/ 683545 h 1110554"/>
              <a:gd name="connsiteX33" fmla="*/ 2862399 w 5431151"/>
              <a:gd name="connsiteY33" fmla="*/ 696519 h 1110554"/>
              <a:gd name="connsiteX34" fmla="*/ 2895600 w 5431151"/>
              <a:gd name="connsiteY34" fmla="*/ 721895 h 1110554"/>
              <a:gd name="connsiteX35" fmla="*/ 2919663 w 5431151"/>
              <a:gd name="connsiteY35" fmla="*/ 770022 h 1110554"/>
              <a:gd name="connsiteX36" fmla="*/ 2962149 w 5431151"/>
              <a:gd name="connsiteY36" fmla="*/ 821406 h 1110554"/>
              <a:gd name="connsiteX37" fmla="*/ 3046955 w 5431151"/>
              <a:gd name="connsiteY37" fmla="*/ 797846 h 1110554"/>
              <a:gd name="connsiteX38" fmla="*/ 3116303 w 5431151"/>
              <a:gd name="connsiteY38" fmla="*/ 782179 h 1110554"/>
              <a:gd name="connsiteX39" fmla="*/ 3186112 w 5431151"/>
              <a:gd name="connsiteY39" fmla="*/ 843842 h 1110554"/>
              <a:gd name="connsiteX40" fmla="*/ 3256547 w 5431151"/>
              <a:gd name="connsiteY40" fmla="*/ 930443 h 1110554"/>
              <a:gd name="connsiteX41" fmla="*/ 3282632 w 5431151"/>
              <a:gd name="connsiteY41" fmla="*/ 991794 h 1110554"/>
              <a:gd name="connsiteX42" fmla="*/ 3320716 w 5431151"/>
              <a:gd name="connsiteY42" fmla="*/ 1010653 h 1110554"/>
              <a:gd name="connsiteX43" fmla="*/ 3376863 w 5431151"/>
              <a:gd name="connsiteY43" fmla="*/ 1082843 h 1110554"/>
              <a:gd name="connsiteX44" fmla="*/ 3640925 w 5431151"/>
              <a:gd name="connsiteY44" fmla="*/ 1091197 h 1110554"/>
              <a:gd name="connsiteX45" fmla="*/ 4080889 w 5431151"/>
              <a:gd name="connsiteY45" fmla="*/ 1099051 h 1110554"/>
              <a:gd name="connsiteX46" fmla="*/ 4224988 w 5431151"/>
              <a:gd name="connsiteY46" fmla="*/ 950791 h 1110554"/>
              <a:gd name="connsiteX47" fmla="*/ 4395082 w 5431151"/>
              <a:gd name="connsiteY47" fmla="*/ 832516 h 1110554"/>
              <a:gd name="connsiteX48" fmla="*/ 4627014 w 5431151"/>
              <a:gd name="connsiteY48" fmla="*/ 718620 h 1110554"/>
              <a:gd name="connsiteX49" fmla="*/ 4862944 w 5431151"/>
              <a:gd name="connsiteY49" fmla="*/ 742185 h 1110554"/>
              <a:gd name="connsiteX50" fmla="*/ 4958915 w 5431151"/>
              <a:gd name="connsiteY50" fmla="*/ 832516 h 1110554"/>
              <a:gd name="connsiteX51" fmla="*/ 5106872 w 5431151"/>
              <a:gd name="connsiteY51" fmla="*/ 887499 h 1110554"/>
              <a:gd name="connsiteX52" fmla="*/ 5262826 w 5431151"/>
              <a:gd name="connsiteY52" fmla="*/ 997467 h 1110554"/>
              <a:gd name="connsiteX53" fmla="*/ 5326808 w 5431151"/>
              <a:gd name="connsiteY53" fmla="*/ 1056378 h 1110554"/>
              <a:gd name="connsiteX54" fmla="*/ 5422779 w 5431151"/>
              <a:gd name="connsiteY54" fmla="*/ 1095652 h 1110554"/>
              <a:gd name="connsiteX55" fmla="*/ 5426777 w 5431151"/>
              <a:gd name="connsiteY55" fmla="*/ 1091725 h 1110554"/>
              <a:gd name="connsiteX0" fmla="*/ 0 w 5434774"/>
              <a:gd name="connsiteY0" fmla="*/ 0 h 1110554"/>
              <a:gd name="connsiteX1" fmla="*/ 80210 w 5434774"/>
              <a:gd name="connsiteY1" fmla="*/ 52013 h 1110554"/>
              <a:gd name="connsiteX2" fmla="*/ 116222 w 5434774"/>
              <a:gd name="connsiteY2" fmla="*/ 77036 h 1110554"/>
              <a:gd name="connsiteX3" fmla="*/ 179463 w 5434774"/>
              <a:gd name="connsiteY3" fmla="*/ 94440 h 1110554"/>
              <a:gd name="connsiteX4" fmla="*/ 284623 w 5434774"/>
              <a:gd name="connsiteY4" fmla="*/ 92368 h 1110554"/>
              <a:gd name="connsiteX5" fmla="*/ 344905 w 5434774"/>
              <a:gd name="connsiteY5" fmla="*/ 104274 h 1110554"/>
              <a:gd name="connsiteX6" fmla="*/ 385010 w 5434774"/>
              <a:gd name="connsiteY6" fmla="*/ 128337 h 1110554"/>
              <a:gd name="connsiteX7" fmla="*/ 403685 w 5434774"/>
              <a:gd name="connsiteY7" fmla="*/ 173206 h 1110554"/>
              <a:gd name="connsiteX8" fmla="*/ 510067 w 5434774"/>
              <a:gd name="connsiteY8" fmla="*/ 262248 h 1110554"/>
              <a:gd name="connsiteX9" fmla="*/ 513228 w 5434774"/>
              <a:gd name="connsiteY9" fmla="*/ 381844 h 1110554"/>
              <a:gd name="connsiteX10" fmla="*/ 531223 w 5434774"/>
              <a:gd name="connsiteY10" fmla="*/ 414247 h 1110554"/>
              <a:gd name="connsiteX11" fmla="*/ 646650 w 5434774"/>
              <a:gd name="connsiteY11" fmla="*/ 562212 h 1110554"/>
              <a:gd name="connsiteX12" fmla="*/ 752097 w 5434774"/>
              <a:gd name="connsiteY12" fmla="*/ 713058 h 1110554"/>
              <a:gd name="connsiteX13" fmla="*/ 946484 w 5434774"/>
              <a:gd name="connsiteY13" fmla="*/ 627637 h 1110554"/>
              <a:gd name="connsiteX14" fmla="*/ 1119604 w 5434774"/>
              <a:gd name="connsiteY14" fmla="*/ 567548 h 1110554"/>
              <a:gd name="connsiteX15" fmla="*/ 1491916 w 5434774"/>
              <a:gd name="connsiteY15" fmla="*/ 505327 h 1110554"/>
              <a:gd name="connsiteX16" fmla="*/ 1596189 w 5434774"/>
              <a:gd name="connsiteY16" fmla="*/ 505327 h 1110554"/>
              <a:gd name="connsiteX17" fmla="*/ 1644316 w 5434774"/>
              <a:gd name="connsiteY17" fmla="*/ 505327 h 1110554"/>
              <a:gd name="connsiteX18" fmla="*/ 1779697 w 5434774"/>
              <a:gd name="connsiteY18" fmla="*/ 493863 h 1110554"/>
              <a:gd name="connsiteX19" fmla="*/ 2021376 w 5434774"/>
              <a:gd name="connsiteY19" fmla="*/ 477004 h 1110554"/>
              <a:gd name="connsiteX20" fmla="*/ 2159417 w 5434774"/>
              <a:gd name="connsiteY20" fmla="*/ 427124 h 1110554"/>
              <a:gd name="connsiteX21" fmla="*/ 2243934 w 5434774"/>
              <a:gd name="connsiteY21" fmla="*/ 407195 h 1110554"/>
              <a:gd name="connsiteX22" fmla="*/ 2294021 w 5434774"/>
              <a:gd name="connsiteY22" fmla="*/ 441158 h 1110554"/>
              <a:gd name="connsiteX23" fmla="*/ 2366210 w 5434774"/>
              <a:gd name="connsiteY23" fmla="*/ 545432 h 1110554"/>
              <a:gd name="connsiteX24" fmla="*/ 2401554 w 5434774"/>
              <a:gd name="connsiteY24" fmla="*/ 577516 h 1110554"/>
              <a:gd name="connsiteX25" fmla="*/ 2454442 w 5434774"/>
              <a:gd name="connsiteY25" fmla="*/ 625643 h 1110554"/>
              <a:gd name="connsiteX26" fmla="*/ 2486526 w 5434774"/>
              <a:gd name="connsiteY26" fmla="*/ 625643 h 1110554"/>
              <a:gd name="connsiteX27" fmla="*/ 2550695 w 5434774"/>
              <a:gd name="connsiteY27" fmla="*/ 617622 h 1110554"/>
              <a:gd name="connsiteX28" fmla="*/ 2610101 w 5434774"/>
              <a:gd name="connsiteY28" fmla="*/ 616743 h 1110554"/>
              <a:gd name="connsiteX29" fmla="*/ 2662989 w 5434774"/>
              <a:gd name="connsiteY29" fmla="*/ 649706 h 1110554"/>
              <a:gd name="connsiteX30" fmla="*/ 2698333 w 5434774"/>
              <a:gd name="connsiteY30" fmla="*/ 682667 h 1110554"/>
              <a:gd name="connsiteX31" fmla="*/ 2739314 w 5434774"/>
              <a:gd name="connsiteY31" fmla="*/ 690688 h 1110554"/>
              <a:gd name="connsiteX32" fmla="*/ 2785060 w 5434774"/>
              <a:gd name="connsiteY32" fmla="*/ 683545 h 1110554"/>
              <a:gd name="connsiteX33" fmla="*/ 2862399 w 5434774"/>
              <a:gd name="connsiteY33" fmla="*/ 696519 h 1110554"/>
              <a:gd name="connsiteX34" fmla="*/ 2895600 w 5434774"/>
              <a:gd name="connsiteY34" fmla="*/ 721895 h 1110554"/>
              <a:gd name="connsiteX35" fmla="*/ 2919663 w 5434774"/>
              <a:gd name="connsiteY35" fmla="*/ 770022 h 1110554"/>
              <a:gd name="connsiteX36" fmla="*/ 2962149 w 5434774"/>
              <a:gd name="connsiteY36" fmla="*/ 821406 h 1110554"/>
              <a:gd name="connsiteX37" fmla="*/ 3046955 w 5434774"/>
              <a:gd name="connsiteY37" fmla="*/ 797846 h 1110554"/>
              <a:gd name="connsiteX38" fmla="*/ 3116303 w 5434774"/>
              <a:gd name="connsiteY38" fmla="*/ 782179 h 1110554"/>
              <a:gd name="connsiteX39" fmla="*/ 3186112 w 5434774"/>
              <a:gd name="connsiteY39" fmla="*/ 843842 h 1110554"/>
              <a:gd name="connsiteX40" fmla="*/ 3256547 w 5434774"/>
              <a:gd name="connsiteY40" fmla="*/ 930443 h 1110554"/>
              <a:gd name="connsiteX41" fmla="*/ 3282632 w 5434774"/>
              <a:gd name="connsiteY41" fmla="*/ 991794 h 1110554"/>
              <a:gd name="connsiteX42" fmla="*/ 3320716 w 5434774"/>
              <a:gd name="connsiteY42" fmla="*/ 1010653 h 1110554"/>
              <a:gd name="connsiteX43" fmla="*/ 3376863 w 5434774"/>
              <a:gd name="connsiteY43" fmla="*/ 1082843 h 1110554"/>
              <a:gd name="connsiteX44" fmla="*/ 3640925 w 5434774"/>
              <a:gd name="connsiteY44" fmla="*/ 1091197 h 1110554"/>
              <a:gd name="connsiteX45" fmla="*/ 4080889 w 5434774"/>
              <a:gd name="connsiteY45" fmla="*/ 1099051 h 1110554"/>
              <a:gd name="connsiteX46" fmla="*/ 4224988 w 5434774"/>
              <a:gd name="connsiteY46" fmla="*/ 950791 h 1110554"/>
              <a:gd name="connsiteX47" fmla="*/ 4395082 w 5434774"/>
              <a:gd name="connsiteY47" fmla="*/ 832516 h 1110554"/>
              <a:gd name="connsiteX48" fmla="*/ 4627014 w 5434774"/>
              <a:gd name="connsiteY48" fmla="*/ 718620 h 1110554"/>
              <a:gd name="connsiteX49" fmla="*/ 4862944 w 5434774"/>
              <a:gd name="connsiteY49" fmla="*/ 742185 h 1110554"/>
              <a:gd name="connsiteX50" fmla="*/ 4958915 w 5434774"/>
              <a:gd name="connsiteY50" fmla="*/ 832516 h 1110554"/>
              <a:gd name="connsiteX51" fmla="*/ 5106872 w 5434774"/>
              <a:gd name="connsiteY51" fmla="*/ 887499 h 1110554"/>
              <a:gd name="connsiteX52" fmla="*/ 5262826 w 5434774"/>
              <a:gd name="connsiteY52" fmla="*/ 997467 h 1110554"/>
              <a:gd name="connsiteX53" fmla="*/ 5326808 w 5434774"/>
              <a:gd name="connsiteY53" fmla="*/ 1056378 h 1110554"/>
              <a:gd name="connsiteX54" fmla="*/ 5422779 w 5434774"/>
              <a:gd name="connsiteY54" fmla="*/ 1095652 h 1110554"/>
              <a:gd name="connsiteX55" fmla="*/ 5426777 w 5434774"/>
              <a:gd name="connsiteY55" fmla="*/ 1091725 h 1110554"/>
              <a:gd name="connsiteX56" fmla="*/ 5434774 w 5434774"/>
              <a:gd name="connsiteY56" fmla="*/ 1099580 h 1110554"/>
              <a:gd name="connsiteX0" fmla="*/ 0 w 5450768"/>
              <a:gd name="connsiteY0" fmla="*/ 0 h 1110554"/>
              <a:gd name="connsiteX1" fmla="*/ 80210 w 5450768"/>
              <a:gd name="connsiteY1" fmla="*/ 52013 h 1110554"/>
              <a:gd name="connsiteX2" fmla="*/ 116222 w 5450768"/>
              <a:gd name="connsiteY2" fmla="*/ 77036 h 1110554"/>
              <a:gd name="connsiteX3" fmla="*/ 179463 w 5450768"/>
              <a:gd name="connsiteY3" fmla="*/ 94440 h 1110554"/>
              <a:gd name="connsiteX4" fmla="*/ 284623 w 5450768"/>
              <a:gd name="connsiteY4" fmla="*/ 92368 h 1110554"/>
              <a:gd name="connsiteX5" fmla="*/ 344905 w 5450768"/>
              <a:gd name="connsiteY5" fmla="*/ 104274 h 1110554"/>
              <a:gd name="connsiteX6" fmla="*/ 385010 w 5450768"/>
              <a:gd name="connsiteY6" fmla="*/ 128337 h 1110554"/>
              <a:gd name="connsiteX7" fmla="*/ 403685 w 5450768"/>
              <a:gd name="connsiteY7" fmla="*/ 173206 h 1110554"/>
              <a:gd name="connsiteX8" fmla="*/ 510067 w 5450768"/>
              <a:gd name="connsiteY8" fmla="*/ 262248 h 1110554"/>
              <a:gd name="connsiteX9" fmla="*/ 513228 w 5450768"/>
              <a:gd name="connsiteY9" fmla="*/ 381844 h 1110554"/>
              <a:gd name="connsiteX10" fmla="*/ 531223 w 5450768"/>
              <a:gd name="connsiteY10" fmla="*/ 414247 h 1110554"/>
              <a:gd name="connsiteX11" fmla="*/ 646650 w 5450768"/>
              <a:gd name="connsiteY11" fmla="*/ 562212 h 1110554"/>
              <a:gd name="connsiteX12" fmla="*/ 752097 w 5450768"/>
              <a:gd name="connsiteY12" fmla="*/ 713058 h 1110554"/>
              <a:gd name="connsiteX13" fmla="*/ 946484 w 5450768"/>
              <a:gd name="connsiteY13" fmla="*/ 627637 h 1110554"/>
              <a:gd name="connsiteX14" fmla="*/ 1119604 w 5450768"/>
              <a:gd name="connsiteY14" fmla="*/ 567548 h 1110554"/>
              <a:gd name="connsiteX15" fmla="*/ 1491916 w 5450768"/>
              <a:gd name="connsiteY15" fmla="*/ 505327 h 1110554"/>
              <a:gd name="connsiteX16" fmla="*/ 1596189 w 5450768"/>
              <a:gd name="connsiteY16" fmla="*/ 505327 h 1110554"/>
              <a:gd name="connsiteX17" fmla="*/ 1644316 w 5450768"/>
              <a:gd name="connsiteY17" fmla="*/ 505327 h 1110554"/>
              <a:gd name="connsiteX18" fmla="*/ 1779697 w 5450768"/>
              <a:gd name="connsiteY18" fmla="*/ 493863 h 1110554"/>
              <a:gd name="connsiteX19" fmla="*/ 2021376 w 5450768"/>
              <a:gd name="connsiteY19" fmla="*/ 477004 h 1110554"/>
              <a:gd name="connsiteX20" fmla="*/ 2159417 w 5450768"/>
              <a:gd name="connsiteY20" fmla="*/ 427124 h 1110554"/>
              <a:gd name="connsiteX21" fmla="*/ 2243934 w 5450768"/>
              <a:gd name="connsiteY21" fmla="*/ 407195 h 1110554"/>
              <a:gd name="connsiteX22" fmla="*/ 2294021 w 5450768"/>
              <a:gd name="connsiteY22" fmla="*/ 441158 h 1110554"/>
              <a:gd name="connsiteX23" fmla="*/ 2366210 w 5450768"/>
              <a:gd name="connsiteY23" fmla="*/ 545432 h 1110554"/>
              <a:gd name="connsiteX24" fmla="*/ 2401554 w 5450768"/>
              <a:gd name="connsiteY24" fmla="*/ 577516 h 1110554"/>
              <a:gd name="connsiteX25" fmla="*/ 2454442 w 5450768"/>
              <a:gd name="connsiteY25" fmla="*/ 625643 h 1110554"/>
              <a:gd name="connsiteX26" fmla="*/ 2486526 w 5450768"/>
              <a:gd name="connsiteY26" fmla="*/ 625643 h 1110554"/>
              <a:gd name="connsiteX27" fmla="*/ 2550695 w 5450768"/>
              <a:gd name="connsiteY27" fmla="*/ 617622 h 1110554"/>
              <a:gd name="connsiteX28" fmla="*/ 2610101 w 5450768"/>
              <a:gd name="connsiteY28" fmla="*/ 616743 h 1110554"/>
              <a:gd name="connsiteX29" fmla="*/ 2662989 w 5450768"/>
              <a:gd name="connsiteY29" fmla="*/ 649706 h 1110554"/>
              <a:gd name="connsiteX30" fmla="*/ 2698333 w 5450768"/>
              <a:gd name="connsiteY30" fmla="*/ 682667 h 1110554"/>
              <a:gd name="connsiteX31" fmla="*/ 2739314 w 5450768"/>
              <a:gd name="connsiteY31" fmla="*/ 690688 h 1110554"/>
              <a:gd name="connsiteX32" fmla="*/ 2785060 w 5450768"/>
              <a:gd name="connsiteY32" fmla="*/ 683545 h 1110554"/>
              <a:gd name="connsiteX33" fmla="*/ 2862399 w 5450768"/>
              <a:gd name="connsiteY33" fmla="*/ 696519 h 1110554"/>
              <a:gd name="connsiteX34" fmla="*/ 2895600 w 5450768"/>
              <a:gd name="connsiteY34" fmla="*/ 721895 h 1110554"/>
              <a:gd name="connsiteX35" fmla="*/ 2919663 w 5450768"/>
              <a:gd name="connsiteY35" fmla="*/ 770022 h 1110554"/>
              <a:gd name="connsiteX36" fmla="*/ 2962149 w 5450768"/>
              <a:gd name="connsiteY36" fmla="*/ 821406 h 1110554"/>
              <a:gd name="connsiteX37" fmla="*/ 3046955 w 5450768"/>
              <a:gd name="connsiteY37" fmla="*/ 797846 h 1110554"/>
              <a:gd name="connsiteX38" fmla="*/ 3116303 w 5450768"/>
              <a:gd name="connsiteY38" fmla="*/ 782179 h 1110554"/>
              <a:gd name="connsiteX39" fmla="*/ 3186112 w 5450768"/>
              <a:gd name="connsiteY39" fmla="*/ 843842 h 1110554"/>
              <a:gd name="connsiteX40" fmla="*/ 3256547 w 5450768"/>
              <a:gd name="connsiteY40" fmla="*/ 930443 h 1110554"/>
              <a:gd name="connsiteX41" fmla="*/ 3282632 w 5450768"/>
              <a:gd name="connsiteY41" fmla="*/ 991794 h 1110554"/>
              <a:gd name="connsiteX42" fmla="*/ 3320716 w 5450768"/>
              <a:gd name="connsiteY42" fmla="*/ 1010653 h 1110554"/>
              <a:gd name="connsiteX43" fmla="*/ 3376863 w 5450768"/>
              <a:gd name="connsiteY43" fmla="*/ 1082843 h 1110554"/>
              <a:gd name="connsiteX44" fmla="*/ 3640925 w 5450768"/>
              <a:gd name="connsiteY44" fmla="*/ 1091197 h 1110554"/>
              <a:gd name="connsiteX45" fmla="*/ 4080889 w 5450768"/>
              <a:gd name="connsiteY45" fmla="*/ 1099051 h 1110554"/>
              <a:gd name="connsiteX46" fmla="*/ 4224988 w 5450768"/>
              <a:gd name="connsiteY46" fmla="*/ 950791 h 1110554"/>
              <a:gd name="connsiteX47" fmla="*/ 4395082 w 5450768"/>
              <a:gd name="connsiteY47" fmla="*/ 832516 h 1110554"/>
              <a:gd name="connsiteX48" fmla="*/ 4627014 w 5450768"/>
              <a:gd name="connsiteY48" fmla="*/ 718620 h 1110554"/>
              <a:gd name="connsiteX49" fmla="*/ 4862944 w 5450768"/>
              <a:gd name="connsiteY49" fmla="*/ 742185 h 1110554"/>
              <a:gd name="connsiteX50" fmla="*/ 4958915 w 5450768"/>
              <a:gd name="connsiteY50" fmla="*/ 832516 h 1110554"/>
              <a:gd name="connsiteX51" fmla="*/ 5106872 w 5450768"/>
              <a:gd name="connsiteY51" fmla="*/ 887499 h 1110554"/>
              <a:gd name="connsiteX52" fmla="*/ 5262826 w 5450768"/>
              <a:gd name="connsiteY52" fmla="*/ 997467 h 1110554"/>
              <a:gd name="connsiteX53" fmla="*/ 5326808 w 5450768"/>
              <a:gd name="connsiteY53" fmla="*/ 1056378 h 1110554"/>
              <a:gd name="connsiteX54" fmla="*/ 5422779 w 5450768"/>
              <a:gd name="connsiteY54" fmla="*/ 1095652 h 1110554"/>
              <a:gd name="connsiteX55" fmla="*/ 5426777 w 5450768"/>
              <a:gd name="connsiteY55" fmla="*/ 1091725 h 1110554"/>
              <a:gd name="connsiteX56" fmla="*/ 5434774 w 5450768"/>
              <a:gd name="connsiteY56" fmla="*/ 1099580 h 1110554"/>
              <a:gd name="connsiteX57" fmla="*/ 5450768 w 5450768"/>
              <a:gd name="connsiteY57" fmla="*/ 1103507 h 1110554"/>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434774 w 5882641"/>
              <a:gd name="connsiteY56" fmla="*/ 1099580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06663 w 5882641"/>
              <a:gd name="connsiteY57" fmla="*/ 1621924 h 1771167"/>
              <a:gd name="connsiteX58" fmla="*/ 5882641 w 5882641"/>
              <a:gd name="connsiteY58" fmla="*/ 1771167 h 1771167"/>
              <a:gd name="connsiteX0" fmla="*/ 0 w 5854649"/>
              <a:gd name="connsiteY0" fmla="*/ 0 h 1720111"/>
              <a:gd name="connsiteX1" fmla="*/ 80210 w 5854649"/>
              <a:gd name="connsiteY1" fmla="*/ 52013 h 1720111"/>
              <a:gd name="connsiteX2" fmla="*/ 116222 w 5854649"/>
              <a:gd name="connsiteY2" fmla="*/ 77036 h 1720111"/>
              <a:gd name="connsiteX3" fmla="*/ 179463 w 5854649"/>
              <a:gd name="connsiteY3" fmla="*/ 94440 h 1720111"/>
              <a:gd name="connsiteX4" fmla="*/ 284623 w 5854649"/>
              <a:gd name="connsiteY4" fmla="*/ 92368 h 1720111"/>
              <a:gd name="connsiteX5" fmla="*/ 344905 w 5854649"/>
              <a:gd name="connsiteY5" fmla="*/ 104274 h 1720111"/>
              <a:gd name="connsiteX6" fmla="*/ 385010 w 5854649"/>
              <a:gd name="connsiteY6" fmla="*/ 128337 h 1720111"/>
              <a:gd name="connsiteX7" fmla="*/ 403685 w 5854649"/>
              <a:gd name="connsiteY7" fmla="*/ 173206 h 1720111"/>
              <a:gd name="connsiteX8" fmla="*/ 510067 w 5854649"/>
              <a:gd name="connsiteY8" fmla="*/ 262248 h 1720111"/>
              <a:gd name="connsiteX9" fmla="*/ 513228 w 5854649"/>
              <a:gd name="connsiteY9" fmla="*/ 381844 h 1720111"/>
              <a:gd name="connsiteX10" fmla="*/ 531223 w 5854649"/>
              <a:gd name="connsiteY10" fmla="*/ 414247 h 1720111"/>
              <a:gd name="connsiteX11" fmla="*/ 646650 w 5854649"/>
              <a:gd name="connsiteY11" fmla="*/ 562212 h 1720111"/>
              <a:gd name="connsiteX12" fmla="*/ 752097 w 5854649"/>
              <a:gd name="connsiteY12" fmla="*/ 713058 h 1720111"/>
              <a:gd name="connsiteX13" fmla="*/ 946484 w 5854649"/>
              <a:gd name="connsiteY13" fmla="*/ 627637 h 1720111"/>
              <a:gd name="connsiteX14" fmla="*/ 1119604 w 5854649"/>
              <a:gd name="connsiteY14" fmla="*/ 567548 h 1720111"/>
              <a:gd name="connsiteX15" fmla="*/ 1491916 w 5854649"/>
              <a:gd name="connsiteY15" fmla="*/ 505327 h 1720111"/>
              <a:gd name="connsiteX16" fmla="*/ 1596189 w 5854649"/>
              <a:gd name="connsiteY16" fmla="*/ 505327 h 1720111"/>
              <a:gd name="connsiteX17" fmla="*/ 1644316 w 5854649"/>
              <a:gd name="connsiteY17" fmla="*/ 505327 h 1720111"/>
              <a:gd name="connsiteX18" fmla="*/ 1779697 w 5854649"/>
              <a:gd name="connsiteY18" fmla="*/ 493863 h 1720111"/>
              <a:gd name="connsiteX19" fmla="*/ 2021376 w 5854649"/>
              <a:gd name="connsiteY19" fmla="*/ 477004 h 1720111"/>
              <a:gd name="connsiteX20" fmla="*/ 2159417 w 5854649"/>
              <a:gd name="connsiteY20" fmla="*/ 427124 h 1720111"/>
              <a:gd name="connsiteX21" fmla="*/ 2243934 w 5854649"/>
              <a:gd name="connsiteY21" fmla="*/ 407195 h 1720111"/>
              <a:gd name="connsiteX22" fmla="*/ 2294021 w 5854649"/>
              <a:gd name="connsiteY22" fmla="*/ 441158 h 1720111"/>
              <a:gd name="connsiteX23" fmla="*/ 2366210 w 5854649"/>
              <a:gd name="connsiteY23" fmla="*/ 545432 h 1720111"/>
              <a:gd name="connsiteX24" fmla="*/ 2401554 w 5854649"/>
              <a:gd name="connsiteY24" fmla="*/ 577516 h 1720111"/>
              <a:gd name="connsiteX25" fmla="*/ 2454442 w 5854649"/>
              <a:gd name="connsiteY25" fmla="*/ 625643 h 1720111"/>
              <a:gd name="connsiteX26" fmla="*/ 2486526 w 5854649"/>
              <a:gd name="connsiteY26" fmla="*/ 625643 h 1720111"/>
              <a:gd name="connsiteX27" fmla="*/ 2550695 w 5854649"/>
              <a:gd name="connsiteY27" fmla="*/ 617622 h 1720111"/>
              <a:gd name="connsiteX28" fmla="*/ 2610101 w 5854649"/>
              <a:gd name="connsiteY28" fmla="*/ 616743 h 1720111"/>
              <a:gd name="connsiteX29" fmla="*/ 2662989 w 5854649"/>
              <a:gd name="connsiteY29" fmla="*/ 649706 h 1720111"/>
              <a:gd name="connsiteX30" fmla="*/ 2698333 w 5854649"/>
              <a:gd name="connsiteY30" fmla="*/ 682667 h 1720111"/>
              <a:gd name="connsiteX31" fmla="*/ 2739314 w 5854649"/>
              <a:gd name="connsiteY31" fmla="*/ 690688 h 1720111"/>
              <a:gd name="connsiteX32" fmla="*/ 2785060 w 5854649"/>
              <a:gd name="connsiteY32" fmla="*/ 683545 h 1720111"/>
              <a:gd name="connsiteX33" fmla="*/ 2862399 w 5854649"/>
              <a:gd name="connsiteY33" fmla="*/ 696519 h 1720111"/>
              <a:gd name="connsiteX34" fmla="*/ 2895600 w 5854649"/>
              <a:gd name="connsiteY34" fmla="*/ 721895 h 1720111"/>
              <a:gd name="connsiteX35" fmla="*/ 2919663 w 5854649"/>
              <a:gd name="connsiteY35" fmla="*/ 770022 h 1720111"/>
              <a:gd name="connsiteX36" fmla="*/ 2962149 w 5854649"/>
              <a:gd name="connsiteY36" fmla="*/ 821406 h 1720111"/>
              <a:gd name="connsiteX37" fmla="*/ 3046955 w 5854649"/>
              <a:gd name="connsiteY37" fmla="*/ 797846 h 1720111"/>
              <a:gd name="connsiteX38" fmla="*/ 3116303 w 5854649"/>
              <a:gd name="connsiteY38" fmla="*/ 782179 h 1720111"/>
              <a:gd name="connsiteX39" fmla="*/ 3186112 w 5854649"/>
              <a:gd name="connsiteY39" fmla="*/ 843842 h 1720111"/>
              <a:gd name="connsiteX40" fmla="*/ 3256547 w 5854649"/>
              <a:gd name="connsiteY40" fmla="*/ 930443 h 1720111"/>
              <a:gd name="connsiteX41" fmla="*/ 3282632 w 5854649"/>
              <a:gd name="connsiteY41" fmla="*/ 991794 h 1720111"/>
              <a:gd name="connsiteX42" fmla="*/ 3320716 w 5854649"/>
              <a:gd name="connsiteY42" fmla="*/ 1010653 h 1720111"/>
              <a:gd name="connsiteX43" fmla="*/ 3376863 w 5854649"/>
              <a:gd name="connsiteY43" fmla="*/ 1082843 h 1720111"/>
              <a:gd name="connsiteX44" fmla="*/ 3640925 w 5854649"/>
              <a:gd name="connsiteY44" fmla="*/ 1091197 h 1720111"/>
              <a:gd name="connsiteX45" fmla="*/ 4080889 w 5854649"/>
              <a:gd name="connsiteY45" fmla="*/ 1099051 h 1720111"/>
              <a:gd name="connsiteX46" fmla="*/ 4224988 w 5854649"/>
              <a:gd name="connsiteY46" fmla="*/ 950791 h 1720111"/>
              <a:gd name="connsiteX47" fmla="*/ 4395082 w 5854649"/>
              <a:gd name="connsiteY47" fmla="*/ 832516 h 1720111"/>
              <a:gd name="connsiteX48" fmla="*/ 4627014 w 5854649"/>
              <a:gd name="connsiteY48" fmla="*/ 718620 h 1720111"/>
              <a:gd name="connsiteX49" fmla="*/ 4862944 w 5854649"/>
              <a:gd name="connsiteY49" fmla="*/ 742185 h 1720111"/>
              <a:gd name="connsiteX50" fmla="*/ 4958915 w 5854649"/>
              <a:gd name="connsiteY50" fmla="*/ 832516 h 1720111"/>
              <a:gd name="connsiteX51" fmla="*/ 5106872 w 5854649"/>
              <a:gd name="connsiteY51" fmla="*/ 887499 h 1720111"/>
              <a:gd name="connsiteX52" fmla="*/ 5262826 w 5854649"/>
              <a:gd name="connsiteY52" fmla="*/ 997467 h 1720111"/>
              <a:gd name="connsiteX53" fmla="*/ 5326808 w 5854649"/>
              <a:gd name="connsiteY53" fmla="*/ 1056378 h 1720111"/>
              <a:gd name="connsiteX54" fmla="*/ 5422779 w 5854649"/>
              <a:gd name="connsiteY54" fmla="*/ 1095652 h 1720111"/>
              <a:gd name="connsiteX55" fmla="*/ 5450771 w 5854649"/>
              <a:gd name="connsiteY55" fmla="*/ 1252749 h 1720111"/>
              <a:gd name="connsiteX56" fmla="*/ 5702695 w 5854649"/>
              <a:gd name="connsiteY56" fmla="*/ 1460902 h 1720111"/>
              <a:gd name="connsiteX57" fmla="*/ 5806663 w 5854649"/>
              <a:gd name="connsiteY57" fmla="*/ 1621924 h 1720111"/>
              <a:gd name="connsiteX58" fmla="*/ 5854649 w 5854649"/>
              <a:gd name="connsiteY58" fmla="*/ 1720111 h 1720111"/>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86728 w 5894637"/>
              <a:gd name="connsiteY56" fmla="*/ 1354862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94637" h="1751530">
                <a:moveTo>
                  <a:pt x="0" y="0"/>
                </a:moveTo>
                <a:cubicBezTo>
                  <a:pt x="25400" y="15374"/>
                  <a:pt x="56077" y="29649"/>
                  <a:pt x="80210" y="52013"/>
                </a:cubicBezTo>
                <a:cubicBezTo>
                  <a:pt x="104343" y="74377"/>
                  <a:pt x="78748" y="43406"/>
                  <a:pt x="116222" y="77036"/>
                </a:cubicBezTo>
                <a:cubicBezTo>
                  <a:pt x="165601" y="65422"/>
                  <a:pt x="151396" y="91885"/>
                  <a:pt x="179463" y="94440"/>
                </a:cubicBezTo>
                <a:cubicBezTo>
                  <a:pt x="207530" y="96995"/>
                  <a:pt x="257049" y="90729"/>
                  <a:pt x="284623" y="92368"/>
                </a:cubicBezTo>
                <a:cubicBezTo>
                  <a:pt x="312197" y="94007"/>
                  <a:pt x="328174" y="98279"/>
                  <a:pt x="344905" y="104274"/>
                </a:cubicBezTo>
                <a:cubicBezTo>
                  <a:pt x="361636" y="110269"/>
                  <a:pt x="375213" y="116848"/>
                  <a:pt x="385010" y="128337"/>
                </a:cubicBezTo>
                <a:cubicBezTo>
                  <a:pt x="394807" y="139826"/>
                  <a:pt x="382842" y="150888"/>
                  <a:pt x="403685" y="173206"/>
                </a:cubicBezTo>
                <a:cubicBezTo>
                  <a:pt x="424528" y="195525"/>
                  <a:pt x="491810" y="227475"/>
                  <a:pt x="510067" y="262248"/>
                </a:cubicBezTo>
                <a:cubicBezTo>
                  <a:pt x="528324" y="297021"/>
                  <a:pt x="509702" y="356511"/>
                  <a:pt x="513228" y="381844"/>
                </a:cubicBezTo>
                <a:cubicBezTo>
                  <a:pt x="516754" y="407177"/>
                  <a:pt x="508986" y="384186"/>
                  <a:pt x="531223" y="414247"/>
                </a:cubicBezTo>
                <a:cubicBezTo>
                  <a:pt x="553460" y="444308"/>
                  <a:pt x="618836" y="506518"/>
                  <a:pt x="646650" y="562212"/>
                </a:cubicBezTo>
                <a:cubicBezTo>
                  <a:pt x="674464" y="617906"/>
                  <a:pt x="696127" y="710990"/>
                  <a:pt x="752097" y="713058"/>
                </a:cubicBezTo>
                <a:cubicBezTo>
                  <a:pt x="808067" y="715126"/>
                  <a:pt x="885233" y="651889"/>
                  <a:pt x="946484" y="627637"/>
                </a:cubicBezTo>
                <a:cubicBezTo>
                  <a:pt x="1007735" y="603385"/>
                  <a:pt x="1028699" y="587933"/>
                  <a:pt x="1119604" y="567548"/>
                </a:cubicBezTo>
                <a:cubicBezTo>
                  <a:pt x="1210509" y="547163"/>
                  <a:pt x="1412485" y="515697"/>
                  <a:pt x="1491916" y="505327"/>
                </a:cubicBezTo>
                <a:cubicBezTo>
                  <a:pt x="1571347" y="494957"/>
                  <a:pt x="1596189" y="505327"/>
                  <a:pt x="1596189" y="505327"/>
                </a:cubicBezTo>
                <a:lnTo>
                  <a:pt x="1644316" y="505327"/>
                </a:lnTo>
                <a:cubicBezTo>
                  <a:pt x="1674901" y="503416"/>
                  <a:pt x="1716854" y="498584"/>
                  <a:pt x="1779697" y="493863"/>
                </a:cubicBezTo>
                <a:cubicBezTo>
                  <a:pt x="1842540" y="489142"/>
                  <a:pt x="1958089" y="488127"/>
                  <a:pt x="2021376" y="477004"/>
                </a:cubicBezTo>
                <a:cubicBezTo>
                  <a:pt x="2084663" y="465881"/>
                  <a:pt x="2122324" y="438759"/>
                  <a:pt x="2159417" y="427124"/>
                </a:cubicBezTo>
                <a:cubicBezTo>
                  <a:pt x="2196510" y="415489"/>
                  <a:pt x="2221500" y="404856"/>
                  <a:pt x="2243934" y="407195"/>
                </a:cubicBezTo>
                <a:cubicBezTo>
                  <a:pt x="2266368" y="409534"/>
                  <a:pt x="2273642" y="418119"/>
                  <a:pt x="2294021" y="441158"/>
                </a:cubicBezTo>
                <a:cubicBezTo>
                  <a:pt x="2314400" y="464197"/>
                  <a:pt x="2348288" y="522706"/>
                  <a:pt x="2366210" y="545432"/>
                </a:cubicBezTo>
                <a:cubicBezTo>
                  <a:pt x="2384132" y="568158"/>
                  <a:pt x="2386849" y="564148"/>
                  <a:pt x="2401554" y="577516"/>
                </a:cubicBezTo>
                <a:cubicBezTo>
                  <a:pt x="2416259" y="590884"/>
                  <a:pt x="2440280" y="617622"/>
                  <a:pt x="2454442" y="625643"/>
                </a:cubicBezTo>
                <a:cubicBezTo>
                  <a:pt x="2468604" y="633664"/>
                  <a:pt x="2470484" y="626980"/>
                  <a:pt x="2486526" y="625643"/>
                </a:cubicBezTo>
                <a:cubicBezTo>
                  <a:pt x="2502568" y="624306"/>
                  <a:pt x="2530099" y="619105"/>
                  <a:pt x="2550695" y="617622"/>
                </a:cubicBezTo>
                <a:cubicBezTo>
                  <a:pt x="2571291" y="616139"/>
                  <a:pt x="2591385" y="611396"/>
                  <a:pt x="2610101" y="616743"/>
                </a:cubicBezTo>
                <a:cubicBezTo>
                  <a:pt x="2628817" y="622090"/>
                  <a:pt x="2648284" y="638719"/>
                  <a:pt x="2662989" y="649706"/>
                </a:cubicBezTo>
                <a:cubicBezTo>
                  <a:pt x="2677694" y="660693"/>
                  <a:pt x="2685612" y="675837"/>
                  <a:pt x="2698333" y="682667"/>
                </a:cubicBezTo>
                <a:cubicBezTo>
                  <a:pt x="2711054" y="689497"/>
                  <a:pt x="2724860" y="690542"/>
                  <a:pt x="2739314" y="690688"/>
                </a:cubicBezTo>
                <a:cubicBezTo>
                  <a:pt x="2753768" y="690834"/>
                  <a:pt x="2764546" y="682573"/>
                  <a:pt x="2785060" y="683545"/>
                </a:cubicBezTo>
                <a:cubicBezTo>
                  <a:pt x="2805574" y="684517"/>
                  <a:pt x="2843976" y="690127"/>
                  <a:pt x="2862399" y="696519"/>
                </a:cubicBezTo>
                <a:cubicBezTo>
                  <a:pt x="2880822" y="702911"/>
                  <a:pt x="2886056" y="709645"/>
                  <a:pt x="2895600" y="721895"/>
                </a:cubicBezTo>
                <a:cubicBezTo>
                  <a:pt x="2905144" y="734145"/>
                  <a:pt x="2908572" y="753437"/>
                  <a:pt x="2919663" y="770022"/>
                </a:cubicBezTo>
                <a:cubicBezTo>
                  <a:pt x="2930755" y="786607"/>
                  <a:pt x="2940934" y="816769"/>
                  <a:pt x="2962149" y="821406"/>
                </a:cubicBezTo>
                <a:cubicBezTo>
                  <a:pt x="2983364" y="826043"/>
                  <a:pt x="3021263" y="804384"/>
                  <a:pt x="3046955" y="797846"/>
                </a:cubicBezTo>
                <a:cubicBezTo>
                  <a:pt x="3072647" y="791308"/>
                  <a:pt x="3093110" y="774513"/>
                  <a:pt x="3116303" y="782179"/>
                </a:cubicBezTo>
                <a:cubicBezTo>
                  <a:pt x="3139496" y="789845"/>
                  <a:pt x="3162738" y="819131"/>
                  <a:pt x="3186112" y="843842"/>
                </a:cubicBezTo>
                <a:cubicBezTo>
                  <a:pt x="3209486" y="868553"/>
                  <a:pt x="3240460" y="905784"/>
                  <a:pt x="3256547" y="930443"/>
                </a:cubicBezTo>
                <a:cubicBezTo>
                  <a:pt x="3272634" y="955102"/>
                  <a:pt x="3282632" y="991794"/>
                  <a:pt x="3282632" y="991794"/>
                </a:cubicBezTo>
                <a:cubicBezTo>
                  <a:pt x="3293327" y="1005162"/>
                  <a:pt x="3305011" y="995478"/>
                  <a:pt x="3320716" y="1010653"/>
                </a:cubicBezTo>
                <a:cubicBezTo>
                  <a:pt x="3336421" y="1025828"/>
                  <a:pt x="3323495" y="1069419"/>
                  <a:pt x="3376863" y="1082843"/>
                </a:cubicBezTo>
                <a:cubicBezTo>
                  <a:pt x="3430231" y="1096267"/>
                  <a:pt x="3523587" y="1088496"/>
                  <a:pt x="3640925" y="1091197"/>
                </a:cubicBezTo>
                <a:cubicBezTo>
                  <a:pt x="3787580" y="1093815"/>
                  <a:pt x="3762284" y="1127853"/>
                  <a:pt x="4080889" y="1099051"/>
                </a:cubicBezTo>
                <a:cubicBezTo>
                  <a:pt x="4156914" y="1045704"/>
                  <a:pt x="4176955" y="1000211"/>
                  <a:pt x="4224988" y="950791"/>
                </a:cubicBezTo>
                <a:cubicBezTo>
                  <a:pt x="4306678" y="942370"/>
                  <a:pt x="4300086" y="949759"/>
                  <a:pt x="4387084" y="824661"/>
                </a:cubicBezTo>
                <a:cubicBezTo>
                  <a:pt x="4502075" y="746691"/>
                  <a:pt x="4509715" y="714038"/>
                  <a:pt x="4627014" y="718620"/>
                </a:cubicBezTo>
                <a:cubicBezTo>
                  <a:pt x="4696993" y="709456"/>
                  <a:pt x="4782968" y="733676"/>
                  <a:pt x="4862944" y="742185"/>
                </a:cubicBezTo>
                <a:cubicBezTo>
                  <a:pt x="4903598" y="792587"/>
                  <a:pt x="4910262" y="827934"/>
                  <a:pt x="4958915" y="832516"/>
                </a:cubicBezTo>
                <a:cubicBezTo>
                  <a:pt x="4963580" y="907791"/>
                  <a:pt x="4984908" y="896009"/>
                  <a:pt x="5106872" y="887499"/>
                </a:cubicBezTo>
                <a:cubicBezTo>
                  <a:pt x="5177518" y="950992"/>
                  <a:pt x="5212175" y="944447"/>
                  <a:pt x="5262826" y="997467"/>
                </a:cubicBezTo>
                <a:cubicBezTo>
                  <a:pt x="5313478" y="1030850"/>
                  <a:pt x="5302149" y="1038050"/>
                  <a:pt x="5326808" y="1056378"/>
                </a:cubicBezTo>
                <a:cubicBezTo>
                  <a:pt x="5336805" y="1073397"/>
                  <a:pt x="5424445" y="1092379"/>
                  <a:pt x="5422779" y="1095652"/>
                </a:cubicBezTo>
                <a:cubicBezTo>
                  <a:pt x="5439440" y="1101543"/>
                  <a:pt x="5449938" y="1253567"/>
                  <a:pt x="5450771" y="1252749"/>
                </a:cubicBezTo>
                <a:cubicBezTo>
                  <a:pt x="5478096" y="1295951"/>
                  <a:pt x="5520748" y="1331952"/>
                  <a:pt x="5562735" y="1366644"/>
                </a:cubicBezTo>
                <a:cubicBezTo>
                  <a:pt x="5604722" y="1401336"/>
                  <a:pt x="5666039" y="1416392"/>
                  <a:pt x="5702695" y="1460902"/>
                </a:cubicBezTo>
                <a:cubicBezTo>
                  <a:pt x="5762010" y="1522431"/>
                  <a:pt x="5776672" y="1570213"/>
                  <a:pt x="5806663" y="1621924"/>
                </a:cubicBezTo>
                <a:cubicBezTo>
                  <a:pt x="5836654" y="1673635"/>
                  <a:pt x="5881974" y="1726656"/>
                  <a:pt x="5894637" y="1751530"/>
                </a:cubicBez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Shape 86">
            <a:extLst>
              <a:ext uri="{FF2B5EF4-FFF2-40B4-BE49-F238E27FC236}">
                <a16:creationId xmlns:a16="http://schemas.microsoft.com/office/drawing/2014/main" id="{F63B8EAA-D4D3-4253-B5CC-19B374C1576F}"/>
              </a:ext>
            </a:extLst>
          </p:cNvPr>
          <p:cNvSpPr/>
          <p:nvPr/>
        </p:nvSpPr>
        <p:spPr>
          <a:xfrm rot="19026704">
            <a:off x="8590989" y="3219855"/>
            <a:ext cx="274065" cy="19317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54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9AD4A1F1-CFA7-4269-A510-625E8C3B250F}"/>
              </a:ext>
            </a:extLst>
          </p:cNvPr>
          <p:cNvSpPr/>
          <p:nvPr/>
        </p:nvSpPr>
        <p:spPr>
          <a:xfrm rot="18081088">
            <a:off x="10242812" y="3674799"/>
            <a:ext cx="196205" cy="28681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54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CB600D30-0482-4080-9D8F-229993790208}"/>
              </a:ext>
            </a:extLst>
          </p:cNvPr>
          <p:cNvSpPr/>
          <p:nvPr/>
        </p:nvSpPr>
        <p:spPr>
          <a:xfrm rot="18081088">
            <a:off x="11005545" y="3341594"/>
            <a:ext cx="173263" cy="30079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54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0DDFE945-D82E-4DCA-B1C9-88F2A5D425A6}"/>
              </a:ext>
            </a:extLst>
          </p:cNvPr>
          <p:cNvSpPr/>
          <p:nvPr/>
        </p:nvSpPr>
        <p:spPr>
          <a:xfrm rot="18456746" flipH="1">
            <a:off x="11798771" y="3984035"/>
            <a:ext cx="48162" cy="30693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54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26A0F92A-E89A-4A4D-8A20-27D60A886A36}"/>
              </a:ext>
            </a:extLst>
          </p:cNvPr>
          <p:cNvSpPr/>
          <p:nvPr/>
        </p:nvSpPr>
        <p:spPr>
          <a:xfrm rot="18081088" flipH="1">
            <a:off x="7491477" y="3493539"/>
            <a:ext cx="169809" cy="1072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ot"/>
            <a:headEnd type="none" w="med" len="med"/>
            <a:tailEnd type="arrow" w="med" len="med"/>
          </a:ln>
          <a:effectLst>
            <a:glow rad="63500">
              <a:schemeClr val="bg1">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3D5B75EE-6151-416C-A0F5-B3B567908A2D}"/>
              </a:ext>
            </a:extLst>
          </p:cNvPr>
          <p:cNvSpPr/>
          <p:nvPr/>
        </p:nvSpPr>
        <p:spPr>
          <a:xfrm rot="18081088" flipH="1">
            <a:off x="8124766" y="3813602"/>
            <a:ext cx="169809" cy="1072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ot"/>
            <a:headEnd type="none" w="med" len="med"/>
            <a:tailEnd type="arrow" w="med" len="med"/>
          </a:ln>
          <a:effectLst>
            <a:glow rad="63500">
              <a:schemeClr val="bg1">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1BA27716-DA76-44A4-9FBE-27762162FEB6}"/>
              </a:ext>
            </a:extLst>
          </p:cNvPr>
          <p:cNvSpPr/>
          <p:nvPr/>
        </p:nvSpPr>
        <p:spPr>
          <a:xfrm rot="18081088" flipH="1">
            <a:off x="7646638" y="4011330"/>
            <a:ext cx="169809" cy="1072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ot"/>
            <a:headEnd type="none" w="med" len="med"/>
            <a:tailEnd type="arrow" w="med" len="med"/>
          </a:ln>
          <a:effectLst>
            <a:glow rad="63500">
              <a:schemeClr val="bg1">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FE25EE1E-7F3A-446D-9942-D5CD6D8384A1}"/>
              </a:ext>
            </a:extLst>
          </p:cNvPr>
          <p:cNvSpPr/>
          <p:nvPr/>
        </p:nvSpPr>
        <p:spPr>
          <a:xfrm rot="18081088" flipH="1">
            <a:off x="7713843" y="3017636"/>
            <a:ext cx="169809" cy="1072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ot"/>
            <a:headEnd type="none" w="med" len="med"/>
            <a:tailEnd type="arrow" w="med" len="med"/>
          </a:ln>
          <a:effectLst>
            <a:glow rad="63500">
              <a:schemeClr val="bg1">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E9704D23-308F-403E-A930-B526739FBED6}"/>
              </a:ext>
            </a:extLst>
          </p:cNvPr>
          <p:cNvSpPr/>
          <p:nvPr/>
        </p:nvSpPr>
        <p:spPr>
          <a:xfrm rot="18081088" flipH="1">
            <a:off x="7232397" y="3714519"/>
            <a:ext cx="169809" cy="1072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ot"/>
            <a:headEnd type="none" w="med" len="med"/>
            <a:tailEnd type="arrow" w="med" len="med"/>
          </a:ln>
          <a:effectLst>
            <a:glow rad="63500">
              <a:schemeClr val="bg1">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D2FE7E8C-6848-445B-A5A2-9DA066266B60}"/>
              </a:ext>
            </a:extLst>
          </p:cNvPr>
          <p:cNvSpPr txBox="1"/>
          <p:nvPr/>
        </p:nvSpPr>
        <p:spPr>
          <a:xfrm>
            <a:off x="76447" y="6379904"/>
            <a:ext cx="2542425" cy="400110"/>
          </a:xfrm>
          <a:prstGeom prst="rect">
            <a:avLst/>
          </a:prstGeom>
          <a:noFill/>
        </p:spPr>
        <p:txBody>
          <a:bodyPr wrap="square" rtlCol="0">
            <a:spAutoFit/>
          </a:bodyPr>
          <a:lstStyle/>
          <a:p>
            <a:r>
              <a:rPr lang="en-US" sz="1000" i="1" dirty="0"/>
              <a:t>*1956-1960 is an approximate determination of the date range waste was received</a:t>
            </a:r>
          </a:p>
        </p:txBody>
      </p:sp>
      <p:sp>
        <p:nvSpPr>
          <p:cNvPr id="65" name="Rounded Rectangle 5">
            <a:extLst>
              <a:ext uri="{FF2B5EF4-FFF2-40B4-BE49-F238E27FC236}">
                <a16:creationId xmlns:a16="http://schemas.microsoft.com/office/drawing/2014/main" id="{D993B855-6549-4014-83E3-2D6155B25C2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7D4B6B6F-50AA-47DD-A950-DFA9344833E6}"/>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9471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346">
            <a:extLst>
              <a:ext uri="{FF2B5EF4-FFF2-40B4-BE49-F238E27FC236}">
                <a16:creationId xmlns:a16="http://schemas.microsoft.com/office/drawing/2014/main" id="{06CDB327-3BC2-433D-AE4E-98F7E59FCACA}"/>
              </a:ext>
            </a:extLst>
          </p:cNvPr>
          <p:cNvGrpSpPr>
            <a:grpSpLocks/>
          </p:cNvGrpSpPr>
          <p:nvPr/>
        </p:nvGrpSpPr>
        <p:grpSpPr bwMode="auto">
          <a:xfrm>
            <a:off x="77765" y="696779"/>
            <a:ext cx="12091385" cy="6128562"/>
            <a:chOff x="462722" y="2651942"/>
            <a:chExt cx="7010400" cy="8311238"/>
          </a:xfrm>
        </p:grpSpPr>
        <p:sp>
          <p:nvSpPr>
            <p:cNvPr id="27" name="Round Same Side Corner Rectangle 347">
              <a:extLst>
                <a:ext uri="{FF2B5EF4-FFF2-40B4-BE49-F238E27FC236}">
                  <a16:creationId xmlns:a16="http://schemas.microsoft.com/office/drawing/2014/main" id="{07FA6C22-83DB-4CC0-92BA-72714A2C5D3D}"/>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8" name="Round Same Side Corner Rectangle 348">
              <a:extLst>
                <a:ext uri="{FF2B5EF4-FFF2-40B4-BE49-F238E27FC236}">
                  <a16:creationId xmlns:a16="http://schemas.microsoft.com/office/drawing/2014/main" id="{3158237E-4921-466B-AD04-CC53D80C2CF0}"/>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Surface Water Trends Over Time: PFOS</a:t>
              </a:r>
              <a:endParaRPr lang="en-US" sz="1286" b="1" dirty="0">
                <a:solidFill>
                  <a:schemeClr val="bg1"/>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B3CC9437-0BA0-491B-B5FC-3F2AD00D2BE5}"/>
              </a:ext>
            </a:extLst>
          </p:cNvPr>
          <p:cNvSpPr txBox="1"/>
          <p:nvPr/>
        </p:nvSpPr>
        <p:spPr>
          <a:xfrm>
            <a:off x="150022" y="1088926"/>
            <a:ext cx="6060785" cy="2024233"/>
          </a:xfrm>
          <a:prstGeom prst="rect">
            <a:avLst/>
          </a:prstGeom>
          <a:solidFill>
            <a:schemeClr val="bg1"/>
          </a:solidFill>
          <a:ln w="34925">
            <a:solidFill>
              <a:srgbClr val="00B0F0"/>
            </a:solidFill>
          </a:ln>
        </p:spPr>
        <p:txBody>
          <a:bodyPr wrap="square" rtlCol="0">
            <a:noAutofit/>
          </a:bodyPr>
          <a:lstStyle/>
          <a:p>
            <a:pPr algn="ctr"/>
            <a:r>
              <a:rPr lang="en-US" sz="1200" b="1" dirty="0">
                <a:solidFill>
                  <a:srgbClr val="00B0F0"/>
                </a:solidFill>
                <a:latin typeface="Arial" panose="020B0604020202020204" pitchFamily="34" charset="0"/>
                <a:cs typeface="Arial" panose="020B0604020202020204" pitchFamily="34" charset="0"/>
              </a:rPr>
              <a:t>2006 Pre-</a:t>
            </a:r>
            <a:r>
              <a:rPr lang="en-US" sz="1200" b="1" dirty="0" err="1">
                <a:solidFill>
                  <a:srgbClr val="00B0F0"/>
                </a:solidFill>
                <a:latin typeface="Arial" panose="020B0604020202020204" pitchFamily="34" charset="0"/>
                <a:cs typeface="Arial" panose="020B0604020202020204" pitchFamily="34" charset="0"/>
              </a:rPr>
              <a:t>Pumpout</a:t>
            </a:r>
            <a:r>
              <a:rPr lang="en-US" sz="1200" b="1" dirty="0">
                <a:solidFill>
                  <a:srgbClr val="00B0F0"/>
                </a:solidFill>
                <a:latin typeface="Arial" panose="020B0604020202020204" pitchFamily="34" charset="0"/>
                <a:cs typeface="Arial" panose="020B0604020202020204" pitchFamily="34" charset="0"/>
              </a:rPr>
              <a:t> Well Expansion Analysis</a:t>
            </a:r>
            <a:endParaRPr lang="en-US" sz="1200" dirty="0">
              <a:solidFill>
                <a:srgbClr val="00B0F0"/>
              </a:solidFill>
              <a:latin typeface="Arial" panose="020B0604020202020204" pitchFamily="34" charset="0"/>
              <a:cs typeface="Arial" panose="020B0604020202020204" pitchFamily="34" charset="0"/>
            </a:endParaRPr>
          </a:p>
          <a:p>
            <a:pPr algn="ctr"/>
            <a:endParaRPr lang="en-US" sz="7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According to data provided by MPCA, the first surface water sampling event in 2006 identified PFOS concentrations in Raleigh Creek ranging from 0.2 ppb at RC13 (1.9 miles downstream of ODS) to 8 ppb at RC3 (175 feet downstream of ODS). </a:t>
            </a:r>
          </a:p>
          <a:p>
            <a:pPr marL="285750" indent="-285750" algn="ctr">
              <a:buFont typeface="Arial" panose="020B0604020202020204" pitchFamily="34" charset="0"/>
              <a:buChar char="•"/>
            </a:pPr>
            <a:endParaRPr lang="en-US" sz="700" dirty="0">
              <a:latin typeface="Arial" panose="020B0604020202020204" pitchFamily="34" charset="0"/>
              <a:cs typeface="Arial" panose="020B0604020202020204" pitchFamily="34" charset="0"/>
            </a:endParaRPr>
          </a:p>
          <a:p>
            <a:pPr marL="171450" indent="-171450" algn="ctr">
              <a:lnSpc>
                <a:spcPct val="150000"/>
              </a:lnSpc>
              <a:buFont typeface="Arial" panose="020B0604020202020204" pitchFamily="34" charset="0"/>
              <a:buChar char="•"/>
            </a:pPr>
            <a:r>
              <a:rPr lang="en-US" sz="1200" dirty="0">
                <a:latin typeface="Arial" panose="020B0604020202020204" pitchFamily="34" charset="0"/>
                <a:cs typeface="Arial" panose="020B0604020202020204" pitchFamily="34" charset="0"/>
              </a:rPr>
              <a:t>RC7 and RC10 – highest historical PFOS concentrations reported in 2006</a:t>
            </a:r>
          </a:p>
          <a:p>
            <a:pPr marL="171450" indent="-171450" algn="ctr">
              <a:lnSpc>
                <a:spcPct val="150000"/>
              </a:lnSpc>
              <a:buFont typeface="Arial" panose="020B0604020202020204" pitchFamily="34" charset="0"/>
              <a:buChar char="•"/>
            </a:pPr>
            <a:r>
              <a:rPr lang="en-US" sz="1200" dirty="0">
                <a:latin typeface="Arial" panose="020B0604020202020204" pitchFamily="34" charset="0"/>
                <a:cs typeface="Arial" panose="020B0604020202020204" pitchFamily="34" charset="0"/>
              </a:rPr>
              <a:t>RC3, RC5, and RC13 – highest historic PFOS concentrations reported </a:t>
            </a:r>
            <a:r>
              <a:rPr lang="en-US" sz="1200" u="sng" dirty="0">
                <a:latin typeface="Arial" panose="020B0604020202020204" pitchFamily="34" charset="0"/>
                <a:cs typeface="Arial" panose="020B0604020202020204" pitchFamily="34" charset="0"/>
              </a:rPr>
              <a:t>after</a:t>
            </a:r>
            <a:r>
              <a:rPr lang="en-US" sz="1200" dirty="0">
                <a:latin typeface="Arial" panose="020B0604020202020204" pitchFamily="34" charset="0"/>
                <a:cs typeface="Arial" panose="020B0604020202020204" pitchFamily="34" charset="0"/>
              </a:rPr>
              <a:t> 2006</a:t>
            </a:r>
          </a:p>
          <a:p>
            <a:pPr marL="171450" indent="-171450" algn="ctr">
              <a:lnSpc>
                <a:spcPct val="150000"/>
              </a:lnSpc>
              <a:buFont typeface="Arial" panose="020B0604020202020204" pitchFamily="34" charset="0"/>
              <a:buChar char="•"/>
            </a:pPr>
            <a:r>
              <a:rPr lang="en-US" sz="1200" dirty="0">
                <a:latin typeface="Arial" panose="020B0604020202020204" pitchFamily="34" charset="0"/>
                <a:cs typeface="Arial" panose="020B0604020202020204" pitchFamily="34" charset="0"/>
              </a:rPr>
              <a:t>RC3 (closes to ODS) – highest historic PFOS concentration reported in </a:t>
            </a:r>
            <a:r>
              <a:rPr lang="en-US" sz="1200" u="sng" dirty="0">
                <a:latin typeface="Arial" panose="020B0604020202020204" pitchFamily="34" charset="0"/>
                <a:cs typeface="Arial" panose="020B0604020202020204" pitchFamily="34" charset="0"/>
              </a:rPr>
              <a:t>2020</a:t>
            </a:r>
            <a:endParaRPr lang="en-US" sz="700" u="sng" dirty="0">
              <a:latin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9FE34EB0-8321-4C64-9C74-04C8EFAA7DEB}"/>
              </a:ext>
            </a:extLst>
          </p:cNvPr>
          <p:cNvGrpSpPr/>
          <p:nvPr/>
        </p:nvGrpSpPr>
        <p:grpSpPr>
          <a:xfrm>
            <a:off x="187429" y="3316103"/>
            <a:ext cx="5796550" cy="2138268"/>
            <a:chOff x="136208" y="3846935"/>
            <a:chExt cx="5796550" cy="2138268"/>
          </a:xfrm>
        </p:grpSpPr>
        <p:graphicFrame>
          <p:nvGraphicFramePr>
            <p:cNvPr id="32" name="Chart 31">
              <a:extLst>
                <a:ext uri="{FF2B5EF4-FFF2-40B4-BE49-F238E27FC236}">
                  <a16:creationId xmlns:a16="http://schemas.microsoft.com/office/drawing/2014/main" id="{D96BDDF4-0886-4C55-813E-3E38D75F1DBC}"/>
                </a:ext>
              </a:extLst>
            </p:cNvPr>
            <p:cNvGraphicFramePr>
              <a:graphicFrameLocks/>
            </p:cNvGraphicFramePr>
            <p:nvPr/>
          </p:nvGraphicFramePr>
          <p:xfrm>
            <a:off x="136208" y="3846935"/>
            <a:ext cx="5796550" cy="2138268"/>
          </p:xfrm>
          <a:graphic>
            <a:graphicData uri="http://schemas.openxmlformats.org/drawingml/2006/chart">
              <c:chart xmlns:c="http://schemas.openxmlformats.org/drawingml/2006/chart" xmlns:r="http://schemas.openxmlformats.org/officeDocument/2006/relationships" r:id="rId2"/>
            </a:graphicData>
          </a:graphic>
        </p:graphicFrame>
        <p:sp>
          <p:nvSpPr>
            <p:cNvPr id="33" name="Rectangle 32">
              <a:extLst>
                <a:ext uri="{FF2B5EF4-FFF2-40B4-BE49-F238E27FC236}">
                  <a16:creationId xmlns:a16="http://schemas.microsoft.com/office/drawing/2014/main" id="{EEC180F1-384D-4CEA-AA14-006F0501717B}"/>
                </a:ext>
              </a:extLst>
            </p:cNvPr>
            <p:cNvSpPr/>
            <p:nvPr/>
          </p:nvSpPr>
          <p:spPr>
            <a:xfrm>
              <a:off x="530290" y="5550391"/>
              <a:ext cx="625151"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4" name="Oval 33">
              <a:extLst>
                <a:ext uri="{FF2B5EF4-FFF2-40B4-BE49-F238E27FC236}">
                  <a16:creationId xmlns:a16="http://schemas.microsoft.com/office/drawing/2014/main" id="{66FA01D0-DA2B-4528-82A9-8E8D535ACA01}"/>
                </a:ext>
              </a:extLst>
            </p:cNvPr>
            <p:cNvSpPr/>
            <p:nvPr/>
          </p:nvSpPr>
          <p:spPr>
            <a:xfrm>
              <a:off x="875251" y="4505255"/>
              <a:ext cx="64008" cy="64008"/>
            </a:xfrm>
            <a:prstGeom prst="ellipse">
              <a:avLst/>
            </a:prstGeom>
            <a:solidFill>
              <a:srgbClr val="ED7D3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TextBox 12">
              <a:extLst>
                <a:ext uri="{FF2B5EF4-FFF2-40B4-BE49-F238E27FC236}">
                  <a16:creationId xmlns:a16="http://schemas.microsoft.com/office/drawing/2014/main" id="{A04030CA-01D2-40B9-98B8-885850E9E73B}"/>
                </a:ext>
              </a:extLst>
            </p:cNvPr>
            <p:cNvSpPr txBox="1"/>
            <p:nvPr/>
          </p:nvSpPr>
          <p:spPr>
            <a:xfrm>
              <a:off x="645895" y="3928082"/>
              <a:ext cx="569387" cy="261610"/>
            </a:xfrm>
            <a:prstGeom prst="rect">
              <a:avLst/>
            </a:prstGeom>
            <a:noFill/>
          </p:spPr>
          <p:txBody>
            <a:bodyPr wrap="none" rtlCol="0">
              <a:spAutoFit/>
            </a:bodyPr>
            <a:lstStyle/>
            <a:p>
              <a:r>
                <a:rPr lang="en-US" sz="1050" dirty="0">
                  <a:solidFill>
                    <a:schemeClr val="bg2">
                      <a:lumMod val="50000"/>
                    </a:schemeClr>
                  </a:solidFill>
                </a:rPr>
                <a:t>Jun-06</a:t>
              </a:r>
            </a:p>
          </p:txBody>
        </p:sp>
        <p:sp>
          <p:nvSpPr>
            <p:cNvPr id="6" name="TextBox 5">
              <a:extLst>
                <a:ext uri="{FF2B5EF4-FFF2-40B4-BE49-F238E27FC236}">
                  <a16:creationId xmlns:a16="http://schemas.microsoft.com/office/drawing/2014/main" id="{549BB661-C44D-4497-ADC0-9F47B36490EA}"/>
                </a:ext>
              </a:extLst>
            </p:cNvPr>
            <p:cNvSpPr txBox="1"/>
            <p:nvPr/>
          </p:nvSpPr>
          <p:spPr>
            <a:xfrm>
              <a:off x="1206204" y="4314713"/>
              <a:ext cx="990600" cy="553998"/>
            </a:xfrm>
            <a:prstGeom prst="rect">
              <a:avLst/>
            </a:prstGeom>
            <a:noFill/>
          </p:spPr>
          <p:txBody>
            <a:bodyPr wrap="square" rtlCol="0">
              <a:spAutoFit/>
            </a:bodyPr>
            <a:lstStyle/>
            <a:p>
              <a:r>
                <a:rPr lang="en-US" sz="1000" b="1" dirty="0">
                  <a:solidFill>
                    <a:srgbClr val="7030A0"/>
                  </a:solidFill>
                </a:rPr>
                <a:t>Expansion of Pump-out System</a:t>
              </a:r>
            </a:p>
          </p:txBody>
        </p:sp>
        <p:cxnSp>
          <p:nvCxnSpPr>
            <p:cNvPr id="8" name="Straight Connector 7">
              <a:extLst>
                <a:ext uri="{FF2B5EF4-FFF2-40B4-BE49-F238E27FC236}">
                  <a16:creationId xmlns:a16="http://schemas.microsoft.com/office/drawing/2014/main" id="{A70F611A-25A8-4216-A6D1-BAED0151B1BB}"/>
                </a:ext>
              </a:extLst>
            </p:cNvPr>
            <p:cNvCxnSpPr>
              <a:cxnSpLocks/>
            </p:cNvCxnSpPr>
            <p:nvPr/>
          </p:nvCxnSpPr>
          <p:spPr>
            <a:xfrm>
              <a:off x="1224907" y="4143873"/>
              <a:ext cx="0" cy="1316736"/>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27C42C2-06B3-4B11-BB3B-F79D381D84E3}"/>
                </a:ext>
              </a:extLst>
            </p:cNvPr>
            <p:cNvSpPr/>
            <p:nvPr/>
          </p:nvSpPr>
          <p:spPr>
            <a:xfrm>
              <a:off x="5339756" y="4340506"/>
              <a:ext cx="219456" cy="2194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02D3975-9453-46A5-8D10-C6179CD94323}"/>
                </a:ext>
              </a:extLst>
            </p:cNvPr>
            <p:cNvSpPr/>
            <p:nvPr/>
          </p:nvSpPr>
          <p:spPr>
            <a:xfrm>
              <a:off x="4125411" y="5190716"/>
              <a:ext cx="219456" cy="2194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55">
              <a:extLst>
                <a:ext uri="{FF2B5EF4-FFF2-40B4-BE49-F238E27FC236}">
                  <a16:creationId xmlns:a16="http://schemas.microsoft.com/office/drawing/2014/main" id="{6E9362BF-9A8D-4A76-8027-72C7F262CF4A}"/>
                </a:ext>
              </a:extLst>
            </p:cNvPr>
            <p:cNvSpPr txBox="1"/>
            <p:nvPr/>
          </p:nvSpPr>
          <p:spPr>
            <a:xfrm>
              <a:off x="4160190" y="5229777"/>
              <a:ext cx="1286774"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MIN: Jul-2017</a:t>
              </a:r>
            </a:p>
          </p:txBody>
        </p:sp>
        <p:sp>
          <p:nvSpPr>
            <p:cNvPr id="38" name="TextBox 55">
              <a:extLst>
                <a:ext uri="{FF2B5EF4-FFF2-40B4-BE49-F238E27FC236}">
                  <a16:creationId xmlns:a16="http://schemas.microsoft.com/office/drawing/2014/main" id="{8EE668E3-2160-4419-AF1F-22D648B3A23E}"/>
                </a:ext>
              </a:extLst>
            </p:cNvPr>
            <p:cNvSpPr txBox="1"/>
            <p:nvPr/>
          </p:nvSpPr>
          <p:spPr>
            <a:xfrm>
              <a:off x="4528364" y="4127253"/>
              <a:ext cx="1222472"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MAX: May-2020</a:t>
              </a:r>
            </a:p>
          </p:txBody>
        </p:sp>
        <p:sp>
          <p:nvSpPr>
            <p:cNvPr id="95" name="Rectangle 94">
              <a:extLst>
                <a:ext uri="{FF2B5EF4-FFF2-40B4-BE49-F238E27FC236}">
                  <a16:creationId xmlns:a16="http://schemas.microsoft.com/office/drawing/2014/main" id="{30E2634F-749A-4A7D-AD29-CA6DF4E24D7D}"/>
                </a:ext>
              </a:extLst>
            </p:cNvPr>
            <p:cNvSpPr/>
            <p:nvPr/>
          </p:nvSpPr>
          <p:spPr>
            <a:xfrm>
              <a:off x="4700588" y="4150520"/>
              <a:ext cx="890587" cy="166687"/>
            </a:xfrm>
            <a:prstGeom prst="rect">
              <a:avLst/>
            </a:prstGeom>
            <a:solidFill>
              <a:srgbClr val="F4B183">
                <a:alpha val="34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8C61F69F-3C83-48B0-ADBB-2C542FDD9830}"/>
              </a:ext>
            </a:extLst>
          </p:cNvPr>
          <p:cNvSpPr txBox="1"/>
          <p:nvPr/>
        </p:nvSpPr>
        <p:spPr>
          <a:xfrm>
            <a:off x="249175" y="5578251"/>
            <a:ext cx="5703622" cy="1154162"/>
          </a:xfrm>
          <a:prstGeom prst="rect">
            <a:avLst/>
          </a:prstGeom>
          <a:solidFill>
            <a:schemeClr val="bg1"/>
          </a:solidFill>
          <a:ln w="34925">
            <a:solidFill>
              <a:srgbClr val="00B0F0"/>
            </a:solidFill>
          </a:ln>
        </p:spPr>
        <p:txBody>
          <a:bodyPr wrap="square" rtlCol="0">
            <a:spAutoFit/>
          </a:bodyPr>
          <a:lstStyle/>
          <a:p>
            <a:pPr algn="ctr"/>
            <a:r>
              <a:rPr lang="en-US" sz="1150" b="1" dirty="0">
                <a:solidFill>
                  <a:srgbClr val="00B0F0"/>
                </a:solidFill>
                <a:latin typeface="Arial" panose="020B0604020202020204" pitchFamily="34" charset="0"/>
                <a:cs typeface="Arial" panose="020B0604020202020204" pitchFamily="34" charset="0"/>
              </a:rPr>
              <a:t>2011-2020 Post-</a:t>
            </a:r>
            <a:r>
              <a:rPr lang="en-US" sz="1150" b="1" dirty="0" err="1">
                <a:solidFill>
                  <a:srgbClr val="00B0F0"/>
                </a:solidFill>
                <a:latin typeface="Arial" panose="020B0604020202020204" pitchFamily="34" charset="0"/>
                <a:cs typeface="Arial" panose="020B0604020202020204" pitchFamily="34" charset="0"/>
              </a:rPr>
              <a:t>Pumpout</a:t>
            </a:r>
            <a:r>
              <a:rPr lang="en-US" sz="1150" b="1" dirty="0">
                <a:solidFill>
                  <a:srgbClr val="00B0F0"/>
                </a:solidFill>
                <a:latin typeface="Arial" panose="020B0604020202020204" pitchFamily="34" charset="0"/>
                <a:cs typeface="Arial" panose="020B0604020202020204" pitchFamily="34" charset="0"/>
              </a:rPr>
              <a:t> Analysis: RC3</a:t>
            </a:r>
          </a:p>
          <a:p>
            <a:pPr algn="ctr"/>
            <a:endParaRPr lang="en-US" sz="900" b="1" dirty="0">
              <a:solidFill>
                <a:srgbClr val="00B0F0"/>
              </a:solidFill>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The maximum PFOS concentration at RC3, the closest sampling point to ODS, was reported in May of 2020. According to Man-Kendall Analysis (run by AECOM for post-expansion data only), since the expansion of the pump-out system in 2010, RC3 has not seen a statistically significant decreasing trend. </a:t>
            </a:r>
          </a:p>
        </p:txBody>
      </p:sp>
      <p:grpSp>
        <p:nvGrpSpPr>
          <p:cNvPr id="153" name="Group 152">
            <a:extLst>
              <a:ext uri="{FF2B5EF4-FFF2-40B4-BE49-F238E27FC236}">
                <a16:creationId xmlns:a16="http://schemas.microsoft.com/office/drawing/2014/main" id="{2F1860B7-CF8B-4EEB-ACE6-F750FE3CBF3F}"/>
              </a:ext>
            </a:extLst>
          </p:cNvPr>
          <p:cNvGrpSpPr/>
          <p:nvPr/>
        </p:nvGrpSpPr>
        <p:grpSpPr>
          <a:xfrm>
            <a:off x="5110407" y="988870"/>
            <a:ext cx="6964588" cy="2188718"/>
            <a:chOff x="5022256" y="1158287"/>
            <a:chExt cx="6964588" cy="2188718"/>
          </a:xfrm>
        </p:grpSpPr>
        <p:grpSp>
          <p:nvGrpSpPr>
            <p:cNvPr id="154" name="Group 153">
              <a:extLst>
                <a:ext uri="{FF2B5EF4-FFF2-40B4-BE49-F238E27FC236}">
                  <a16:creationId xmlns:a16="http://schemas.microsoft.com/office/drawing/2014/main" id="{B2CADCCF-3B95-4B59-AF34-FA4D3F8388AA}"/>
                </a:ext>
              </a:extLst>
            </p:cNvPr>
            <p:cNvGrpSpPr/>
            <p:nvPr/>
          </p:nvGrpSpPr>
          <p:grpSpPr>
            <a:xfrm>
              <a:off x="5022256" y="1158287"/>
              <a:ext cx="6964588" cy="2188718"/>
              <a:chOff x="5022256" y="1158287"/>
              <a:chExt cx="6964588" cy="2188718"/>
            </a:xfrm>
          </p:grpSpPr>
          <p:grpSp>
            <p:nvGrpSpPr>
              <p:cNvPr id="156" name="Group 155">
                <a:extLst>
                  <a:ext uri="{FF2B5EF4-FFF2-40B4-BE49-F238E27FC236}">
                    <a16:creationId xmlns:a16="http://schemas.microsoft.com/office/drawing/2014/main" id="{C854B432-2D64-46CA-9E9A-FE4B84C4548C}"/>
                  </a:ext>
                </a:extLst>
              </p:cNvPr>
              <p:cNvGrpSpPr/>
              <p:nvPr/>
            </p:nvGrpSpPr>
            <p:grpSpPr>
              <a:xfrm>
                <a:off x="6190294" y="1208737"/>
                <a:ext cx="5796550" cy="2138268"/>
                <a:chOff x="6190294" y="1208737"/>
                <a:chExt cx="5796550" cy="2138268"/>
              </a:xfrm>
            </p:grpSpPr>
            <p:graphicFrame>
              <p:nvGraphicFramePr>
                <p:cNvPr id="160" name="Chart 159">
                  <a:extLst>
                    <a:ext uri="{FF2B5EF4-FFF2-40B4-BE49-F238E27FC236}">
                      <a16:creationId xmlns:a16="http://schemas.microsoft.com/office/drawing/2014/main" id="{54DFA65F-47D3-421E-87FE-99FF280478CA}"/>
                    </a:ext>
                  </a:extLst>
                </p:cNvPr>
                <p:cNvGraphicFramePr>
                  <a:graphicFrameLocks/>
                </p:cNvGraphicFramePr>
                <p:nvPr>
                  <p:extLst>
                    <p:ext uri="{D42A27DB-BD31-4B8C-83A1-F6EECF244321}">
                      <p14:modId xmlns:p14="http://schemas.microsoft.com/office/powerpoint/2010/main" val="2325914241"/>
                    </p:ext>
                  </p:extLst>
                </p:nvPr>
              </p:nvGraphicFramePr>
              <p:xfrm>
                <a:off x="6190294" y="1208737"/>
                <a:ext cx="5796550" cy="2138268"/>
              </p:xfrm>
              <a:graphic>
                <a:graphicData uri="http://schemas.openxmlformats.org/drawingml/2006/chart">
                  <c:chart xmlns:c="http://schemas.openxmlformats.org/drawingml/2006/chart" xmlns:r="http://schemas.openxmlformats.org/officeDocument/2006/relationships" r:id="rId3"/>
                </a:graphicData>
              </a:graphic>
            </p:graphicFrame>
            <p:grpSp>
              <p:nvGrpSpPr>
                <p:cNvPr id="161" name="Group 160">
                  <a:extLst>
                    <a:ext uri="{FF2B5EF4-FFF2-40B4-BE49-F238E27FC236}">
                      <a16:creationId xmlns:a16="http://schemas.microsoft.com/office/drawing/2014/main" id="{C48BF505-E09E-451E-A37C-E26D78B5B8AB}"/>
                    </a:ext>
                  </a:extLst>
                </p:cNvPr>
                <p:cNvGrpSpPr/>
                <p:nvPr/>
              </p:nvGrpSpPr>
              <p:grpSpPr>
                <a:xfrm>
                  <a:off x="6593275" y="1288313"/>
                  <a:ext cx="3634505" cy="1979005"/>
                  <a:chOff x="6593275" y="1288313"/>
                  <a:chExt cx="3634505" cy="1979005"/>
                </a:xfrm>
              </p:grpSpPr>
              <p:sp>
                <p:nvSpPr>
                  <p:cNvPr id="162" name="Rectangle 161">
                    <a:extLst>
                      <a:ext uri="{FF2B5EF4-FFF2-40B4-BE49-F238E27FC236}">
                        <a16:creationId xmlns:a16="http://schemas.microsoft.com/office/drawing/2014/main" id="{F5590CAC-4080-4BEE-BA86-D9C0B9B8487F}"/>
                      </a:ext>
                    </a:extLst>
                  </p:cNvPr>
                  <p:cNvSpPr/>
                  <p:nvPr/>
                </p:nvSpPr>
                <p:spPr>
                  <a:xfrm>
                    <a:off x="6816492" y="1501308"/>
                    <a:ext cx="361950" cy="1316736"/>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8DB83BD-0EA2-4F47-A3E0-D85A47623C99}"/>
                      </a:ext>
                    </a:extLst>
                  </p:cNvPr>
                  <p:cNvSpPr/>
                  <p:nvPr/>
                </p:nvSpPr>
                <p:spPr>
                  <a:xfrm>
                    <a:off x="6611358" y="2897920"/>
                    <a:ext cx="625151"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4" name="TextBox 163">
                    <a:extLst>
                      <a:ext uri="{FF2B5EF4-FFF2-40B4-BE49-F238E27FC236}">
                        <a16:creationId xmlns:a16="http://schemas.microsoft.com/office/drawing/2014/main" id="{AD850AEC-0970-4E56-9FE5-DE112174C471}"/>
                      </a:ext>
                    </a:extLst>
                  </p:cNvPr>
                  <p:cNvSpPr txBox="1"/>
                  <p:nvPr/>
                </p:nvSpPr>
                <p:spPr>
                  <a:xfrm>
                    <a:off x="6712773" y="1288313"/>
                    <a:ext cx="569387" cy="261610"/>
                  </a:xfrm>
                  <a:prstGeom prst="rect">
                    <a:avLst/>
                  </a:prstGeom>
                  <a:noFill/>
                </p:spPr>
                <p:txBody>
                  <a:bodyPr wrap="none" rtlCol="0">
                    <a:spAutoFit/>
                  </a:bodyPr>
                  <a:lstStyle/>
                  <a:p>
                    <a:r>
                      <a:rPr lang="en-US" sz="1050" dirty="0">
                        <a:solidFill>
                          <a:schemeClr val="bg2">
                            <a:lumMod val="50000"/>
                          </a:schemeClr>
                        </a:solidFill>
                      </a:rPr>
                      <a:t>Jun-06</a:t>
                    </a:r>
                  </a:p>
                </p:txBody>
              </p:sp>
              <p:sp>
                <p:nvSpPr>
                  <p:cNvPr id="165" name="TextBox 164">
                    <a:extLst>
                      <a:ext uri="{FF2B5EF4-FFF2-40B4-BE49-F238E27FC236}">
                        <a16:creationId xmlns:a16="http://schemas.microsoft.com/office/drawing/2014/main" id="{22AFC2E6-3D3F-4BB2-A5B1-75AE9DC4892D}"/>
                      </a:ext>
                    </a:extLst>
                  </p:cNvPr>
                  <p:cNvSpPr txBox="1"/>
                  <p:nvPr/>
                </p:nvSpPr>
                <p:spPr>
                  <a:xfrm>
                    <a:off x="7268610" y="1662242"/>
                    <a:ext cx="990600" cy="553998"/>
                  </a:xfrm>
                  <a:prstGeom prst="rect">
                    <a:avLst/>
                  </a:prstGeom>
                  <a:noFill/>
                </p:spPr>
                <p:txBody>
                  <a:bodyPr wrap="square" rtlCol="0">
                    <a:spAutoFit/>
                  </a:bodyPr>
                  <a:lstStyle/>
                  <a:p>
                    <a:r>
                      <a:rPr lang="en-US" sz="1000" b="1" dirty="0">
                        <a:solidFill>
                          <a:srgbClr val="7030A0"/>
                        </a:solidFill>
                      </a:rPr>
                      <a:t>Expansion of Pump-out System</a:t>
                    </a:r>
                  </a:p>
                </p:txBody>
              </p:sp>
              <p:cxnSp>
                <p:nvCxnSpPr>
                  <p:cNvPr id="166" name="Straight Connector 165">
                    <a:extLst>
                      <a:ext uri="{FF2B5EF4-FFF2-40B4-BE49-F238E27FC236}">
                        <a16:creationId xmlns:a16="http://schemas.microsoft.com/office/drawing/2014/main" id="{AAA33CFE-FD9C-4202-9356-AB0F808C060B}"/>
                      </a:ext>
                    </a:extLst>
                  </p:cNvPr>
                  <p:cNvCxnSpPr>
                    <a:cxnSpLocks/>
                  </p:cNvCxnSpPr>
                  <p:nvPr/>
                </p:nvCxnSpPr>
                <p:spPr>
                  <a:xfrm>
                    <a:off x="7254167" y="1508018"/>
                    <a:ext cx="0" cy="1316736"/>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67" name="Oval 166">
                    <a:extLst>
                      <a:ext uri="{FF2B5EF4-FFF2-40B4-BE49-F238E27FC236}">
                        <a16:creationId xmlns:a16="http://schemas.microsoft.com/office/drawing/2014/main" id="{6B6CCEC9-7ABB-46D6-BACA-F0DD2B6A17C7}"/>
                      </a:ext>
                    </a:extLst>
                  </p:cNvPr>
                  <p:cNvSpPr/>
                  <p:nvPr/>
                </p:nvSpPr>
                <p:spPr>
                  <a:xfrm>
                    <a:off x="6957247" y="1838795"/>
                    <a:ext cx="64008" cy="64008"/>
                  </a:xfrm>
                  <a:prstGeom prst="ellipse">
                    <a:avLst/>
                  </a:prstGeom>
                  <a:solidFill>
                    <a:srgbClr val="76717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8" name="Oval 167">
                    <a:extLst>
                      <a:ext uri="{FF2B5EF4-FFF2-40B4-BE49-F238E27FC236}">
                        <a16:creationId xmlns:a16="http://schemas.microsoft.com/office/drawing/2014/main" id="{08C97A6D-3659-49FA-AD95-F905FE5ACE99}"/>
                      </a:ext>
                    </a:extLst>
                  </p:cNvPr>
                  <p:cNvSpPr/>
                  <p:nvPr/>
                </p:nvSpPr>
                <p:spPr>
                  <a:xfrm>
                    <a:off x="6965463" y="2287202"/>
                    <a:ext cx="64008" cy="64008"/>
                  </a:xfrm>
                  <a:prstGeom prst="ellipse">
                    <a:avLst/>
                  </a:prstGeom>
                  <a:solidFill>
                    <a:srgbClr val="A9D18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9" name="Oval 168">
                    <a:extLst>
                      <a:ext uri="{FF2B5EF4-FFF2-40B4-BE49-F238E27FC236}">
                        <a16:creationId xmlns:a16="http://schemas.microsoft.com/office/drawing/2014/main" id="{2F281199-62DC-47E8-834E-C49F61204B84}"/>
                      </a:ext>
                    </a:extLst>
                  </p:cNvPr>
                  <p:cNvSpPr/>
                  <p:nvPr/>
                </p:nvSpPr>
                <p:spPr>
                  <a:xfrm>
                    <a:off x="8589123" y="1679452"/>
                    <a:ext cx="182880" cy="1791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5A1F4F3D-02D2-4A2C-A843-0EF616B9FEED}"/>
                      </a:ext>
                    </a:extLst>
                  </p:cNvPr>
                  <p:cNvSpPr/>
                  <p:nvPr/>
                </p:nvSpPr>
                <p:spPr>
                  <a:xfrm>
                    <a:off x="7703667" y="2500435"/>
                    <a:ext cx="262108" cy="230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55">
                    <a:extLst>
                      <a:ext uri="{FF2B5EF4-FFF2-40B4-BE49-F238E27FC236}">
                        <a16:creationId xmlns:a16="http://schemas.microsoft.com/office/drawing/2014/main" id="{6098C80E-BDA3-4045-BD3D-EE21411FA307}"/>
                      </a:ext>
                    </a:extLst>
                  </p:cNvPr>
                  <p:cNvSpPr txBox="1"/>
                  <p:nvPr/>
                </p:nvSpPr>
                <p:spPr>
                  <a:xfrm>
                    <a:off x="8589123" y="1622514"/>
                    <a:ext cx="1638657"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MAX: Jun 2014 (RC5)</a:t>
                    </a:r>
                  </a:p>
                </p:txBody>
              </p:sp>
              <p:sp>
                <p:nvSpPr>
                  <p:cNvPr id="172" name="TextBox 55">
                    <a:extLst>
                      <a:ext uri="{FF2B5EF4-FFF2-40B4-BE49-F238E27FC236}">
                        <a16:creationId xmlns:a16="http://schemas.microsoft.com/office/drawing/2014/main" id="{D00E8F50-3BEA-4A1F-B973-BE55C926F241}"/>
                      </a:ext>
                    </a:extLst>
                  </p:cNvPr>
                  <p:cNvSpPr txBox="1"/>
                  <p:nvPr/>
                </p:nvSpPr>
                <p:spPr>
                  <a:xfrm>
                    <a:off x="7812903" y="2508433"/>
                    <a:ext cx="130832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MIN: Mar 2012</a:t>
                    </a:r>
                  </a:p>
                </p:txBody>
              </p:sp>
              <p:sp>
                <p:nvSpPr>
                  <p:cNvPr id="173" name="Oval 172">
                    <a:extLst>
                      <a:ext uri="{FF2B5EF4-FFF2-40B4-BE49-F238E27FC236}">
                        <a16:creationId xmlns:a16="http://schemas.microsoft.com/office/drawing/2014/main" id="{4FB65E1B-4010-4222-AED2-6A7C7420C5B1}"/>
                      </a:ext>
                    </a:extLst>
                  </p:cNvPr>
                  <p:cNvSpPr/>
                  <p:nvPr/>
                </p:nvSpPr>
                <p:spPr>
                  <a:xfrm>
                    <a:off x="6900946" y="1784645"/>
                    <a:ext cx="182880" cy="1791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A05C27A7-52C2-4179-84D2-69E0B6EC9DE3}"/>
                      </a:ext>
                    </a:extLst>
                  </p:cNvPr>
                  <p:cNvCxnSpPr>
                    <a:cxnSpLocks/>
                    <a:stCxn id="173" idx="2"/>
                    <a:endCxn id="155" idx="3"/>
                  </p:cNvCxnSpPr>
                  <p:nvPr/>
                </p:nvCxnSpPr>
                <p:spPr>
                  <a:xfrm flipH="1" flipV="1">
                    <a:off x="6593275" y="1348583"/>
                    <a:ext cx="307671" cy="525629"/>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9770A78C-EFAF-4B29-8AA6-051356FA6362}"/>
                      </a:ext>
                    </a:extLst>
                  </p:cNvPr>
                  <p:cNvSpPr/>
                  <p:nvPr/>
                </p:nvSpPr>
                <p:spPr>
                  <a:xfrm>
                    <a:off x="8794863" y="1645732"/>
                    <a:ext cx="1210197" cy="191426"/>
                  </a:xfrm>
                  <a:prstGeom prst="rect">
                    <a:avLst/>
                  </a:prstGeom>
                  <a:solidFill>
                    <a:srgbClr val="F4B183">
                      <a:alpha val="34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7" name="Group 156">
                <a:extLst>
                  <a:ext uri="{FF2B5EF4-FFF2-40B4-BE49-F238E27FC236}">
                    <a16:creationId xmlns:a16="http://schemas.microsoft.com/office/drawing/2014/main" id="{DBD49143-F863-498E-ADEE-A4230EE94B44}"/>
                  </a:ext>
                </a:extLst>
              </p:cNvPr>
              <p:cNvGrpSpPr/>
              <p:nvPr/>
            </p:nvGrpSpPr>
            <p:grpSpPr>
              <a:xfrm>
                <a:off x="5022256" y="1158287"/>
                <a:ext cx="1638657" cy="369332"/>
                <a:chOff x="5022256" y="1158287"/>
                <a:chExt cx="1638657" cy="369332"/>
              </a:xfrm>
            </p:grpSpPr>
            <p:sp>
              <p:nvSpPr>
                <p:cNvPr id="158" name="Rectangle 157">
                  <a:extLst>
                    <a:ext uri="{FF2B5EF4-FFF2-40B4-BE49-F238E27FC236}">
                      <a16:creationId xmlns:a16="http://schemas.microsoft.com/office/drawing/2014/main" id="{C5B6EE99-DC99-449C-909A-47905F0679AB}"/>
                    </a:ext>
                  </a:extLst>
                </p:cNvPr>
                <p:cNvSpPr/>
                <p:nvPr/>
              </p:nvSpPr>
              <p:spPr>
                <a:xfrm>
                  <a:off x="5787328" y="1192330"/>
                  <a:ext cx="808273" cy="302479"/>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55">
                  <a:extLst>
                    <a:ext uri="{FF2B5EF4-FFF2-40B4-BE49-F238E27FC236}">
                      <a16:creationId xmlns:a16="http://schemas.microsoft.com/office/drawing/2014/main" id="{6E699A42-6EA2-4A53-B04C-E156C78C0E9D}"/>
                    </a:ext>
                  </a:extLst>
                </p:cNvPr>
                <p:cNvSpPr txBox="1"/>
                <p:nvPr/>
              </p:nvSpPr>
              <p:spPr>
                <a:xfrm>
                  <a:off x="5022256" y="1158287"/>
                  <a:ext cx="163865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900" dirty="0">
                      <a:solidFill>
                        <a:schemeClr val="tx1"/>
                      </a:solidFill>
                      <a:latin typeface="Arial" panose="020B0604020202020204" pitchFamily="34" charset="0"/>
                      <a:cs typeface="Arial" panose="020B0604020202020204" pitchFamily="34" charset="0"/>
                    </a:rPr>
                    <a:t>MAX: Jun 2006</a:t>
                  </a:r>
                </a:p>
                <a:p>
                  <a:pPr algn="r"/>
                  <a:r>
                    <a:rPr lang="en-US" sz="900" dirty="0">
                      <a:latin typeface="Arial" panose="020B0604020202020204" pitchFamily="34" charset="0"/>
                      <a:cs typeface="Arial" panose="020B0604020202020204" pitchFamily="34" charset="0"/>
                    </a:rPr>
                    <a:t>(RC7)</a:t>
                  </a:r>
                  <a:endParaRPr lang="en-US" sz="900" dirty="0">
                    <a:solidFill>
                      <a:schemeClr val="tx1"/>
                    </a:solidFill>
                    <a:latin typeface="Arial" panose="020B0604020202020204" pitchFamily="34" charset="0"/>
                    <a:cs typeface="Arial" panose="020B0604020202020204" pitchFamily="34" charset="0"/>
                  </a:endParaRPr>
                </a:p>
              </p:txBody>
            </p:sp>
          </p:grpSp>
        </p:grpSp>
        <p:sp>
          <p:nvSpPr>
            <p:cNvPr id="155" name="Rectangle 154">
              <a:extLst>
                <a:ext uri="{FF2B5EF4-FFF2-40B4-BE49-F238E27FC236}">
                  <a16:creationId xmlns:a16="http://schemas.microsoft.com/office/drawing/2014/main" id="{A0ADD50C-A640-4688-AC69-D703C6B2A91D}"/>
                </a:ext>
              </a:extLst>
            </p:cNvPr>
            <p:cNvSpPr/>
            <p:nvPr/>
          </p:nvSpPr>
          <p:spPr>
            <a:xfrm>
              <a:off x="5785002" y="1197343"/>
              <a:ext cx="808273" cy="302479"/>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6" name="TextBox 175">
            <a:extLst>
              <a:ext uri="{FF2B5EF4-FFF2-40B4-BE49-F238E27FC236}">
                <a16:creationId xmlns:a16="http://schemas.microsoft.com/office/drawing/2014/main" id="{4FEA638B-C581-4396-A464-2BC2F2E1EBB1}"/>
              </a:ext>
            </a:extLst>
          </p:cNvPr>
          <p:cNvSpPr txBox="1"/>
          <p:nvPr/>
        </p:nvSpPr>
        <p:spPr>
          <a:xfrm>
            <a:off x="6266087" y="5494432"/>
            <a:ext cx="5807129" cy="1277273"/>
          </a:xfrm>
          <a:prstGeom prst="rect">
            <a:avLst/>
          </a:prstGeom>
          <a:solidFill>
            <a:schemeClr val="bg1"/>
          </a:solidFill>
          <a:ln w="34925">
            <a:solidFill>
              <a:srgbClr val="00B0F0"/>
            </a:solidFill>
          </a:ln>
        </p:spPr>
        <p:txBody>
          <a:bodyPr wrap="square" rtlCol="0">
            <a:spAutoFit/>
          </a:bodyPr>
          <a:lstStyle/>
          <a:p>
            <a:pPr algn="ctr"/>
            <a:r>
              <a:rPr lang="en-US" sz="1150" b="1" dirty="0">
                <a:solidFill>
                  <a:srgbClr val="00B0F0"/>
                </a:solidFill>
                <a:latin typeface="Arial" panose="020B0604020202020204" pitchFamily="34" charset="0"/>
                <a:cs typeface="Arial" panose="020B0604020202020204" pitchFamily="34" charset="0"/>
              </a:rPr>
              <a:t>2011-2020 Post-</a:t>
            </a:r>
            <a:r>
              <a:rPr lang="en-US" sz="1150" b="1" dirty="0" err="1">
                <a:solidFill>
                  <a:srgbClr val="00B0F0"/>
                </a:solidFill>
                <a:latin typeface="Arial" panose="020B0604020202020204" pitchFamily="34" charset="0"/>
                <a:cs typeface="Arial" panose="020B0604020202020204" pitchFamily="34" charset="0"/>
              </a:rPr>
              <a:t>Pumpout</a:t>
            </a:r>
            <a:r>
              <a:rPr lang="en-US" sz="1150" b="1" dirty="0">
                <a:solidFill>
                  <a:srgbClr val="00B0F0"/>
                </a:solidFill>
                <a:latin typeface="Arial" panose="020B0604020202020204" pitchFamily="34" charset="0"/>
                <a:cs typeface="Arial" panose="020B0604020202020204" pitchFamily="34" charset="0"/>
              </a:rPr>
              <a:t> Analysis: RC5, RC7, RC10, RC13</a:t>
            </a:r>
          </a:p>
          <a:p>
            <a:pPr algn="ctr"/>
            <a:endParaRPr lang="en-US" sz="600" b="1" dirty="0">
              <a:solidFill>
                <a:srgbClr val="00B0F0"/>
              </a:solidFill>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According to Man-Kendall Analysis (run by AECOM for post-expansion data only), since the expansion of the pump-out system in 2010, none of the above locations have seen a statistically significant decreasing trend.  While the maximum recorded PFOS at RC7 and RC10 was in 2006, maximum PFOS at RC5 and RC13 were measured in 2014 and 2013, respectively.</a:t>
            </a:r>
          </a:p>
        </p:txBody>
      </p:sp>
      <p:sp>
        <p:nvSpPr>
          <p:cNvPr id="180" name="Rectangle 179">
            <a:extLst>
              <a:ext uri="{FF2B5EF4-FFF2-40B4-BE49-F238E27FC236}">
                <a16:creationId xmlns:a16="http://schemas.microsoft.com/office/drawing/2014/main" id="{B1E9D7E4-944D-44E0-9B1F-2AC3458C75B1}"/>
              </a:ext>
            </a:extLst>
          </p:cNvPr>
          <p:cNvSpPr/>
          <p:nvPr/>
        </p:nvSpPr>
        <p:spPr>
          <a:xfrm>
            <a:off x="6906408" y="3595855"/>
            <a:ext cx="361950" cy="1313667"/>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a:extLst>
              <a:ext uri="{FF2B5EF4-FFF2-40B4-BE49-F238E27FC236}">
                <a16:creationId xmlns:a16="http://schemas.microsoft.com/office/drawing/2014/main" id="{2B14409E-E1DB-426C-885F-9859BBED4F1F}"/>
              </a:ext>
            </a:extLst>
          </p:cNvPr>
          <p:cNvSpPr txBox="1"/>
          <p:nvPr/>
        </p:nvSpPr>
        <p:spPr>
          <a:xfrm>
            <a:off x="7371226" y="3724256"/>
            <a:ext cx="990600" cy="553998"/>
          </a:xfrm>
          <a:prstGeom prst="rect">
            <a:avLst/>
          </a:prstGeom>
          <a:noFill/>
        </p:spPr>
        <p:txBody>
          <a:bodyPr wrap="square" rtlCol="0">
            <a:spAutoFit/>
          </a:bodyPr>
          <a:lstStyle/>
          <a:p>
            <a:r>
              <a:rPr lang="en-US" sz="1000" b="1" dirty="0">
                <a:solidFill>
                  <a:srgbClr val="7030A0"/>
                </a:solidFill>
              </a:rPr>
              <a:t>Expansion of Pump-out System</a:t>
            </a:r>
          </a:p>
        </p:txBody>
      </p:sp>
      <p:cxnSp>
        <p:nvCxnSpPr>
          <p:cNvPr id="182" name="Straight Connector 181">
            <a:extLst>
              <a:ext uri="{FF2B5EF4-FFF2-40B4-BE49-F238E27FC236}">
                <a16:creationId xmlns:a16="http://schemas.microsoft.com/office/drawing/2014/main" id="{81B73465-0208-4F46-8897-C352970260CB}"/>
              </a:ext>
            </a:extLst>
          </p:cNvPr>
          <p:cNvCxnSpPr>
            <a:cxnSpLocks/>
          </p:cNvCxnSpPr>
          <p:nvPr/>
        </p:nvCxnSpPr>
        <p:spPr>
          <a:xfrm>
            <a:off x="7356783" y="3595855"/>
            <a:ext cx="0" cy="1315571"/>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F4076627-58FC-41D7-BCAE-5576F0C44467}"/>
              </a:ext>
            </a:extLst>
          </p:cNvPr>
          <p:cNvSpPr/>
          <p:nvPr/>
        </p:nvSpPr>
        <p:spPr>
          <a:xfrm>
            <a:off x="7052720" y="3686495"/>
            <a:ext cx="64008" cy="64008"/>
          </a:xfrm>
          <a:prstGeom prst="ellipse">
            <a:avLst/>
          </a:prstGeom>
          <a:solidFill>
            <a:srgbClr val="767171"/>
          </a:solidFill>
          <a:ln w="9525">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4" name="Oval 183">
            <a:extLst>
              <a:ext uri="{FF2B5EF4-FFF2-40B4-BE49-F238E27FC236}">
                <a16:creationId xmlns:a16="http://schemas.microsoft.com/office/drawing/2014/main" id="{CE70AF78-67D3-462A-BCD3-E131F2AB7692}"/>
              </a:ext>
            </a:extLst>
          </p:cNvPr>
          <p:cNvSpPr/>
          <p:nvPr/>
        </p:nvSpPr>
        <p:spPr>
          <a:xfrm>
            <a:off x="6997212" y="3628060"/>
            <a:ext cx="182880" cy="1791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D358BADC-B131-450C-8545-92704858ACBE}"/>
              </a:ext>
            </a:extLst>
          </p:cNvPr>
          <p:cNvCxnSpPr>
            <a:cxnSpLocks/>
            <a:stCxn id="184" idx="1"/>
          </p:cNvCxnSpPr>
          <p:nvPr/>
        </p:nvCxnSpPr>
        <p:spPr>
          <a:xfrm flipH="1" flipV="1">
            <a:off x="6463947" y="3481052"/>
            <a:ext cx="560047" cy="173241"/>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9488DC47-56A1-4BCD-B742-B5DBA4A3189B}"/>
              </a:ext>
            </a:extLst>
          </p:cNvPr>
          <p:cNvSpPr/>
          <p:nvPr/>
        </p:nvSpPr>
        <p:spPr>
          <a:xfrm>
            <a:off x="9789878" y="4727605"/>
            <a:ext cx="307878" cy="3108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55">
            <a:extLst>
              <a:ext uri="{FF2B5EF4-FFF2-40B4-BE49-F238E27FC236}">
                <a16:creationId xmlns:a16="http://schemas.microsoft.com/office/drawing/2014/main" id="{527FC5D3-5AB2-4F28-86A4-025A6F508EA0}"/>
              </a:ext>
            </a:extLst>
          </p:cNvPr>
          <p:cNvSpPr txBox="1"/>
          <p:nvPr/>
        </p:nvSpPr>
        <p:spPr>
          <a:xfrm>
            <a:off x="9385700" y="4297099"/>
            <a:ext cx="1116233"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MIN: Jul &amp; Nov 2017</a:t>
            </a:r>
          </a:p>
        </p:txBody>
      </p:sp>
      <p:sp>
        <p:nvSpPr>
          <p:cNvPr id="188" name="TextBox 55">
            <a:extLst>
              <a:ext uri="{FF2B5EF4-FFF2-40B4-BE49-F238E27FC236}">
                <a16:creationId xmlns:a16="http://schemas.microsoft.com/office/drawing/2014/main" id="{2F7E5AD7-B381-4B55-936F-2696B38190A2}"/>
              </a:ext>
            </a:extLst>
          </p:cNvPr>
          <p:cNvSpPr txBox="1"/>
          <p:nvPr/>
        </p:nvSpPr>
        <p:spPr>
          <a:xfrm>
            <a:off x="8056642" y="4440452"/>
            <a:ext cx="163865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MAX: Jun 2013</a:t>
            </a:r>
          </a:p>
          <a:p>
            <a:pPr algn="ctr"/>
            <a:r>
              <a:rPr lang="en-US" sz="900" dirty="0">
                <a:latin typeface="Arial" panose="020B0604020202020204" pitchFamily="34" charset="0"/>
                <a:cs typeface="Arial" panose="020B0604020202020204" pitchFamily="34" charset="0"/>
              </a:rPr>
              <a:t>(RC13)</a:t>
            </a:r>
            <a:endParaRPr lang="en-US" sz="900" dirty="0">
              <a:solidFill>
                <a:schemeClr val="tx1"/>
              </a:solidFill>
              <a:latin typeface="Arial" panose="020B0604020202020204" pitchFamily="34" charset="0"/>
              <a:cs typeface="Arial" panose="020B0604020202020204" pitchFamily="34" charset="0"/>
            </a:endParaRPr>
          </a:p>
        </p:txBody>
      </p:sp>
      <p:sp>
        <p:nvSpPr>
          <p:cNvPr id="189" name="Oval 188">
            <a:extLst>
              <a:ext uri="{FF2B5EF4-FFF2-40B4-BE49-F238E27FC236}">
                <a16:creationId xmlns:a16="http://schemas.microsoft.com/office/drawing/2014/main" id="{CCF04AB5-FAA8-4F6C-B736-B666616A347C}"/>
              </a:ext>
            </a:extLst>
          </p:cNvPr>
          <p:cNvSpPr/>
          <p:nvPr/>
        </p:nvSpPr>
        <p:spPr>
          <a:xfrm>
            <a:off x="8245153" y="4297583"/>
            <a:ext cx="237744" cy="2406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1" name="Chart 190">
            <a:extLst>
              <a:ext uri="{FF2B5EF4-FFF2-40B4-BE49-F238E27FC236}">
                <a16:creationId xmlns:a16="http://schemas.microsoft.com/office/drawing/2014/main" id="{CE5B6EC1-C40B-4A73-B48E-AEE9F83B8516}"/>
              </a:ext>
            </a:extLst>
          </p:cNvPr>
          <p:cNvGraphicFramePr>
            <a:graphicFrameLocks/>
          </p:cNvGraphicFramePr>
          <p:nvPr>
            <p:extLst>
              <p:ext uri="{D42A27DB-BD31-4B8C-83A1-F6EECF244321}">
                <p14:modId xmlns:p14="http://schemas.microsoft.com/office/powerpoint/2010/main" val="1011968743"/>
              </p:ext>
            </p:extLst>
          </p:nvPr>
        </p:nvGraphicFramePr>
        <p:xfrm>
          <a:off x="6292529" y="3297369"/>
          <a:ext cx="5793045" cy="2138268"/>
        </p:xfrm>
        <a:graphic>
          <a:graphicData uri="http://schemas.openxmlformats.org/drawingml/2006/chart">
            <c:chart xmlns:c="http://schemas.openxmlformats.org/drawingml/2006/chart" xmlns:r="http://schemas.openxmlformats.org/officeDocument/2006/relationships" r:id="rId4"/>
          </a:graphicData>
        </a:graphic>
      </p:graphicFrame>
      <p:sp>
        <p:nvSpPr>
          <p:cNvPr id="192" name="TextBox 191">
            <a:extLst>
              <a:ext uri="{FF2B5EF4-FFF2-40B4-BE49-F238E27FC236}">
                <a16:creationId xmlns:a16="http://schemas.microsoft.com/office/drawing/2014/main" id="{6B36C681-B329-4D50-9CB1-A53DB79DED1D}"/>
              </a:ext>
            </a:extLst>
          </p:cNvPr>
          <p:cNvSpPr txBox="1"/>
          <p:nvPr/>
        </p:nvSpPr>
        <p:spPr>
          <a:xfrm>
            <a:off x="6829701" y="3349446"/>
            <a:ext cx="569387" cy="261610"/>
          </a:xfrm>
          <a:prstGeom prst="rect">
            <a:avLst/>
          </a:prstGeom>
          <a:noFill/>
        </p:spPr>
        <p:txBody>
          <a:bodyPr wrap="none" rtlCol="0">
            <a:spAutoFit/>
          </a:bodyPr>
          <a:lstStyle/>
          <a:p>
            <a:r>
              <a:rPr lang="en-US" sz="1050" dirty="0">
                <a:solidFill>
                  <a:schemeClr val="bg2">
                    <a:lumMod val="50000"/>
                  </a:schemeClr>
                </a:solidFill>
              </a:rPr>
              <a:t>Jun-06</a:t>
            </a:r>
          </a:p>
        </p:txBody>
      </p:sp>
      <p:grpSp>
        <p:nvGrpSpPr>
          <p:cNvPr id="193" name="Group 192">
            <a:extLst>
              <a:ext uri="{FF2B5EF4-FFF2-40B4-BE49-F238E27FC236}">
                <a16:creationId xmlns:a16="http://schemas.microsoft.com/office/drawing/2014/main" id="{3AA90292-C34C-4D1E-978E-56DD62E297CE}"/>
              </a:ext>
            </a:extLst>
          </p:cNvPr>
          <p:cNvGrpSpPr/>
          <p:nvPr/>
        </p:nvGrpSpPr>
        <p:grpSpPr>
          <a:xfrm>
            <a:off x="5300553" y="3138724"/>
            <a:ext cx="1638657" cy="369332"/>
            <a:chOff x="5341006" y="4397764"/>
            <a:chExt cx="1638657" cy="369332"/>
          </a:xfrm>
        </p:grpSpPr>
        <p:sp>
          <p:nvSpPr>
            <p:cNvPr id="194" name="Rectangle 193">
              <a:extLst>
                <a:ext uri="{FF2B5EF4-FFF2-40B4-BE49-F238E27FC236}">
                  <a16:creationId xmlns:a16="http://schemas.microsoft.com/office/drawing/2014/main" id="{87F0EF2F-FD13-41DD-BC5F-E98BE958FDB9}"/>
                </a:ext>
              </a:extLst>
            </p:cNvPr>
            <p:cNvSpPr/>
            <p:nvPr/>
          </p:nvSpPr>
          <p:spPr>
            <a:xfrm>
              <a:off x="6097891" y="4440983"/>
              <a:ext cx="808273" cy="302479"/>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94">
              <a:extLst>
                <a:ext uri="{FF2B5EF4-FFF2-40B4-BE49-F238E27FC236}">
                  <a16:creationId xmlns:a16="http://schemas.microsoft.com/office/drawing/2014/main" id="{6B7EF903-FFA7-4209-884E-53608E6C5719}"/>
                </a:ext>
              </a:extLst>
            </p:cNvPr>
            <p:cNvGrpSpPr/>
            <p:nvPr/>
          </p:nvGrpSpPr>
          <p:grpSpPr>
            <a:xfrm>
              <a:off x="5341006" y="4397764"/>
              <a:ext cx="1638657" cy="369332"/>
              <a:chOff x="5347356" y="4397764"/>
              <a:chExt cx="1638657" cy="369332"/>
            </a:xfrm>
          </p:grpSpPr>
          <p:sp>
            <p:nvSpPr>
              <p:cNvPr id="196" name="TextBox 55">
                <a:extLst>
                  <a:ext uri="{FF2B5EF4-FFF2-40B4-BE49-F238E27FC236}">
                    <a16:creationId xmlns:a16="http://schemas.microsoft.com/office/drawing/2014/main" id="{B7428626-5FA0-4B2D-89E0-CCE545FE3C13}"/>
                  </a:ext>
                </a:extLst>
              </p:cNvPr>
              <p:cNvSpPr txBox="1"/>
              <p:nvPr/>
            </p:nvSpPr>
            <p:spPr>
              <a:xfrm>
                <a:off x="5347356" y="4397764"/>
                <a:ext cx="163865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900" dirty="0">
                    <a:solidFill>
                      <a:schemeClr val="tx1"/>
                    </a:solidFill>
                    <a:latin typeface="Arial" panose="020B0604020202020204" pitchFamily="34" charset="0"/>
                    <a:cs typeface="Arial" panose="020B0604020202020204" pitchFamily="34" charset="0"/>
                  </a:rPr>
                  <a:t>MAX: Jun 2006</a:t>
                </a:r>
              </a:p>
              <a:p>
                <a:pPr algn="r"/>
                <a:r>
                  <a:rPr lang="en-US" sz="900" dirty="0">
                    <a:latin typeface="Arial" panose="020B0604020202020204" pitchFamily="34" charset="0"/>
                    <a:cs typeface="Arial" panose="020B0604020202020204" pitchFamily="34" charset="0"/>
                  </a:rPr>
                  <a:t>(RC10)</a:t>
                </a:r>
                <a:endParaRPr lang="en-US" sz="900" dirty="0">
                  <a:solidFill>
                    <a:schemeClr val="tx1"/>
                  </a:solidFill>
                  <a:latin typeface="Arial" panose="020B0604020202020204" pitchFamily="34" charset="0"/>
                  <a:cs typeface="Arial" panose="020B0604020202020204" pitchFamily="34" charset="0"/>
                </a:endParaRPr>
              </a:p>
            </p:txBody>
          </p:sp>
          <p:sp>
            <p:nvSpPr>
              <p:cNvPr id="197" name="Rectangle 196">
                <a:extLst>
                  <a:ext uri="{FF2B5EF4-FFF2-40B4-BE49-F238E27FC236}">
                    <a16:creationId xmlns:a16="http://schemas.microsoft.com/office/drawing/2014/main" id="{EB02E40C-4BA7-4302-813C-27F5B545824C}"/>
                  </a:ext>
                </a:extLst>
              </p:cNvPr>
              <p:cNvSpPr/>
              <p:nvPr/>
            </p:nvSpPr>
            <p:spPr>
              <a:xfrm>
                <a:off x="6100263" y="4437613"/>
                <a:ext cx="808273" cy="302479"/>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9" name="Rectangle 178">
            <a:extLst>
              <a:ext uri="{FF2B5EF4-FFF2-40B4-BE49-F238E27FC236}">
                <a16:creationId xmlns:a16="http://schemas.microsoft.com/office/drawing/2014/main" id="{EA2C2A68-156A-4B67-B04B-AC3A7A2BA51D}"/>
              </a:ext>
            </a:extLst>
          </p:cNvPr>
          <p:cNvSpPr/>
          <p:nvPr/>
        </p:nvSpPr>
        <p:spPr>
          <a:xfrm>
            <a:off x="6603531" y="4969572"/>
            <a:ext cx="625151"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Oval 6">
            <a:extLst>
              <a:ext uri="{FF2B5EF4-FFF2-40B4-BE49-F238E27FC236}">
                <a16:creationId xmlns:a16="http://schemas.microsoft.com/office/drawing/2014/main" id="{A716AD7B-8F35-4578-ACCE-443AF41FAF8E}"/>
              </a:ext>
            </a:extLst>
          </p:cNvPr>
          <p:cNvSpPr/>
          <p:nvPr/>
        </p:nvSpPr>
        <p:spPr>
          <a:xfrm>
            <a:off x="7054868" y="4816835"/>
            <a:ext cx="45720" cy="45720"/>
          </a:xfrm>
          <a:prstGeom prst="ellipse">
            <a:avLst/>
          </a:prstGeom>
          <a:solidFill>
            <a:srgbClr val="BFBFB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5">
            <a:extLst>
              <a:ext uri="{FF2B5EF4-FFF2-40B4-BE49-F238E27FC236}">
                <a16:creationId xmlns:a16="http://schemas.microsoft.com/office/drawing/2014/main" id="{38624971-A694-4ACA-84EE-1D7F7F71F2BC}"/>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EBE67529-CF19-47B8-A207-E2C0C2C360A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716190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2F182CB7-30A9-4499-8D49-85C60CDF5824}"/>
              </a:ext>
            </a:extLst>
          </p:cNvPr>
          <p:cNvGrpSpPr>
            <a:grpSpLocks noChangeAspect="1"/>
          </p:cNvGrpSpPr>
          <p:nvPr/>
        </p:nvGrpSpPr>
        <p:grpSpPr>
          <a:xfrm>
            <a:off x="187279" y="1066847"/>
            <a:ext cx="6038500" cy="2157501"/>
            <a:chOff x="927057" y="2870199"/>
            <a:chExt cx="10734675" cy="3835401"/>
          </a:xfrm>
        </p:grpSpPr>
        <p:pic>
          <p:nvPicPr>
            <p:cNvPr id="89" name="Picture 88">
              <a:extLst>
                <a:ext uri="{FF2B5EF4-FFF2-40B4-BE49-F238E27FC236}">
                  <a16:creationId xmlns:a16="http://schemas.microsoft.com/office/drawing/2014/main" id="{918638A3-4B75-4A94-823D-DDFC18EBFFCE}"/>
                </a:ext>
              </a:extLst>
            </p:cNvPr>
            <p:cNvPicPr>
              <a:picLocks noChangeAspect="1"/>
            </p:cNvPicPr>
            <p:nvPr/>
          </p:nvPicPr>
          <p:blipFill rotWithShape="1">
            <a:blip r:embed="rId2"/>
            <a:srcRect l="-1" t="9058" r="2677" b="9596"/>
            <a:stretch/>
          </p:blipFill>
          <p:spPr>
            <a:xfrm>
              <a:off x="927057" y="2870199"/>
              <a:ext cx="10734675" cy="3835401"/>
            </a:xfrm>
            <a:prstGeom prst="rect">
              <a:avLst/>
            </a:prstGeom>
            <a:ln w="34925">
              <a:solidFill>
                <a:srgbClr val="00B0F0"/>
              </a:solidFill>
            </a:ln>
          </p:spPr>
        </p:pic>
        <p:sp>
          <p:nvSpPr>
            <p:cNvPr id="90" name="TextBox 89">
              <a:extLst>
                <a:ext uri="{FF2B5EF4-FFF2-40B4-BE49-F238E27FC236}">
                  <a16:creationId xmlns:a16="http://schemas.microsoft.com/office/drawing/2014/main" id="{48F36A4F-220A-41ED-BA66-FB30DE49598F}"/>
                </a:ext>
              </a:extLst>
            </p:cNvPr>
            <p:cNvSpPr txBox="1"/>
            <p:nvPr/>
          </p:nvSpPr>
          <p:spPr>
            <a:xfrm>
              <a:off x="3206704" y="4084752"/>
              <a:ext cx="1061855" cy="50939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91" name="Rectangle 90">
              <a:extLst>
                <a:ext uri="{FF2B5EF4-FFF2-40B4-BE49-F238E27FC236}">
                  <a16:creationId xmlns:a16="http://schemas.microsoft.com/office/drawing/2014/main" id="{0F0005B0-BF37-4FE9-9001-9AE3F0892D49}"/>
                </a:ext>
              </a:extLst>
            </p:cNvPr>
            <p:cNvSpPr/>
            <p:nvPr/>
          </p:nvSpPr>
          <p:spPr>
            <a:xfrm>
              <a:off x="3437257" y="4484862"/>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A358DD33-A913-49B0-BECF-60732A56D667}"/>
                </a:ext>
              </a:extLst>
            </p:cNvPr>
            <p:cNvSpPr txBox="1"/>
            <p:nvPr/>
          </p:nvSpPr>
          <p:spPr>
            <a:xfrm>
              <a:off x="5234954" y="4168870"/>
              <a:ext cx="1061855" cy="50939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RC5</a:t>
              </a:r>
            </a:p>
          </p:txBody>
        </p:sp>
        <p:sp>
          <p:nvSpPr>
            <p:cNvPr id="93" name="Rectangle 92">
              <a:extLst>
                <a:ext uri="{FF2B5EF4-FFF2-40B4-BE49-F238E27FC236}">
                  <a16:creationId xmlns:a16="http://schemas.microsoft.com/office/drawing/2014/main" id="{5430E66B-3043-46FF-8E08-135F29D46AB9}"/>
                </a:ext>
              </a:extLst>
            </p:cNvPr>
            <p:cNvSpPr/>
            <p:nvPr/>
          </p:nvSpPr>
          <p:spPr>
            <a:xfrm>
              <a:off x="5465507" y="4568981"/>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7D806871-F665-438D-8612-B141C388EB7A}"/>
                </a:ext>
              </a:extLst>
            </p:cNvPr>
            <p:cNvSpPr txBox="1"/>
            <p:nvPr/>
          </p:nvSpPr>
          <p:spPr>
            <a:xfrm>
              <a:off x="6480171" y="4581630"/>
              <a:ext cx="1061855" cy="50939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97" name="Rectangle 96">
              <a:extLst>
                <a:ext uri="{FF2B5EF4-FFF2-40B4-BE49-F238E27FC236}">
                  <a16:creationId xmlns:a16="http://schemas.microsoft.com/office/drawing/2014/main" id="{F4A13EB6-ECF5-415B-953D-A682D828A01D}"/>
                </a:ext>
              </a:extLst>
            </p:cNvPr>
            <p:cNvSpPr/>
            <p:nvPr/>
          </p:nvSpPr>
          <p:spPr>
            <a:xfrm>
              <a:off x="6710723" y="4981740"/>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C0BC23A6-DB06-4F58-98FE-9DFBF0A77C7A}"/>
                </a:ext>
              </a:extLst>
            </p:cNvPr>
            <p:cNvSpPr txBox="1"/>
            <p:nvPr/>
          </p:nvSpPr>
          <p:spPr>
            <a:xfrm>
              <a:off x="10203089" y="5025309"/>
              <a:ext cx="1061855" cy="50939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RC13</a:t>
              </a:r>
            </a:p>
          </p:txBody>
        </p:sp>
        <p:sp>
          <p:nvSpPr>
            <p:cNvPr id="99" name="Rectangle 98">
              <a:extLst>
                <a:ext uri="{FF2B5EF4-FFF2-40B4-BE49-F238E27FC236}">
                  <a16:creationId xmlns:a16="http://schemas.microsoft.com/office/drawing/2014/main" id="{67F6F920-C7AF-4581-8BE9-73DE9A724089}"/>
                </a:ext>
              </a:extLst>
            </p:cNvPr>
            <p:cNvSpPr/>
            <p:nvPr/>
          </p:nvSpPr>
          <p:spPr>
            <a:xfrm>
              <a:off x="10433641" y="5400705"/>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F68D6119-C182-48AC-B1E6-68F0B3EE0783}"/>
                </a:ext>
              </a:extLst>
            </p:cNvPr>
            <p:cNvSpPr txBox="1"/>
            <p:nvPr/>
          </p:nvSpPr>
          <p:spPr>
            <a:xfrm>
              <a:off x="7678888" y="5025309"/>
              <a:ext cx="1061855" cy="50939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RC10</a:t>
              </a:r>
            </a:p>
          </p:txBody>
        </p:sp>
        <p:sp>
          <p:nvSpPr>
            <p:cNvPr id="101" name="Rectangle 100">
              <a:extLst>
                <a:ext uri="{FF2B5EF4-FFF2-40B4-BE49-F238E27FC236}">
                  <a16:creationId xmlns:a16="http://schemas.microsoft.com/office/drawing/2014/main" id="{E6CACC80-EB16-4887-AFD5-70E543C5AFAA}"/>
                </a:ext>
              </a:extLst>
            </p:cNvPr>
            <p:cNvSpPr/>
            <p:nvPr/>
          </p:nvSpPr>
          <p:spPr>
            <a:xfrm>
              <a:off x="8341915" y="5400705"/>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5">
              <a:extLst>
                <a:ext uri="{FF2B5EF4-FFF2-40B4-BE49-F238E27FC236}">
                  <a16:creationId xmlns:a16="http://schemas.microsoft.com/office/drawing/2014/main" id="{999B8C63-E565-421D-9A57-5C3EE5D55E72}"/>
                </a:ext>
              </a:extLst>
            </p:cNvPr>
            <p:cNvSpPr/>
            <p:nvPr/>
          </p:nvSpPr>
          <p:spPr>
            <a:xfrm>
              <a:off x="969006" y="2903142"/>
              <a:ext cx="4869205" cy="59024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Current Surface Sample Locations</a:t>
              </a:r>
            </a:p>
          </p:txBody>
        </p:sp>
      </p:grpSp>
      <p:grpSp>
        <p:nvGrpSpPr>
          <p:cNvPr id="26" name="Group 346">
            <a:extLst>
              <a:ext uri="{FF2B5EF4-FFF2-40B4-BE49-F238E27FC236}">
                <a16:creationId xmlns:a16="http://schemas.microsoft.com/office/drawing/2014/main" id="{06CDB327-3BC2-433D-AE4E-98F7E59FCACA}"/>
              </a:ext>
            </a:extLst>
          </p:cNvPr>
          <p:cNvGrpSpPr>
            <a:grpSpLocks/>
          </p:cNvGrpSpPr>
          <p:nvPr/>
        </p:nvGrpSpPr>
        <p:grpSpPr bwMode="auto">
          <a:xfrm>
            <a:off x="77765" y="696779"/>
            <a:ext cx="12091385" cy="6128562"/>
            <a:chOff x="462722" y="2651942"/>
            <a:chExt cx="7010400" cy="8311238"/>
          </a:xfrm>
        </p:grpSpPr>
        <p:sp>
          <p:nvSpPr>
            <p:cNvPr id="27" name="Round Same Side Corner Rectangle 347">
              <a:extLst>
                <a:ext uri="{FF2B5EF4-FFF2-40B4-BE49-F238E27FC236}">
                  <a16:creationId xmlns:a16="http://schemas.microsoft.com/office/drawing/2014/main" id="{07FA6C22-83DB-4CC0-92BA-72714A2C5D3D}"/>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8" name="Round Same Side Corner Rectangle 348">
              <a:extLst>
                <a:ext uri="{FF2B5EF4-FFF2-40B4-BE49-F238E27FC236}">
                  <a16:creationId xmlns:a16="http://schemas.microsoft.com/office/drawing/2014/main" id="{3158237E-4921-466B-AD04-CC53D80C2CF0}"/>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Surface Water: Available Data</a:t>
              </a:r>
              <a:endParaRPr lang="en-US" sz="1286" b="1" dirty="0">
                <a:solidFill>
                  <a:schemeClr val="bg1"/>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B3CC9437-0BA0-491B-B5FC-3F2AD00D2BE5}"/>
              </a:ext>
            </a:extLst>
          </p:cNvPr>
          <p:cNvSpPr txBox="1"/>
          <p:nvPr/>
        </p:nvSpPr>
        <p:spPr>
          <a:xfrm>
            <a:off x="439711" y="5694866"/>
            <a:ext cx="11125731" cy="1077218"/>
          </a:xfrm>
          <a:prstGeom prst="rect">
            <a:avLst/>
          </a:prstGeom>
          <a:solidFill>
            <a:schemeClr val="bg1"/>
          </a:solidFill>
          <a:ln w="34925">
            <a:solidFill>
              <a:srgbClr val="00B0F0"/>
            </a:solidFill>
          </a:ln>
        </p:spPr>
        <p:txBody>
          <a:bodyPr wrap="square" rtlCol="0">
            <a:spAutoFit/>
          </a:bodyPr>
          <a:lstStyle/>
          <a:p>
            <a:pPr algn="ctr"/>
            <a:r>
              <a:rPr lang="en-US" sz="1400" b="1" dirty="0">
                <a:solidFill>
                  <a:srgbClr val="00B0F0"/>
                </a:solidFill>
                <a:latin typeface="Arial" panose="020B0604020202020204" pitchFamily="34" charset="0"/>
                <a:cs typeface="Arial" panose="020B0604020202020204" pitchFamily="34" charset="0"/>
              </a:rPr>
              <a:t>Surface Water Data at ODS</a:t>
            </a:r>
            <a:endParaRPr lang="en-US" sz="1400" dirty="0">
              <a:solidFill>
                <a:srgbClr val="00B0F0"/>
              </a:solidFill>
              <a:latin typeface="Arial" panose="020B0604020202020204" pitchFamily="34" charset="0"/>
              <a:cs typeface="Arial" panose="020B0604020202020204" pitchFamily="34" charset="0"/>
            </a:endParaRPr>
          </a:p>
          <a:p>
            <a:pPr algn="ctr"/>
            <a:endParaRPr lang="en-US" sz="8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At the current time, the only surface water data available is from downstream of the Oakdale Disposal Site (ODS). In 2020, surface water samples were collected within the original extent of ODS.  Once that data has been made available, it will be reviewed in conjunction with the downstream data.</a:t>
            </a:r>
          </a:p>
        </p:txBody>
      </p:sp>
      <p:grpSp>
        <p:nvGrpSpPr>
          <p:cNvPr id="61" name="Group 60">
            <a:extLst>
              <a:ext uri="{FF2B5EF4-FFF2-40B4-BE49-F238E27FC236}">
                <a16:creationId xmlns:a16="http://schemas.microsoft.com/office/drawing/2014/main" id="{9FE34EB0-8321-4C64-9C74-04C8EFAA7DEB}"/>
              </a:ext>
            </a:extLst>
          </p:cNvPr>
          <p:cNvGrpSpPr/>
          <p:nvPr/>
        </p:nvGrpSpPr>
        <p:grpSpPr>
          <a:xfrm>
            <a:off x="210876" y="3355156"/>
            <a:ext cx="5796550" cy="2138268"/>
            <a:chOff x="136208" y="3846935"/>
            <a:chExt cx="5796550" cy="2138268"/>
          </a:xfrm>
        </p:grpSpPr>
        <p:graphicFrame>
          <p:nvGraphicFramePr>
            <p:cNvPr id="32" name="Chart 31">
              <a:extLst>
                <a:ext uri="{FF2B5EF4-FFF2-40B4-BE49-F238E27FC236}">
                  <a16:creationId xmlns:a16="http://schemas.microsoft.com/office/drawing/2014/main" id="{D96BDDF4-0886-4C55-813E-3E38D75F1DBC}"/>
                </a:ext>
              </a:extLst>
            </p:cNvPr>
            <p:cNvGraphicFramePr>
              <a:graphicFrameLocks/>
            </p:cNvGraphicFramePr>
            <p:nvPr/>
          </p:nvGraphicFramePr>
          <p:xfrm>
            <a:off x="136208" y="3846935"/>
            <a:ext cx="5796550" cy="2138268"/>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a:extLst>
                <a:ext uri="{FF2B5EF4-FFF2-40B4-BE49-F238E27FC236}">
                  <a16:creationId xmlns:a16="http://schemas.microsoft.com/office/drawing/2014/main" id="{EEC180F1-384D-4CEA-AA14-006F0501717B}"/>
                </a:ext>
              </a:extLst>
            </p:cNvPr>
            <p:cNvSpPr/>
            <p:nvPr/>
          </p:nvSpPr>
          <p:spPr>
            <a:xfrm>
              <a:off x="530290" y="5550391"/>
              <a:ext cx="625151"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4" name="Oval 33">
              <a:extLst>
                <a:ext uri="{FF2B5EF4-FFF2-40B4-BE49-F238E27FC236}">
                  <a16:creationId xmlns:a16="http://schemas.microsoft.com/office/drawing/2014/main" id="{66FA01D0-DA2B-4528-82A9-8E8D535ACA01}"/>
                </a:ext>
              </a:extLst>
            </p:cNvPr>
            <p:cNvSpPr/>
            <p:nvPr/>
          </p:nvSpPr>
          <p:spPr>
            <a:xfrm>
              <a:off x="875251" y="4505255"/>
              <a:ext cx="64008" cy="64008"/>
            </a:xfrm>
            <a:prstGeom prst="ellipse">
              <a:avLst/>
            </a:prstGeom>
            <a:solidFill>
              <a:srgbClr val="ED7D3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TextBox 12">
              <a:extLst>
                <a:ext uri="{FF2B5EF4-FFF2-40B4-BE49-F238E27FC236}">
                  <a16:creationId xmlns:a16="http://schemas.microsoft.com/office/drawing/2014/main" id="{A04030CA-01D2-40B9-98B8-885850E9E73B}"/>
                </a:ext>
              </a:extLst>
            </p:cNvPr>
            <p:cNvSpPr txBox="1"/>
            <p:nvPr/>
          </p:nvSpPr>
          <p:spPr>
            <a:xfrm>
              <a:off x="645895" y="3928082"/>
              <a:ext cx="569387" cy="261610"/>
            </a:xfrm>
            <a:prstGeom prst="rect">
              <a:avLst/>
            </a:prstGeom>
            <a:noFill/>
          </p:spPr>
          <p:txBody>
            <a:bodyPr wrap="none" rtlCol="0">
              <a:spAutoFit/>
            </a:bodyPr>
            <a:lstStyle/>
            <a:p>
              <a:r>
                <a:rPr lang="en-US" sz="1050" dirty="0">
                  <a:solidFill>
                    <a:schemeClr val="bg2">
                      <a:lumMod val="50000"/>
                    </a:schemeClr>
                  </a:solidFill>
                </a:rPr>
                <a:t>Jun-06</a:t>
              </a:r>
            </a:p>
          </p:txBody>
        </p:sp>
        <p:sp>
          <p:nvSpPr>
            <p:cNvPr id="6" name="TextBox 5">
              <a:extLst>
                <a:ext uri="{FF2B5EF4-FFF2-40B4-BE49-F238E27FC236}">
                  <a16:creationId xmlns:a16="http://schemas.microsoft.com/office/drawing/2014/main" id="{549BB661-C44D-4497-ADC0-9F47B36490EA}"/>
                </a:ext>
              </a:extLst>
            </p:cNvPr>
            <p:cNvSpPr txBox="1"/>
            <p:nvPr/>
          </p:nvSpPr>
          <p:spPr>
            <a:xfrm>
              <a:off x="1206204" y="4314713"/>
              <a:ext cx="990600" cy="553998"/>
            </a:xfrm>
            <a:prstGeom prst="rect">
              <a:avLst/>
            </a:prstGeom>
            <a:noFill/>
          </p:spPr>
          <p:txBody>
            <a:bodyPr wrap="square" rtlCol="0">
              <a:spAutoFit/>
            </a:bodyPr>
            <a:lstStyle/>
            <a:p>
              <a:r>
                <a:rPr lang="en-US" sz="1000" b="1" dirty="0">
                  <a:solidFill>
                    <a:srgbClr val="7030A0"/>
                  </a:solidFill>
                </a:rPr>
                <a:t>Expansion of Pump-out System</a:t>
              </a:r>
            </a:p>
          </p:txBody>
        </p:sp>
        <p:cxnSp>
          <p:nvCxnSpPr>
            <p:cNvPr id="8" name="Straight Connector 7">
              <a:extLst>
                <a:ext uri="{FF2B5EF4-FFF2-40B4-BE49-F238E27FC236}">
                  <a16:creationId xmlns:a16="http://schemas.microsoft.com/office/drawing/2014/main" id="{A70F611A-25A8-4216-A6D1-BAED0151B1BB}"/>
                </a:ext>
              </a:extLst>
            </p:cNvPr>
            <p:cNvCxnSpPr>
              <a:cxnSpLocks/>
            </p:cNvCxnSpPr>
            <p:nvPr/>
          </p:nvCxnSpPr>
          <p:spPr>
            <a:xfrm>
              <a:off x="1224907" y="4143873"/>
              <a:ext cx="0" cy="1316736"/>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27C42C2-06B3-4B11-BB3B-F79D381D84E3}"/>
                </a:ext>
              </a:extLst>
            </p:cNvPr>
            <p:cNvSpPr/>
            <p:nvPr/>
          </p:nvSpPr>
          <p:spPr>
            <a:xfrm>
              <a:off x="5339756" y="4340506"/>
              <a:ext cx="219456" cy="2194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02D3975-9453-46A5-8D10-C6179CD94323}"/>
                </a:ext>
              </a:extLst>
            </p:cNvPr>
            <p:cNvSpPr/>
            <p:nvPr/>
          </p:nvSpPr>
          <p:spPr>
            <a:xfrm>
              <a:off x="4125411" y="5190716"/>
              <a:ext cx="219456" cy="2194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55">
              <a:extLst>
                <a:ext uri="{FF2B5EF4-FFF2-40B4-BE49-F238E27FC236}">
                  <a16:creationId xmlns:a16="http://schemas.microsoft.com/office/drawing/2014/main" id="{6E9362BF-9A8D-4A76-8027-72C7F262CF4A}"/>
                </a:ext>
              </a:extLst>
            </p:cNvPr>
            <p:cNvSpPr txBox="1"/>
            <p:nvPr/>
          </p:nvSpPr>
          <p:spPr>
            <a:xfrm>
              <a:off x="4160190" y="5229777"/>
              <a:ext cx="1286774"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MIN: Jul-2017</a:t>
              </a:r>
            </a:p>
          </p:txBody>
        </p:sp>
        <p:sp>
          <p:nvSpPr>
            <p:cNvPr id="38" name="TextBox 55">
              <a:extLst>
                <a:ext uri="{FF2B5EF4-FFF2-40B4-BE49-F238E27FC236}">
                  <a16:creationId xmlns:a16="http://schemas.microsoft.com/office/drawing/2014/main" id="{8EE668E3-2160-4419-AF1F-22D648B3A23E}"/>
                </a:ext>
              </a:extLst>
            </p:cNvPr>
            <p:cNvSpPr txBox="1"/>
            <p:nvPr/>
          </p:nvSpPr>
          <p:spPr>
            <a:xfrm>
              <a:off x="4528364" y="4127253"/>
              <a:ext cx="1222472"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MAX: May-2020</a:t>
              </a:r>
            </a:p>
          </p:txBody>
        </p:sp>
        <p:sp>
          <p:nvSpPr>
            <p:cNvPr id="95" name="Rectangle 94">
              <a:extLst>
                <a:ext uri="{FF2B5EF4-FFF2-40B4-BE49-F238E27FC236}">
                  <a16:creationId xmlns:a16="http://schemas.microsoft.com/office/drawing/2014/main" id="{30E2634F-749A-4A7D-AD29-CA6DF4E24D7D}"/>
                </a:ext>
              </a:extLst>
            </p:cNvPr>
            <p:cNvSpPr/>
            <p:nvPr/>
          </p:nvSpPr>
          <p:spPr>
            <a:xfrm>
              <a:off x="4700588" y="4150520"/>
              <a:ext cx="890587" cy="166687"/>
            </a:xfrm>
            <a:prstGeom prst="rect">
              <a:avLst/>
            </a:prstGeom>
            <a:solidFill>
              <a:srgbClr val="F4B183">
                <a:alpha val="34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2F1860B7-CF8B-4EEB-ACE6-F750FE3CBF3F}"/>
              </a:ext>
            </a:extLst>
          </p:cNvPr>
          <p:cNvGrpSpPr/>
          <p:nvPr/>
        </p:nvGrpSpPr>
        <p:grpSpPr>
          <a:xfrm>
            <a:off x="5135121" y="1063007"/>
            <a:ext cx="6964588" cy="2188718"/>
            <a:chOff x="5022256" y="1158287"/>
            <a:chExt cx="6964588" cy="2188718"/>
          </a:xfrm>
        </p:grpSpPr>
        <p:grpSp>
          <p:nvGrpSpPr>
            <p:cNvPr id="154" name="Group 153">
              <a:extLst>
                <a:ext uri="{FF2B5EF4-FFF2-40B4-BE49-F238E27FC236}">
                  <a16:creationId xmlns:a16="http://schemas.microsoft.com/office/drawing/2014/main" id="{B2CADCCF-3B95-4B59-AF34-FA4D3F8388AA}"/>
                </a:ext>
              </a:extLst>
            </p:cNvPr>
            <p:cNvGrpSpPr/>
            <p:nvPr/>
          </p:nvGrpSpPr>
          <p:grpSpPr>
            <a:xfrm>
              <a:off x="5022256" y="1158287"/>
              <a:ext cx="6964588" cy="2188718"/>
              <a:chOff x="5022256" y="1158287"/>
              <a:chExt cx="6964588" cy="2188718"/>
            </a:xfrm>
          </p:grpSpPr>
          <p:grpSp>
            <p:nvGrpSpPr>
              <p:cNvPr id="156" name="Group 155">
                <a:extLst>
                  <a:ext uri="{FF2B5EF4-FFF2-40B4-BE49-F238E27FC236}">
                    <a16:creationId xmlns:a16="http://schemas.microsoft.com/office/drawing/2014/main" id="{C854B432-2D64-46CA-9E9A-FE4B84C4548C}"/>
                  </a:ext>
                </a:extLst>
              </p:cNvPr>
              <p:cNvGrpSpPr/>
              <p:nvPr/>
            </p:nvGrpSpPr>
            <p:grpSpPr>
              <a:xfrm>
                <a:off x="6190294" y="1208737"/>
                <a:ext cx="5796550" cy="2138268"/>
                <a:chOff x="6190294" y="1208737"/>
                <a:chExt cx="5796550" cy="2138268"/>
              </a:xfrm>
            </p:grpSpPr>
            <p:graphicFrame>
              <p:nvGraphicFramePr>
                <p:cNvPr id="160" name="Chart 159">
                  <a:extLst>
                    <a:ext uri="{FF2B5EF4-FFF2-40B4-BE49-F238E27FC236}">
                      <a16:creationId xmlns:a16="http://schemas.microsoft.com/office/drawing/2014/main" id="{54DFA65F-47D3-421E-87FE-99FF280478CA}"/>
                    </a:ext>
                  </a:extLst>
                </p:cNvPr>
                <p:cNvGraphicFramePr>
                  <a:graphicFrameLocks/>
                </p:cNvGraphicFramePr>
                <p:nvPr>
                  <p:extLst>
                    <p:ext uri="{D42A27DB-BD31-4B8C-83A1-F6EECF244321}">
                      <p14:modId xmlns:p14="http://schemas.microsoft.com/office/powerpoint/2010/main" val="929287361"/>
                    </p:ext>
                  </p:extLst>
                </p:nvPr>
              </p:nvGraphicFramePr>
              <p:xfrm>
                <a:off x="6190294" y="1208737"/>
                <a:ext cx="5796550" cy="2138268"/>
              </p:xfrm>
              <a:graphic>
                <a:graphicData uri="http://schemas.openxmlformats.org/drawingml/2006/chart">
                  <c:chart xmlns:c="http://schemas.openxmlformats.org/drawingml/2006/chart" xmlns:r="http://schemas.openxmlformats.org/officeDocument/2006/relationships" r:id="rId4"/>
                </a:graphicData>
              </a:graphic>
            </p:graphicFrame>
            <p:grpSp>
              <p:nvGrpSpPr>
                <p:cNvPr id="161" name="Group 160">
                  <a:extLst>
                    <a:ext uri="{FF2B5EF4-FFF2-40B4-BE49-F238E27FC236}">
                      <a16:creationId xmlns:a16="http://schemas.microsoft.com/office/drawing/2014/main" id="{C48BF505-E09E-451E-A37C-E26D78B5B8AB}"/>
                    </a:ext>
                  </a:extLst>
                </p:cNvPr>
                <p:cNvGrpSpPr/>
                <p:nvPr/>
              </p:nvGrpSpPr>
              <p:grpSpPr>
                <a:xfrm>
                  <a:off x="6593275" y="1288313"/>
                  <a:ext cx="3634505" cy="1979005"/>
                  <a:chOff x="6593275" y="1288313"/>
                  <a:chExt cx="3634505" cy="1979005"/>
                </a:xfrm>
              </p:grpSpPr>
              <p:sp>
                <p:nvSpPr>
                  <p:cNvPr id="162" name="Rectangle 161">
                    <a:extLst>
                      <a:ext uri="{FF2B5EF4-FFF2-40B4-BE49-F238E27FC236}">
                        <a16:creationId xmlns:a16="http://schemas.microsoft.com/office/drawing/2014/main" id="{F5590CAC-4080-4BEE-BA86-D9C0B9B8487F}"/>
                      </a:ext>
                    </a:extLst>
                  </p:cNvPr>
                  <p:cNvSpPr/>
                  <p:nvPr/>
                </p:nvSpPr>
                <p:spPr>
                  <a:xfrm>
                    <a:off x="6816492" y="1501308"/>
                    <a:ext cx="361950" cy="1316736"/>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8DB83BD-0EA2-4F47-A3E0-D85A47623C99}"/>
                      </a:ext>
                    </a:extLst>
                  </p:cNvPr>
                  <p:cNvSpPr/>
                  <p:nvPr/>
                </p:nvSpPr>
                <p:spPr>
                  <a:xfrm>
                    <a:off x="6611358" y="2897920"/>
                    <a:ext cx="625151"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4" name="TextBox 163">
                    <a:extLst>
                      <a:ext uri="{FF2B5EF4-FFF2-40B4-BE49-F238E27FC236}">
                        <a16:creationId xmlns:a16="http://schemas.microsoft.com/office/drawing/2014/main" id="{AD850AEC-0970-4E56-9FE5-DE112174C471}"/>
                      </a:ext>
                    </a:extLst>
                  </p:cNvPr>
                  <p:cNvSpPr txBox="1"/>
                  <p:nvPr/>
                </p:nvSpPr>
                <p:spPr>
                  <a:xfrm>
                    <a:off x="6712773" y="1288313"/>
                    <a:ext cx="569387" cy="261610"/>
                  </a:xfrm>
                  <a:prstGeom prst="rect">
                    <a:avLst/>
                  </a:prstGeom>
                  <a:noFill/>
                </p:spPr>
                <p:txBody>
                  <a:bodyPr wrap="none" rtlCol="0">
                    <a:spAutoFit/>
                  </a:bodyPr>
                  <a:lstStyle/>
                  <a:p>
                    <a:r>
                      <a:rPr lang="en-US" sz="1050" dirty="0">
                        <a:solidFill>
                          <a:schemeClr val="bg2">
                            <a:lumMod val="50000"/>
                          </a:schemeClr>
                        </a:solidFill>
                      </a:rPr>
                      <a:t>Jun-06</a:t>
                    </a:r>
                  </a:p>
                </p:txBody>
              </p:sp>
              <p:sp>
                <p:nvSpPr>
                  <p:cNvPr id="165" name="TextBox 164">
                    <a:extLst>
                      <a:ext uri="{FF2B5EF4-FFF2-40B4-BE49-F238E27FC236}">
                        <a16:creationId xmlns:a16="http://schemas.microsoft.com/office/drawing/2014/main" id="{22AFC2E6-3D3F-4BB2-A5B1-75AE9DC4892D}"/>
                      </a:ext>
                    </a:extLst>
                  </p:cNvPr>
                  <p:cNvSpPr txBox="1"/>
                  <p:nvPr/>
                </p:nvSpPr>
                <p:spPr>
                  <a:xfrm>
                    <a:off x="7268610" y="1662242"/>
                    <a:ext cx="990600" cy="553998"/>
                  </a:xfrm>
                  <a:prstGeom prst="rect">
                    <a:avLst/>
                  </a:prstGeom>
                  <a:noFill/>
                </p:spPr>
                <p:txBody>
                  <a:bodyPr wrap="square" rtlCol="0">
                    <a:spAutoFit/>
                  </a:bodyPr>
                  <a:lstStyle/>
                  <a:p>
                    <a:r>
                      <a:rPr lang="en-US" sz="1000" b="1" dirty="0">
                        <a:solidFill>
                          <a:srgbClr val="7030A0"/>
                        </a:solidFill>
                      </a:rPr>
                      <a:t>Expansion of Pump-out System</a:t>
                    </a:r>
                  </a:p>
                </p:txBody>
              </p:sp>
              <p:cxnSp>
                <p:nvCxnSpPr>
                  <p:cNvPr id="166" name="Straight Connector 165">
                    <a:extLst>
                      <a:ext uri="{FF2B5EF4-FFF2-40B4-BE49-F238E27FC236}">
                        <a16:creationId xmlns:a16="http://schemas.microsoft.com/office/drawing/2014/main" id="{AAA33CFE-FD9C-4202-9356-AB0F808C060B}"/>
                      </a:ext>
                    </a:extLst>
                  </p:cNvPr>
                  <p:cNvCxnSpPr>
                    <a:cxnSpLocks/>
                  </p:cNvCxnSpPr>
                  <p:nvPr/>
                </p:nvCxnSpPr>
                <p:spPr>
                  <a:xfrm>
                    <a:off x="7254167" y="1508018"/>
                    <a:ext cx="0" cy="1316736"/>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67" name="Oval 166">
                    <a:extLst>
                      <a:ext uri="{FF2B5EF4-FFF2-40B4-BE49-F238E27FC236}">
                        <a16:creationId xmlns:a16="http://schemas.microsoft.com/office/drawing/2014/main" id="{6B6CCEC9-7ABB-46D6-BACA-F0DD2B6A17C7}"/>
                      </a:ext>
                    </a:extLst>
                  </p:cNvPr>
                  <p:cNvSpPr/>
                  <p:nvPr/>
                </p:nvSpPr>
                <p:spPr>
                  <a:xfrm>
                    <a:off x="6957247" y="1838795"/>
                    <a:ext cx="64008" cy="64008"/>
                  </a:xfrm>
                  <a:prstGeom prst="ellipse">
                    <a:avLst/>
                  </a:prstGeom>
                  <a:solidFill>
                    <a:srgbClr val="76717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8" name="Oval 167">
                    <a:extLst>
                      <a:ext uri="{FF2B5EF4-FFF2-40B4-BE49-F238E27FC236}">
                        <a16:creationId xmlns:a16="http://schemas.microsoft.com/office/drawing/2014/main" id="{08C97A6D-3659-49FA-AD95-F905FE5ACE99}"/>
                      </a:ext>
                    </a:extLst>
                  </p:cNvPr>
                  <p:cNvSpPr/>
                  <p:nvPr/>
                </p:nvSpPr>
                <p:spPr>
                  <a:xfrm>
                    <a:off x="6965463" y="2287202"/>
                    <a:ext cx="64008" cy="64008"/>
                  </a:xfrm>
                  <a:prstGeom prst="ellipse">
                    <a:avLst/>
                  </a:prstGeom>
                  <a:solidFill>
                    <a:srgbClr val="A9D18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9" name="Oval 168">
                    <a:extLst>
                      <a:ext uri="{FF2B5EF4-FFF2-40B4-BE49-F238E27FC236}">
                        <a16:creationId xmlns:a16="http://schemas.microsoft.com/office/drawing/2014/main" id="{2F281199-62DC-47E8-834E-C49F61204B84}"/>
                      </a:ext>
                    </a:extLst>
                  </p:cNvPr>
                  <p:cNvSpPr/>
                  <p:nvPr/>
                </p:nvSpPr>
                <p:spPr>
                  <a:xfrm>
                    <a:off x="8589123" y="1679452"/>
                    <a:ext cx="182880" cy="1791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5A1F4F3D-02D2-4A2C-A843-0EF616B9FEED}"/>
                      </a:ext>
                    </a:extLst>
                  </p:cNvPr>
                  <p:cNvSpPr/>
                  <p:nvPr/>
                </p:nvSpPr>
                <p:spPr>
                  <a:xfrm>
                    <a:off x="7703667" y="2500435"/>
                    <a:ext cx="262108" cy="230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55">
                    <a:extLst>
                      <a:ext uri="{FF2B5EF4-FFF2-40B4-BE49-F238E27FC236}">
                        <a16:creationId xmlns:a16="http://schemas.microsoft.com/office/drawing/2014/main" id="{6098C80E-BDA3-4045-BD3D-EE21411FA307}"/>
                      </a:ext>
                    </a:extLst>
                  </p:cNvPr>
                  <p:cNvSpPr txBox="1"/>
                  <p:nvPr/>
                </p:nvSpPr>
                <p:spPr>
                  <a:xfrm>
                    <a:off x="8589123" y="1622514"/>
                    <a:ext cx="1638657"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MAX: Jun 2014 (RC5)</a:t>
                    </a:r>
                  </a:p>
                </p:txBody>
              </p:sp>
              <p:sp>
                <p:nvSpPr>
                  <p:cNvPr id="172" name="TextBox 55">
                    <a:extLst>
                      <a:ext uri="{FF2B5EF4-FFF2-40B4-BE49-F238E27FC236}">
                        <a16:creationId xmlns:a16="http://schemas.microsoft.com/office/drawing/2014/main" id="{D00E8F50-3BEA-4A1F-B973-BE55C926F241}"/>
                      </a:ext>
                    </a:extLst>
                  </p:cNvPr>
                  <p:cNvSpPr txBox="1"/>
                  <p:nvPr/>
                </p:nvSpPr>
                <p:spPr>
                  <a:xfrm>
                    <a:off x="7812903" y="2508433"/>
                    <a:ext cx="130832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MIN: Mar 2012</a:t>
                    </a:r>
                  </a:p>
                </p:txBody>
              </p:sp>
              <p:sp>
                <p:nvSpPr>
                  <p:cNvPr id="173" name="Oval 172">
                    <a:extLst>
                      <a:ext uri="{FF2B5EF4-FFF2-40B4-BE49-F238E27FC236}">
                        <a16:creationId xmlns:a16="http://schemas.microsoft.com/office/drawing/2014/main" id="{4FB65E1B-4010-4222-AED2-6A7C7420C5B1}"/>
                      </a:ext>
                    </a:extLst>
                  </p:cNvPr>
                  <p:cNvSpPr/>
                  <p:nvPr/>
                </p:nvSpPr>
                <p:spPr>
                  <a:xfrm>
                    <a:off x="6900946" y="1784645"/>
                    <a:ext cx="182880" cy="1791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A05C27A7-52C2-4179-84D2-69E0B6EC9DE3}"/>
                      </a:ext>
                    </a:extLst>
                  </p:cNvPr>
                  <p:cNvCxnSpPr>
                    <a:cxnSpLocks/>
                    <a:stCxn id="173" idx="2"/>
                    <a:endCxn id="155" idx="3"/>
                  </p:cNvCxnSpPr>
                  <p:nvPr/>
                </p:nvCxnSpPr>
                <p:spPr>
                  <a:xfrm flipH="1" flipV="1">
                    <a:off x="6593275" y="1348583"/>
                    <a:ext cx="307671" cy="525629"/>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9770A78C-EFAF-4B29-8AA6-051356FA6362}"/>
                      </a:ext>
                    </a:extLst>
                  </p:cNvPr>
                  <p:cNvSpPr/>
                  <p:nvPr/>
                </p:nvSpPr>
                <p:spPr>
                  <a:xfrm>
                    <a:off x="8794863" y="1645732"/>
                    <a:ext cx="1210197" cy="191426"/>
                  </a:xfrm>
                  <a:prstGeom prst="rect">
                    <a:avLst/>
                  </a:prstGeom>
                  <a:solidFill>
                    <a:srgbClr val="F4B183">
                      <a:alpha val="34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7" name="Group 156">
                <a:extLst>
                  <a:ext uri="{FF2B5EF4-FFF2-40B4-BE49-F238E27FC236}">
                    <a16:creationId xmlns:a16="http://schemas.microsoft.com/office/drawing/2014/main" id="{DBD49143-F863-498E-ADEE-A4230EE94B44}"/>
                  </a:ext>
                </a:extLst>
              </p:cNvPr>
              <p:cNvGrpSpPr/>
              <p:nvPr/>
            </p:nvGrpSpPr>
            <p:grpSpPr>
              <a:xfrm>
                <a:off x="5022256" y="1158287"/>
                <a:ext cx="1638657" cy="369332"/>
                <a:chOff x="5022256" y="1158287"/>
                <a:chExt cx="1638657" cy="369332"/>
              </a:xfrm>
            </p:grpSpPr>
            <p:sp>
              <p:nvSpPr>
                <p:cNvPr id="158" name="Rectangle 157">
                  <a:extLst>
                    <a:ext uri="{FF2B5EF4-FFF2-40B4-BE49-F238E27FC236}">
                      <a16:creationId xmlns:a16="http://schemas.microsoft.com/office/drawing/2014/main" id="{C5B6EE99-DC99-449C-909A-47905F0679AB}"/>
                    </a:ext>
                  </a:extLst>
                </p:cNvPr>
                <p:cNvSpPr/>
                <p:nvPr/>
              </p:nvSpPr>
              <p:spPr>
                <a:xfrm>
                  <a:off x="5787328" y="1192330"/>
                  <a:ext cx="808273" cy="302479"/>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55">
                  <a:extLst>
                    <a:ext uri="{FF2B5EF4-FFF2-40B4-BE49-F238E27FC236}">
                      <a16:creationId xmlns:a16="http://schemas.microsoft.com/office/drawing/2014/main" id="{6E699A42-6EA2-4A53-B04C-E156C78C0E9D}"/>
                    </a:ext>
                  </a:extLst>
                </p:cNvPr>
                <p:cNvSpPr txBox="1"/>
                <p:nvPr/>
              </p:nvSpPr>
              <p:spPr>
                <a:xfrm>
                  <a:off x="5022256" y="1158287"/>
                  <a:ext cx="163865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900" dirty="0">
                      <a:solidFill>
                        <a:schemeClr val="tx1"/>
                      </a:solidFill>
                      <a:latin typeface="Arial" panose="020B0604020202020204" pitchFamily="34" charset="0"/>
                      <a:cs typeface="Arial" panose="020B0604020202020204" pitchFamily="34" charset="0"/>
                    </a:rPr>
                    <a:t>MAX: Jun 2006</a:t>
                  </a:r>
                </a:p>
                <a:p>
                  <a:pPr algn="r"/>
                  <a:r>
                    <a:rPr lang="en-US" sz="900" dirty="0">
                      <a:latin typeface="Arial" panose="020B0604020202020204" pitchFamily="34" charset="0"/>
                      <a:cs typeface="Arial" panose="020B0604020202020204" pitchFamily="34" charset="0"/>
                    </a:rPr>
                    <a:t>(RC7)</a:t>
                  </a:r>
                  <a:endParaRPr lang="en-US" sz="900" dirty="0">
                    <a:solidFill>
                      <a:schemeClr val="tx1"/>
                    </a:solidFill>
                    <a:latin typeface="Arial" panose="020B0604020202020204" pitchFamily="34" charset="0"/>
                    <a:cs typeface="Arial" panose="020B0604020202020204" pitchFamily="34" charset="0"/>
                  </a:endParaRPr>
                </a:p>
              </p:txBody>
            </p:sp>
          </p:grpSp>
        </p:grpSp>
        <p:sp>
          <p:nvSpPr>
            <p:cNvPr id="155" name="Rectangle 154">
              <a:extLst>
                <a:ext uri="{FF2B5EF4-FFF2-40B4-BE49-F238E27FC236}">
                  <a16:creationId xmlns:a16="http://schemas.microsoft.com/office/drawing/2014/main" id="{A0ADD50C-A640-4688-AC69-D703C6B2A91D}"/>
                </a:ext>
              </a:extLst>
            </p:cNvPr>
            <p:cNvSpPr/>
            <p:nvPr/>
          </p:nvSpPr>
          <p:spPr>
            <a:xfrm>
              <a:off x="5785002" y="1197343"/>
              <a:ext cx="808273" cy="302479"/>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 name="Group 176">
            <a:extLst>
              <a:ext uri="{FF2B5EF4-FFF2-40B4-BE49-F238E27FC236}">
                <a16:creationId xmlns:a16="http://schemas.microsoft.com/office/drawing/2014/main" id="{B05E5A01-6089-4455-9D61-EA949C3C588C}"/>
              </a:ext>
            </a:extLst>
          </p:cNvPr>
          <p:cNvGrpSpPr/>
          <p:nvPr/>
        </p:nvGrpSpPr>
        <p:grpSpPr>
          <a:xfrm>
            <a:off x="5263482" y="3249930"/>
            <a:ext cx="6785021" cy="2296913"/>
            <a:chOff x="5385388" y="3214286"/>
            <a:chExt cx="6785021" cy="2296913"/>
          </a:xfrm>
        </p:grpSpPr>
        <p:grpSp>
          <p:nvGrpSpPr>
            <p:cNvPr id="178" name="Group 177">
              <a:extLst>
                <a:ext uri="{FF2B5EF4-FFF2-40B4-BE49-F238E27FC236}">
                  <a16:creationId xmlns:a16="http://schemas.microsoft.com/office/drawing/2014/main" id="{4AE6CC09-56A1-4723-BD15-47D9446BC616}"/>
                </a:ext>
              </a:extLst>
            </p:cNvPr>
            <p:cNvGrpSpPr/>
            <p:nvPr/>
          </p:nvGrpSpPr>
          <p:grpSpPr>
            <a:xfrm>
              <a:off x="5385388" y="3214286"/>
              <a:ext cx="6785021" cy="2296913"/>
              <a:chOff x="5341006" y="4397764"/>
              <a:chExt cx="6785021" cy="2296913"/>
            </a:xfrm>
          </p:grpSpPr>
          <p:sp>
            <p:nvSpPr>
              <p:cNvPr id="180" name="Rectangle 179">
                <a:extLst>
                  <a:ext uri="{FF2B5EF4-FFF2-40B4-BE49-F238E27FC236}">
                    <a16:creationId xmlns:a16="http://schemas.microsoft.com/office/drawing/2014/main" id="{B1E9D7E4-944D-44E0-9B1F-2AC3458C75B1}"/>
                  </a:ext>
                </a:extLst>
              </p:cNvPr>
              <p:cNvSpPr/>
              <p:nvPr/>
            </p:nvSpPr>
            <p:spPr>
              <a:xfrm>
                <a:off x="6946861" y="4854895"/>
                <a:ext cx="361950" cy="1313667"/>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a:extLst>
                  <a:ext uri="{FF2B5EF4-FFF2-40B4-BE49-F238E27FC236}">
                    <a16:creationId xmlns:a16="http://schemas.microsoft.com/office/drawing/2014/main" id="{2B14409E-E1DB-426C-885F-9859BBED4F1F}"/>
                  </a:ext>
                </a:extLst>
              </p:cNvPr>
              <p:cNvSpPr txBox="1"/>
              <p:nvPr/>
            </p:nvSpPr>
            <p:spPr>
              <a:xfrm>
                <a:off x="7411679" y="4983296"/>
                <a:ext cx="990600" cy="553998"/>
              </a:xfrm>
              <a:prstGeom prst="rect">
                <a:avLst/>
              </a:prstGeom>
              <a:noFill/>
            </p:spPr>
            <p:txBody>
              <a:bodyPr wrap="square" rtlCol="0">
                <a:spAutoFit/>
              </a:bodyPr>
              <a:lstStyle/>
              <a:p>
                <a:r>
                  <a:rPr lang="en-US" sz="1000" b="1" dirty="0">
                    <a:solidFill>
                      <a:srgbClr val="7030A0"/>
                    </a:solidFill>
                  </a:rPr>
                  <a:t>Expansion of Pump-out System</a:t>
                </a:r>
              </a:p>
            </p:txBody>
          </p:sp>
          <p:cxnSp>
            <p:nvCxnSpPr>
              <p:cNvPr id="182" name="Straight Connector 181">
                <a:extLst>
                  <a:ext uri="{FF2B5EF4-FFF2-40B4-BE49-F238E27FC236}">
                    <a16:creationId xmlns:a16="http://schemas.microsoft.com/office/drawing/2014/main" id="{81B73465-0208-4F46-8897-C352970260CB}"/>
                  </a:ext>
                </a:extLst>
              </p:cNvPr>
              <p:cNvCxnSpPr>
                <a:cxnSpLocks/>
              </p:cNvCxnSpPr>
              <p:nvPr/>
            </p:nvCxnSpPr>
            <p:spPr>
              <a:xfrm>
                <a:off x="7397236" y="4854895"/>
                <a:ext cx="0" cy="1315571"/>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F4076627-58FC-41D7-BCAE-5576F0C44467}"/>
                  </a:ext>
                </a:extLst>
              </p:cNvPr>
              <p:cNvSpPr/>
              <p:nvPr/>
            </p:nvSpPr>
            <p:spPr>
              <a:xfrm>
                <a:off x="7093173" y="4945535"/>
                <a:ext cx="64008" cy="64008"/>
              </a:xfrm>
              <a:prstGeom prst="ellipse">
                <a:avLst/>
              </a:prstGeom>
              <a:solidFill>
                <a:srgbClr val="767171"/>
              </a:solidFill>
              <a:ln w="9525">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4" name="Oval 183">
                <a:extLst>
                  <a:ext uri="{FF2B5EF4-FFF2-40B4-BE49-F238E27FC236}">
                    <a16:creationId xmlns:a16="http://schemas.microsoft.com/office/drawing/2014/main" id="{CE70AF78-67D3-462A-BCD3-E131F2AB7692}"/>
                  </a:ext>
                </a:extLst>
              </p:cNvPr>
              <p:cNvSpPr/>
              <p:nvPr/>
            </p:nvSpPr>
            <p:spPr>
              <a:xfrm>
                <a:off x="7037665" y="4887100"/>
                <a:ext cx="182880" cy="1791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D358BADC-B131-450C-8545-92704858ACBE}"/>
                  </a:ext>
                </a:extLst>
              </p:cNvPr>
              <p:cNvCxnSpPr>
                <a:cxnSpLocks/>
                <a:stCxn id="184" idx="1"/>
              </p:cNvCxnSpPr>
              <p:nvPr/>
            </p:nvCxnSpPr>
            <p:spPr>
              <a:xfrm flipH="1" flipV="1">
                <a:off x="6504400" y="4740092"/>
                <a:ext cx="560047" cy="173241"/>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9488DC47-56A1-4BCD-B742-B5DBA4A3189B}"/>
                  </a:ext>
                </a:extLst>
              </p:cNvPr>
              <p:cNvSpPr/>
              <p:nvPr/>
            </p:nvSpPr>
            <p:spPr>
              <a:xfrm>
                <a:off x="9830331" y="5986645"/>
                <a:ext cx="307878" cy="3108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55">
                <a:extLst>
                  <a:ext uri="{FF2B5EF4-FFF2-40B4-BE49-F238E27FC236}">
                    <a16:creationId xmlns:a16="http://schemas.microsoft.com/office/drawing/2014/main" id="{527FC5D3-5AB2-4F28-86A4-025A6F508EA0}"/>
                  </a:ext>
                </a:extLst>
              </p:cNvPr>
              <p:cNvSpPr txBox="1"/>
              <p:nvPr/>
            </p:nvSpPr>
            <p:spPr>
              <a:xfrm>
                <a:off x="9426153" y="5556139"/>
                <a:ext cx="1116233"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MIN: Jul &amp; Nov 2017</a:t>
                </a:r>
              </a:p>
            </p:txBody>
          </p:sp>
          <p:sp>
            <p:nvSpPr>
              <p:cNvPr id="188" name="TextBox 55">
                <a:extLst>
                  <a:ext uri="{FF2B5EF4-FFF2-40B4-BE49-F238E27FC236}">
                    <a16:creationId xmlns:a16="http://schemas.microsoft.com/office/drawing/2014/main" id="{2F7E5AD7-B381-4B55-936F-2696B38190A2}"/>
                  </a:ext>
                </a:extLst>
              </p:cNvPr>
              <p:cNvSpPr txBox="1"/>
              <p:nvPr/>
            </p:nvSpPr>
            <p:spPr>
              <a:xfrm>
                <a:off x="8097095" y="5699492"/>
                <a:ext cx="163865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a:solidFill>
                      <a:schemeClr val="tx1"/>
                    </a:solidFill>
                    <a:latin typeface="Arial" panose="020B0604020202020204" pitchFamily="34" charset="0"/>
                    <a:cs typeface="Arial" panose="020B0604020202020204" pitchFamily="34" charset="0"/>
                  </a:rPr>
                  <a:t>MAX: Jun 2013</a:t>
                </a:r>
              </a:p>
              <a:p>
                <a:pPr algn="ctr"/>
                <a:r>
                  <a:rPr lang="en-US" sz="900" dirty="0">
                    <a:latin typeface="Arial" panose="020B0604020202020204" pitchFamily="34" charset="0"/>
                    <a:cs typeface="Arial" panose="020B0604020202020204" pitchFamily="34" charset="0"/>
                  </a:rPr>
                  <a:t>(RC13)</a:t>
                </a:r>
                <a:endParaRPr lang="en-US" sz="900" dirty="0">
                  <a:solidFill>
                    <a:schemeClr val="tx1"/>
                  </a:solidFill>
                  <a:latin typeface="Arial" panose="020B0604020202020204" pitchFamily="34" charset="0"/>
                  <a:cs typeface="Arial" panose="020B0604020202020204" pitchFamily="34" charset="0"/>
                </a:endParaRPr>
              </a:p>
            </p:txBody>
          </p:sp>
          <p:sp>
            <p:nvSpPr>
              <p:cNvPr id="189" name="Oval 188">
                <a:extLst>
                  <a:ext uri="{FF2B5EF4-FFF2-40B4-BE49-F238E27FC236}">
                    <a16:creationId xmlns:a16="http://schemas.microsoft.com/office/drawing/2014/main" id="{CCF04AB5-FAA8-4F6C-B736-B666616A347C}"/>
                  </a:ext>
                </a:extLst>
              </p:cNvPr>
              <p:cNvSpPr/>
              <p:nvPr/>
            </p:nvSpPr>
            <p:spPr>
              <a:xfrm>
                <a:off x="8285606" y="5556623"/>
                <a:ext cx="237744" cy="2406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id="{F4F67661-C5E5-40F0-91FF-F25761E19B7A}"/>
                  </a:ext>
                </a:extLst>
              </p:cNvPr>
              <p:cNvGrpSpPr/>
              <p:nvPr/>
            </p:nvGrpSpPr>
            <p:grpSpPr>
              <a:xfrm>
                <a:off x="5341006" y="4397764"/>
                <a:ext cx="6785021" cy="2296913"/>
                <a:chOff x="5341006" y="4397764"/>
                <a:chExt cx="6785021" cy="2296913"/>
              </a:xfrm>
            </p:grpSpPr>
            <p:graphicFrame>
              <p:nvGraphicFramePr>
                <p:cNvPr id="191" name="Chart 190">
                  <a:extLst>
                    <a:ext uri="{FF2B5EF4-FFF2-40B4-BE49-F238E27FC236}">
                      <a16:creationId xmlns:a16="http://schemas.microsoft.com/office/drawing/2014/main" id="{CE5B6EC1-C40B-4A73-B48E-AEE9F83B8516}"/>
                    </a:ext>
                  </a:extLst>
                </p:cNvPr>
                <p:cNvGraphicFramePr>
                  <a:graphicFrameLocks/>
                </p:cNvGraphicFramePr>
                <p:nvPr/>
              </p:nvGraphicFramePr>
              <p:xfrm>
                <a:off x="6332982" y="4556409"/>
                <a:ext cx="5793045" cy="2138268"/>
              </p:xfrm>
              <a:graphic>
                <a:graphicData uri="http://schemas.openxmlformats.org/drawingml/2006/chart">
                  <c:chart xmlns:c="http://schemas.openxmlformats.org/drawingml/2006/chart" xmlns:r="http://schemas.openxmlformats.org/officeDocument/2006/relationships" r:id="rId5"/>
                </a:graphicData>
              </a:graphic>
            </p:graphicFrame>
            <p:sp>
              <p:nvSpPr>
                <p:cNvPr id="192" name="TextBox 191">
                  <a:extLst>
                    <a:ext uri="{FF2B5EF4-FFF2-40B4-BE49-F238E27FC236}">
                      <a16:creationId xmlns:a16="http://schemas.microsoft.com/office/drawing/2014/main" id="{6B36C681-B329-4D50-9CB1-A53DB79DED1D}"/>
                    </a:ext>
                  </a:extLst>
                </p:cNvPr>
                <p:cNvSpPr txBox="1"/>
                <p:nvPr/>
              </p:nvSpPr>
              <p:spPr>
                <a:xfrm>
                  <a:off x="6870154" y="4608486"/>
                  <a:ext cx="569387" cy="261610"/>
                </a:xfrm>
                <a:prstGeom prst="rect">
                  <a:avLst/>
                </a:prstGeom>
                <a:noFill/>
              </p:spPr>
              <p:txBody>
                <a:bodyPr wrap="none" rtlCol="0">
                  <a:spAutoFit/>
                </a:bodyPr>
                <a:lstStyle/>
                <a:p>
                  <a:r>
                    <a:rPr lang="en-US" sz="1050" dirty="0">
                      <a:solidFill>
                        <a:schemeClr val="bg2">
                          <a:lumMod val="50000"/>
                        </a:schemeClr>
                      </a:solidFill>
                    </a:rPr>
                    <a:t>Jun-06</a:t>
                  </a:r>
                </a:p>
              </p:txBody>
            </p:sp>
            <p:grpSp>
              <p:nvGrpSpPr>
                <p:cNvPr id="193" name="Group 192">
                  <a:extLst>
                    <a:ext uri="{FF2B5EF4-FFF2-40B4-BE49-F238E27FC236}">
                      <a16:creationId xmlns:a16="http://schemas.microsoft.com/office/drawing/2014/main" id="{3AA90292-C34C-4D1E-978E-56DD62E297CE}"/>
                    </a:ext>
                  </a:extLst>
                </p:cNvPr>
                <p:cNvGrpSpPr/>
                <p:nvPr/>
              </p:nvGrpSpPr>
              <p:grpSpPr>
                <a:xfrm>
                  <a:off x="5341006" y="4397764"/>
                  <a:ext cx="1638657" cy="369332"/>
                  <a:chOff x="5341006" y="4397764"/>
                  <a:chExt cx="1638657" cy="369332"/>
                </a:xfrm>
              </p:grpSpPr>
              <p:sp>
                <p:nvSpPr>
                  <p:cNvPr id="194" name="Rectangle 193">
                    <a:extLst>
                      <a:ext uri="{FF2B5EF4-FFF2-40B4-BE49-F238E27FC236}">
                        <a16:creationId xmlns:a16="http://schemas.microsoft.com/office/drawing/2014/main" id="{87F0EF2F-FD13-41DD-BC5F-E98BE958FDB9}"/>
                      </a:ext>
                    </a:extLst>
                  </p:cNvPr>
                  <p:cNvSpPr/>
                  <p:nvPr/>
                </p:nvSpPr>
                <p:spPr>
                  <a:xfrm>
                    <a:off x="6097891" y="4440983"/>
                    <a:ext cx="808273" cy="302479"/>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94">
                    <a:extLst>
                      <a:ext uri="{FF2B5EF4-FFF2-40B4-BE49-F238E27FC236}">
                        <a16:creationId xmlns:a16="http://schemas.microsoft.com/office/drawing/2014/main" id="{6B7EF903-FFA7-4209-884E-53608E6C5719}"/>
                      </a:ext>
                    </a:extLst>
                  </p:cNvPr>
                  <p:cNvGrpSpPr/>
                  <p:nvPr/>
                </p:nvGrpSpPr>
                <p:grpSpPr>
                  <a:xfrm>
                    <a:off x="5341006" y="4397764"/>
                    <a:ext cx="1638657" cy="369332"/>
                    <a:chOff x="5347356" y="4397764"/>
                    <a:chExt cx="1638657" cy="369332"/>
                  </a:xfrm>
                </p:grpSpPr>
                <p:sp>
                  <p:nvSpPr>
                    <p:cNvPr id="196" name="TextBox 55">
                      <a:extLst>
                        <a:ext uri="{FF2B5EF4-FFF2-40B4-BE49-F238E27FC236}">
                          <a16:creationId xmlns:a16="http://schemas.microsoft.com/office/drawing/2014/main" id="{B7428626-5FA0-4B2D-89E0-CCE545FE3C13}"/>
                        </a:ext>
                      </a:extLst>
                    </p:cNvPr>
                    <p:cNvSpPr txBox="1"/>
                    <p:nvPr/>
                  </p:nvSpPr>
                  <p:spPr>
                    <a:xfrm>
                      <a:off x="5347356" y="4397764"/>
                      <a:ext cx="163865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900" dirty="0">
                          <a:solidFill>
                            <a:schemeClr val="tx1"/>
                          </a:solidFill>
                          <a:latin typeface="Arial" panose="020B0604020202020204" pitchFamily="34" charset="0"/>
                          <a:cs typeface="Arial" panose="020B0604020202020204" pitchFamily="34" charset="0"/>
                        </a:rPr>
                        <a:t>MAX: Jun 2006</a:t>
                      </a:r>
                    </a:p>
                    <a:p>
                      <a:pPr algn="r"/>
                      <a:r>
                        <a:rPr lang="en-US" sz="900" dirty="0">
                          <a:latin typeface="Arial" panose="020B0604020202020204" pitchFamily="34" charset="0"/>
                          <a:cs typeface="Arial" panose="020B0604020202020204" pitchFamily="34" charset="0"/>
                        </a:rPr>
                        <a:t>(RC10)</a:t>
                      </a:r>
                      <a:endParaRPr lang="en-US" sz="900" dirty="0">
                        <a:solidFill>
                          <a:schemeClr val="tx1"/>
                        </a:solidFill>
                        <a:latin typeface="Arial" panose="020B0604020202020204" pitchFamily="34" charset="0"/>
                        <a:cs typeface="Arial" panose="020B0604020202020204" pitchFamily="34" charset="0"/>
                      </a:endParaRPr>
                    </a:p>
                  </p:txBody>
                </p:sp>
                <p:sp>
                  <p:nvSpPr>
                    <p:cNvPr id="197" name="Rectangle 196">
                      <a:extLst>
                        <a:ext uri="{FF2B5EF4-FFF2-40B4-BE49-F238E27FC236}">
                          <a16:creationId xmlns:a16="http://schemas.microsoft.com/office/drawing/2014/main" id="{EB02E40C-4BA7-4302-813C-27F5B545824C}"/>
                        </a:ext>
                      </a:extLst>
                    </p:cNvPr>
                    <p:cNvSpPr/>
                    <p:nvPr/>
                  </p:nvSpPr>
                  <p:spPr>
                    <a:xfrm>
                      <a:off x="6100263" y="4437613"/>
                      <a:ext cx="808273" cy="302479"/>
                    </a:xfrm>
                    <a:prstGeom prst="rect">
                      <a:avLst/>
                    </a:prstGeom>
                    <a:solidFill>
                      <a:schemeClr val="accent4">
                        <a:lumMod val="75000"/>
                        <a:alpha val="36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179" name="Rectangle 178">
              <a:extLst>
                <a:ext uri="{FF2B5EF4-FFF2-40B4-BE49-F238E27FC236}">
                  <a16:creationId xmlns:a16="http://schemas.microsoft.com/office/drawing/2014/main" id="{EA2C2A68-156A-4B67-B04B-AC3A7A2BA51D}"/>
                </a:ext>
              </a:extLst>
            </p:cNvPr>
            <p:cNvSpPr/>
            <p:nvPr/>
          </p:nvSpPr>
          <p:spPr>
            <a:xfrm>
              <a:off x="6688366" y="5045134"/>
              <a:ext cx="625151" cy="36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7" name="Oval 6">
            <a:extLst>
              <a:ext uri="{FF2B5EF4-FFF2-40B4-BE49-F238E27FC236}">
                <a16:creationId xmlns:a16="http://schemas.microsoft.com/office/drawing/2014/main" id="{A716AD7B-8F35-4578-ACCE-443AF41FAF8E}"/>
              </a:ext>
            </a:extLst>
          </p:cNvPr>
          <p:cNvSpPr/>
          <p:nvPr/>
        </p:nvSpPr>
        <p:spPr>
          <a:xfrm>
            <a:off x="7067225" y="4866256"/>
            <a:ext cx="45720" cy="45720"/>
          </a:xfrm>
          <a:prstGeom prst="ellipse">
            <a:avLst/>
          </a:prstGeom>
          <a:solidFill>
            <a:srgbClr val="BFBFB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5">
            <a:extLst>
              <a:ext uri="{FF2B5EF4-FFF2-40B4-BE49-F238E27FC236}">
                <a16:creationId xmlns:a16="http://schemas.microsoft.com/office/drawing/2014/main" id="{01D64114-ADE2-4774-A513-B4B00E3214E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E94B56F8-3D8D-468F-A7A4-DC1E8BD8A80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5641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347">
            <a:extLst>
              <a:ext uri="{FF2B5EF4-FFF2-40B4-BE49-F238E27FC236}">
                <a16:creationId xmlns:a16="http://schemas.microsoft.com/office/drawing/2014/main" id="{81FD6032-437B-4A17-B3F5-876C31F5871C}"/>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 name="Round Same Side Corner Rectangle 348">
            <a:extLst>
              <a:ext uri="{FF2B5EF4-FFF2-40B4-BE49-F238E27FC236}">
                <a16:creationId xmlns:a16="http://schemas.microsoft.com/office/drawing/2014/main" id="{9E02076A-E8C7-43DC-9969-E0CFA994BC6C}"/>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Foam in Segment 2</a:t>
            </a:r>
          </a:p>
        </p:txBody>
      </p:sp>
      <p:pic>
        <p:nvPicPr>
          <p:cNvPr id="3" name="Picture 2">
            <a:extLst>
              <a:ext uri="{FF2B5EF4-FFF2-40B4-BE49-F238E27FC236}">
                <a16:creationId xmlns:a16="http://schemas.microsoft.com/office/drawing/2014/main" id="{55B2950F-81E1-4A74-872E-05AD06F21B64}"/>
              </a:ext>
            </a:extLst>
          </p:cNvPr>
          <p:cNvPicPr>
            <a:picLocks noChangeAspect="1"/>
          </p:cNvPicPr>
          <p:nvPr/>
        </p:nvPicPr>
        <p:blipFill rotWithShape="1">
          <a:blip r:embed="rId2"/>
          <a:srcRect t="18932" r="9368"/>
          <a:stretch/>
        </p:blipFill>
        <p:spPr>
          <a:xfrm>
            <a:off x="570628" y="1184794"/>
            <a:ext cx="11049802" cy="5305878"/>
          </a:xfrm>
          <a:prstGeom prst="rect">
            <a:avLst/>
          </a:prstGeom>
          <a:ln w="34925">
            <a:solidFill>
              <a:srgbClr val="00B0F0"/>
            </a:solidFill>
          </a:ln>
        </p:spPr>
      </p:pic>
      <p:pic>
        <p:nvPicPr>
          <p:cNvPr id="5" name="Picture 4">
            <a:extLst>
              <a:ext uri="{FF2B5EF4-FFF2-40B4-BE49-F238E27FC236}">
                <a16:creationId xmlns:a16="http://schemas.microsoft.com/office/drawing/2014/main" id="{910C2224-F43D-4BF9-AEE0-1C6AC0BDEC87}"/>
              </a:ext>
            </a:extLst>
          </p:cNvPr>
          <p:cNvPicPr>
            <a:picLocks noChangeAspect="1"/>
          </p:cNvPicPr>
          <p:nvPr/>
        </p:nvPicPr>
        <p:blipFill>
          <a:blip r:embed="rId3"/>
          <a:stretch>
            <a:fillRect/>
          </a:stretch>
        </p:blipFill>
        <p:spPr>
          <a:xfrm>
            <a:off x="9837017" y="5603084"/>
            <a:ext cx="1683895" cy="774941"/>
          </a:xfrm>
          <a:prstGeom prst="rect">
            <a:avLst/>
          </a:prstGeom>
          <a:ln w="15875">
            <a:solidFill>
              <a:schemeClr val="bg2">
                <a:lumMod val="25000"/>
              </a:schemeClr>
            </a:solidFill>
          </a:ln>
        </p:spPr>
      </p:pic>
      <p:sp>
        <p:nvSpPr>
          <p:cNvPr id="11" name="Rounded Rectangle 5">
            <a:extLst>
              <a:ext uri="{FF2B5EF4-FFF2-40B4-BE49-F238E27FC236}">
                <a16:creationId xmlns:a16="http://schemas.microsoft.com/office/drawing/2014/main" id="{A0078469-FC94-44A5-80D7-37509C0BC3EC}"/>
              </a:ext>
            </a:extLst>
          </p:cNvPr>
          <p:cNvSpPr/>
          <p:nvPr/>
        </p:nvSpPr>
        <p:spPr>
          <a:xfrm>
            <a:off x="8694057" y="1222959"/>
            <a:ext cx="2911859" cy="44618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Observed and Sampled Foam Locations</a:t>
            </a:r>
          </a:p>
        </p:txBody>
      </p:sp>
      <p:sp>
        <p:nvSpPr>
          <p:cNvPr id="13" name="Rounded Rectangle 5">
            <a:extLst>
              <a:ext uri="{FF2B5EF4-FFF2-40B4-BE49-F238E27FC236}">
                <a16:creationId xmlns:a16="http://schemas.microsoft.com/office/drawing/2014/main" id="{02C689C2-AA20-4971-B73D-0C99160C99B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1265983-FA18-4CC4-AE0E-892DC471287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247657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347">
            <a:extLst>
              <a:ext uri="{FF2B5EF4-FFF2-40B4-BE49-F238E27FC236}">
                <a16:creationId xmlns:a16="http://schemas.microsoft.com/office/drawing/2014/main" id="{81FD6032-437B-4A17-B3F5-876C31F5871C}"/>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 name="Round Same Side Corner Rectangle 348">
            <a:extLst>
              <a:ext uri="{FF2B5EF4-FFF2-40B4-BE49-F238E27FC236}">
                <a16:creationId xmlns:a16="http://schemas.microsoft.com/office/drawing/2014/main" id="{9E02076A-E8C7-43DC-9969-E0CFA994BC6C}"/>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a:defRPr/>
            </a:pPr>
            <a:r>
              <a:rPr lang="en-US" sz="1400" b="1" dirty="0">
                <a:solidFill>
                  <a:schemeClr val="bg1"/>
                </a:solidFill>
                <a:latin typeface="Arial" panose="020B0604020202020204" pitchFamily="34" charset="0"/>
                <a:cs typeface="Arial" panose="020B0604020202020204" pitchFamily="34" charset="0"/>
              </a:rPr>
              <a:t>Site-Wide Foam Results: PFOS</a:t>
            </a:r>
          </a:p>
        </p:txBody>
      </p:sp>
      <p:pic>
        <p:nvPicPr>
          <p:cNvPr id="4" name="Picture 3">
            <a:extLst>
              <a:ext uri="{FF2B5EF4-FFF2-40B4-BE49-F238E27FC236}">
                <a16:creationId xmlns:a16="http://schemas.microsoft.com/office/drawing/2014/main" id="{EA6BDD6E-4839-46BF-AFCB-FE105CECB523}"/>
              </a:ext>
            </a:extLst>
          </p:cNvPr>
          <p:cNvPicPr>
            <a:picLocks noChangeAspect="1"/>
          </p:cNvPicPr>
          <p:nvPr/>
        </p:nvPicPr>
        <p:blipFill rotWithShape="1">
          <a:blip r:embed="rId2"/>
          <a:srcRect t="13197"/>
          <a:stretch/>
        </p:blipFill>
        <p:spPr>
          <a:xfrm>
            <a:off x="130073" y="1086231"/>
            <a:ext cx="10210875" cy="5612952"/>
          </a:xfrm>
          <a:prstGeom prst="rect">
            <a:avLst/>
          </a:prstGeom>
          <a:ln w="34925">
            <a:solidFill>
              <a:srgbClr val="00B0F0"/>
            </a:solidFill>
          </a:ln>
        </p:spPr>
      </p:pic>
      <p:sp>
        <p:nvSpPr>
          <p:cNvPr id="17" name="TextBox 16">
            <a:extLst>
              <a:ext uri="{FF2B5EF4-FFF2-40B4-BE49-F238E27FC236}">
                <a16:creationId xmlns:a16="http://schemas.microsoft.com/office/drawing/2014/main" id="{E01C3C0D-B44F-4CA6-9A1D-49D6F3A73BEE}"/>
              </a:ext>
            </a:extLst>
          </p:cNvPr>
          <p:cNvSpPr txBox="1"/>
          <p:nvPr/>
        </p:nvSpPr>
        <p:spPr>
          <a:xfrm>
            <a:off x="10406845" y="1351763"/>
            <a:ext cx="893643" cy="276999"/>
          </a:xfrm>
          <a:prstGeom prst="rect">
            <a:avLst/>
          </a:prstGeom>
          <a:noFill/>
          <a:ln>
            <a:noFill/>
          </a:ln>
        </p:spPr>
        <p:txBody>
          <a:bodyPr wrap="none" rtlCol="0">
            <a:spAutoFit/>
          </a:bodyPr>
          <a:lstStyle/>
          <a:p>
            <a:r>
              <a:rPr lang="en-US" sz="1200" b="1" dirty="0"/>
              <a:t>PFOS (ppb)</a:t>
            </a:r>
            <a:endParaRPr lang="en-US" sz="1400" b="1" dirty="0"/>
          </a:p>
        </p:txBody>
      </p:sp>
      <p:sp>
        <p:nvSpPr>
          <p:cNvPr id="6" name="Oval 5">
            <a:extLst>
              <a:ext uri="{FF2B5EF4-FFF2-40B4-BE49-F238E27FC236}">
                <a16:creationId xmlns:a16="http://schemas.microsoft.com/office/drawing/2014/main" id="{865841ED-2D73-4217-9CFE-815CA6D2779B}"/>
              </a:ext>
            </a:extLst>
          </p:cNvPr>
          <p:cNvSpPr/>
          <p:nvPr/>
        </p:nvSpPr>
        <p:spPr>
          <a:xfrm>
            <a:off x="1711695" y="2467744"/>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DC94BD7-343B-4B82-9678-93567F1711A1}"/>
              </a:ext>
            </a:extLst>
          </p:cNvPr>
          <p:cNvGrpSpPr/>
          <p:nvPr/>
        </p:nvGrpSpPr>
        <p:grpSpPr>
          <a:xfrm>
            <a:off x="10397219" y="1054610"/>
            <a:ext cx="1709055" cy="2487487"/>
            <a:chOff x="10397220" y="1054610"/>
            <a:chExt cx="1664706" cy="2487487"/>
          </a:xfrm>
        </p:grpSpPr>
        <p:pic>
          <p:nvPicPr>
            <p:cNvPr id="2" name="Picture 1">
              <a:extLst>
                <a:ext uri="{FF2B5EF4-FFF2-40B4-BE49-F238E27FC236}">
                  <a16:creationId xmlns:a16="http://schemas.microsoft.com/office/drawing/2014/main" id="{3CDA6598-2DB9-4E1F-BC32-7D9CC772E33A}"/>
                </a:ext>
              </a:extLst>
            </p:cNvPr>
            <p:cNvPicPr>
              <a:picLocks noChangeAspect="1"/>
            </p:cNvPicPr>
            <p:nvPr/>
          </p:nvPicPr>
          <p:blipFill>
            <a:blip r:embed="rId3"/>
            <a:stretch>
              <a:fillRect/>
            </a:stretch>
          </p:blipFill>
          <p:spPr>
            <a:xfrm>
              <a:off x="10434845" y="1583701"/>
              <a:ext cx="1504453" cy="1173329"/>
            </a:xfrm>
            <a:prstGeom prst="rect">
              <a:avLst/>
            </a:prstGeom>
          </p:spPr>
        </p:pic>
        <p:sp>
          <p:nvSpPr>
            <p:cNvPr id="11" name="Rectangle 10">
              <a:extLst>
                <a:ext uri="{FF2B5EF4-FFF2-40B4-BE49-F238E27FC236}">
                  <a16:creationId xmlns:a16="http://schemas.microsoft.com/office/drawing/2014/main" id="{5CE686F4-F6B1-4486-8A59-CD46D045204C}"/>
                </a:ext>
              </a:extLst>
            </p:cNvPr>
            <p:cNvSpPr/>
            <p:nvPr/>
          </p:nvSpPr>
          <p:spPr>
            <a:xfrm>
              <a:off x="10435325" y="1058777"/>
              <a:ext cx="1626601" cy="2483320"/>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90762C-CF61-4FFB-9449-784BE520A173}"/>
                </a:ext>
              </a:extLst>
            </p:cNvPr>
            <p:cNvSpPr txBox="1"/>
            <p:nvPr/>
          </p:nvSpPr>
          <p:spPr>
            <a:xfrm>
              <a:off x="10397220" y="1054610"/>
              <a:ext cx="793230" cy="338554"/>
            </a:xfrm>
            <a:prstGeom prst="rect">
              <a:avLst/>
            </a:prstGeom>
            <a:noFill/>
            <a:ln>
              <a:noFill/>
            </a:ln>
          </p:spPr>
          <p:txBody>
            <a:bodyPr wrap="none" rtlCol="0">
              <a:spAutoFit/>
            </a:bodyPr>
            <a:lstStyle/>
            <a:p>
              <a:r>
                <a:rPr lang="en-US" sz="1600" b="1" u="sng" dirty="0"/>
                <a:t>Legend</a:t>
              </a:r>
            </a:p>
          </p:txBody>
        </p:sp>
        <p:pic>
          <p:nvPicPr>
            <p:cNvPr id="18" name="Picture 17">
              <a:extLst>
                <a:ext uri="{FF2B5EF4-FFF2-40B4-BE49-F238E27FC236}">
                  <a16:creationId xmlns:a16="http://schemas.microsoft.com/office/drawing/2014/main" id="{F0F3F41D-083F-417D-9E8F-251A38131F56}"/>
                </a:ext>
              </a:extLst>
            </p:cNvPr>
            <p:cNvPicPr>
              <a:picLocks noChangeAspect="1"/>
            </p:cNvPicPr>
            <p:nvPr/>
          </p:nvPicPr>
          <p:blipFill rotWithShape="1">
            <a:blip r:embed="rId4"/>
            <a:srcRect l="4229" t="3333" r="6097"/>
            <a:stretch/>
          </p:blipFill>
          <p:spPr>
            <a:xfrm>
              <a:off x="10448322" y="2766246"/>
              <a:ext cx="350200" cy="690562"/>
            </a:xfrm>
            <a:prstGeom prst="rect">
              <a:avLst/>
            </a:prstGeom>
          </p:spPr>
        </p:pic>
        <p:sp>
          <p:nvSpPr>
            <p:cNvPr id="19" name="TextBox 18">
              <a:extLst>
                <a:ext uri="{FF2B5EF4-FFF2-40B4-BE49-F238E27FC236}">
                  <a16:creationId xmlns:a16="http://schemas.microsoft.com/office/drawing/2014/main" id="{0F761644-6B50-4EC0-893A-C4EFF4621050}"/>
                </a:ext>
              </a:extLst>
            </p:cNvPr>
            <p:cNvSpPr txBox="1"/>
            <p:nvPr/>
          </p:nvSpPr>
          <p:spPr>
            <a:xfrm>
              <a:off x="10760377" y="2859261"/>
              <a:ext cx="1291923" cy="507831"/>
            </a:xfrm>
            <a:prstGeom prst="rect">
              <a:avLst/>
            </a:prstGeom>
            <a:noFill/>
          </p:spPr>
          <p:txBody>
            <a:bodyPr wrap="square" rtlCol="0">
              <a:spAutoFit/>
            </a:bodyPr>
            <a:lstStyle/>
            <a:p>
              <a:r>
                <a:rPr lang="en-US" sz="900" dirty="0">
                  <a:solidFill>
                    <a:schemeClr val="bg2">
                      <a:lumMod val="25000"/>
                    </a:schemeClr>
                  </a:solidFill>
                </a:rPr>
                <a:t>Circled symbols denote repeat foam sample locations</a:t>
              </a:r>
            </a:p>
          </p:txBody>
        </p:sp>
      </p:grpSp>
      <p:sp>
        <p:nvSpPr>
          <p:cNvPr id="23" name="Oval 22">
            <a:extLst>
              <a:ext uri="{FF2B5EF4-FFF2-40B4-BE49-F238E27FC236}">
                <a16:creationId xmlns:a16="http://schemas.microsoft.com/office/drawing/2014/main" id="{CEA8C1C0-ABC7-44C7-A9CB-B182623D4CF0}"/>
              </a:ext>
            </a:extLst>
          </p:cNvPr>
          <p:cNvSpPr/>
          <p:nvPr/>
        </p:nvSpPr>
        <p:spPr>
          <a:xfrm>
            <a:off x="2201410" y="2572513"/>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8C4520-72D4-4026-BC30-5AC84AD811A8}"/>
              </a:ext>
            </a:extLst>
          </p:cNvPr>
          <p:cNvSpPr/>
          <p:nvPr/>
        </p:nvSpPr>
        <p:spPr>
          <a:xfrm>
            <a:off x="3423490" y="2613331"/>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312C0D-7196-448B-BBCB-F9476B7DA5DB}"/>
              </a:ext>
            </a:extLst>
          </p:cNvPr>
          <p:cNvSpPr/>
          <p:nvPr/>
        </p:nvSpPr>
        <p:spPr>
          <a:xfrm>
            <a:off x="3716623" y="2871961"/>
            <a:ext cx="386270" cy="417339"/>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2553F2-72D6-4DAA-8AA7-562BFB01C254}"/>
              </a:ext>
            </a:extLst>
          </p:cNvPr>
          <p:cNvSpPr/>
          <p:nvPr/>
        </p:nvSpPr>
        <p:spPr>
          <a:xfrm>
            <a:off x="9128139" y="5372482"/>
            <a:ext cx="311136" cy="427862"/>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314EAB3-5213-4ABA-8488-DEC83EA5EDBC}"/>
              </a:ext>
            </a:extLst>
          </p:cNvPr>
          <p:cNvSpPr txBox="1"/>
          <p:nvPr/>
        </p:nvSpPr>
        <p:spPr>
          <a:xfrm>
            <a:off x="10434845" y="3593390"/>
            <a:ext cx="1671430" cy="3126498"/>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50" b="1" dirty="0">
                <a:solidFill>
                  <a:srgbClr val="00B0F0"/>
                </a:solidFill>
                <a:latin typeface="Arial" panose="020B0604020202020204" pitchFamily="34" charset="0"/>
                <a:cs typeface="Arial" panose="020B0604020202020204" pitchFamily="34" charset="0"/>
              </a:rPr>
              <a:t>Foam in Segment 2</a:t>
            </a:r>
            <a:endParaRPr lang="en-US" sz="12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a:defRPr/>
            </a:pPr>
            <a:r>
              <a:rPr lang="en-US" sz="1150" dirty="0">
                <a:latin typeface="Arial" panose="020B0604020202020204" pitchFamily="34" charset="0"/>
                <a:cs typeface="Arial" panose="020B0604020202020204" pitchFamily="34" charset="0"/>
              </a:rPr>
              <a:t>Foam has been routinely observed along Raleigh Creek in Segment 2. The locations with foam and types of foam observed are variable, largely depending on flow conditions.  </a:t>
            </a:r>
          </a:p>
          <a:p>
            <a:pPr algn="ctr" defTabSz="1063460">
              <a:defRPr/>
            </a:pPr>
            <a:endParaRPr lang="en-US" sz="1150" dirty="0">
              <a:latin typeface="Arial" panose="020B0604020202020204" pitchFamily="34" charset="0"/>
              <a:cs typeface="Arial" panose="020B0604020202020204" pitchFamily="34" charset="0"/>
            </a:endParaRPr>
          </a:p>
          <a:p>
            <a:pPr algn="ctr" defTabSz="1063460">
              <a:defRPr/>
            </a:pPr>
            <a:r>
              <a:rPr lang="en-US" sz="1150" dirty="0">
                <a:latin typeface="Arial" panose="020B0604020202020204" pitchFamily="34" charset="0"/>
                <a:cs typeface="Arial" panose="020B0604020202020204" pitchFamily="34" charset="0"/>
              </a:rPr>
              <a:t>PFOS in foam in Segment 2 is generally higher when compared to the other locations in the corridor.  </a:t>
            </a:r>
          </a:p>
          <a:p>
            <a:pPr algn="ctr" defTabSz="1063460">
              <a:defRPr/>
            </a:pPr>
            <a:endParaRPr lang="en-US" sz="1100" b="1" dirty="0"/>
          </a:p>
        </p:txBody>
      </p:sp>
      <p:sp>
        <p:nvSpPr>
          <p:cNvPr id="29" name="Rectangle 28">
            <a:extLst>
              <a:ext uri="{FF2B5EF4-FFF2-40B4-BE49-F238E27FC236}">
                <a16:creationId xmlns:a16="http://schemas.microsoft.com/office/drawing/2014/main" id="{090E63CC-5288-4C1E-AE21-44D8C7C5B4A1}"/>
              </a:ext>
            </a:extLst>
          </p:cNvPr>
          <p:cNvSpPr/>
          <p:nvPr/>
        </p:nvSpPr>
        <p:spPr>
          <a:xfrm>
            <a:off x="130073" y="1943100"/>
            <a:ext cx="3558483" cy="148590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196C37-CC16-4207-992C-349997263CFF}"/>
              </a:ext>
            </a:extLst>
          </p:cNvPr>
          <p:cNvSpPr txBox="1"/>
          <p:nvPr/>
        </p:nvSpPr>
        <p:spPr>
          <a:xfrm>
            <a:off x="2552700" y="1889760"/>
            <a:ext cx="1181221" cy="369332"/>
          </a:xfrm>
          <a:prstGeom prst="rect">
            <a:avLst/>
          </a:prstGeom>
          <a:noFill/>
        </p:spPr>
        <p:txBody>
          <a:bodyPr wrap="none" rtlCol="0">
            <a:spAutoFit/>
          </a:bodyPr>
          <a:lstStyle/>
          <a:p>
            <a:r>
              <a:rPr lang="en-US" dirty="0">
                <a:solidFill>
                  <a:srgbClr val="00B0F0"/>
                </a:solidFill>
                <a:effectLst>
                  <a:glow rad="63500">
                    <a:schemeClr val="bg1"/>
                  </a:glow>
                </a:effectLst>
              </a:rPr>
              <a:t>Segment 2</a:t>
            </a:r>
          </a:p>
        </p:txBody>
      </p:sp>
      <p:sp>
        <p:nvSpPr>
          <p:cNvPr id="32" name="Rounded Rectangle 5">
            <a:extLst>
              <a:ext uri="{FF2B5EF4-FFF2-40B4-BE49-F238E27FC236}">
                <a16:creationId xmlns:a16="http://schemas.microsoft.com/office/drawing/2014/main" id="{EEC73E00-3037-40EB-8429-D5DB5E27792A}"/>
              </a:ext>
            </a:extLst>
          </p:cNvPr>
          <p:cNvSpPr/>
          <p:nvPr/>
        </p:nvSpPr>
        <p:spPr>
          <a:xfrm>
            <a:off x="7721600" y="1137517"/>
            <a:ext cx="2585365" cy="42786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PFOS Heat Map: Foam</a:t>
            </a:r>
          </a:p>
        </p:txBody>
      </p:sp>
      <p:sp>
        <p:nvSpPr>
          <p:cNvPr id="33" name="Rounded Rectangle 5">
            <a:extLst>
              <a:ext uri="{FF2B5EF4-FFF2-40B4-BE49-F238E27FC236}">
                <a16:creationId xmlns:a16="http://schemas.microsoft.com/office/drawing/2014/main" id="{02D0E00E-E44E-4469-B3DA-29E8316C243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7B1CFF6A-1A44-4163-A062-539382CABBB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675982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53EE80-28B8-4806-8C55-4C048324FBBF}"/>
              </a:ext>
            </a:extLst>
          </p:cNvPr>
          <p:cNvSpPr txBox="1"/>
          <p:nvPr/>
        </p:nvSpPr>
        <p:spPr>
          <a:xfrm>
            <a:off x="176323" y="1121286"/>
            <a:ext cx="7180586" cy="5570756"/>
          </a:xfrm>
          <a:prstGeom prst="rect">
            <a:avLst/>
          </a:prstGeom>
          <a:noFill/>
          <a:ln w="34925">
            <a:solidFill>
              <a:srgbClr val="00B0F0"/>
            </a:solidFill>
          </a:ln>
        </p:spPr>
        <p:txBody>
          <a:bodyPr wrap="square" rtlCol="0">
            <a:spAutoFit/>
          </a:bodyPr>
          <a:lstStyle/>
          <a:p>
            <a:r>
              <a:rPr lang="en-US" b="1" dirty="0">
                <a:solidFill>
                  <a:srgbClr val="00B0F0"/>
                </a:solidFill>
                <a:latin typeface="Arial" panose="020B0604020202020204" pitchFamily="34" charset="0"/>
                <a:cs typeface="Arial" panose="020B0604020202020204" pitchFamily="34" charset="0"/>
              </a:rPr>
              <a:t>Requirements for PFAS-Containing Foam Formation and Accumulation</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Turbulence</a:t>
            </a:r>
          </a:p>
          <a:p>
            <a:r>
              <a:rPr lang="en-US" sz="1600" dirty="0">
                <a:latin typeface="Arial" panose="020B0604020202020204" pitchFamily="34" charset="0"/>
                <a:cs typeface="Arial" panose="020B0604020202020204" pitchFamily="34" charset="0"/>
              </a:rPr>
              <a:t>Air must be mixed into the water column for foam to form. In Segment 2, this is most often caused by water flowing over rocks, trees, or other debris in the stream. The water level greatly affects the locations of turbulence.</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Solid Substrate for Foam to Accumulate Against</a:t>
            </a:r>
          </a:p>
          <a:p>
            <a:r>
              <a:rPr lang="en-US" sz="1600" dirty="0">
                <a:latin typeface="Arial" panose="020B0604020202020204" pitchFamily="34" charset="0"/>
                <a:cs typeface="Arial" panose="020B0604020202020204" pitchFamily="34" charset="0"/>
              </a:rPr>
              <a:t>After generation, the foam bubbles must have a solid substrate in relatively calmer water to accumulate along or against. Without accumulation, the foam bubbles will condense back into the stream. In Segment 2, foam was found to accumulate along the stream banks, debris, blocks of ice, and vegetation growing in the stream channel.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PFAS Concentrations in Surface Water</a:t>
            </a:r>
          </a:p>
          <a:p>
            <a:r>
              <a:rPr lang="en-US" sz="1600" dirty="0">
                <a:latin typeface="Arial" panose="020B0604020202020204" pitchFamily="34" charset="0"/>
                <a:cs typeface="Arial" panose="020B0604020202020204" pitchFamily="34" charset="0"/>
              </a:rPr>
              <a:t>Foam will naturally form regardless of the presence of PFAS. However, it is not well understood the presence of  PFAS in water affects foam formation.  It is also not well understood how much PFAS will preferentially separate (enrich) into the foam relative to the PFAS in the corresponding surface water. </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12" name="Picture 11" descr="A picture containing outdoor, tree, grass, nature&#10;&#10;Description automatically generated">
            <a:extLst>
              <a:ext uri="{FF2B5EF4-FFF2-40B4-BE49-F238E27FC236}">
                <a16:creationId xmlns:a16="http://schemas.microsoft.com/office/drawing/2014/main" id="{2F060EA2-6B8E-4EF3-81E5-4FFC185DDAED}"/>
              </a:ext>
            </a:extLst>
          </p:cNvPr>
          <p:cNvPicPr>
            <a:picLocks noChangeAspect="1"/>
          </p:cNvPicPr>
          <p:nvPr/>
        </p:nvPicPr>
        <p:blipFill rotWithShape="1">
          <a:blip r:embed="rId2">
            <a:extLst>
              <a:ext uri="{28A0092B-C50C-407E-A947-70E740481C1C}">
                <a14:useLocalDpi xmlns:a14="http://schemas.microsoft.com/office/drawing/2010/main" val="0"/>
              </a:ext>
            </a:extLst>
          </a:blip>
          <a:srcRect l="20309" r="4987"/>
          <a:stretch/>
        </p:blipFill>
        <p:spPr>
          <a:xfrm rot="5400000">
            <a:off x="7555388" y="1116312"/>
            <a:ext cx="2521884" cy="2531832"/>
          </a:xfrm>
          <a:prstGeom prst="rect">
            <a:avLst/>
          </a:prstGeom>
          <a:ln>
            <a:solidFill>
              <a:schemeClr val="bg2">
                <a:lumMod val="25000"/>
              </a:schemeClr>
            </a:solidFill>
          </a:ln>
          <a:effectLst>
            <a:outerShdw blurRad="50800" dist="38100" dir="2700000" algn="ctr" rotWithShape="0">
              <a:schemeClr val="tx1">
                <a:alpha val="43000"/>
              </a:schemeClr>
            </a:outerShdw>
          </a:effectLst>
        </p:spPr>
      </p:pic>
      <p:sp>
        <p:nvSpPr>
          <p:cNvPr id="17" name="TextBox 16">
            <a:extLst>
              <a:ext uri="{FF2B5EF4-FFF2-40B4-BE49-F238E27FC236}">
                <a16:creationId xmlns:a16="http://schemas.microsoft.com/office/drawing/2014/main" id="{1DB58477-44DF-4A46-BDF8-482AD7ECBA8A}"/>
              </a:ext>
            </a:extLst>
          </p:cNvPr>
          <p:cNvSpPr txBox="1"/>
          <p:nvPr/>
        </p:nvSpPr>
        <p:spPr>
          <a:xfrm>
            <a:off x="10082246" y="1272015"/>
            <a:ext cx="1798349"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Shallow water flowing over rocks in the channel created turbulence and foam bubbles in Raleigh Creek.  </a:t>
            </a:r>
          </a:p>
        </p:txBody>
      </p:sp>
      <p:grpSp>
        <p:nvGrpSpPr>
          <p:cNvPr id="23" name="Group 22">
            <a:extLst>
              <a:ext uri="{FF2B5EF4-FFF2-40B4-BE49-F238E27FC236}">
                <a16:creationId xmlns:a16="http://schemas.microsoft.com/office/drawing/2014/main" id="{8CD782E6-19A1-4E99-881E-722D6C71F533}"/>
              </a:ext>
            </a:extLst>
          </p:cNvPr>
          <p:cNvGrpSpPr/>
          <p:nvPr/>
        </p:nvGrpSpPr>
        <p:grpSpPr>
          <a:xfrm>
            <a:off x="35695" y="672478"/>
            <a:ext cx="12120149" cy="6152864"/>
            <a:chOff x="35695" y="672478"/>
            <a:chExt cx="12120149" cy="6152864"/>
          </a:xfrm>
        </p:grpSpPr>
        <p:sp>
          <p:nvSpPr>
            <p:cNvPr id="19" name="Round Same Side Corner Rectangle 347">
              <a:extLst>
                <a:ext uri="{FF2B5EF4-FFF2-40B4-BE49-F238E27FC236}">
                  <a16:creationId xmlns:a16="http://schemas.microsoft.com/office/drawing/2014/main" id="{554C7ABF-BF32-43CE-85E3-24058A8F012A}"/>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0" name="Round Same Side Corner Rectangle 348">
              <a:extLst>
                <a:ext uri="{FF2B5EF4-FFF2-40B4-BE49-F238E27FC236}">
                  <a16:creationId xmlns:a16="http://schemas.microsoft.com/office/drawing/2014/main" id="{61C28DEB-14F1-4929-8AEC-9924EB4497BE}"/>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Foam Formation in Raleigh Creek</a:t>
              </a:r>
            </a:p>
          </p:txBody>
        </p:sp>
      </p:grpSp>
      <p:sp>
        <p:nvSpPr>
          <p:cNvPr id="24" name="Rectangle 23">
            <a:extLst>
              <a:ext uri="{FF2B5EF4-FFF2-40B4-BE49-F238E27FC236}">
                <a16:creationId xmlns:a16="http://schemas.microsoft.com/office/drawing/2014/main" id="{BD136FF4-8051-4F25-9D8E-8BD3449CC0E7}"/>
              </a:ext>
            </a:extLst>
          </p:cNvPr>
          <p:cNvSpPr/>
          <p:nvPr/>
        </p:nvSpPr>
        <p:spPr>
          <a:xfrm>
            <a:off x="7553872" y="1121286"/>
            <a:ext cx="4528914" cy="2521884"/>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9C9A398-D95D-492F-B949-22C6881E0009}"/>
              </a:ext>
            </a:extLst>
          </p:cNvPr>
          <p:cNvGrpSpPr/>
          <p:nvPr/>
        </p:nvGrpSpPr>
        <p:grpSpPr>
          <a:xfrm>
            <a:off x="7497536" y="3748911"/>
            <a:ext cx="4641585" cy="2943132"/>
            <a:chOff x="7550414" y="3783543"/>
            <a:chExt cx="4641585" cy="2943132"/>
          </a:xfrm>
        </p:grpSpPr>
        <p:pic>
          <p:nvPicPr>
            <p:cNvPr id="14" name="Picture 13" descr="A picture containing tree, outdoor, rock&#10;&#10;Description automatically generated">
              <a:extLst>
                <a:ext uri="{FF2B5EF4-FFF2-40B4-BE49-F238E27FC236}">
                  <a16:creationId xmlns:a16="http://schemas.microsoft.com/office/drawing/2014/main" id="{A5E1F822-5715-4162-9022-A94EAAA2A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34899" y="4099059"/>
              <a:ext cx="2524125" cy="1893094"/>
            </a:xfrm>
            <a:prstGeom prst="rect">
              <a:avLst/>
            </a:prstGeom>
            <a:effectLst>
              <a:outerShdw blurRad="50800" dist="38100" dir="2700000" algn="ctr" rotWithShape="0">
                <a:schemeClr val="tx1">
                  <a:alpha val="43000"/>
                </a:schemeClr>
              </a:outerShdw>
            </a:effectLst>
          </p:spPr>
        </p:pic>
        <p:pic>
          <p:nvPicPr>
            <p:cNvPr id="16" name="Picture 15" descr="A picture containing outdoor&#10;&#10;Description automatically generated">
              <a:extLst>
                <a:ext uri="{FF2B5EF4-FFF2-40B4-BE49-F238E27FC236}">
                  <a16:creationId xmlns:a16="http://schemas.microsoft.com/office/drawing/2014/main" id="{58042D17-9297-48CD-A4C8-4D63435B3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585" y="3783543"/>
              <a:ext cx="2624665" cy="1476374"/>
            </a:xfrm>
            <a:prstGeom prst="rect">
              <a:avLst/>
            </a:prstGeom>
            <a:ln>
              <a:noFill/>
            </a:ln>
            <a:effectLst>
              <a:outerShdw blurRad="50800" dist="38100" dir="2700000" algn="ctr" rotWithShape="0">
                <a:schemeClr val="tx1">
                  <a:alpha val="43000"/>
                </a:schemeClr>
              </a:outerShdw>
            </a:effectLst>
          </p:spPr>
        </p:pic>
        <p:sp>
          <p:nvSpPr>
            <p:cNvPr id="18" name="TextBox 17">
              <a:extLst>
                <a:ext uri="{FF2B5EF4-FFF2-40B4-BE49-F238E27FC236}">
                  <a16:creationId xmlns:a16="http://schemas.microsoft.com/office/drawing/2014/main" id="{C986E31B-E295-4BCF-BF39-119F9CA7EEC2}"/>
                </a:ext>
              </a:extLst>
            </p:cNvPr>
            <p:cNvSpPr txBox="1"/>
            <p:nvPr/>
          </p:nvSpPr>
          <p:spPr>
            <a:xfrm>
              <a:off x="9567334" y="5257562"/>
              <a:ext cx="2624665"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Accumulated foam observed against debris in the stream channel and along the stream bank. The foam piles tend to be smaller in Segment 2 than those observed elsewhere. </a:t>
              </a:r>
            </a:p>
          </p:txBody>
        </p:sp>
        <p:sp>
          <p:nvSpPr>
            <p:cNvPr id="25" name="Rectangle 24">
              <a:extLst>
                <a:ext uri="{FF2B5EF4-FFF2-40B4-BE49-F238E27FC236}">
                  <a16:creationId xmlns:a16="http://schemas.microsoft.com/office/drawing/2014/main" id="{441320F6-B004-4107-9E61-189EB4AE8E40}"/>
                </a:ext>
              </a:extLst>
            </p:cNvPr>
            <p:cNvSpPr/>
            <p:nvPr/>
          </p:nvSpPr>
          <p:spPr>
            <a:xfrm>
              <a:off x="7550414" y="3783543"/>
              <a:ext cx="4578086" cy="2943132"/>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5">
            <a:extLst>
              <a:ext uri="{FF2B5EF4-FFF2-40B4-BE49-F238E27FC236}">
                <a16:creationId xmlns:a16="http://schemas.microsoft.com/office/drawing/2014/main" id="{96B04B3A-7867-4039-B368-E4E233ED436C}"/>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10C9434F-0455-4164-94FA-C41E5A6A766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9957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D8276A8-949D-4AAE-9F92-EB1826C78607}"/>
              </a:ext>
            </a:extLst>
          </p:cNvPr>
          <p:cNvGrpSpPr/>
          <p:nvPr/>
        </p:nvGrpSpPr>
        <p:grpSpPr>
          <a:xfrm>
            <a:off x="35695" y="672478"/>
            <a:ext cx="12120149" cy="6152864"/>
            <a:chOff x="35695" y="672478"/>
            <a:chExt cx="12120149" cy="6152864"/>
          </a:xfrm>
        </p:grpSpPr>
        <p:sp>
          <p:nvSpPr>
            <p:cNvPr id="25" name="Round Same Side Corner Rectangle 347">
              <a:extLst>
                <a:ext uri="{FF2B5EF4-FFF2-40B4-BE49-F238E27FC236}">
                  <a16:creationId xmlns:a16="http://schemas.microsoft.com/office/drawing/2014/main" id="{7EB6CE07-6495-436C-8BFD-8C45FFF30BF2}"/>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179C6484-2617-470D-AEE1-023C3CF6D99B}"/>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Types of Foam</a:t>
              </a:r>
            </a:p>
          </p:txBody>
        </p:sp>
      </p:grpSp>
      <p:grpSp>
        <p:nvGrpSpPr>
          <p:cNvPr id="8" name="Group 7">
            <a:extLst>
              <a:ext uri="{FF2B5EF4-FFF2-40B4-BE49-F238E27FC236}">
                <a16:creationId xmlns:a16="http://schemas.microsoft.com/office/drawing/2014/main" id="{560DE235-543F-4CA7-B0D3-B73855AEE855}"/>
              </a:ext>
            </a:extLst>
          </p:cNvPr>
          <p:cNvGrpSpPr/>
          <p:nvPr/>
        </p:nvGrpSpPr>
        <p:grpSpPr>
          <a:xfrm>
            <a:off x="3845257" y="3509844"/>
            <a:ext cx="2695838" cy="3177099"/>
            <a:chOff x="729878" y="1055804"/>
            <a:chExt cx="2695838" cy="3177099"/>
          </a:xfrm>
        </p:grpSpPr>
        <p:pic>
          <p:nvPicPr>
            <p:cNvPr id="4" name="Picture 3">
              <a:extLst>
                <a:ext uri="{FF2B5EF4-FFF2-40B4-BE49-F238E27FC236}">
                  <a16:creationId xmlns:a16="http://schemas.microsoft.com/office/drawing/2014/main" id="{D48A47AF-B1B5-4864-B412-8A9B8755A191}"/>
                </a:ext>
              </a:extLst>
            </p:cNvPr>
            <p:cNvPicPr>
              <a:picLocks noChangeAspect="1"/>
            </p:cNvPicPr>
            <p:nvPr/>
          </p:nvPicPr>
          <p:blipFill rotWithShape="1">
            <a:blip r:embed="rId2"/>
            <a:srcRect t="25675"/>
            <a:stretch/>
          </p:blipFill>
          <p:spPr>
            <a:xfrm>
              <a:off x="730358" y="1085653"/>
              <a:ext cx="2695358" cy="1569660"/>
            </a:xfrm>
            <a:prstGeom prst="rect">
              <a:avLst/>
            </a:prstGeom>
          </p:spPr>
        </p:pic>
        <p:sp>
          <p:nvSpPr>
            <p:cNvPr id="29" name="TextBox 28">
              <a:extLst>
                <a:ext uri="{FF2B5EF4-FFF2-40B4-BE49-F238E27FC236}">
                  <a16:creationId xmlns:a16="http://schemas.microsoft.com/office/drawing/2014/main" id="{E72123BB-9B2D-4E72-982D-5E17BB429E14}"/>
                </a:ext>
              </a:extLst>
            </p:cNvPr>
            <p:cNvSpPr txBox="1"/>
            <p:nvPr/>
          </p:nvSpPr>
          <p:spPr>
            <a:xfrm>
              <a:off x="730117" y="2663243"/>
              <a:ext cx="2695357" cy="1569660"/>
            </a:xfrm>
            <a:prstGeom prst="rect">
              <a:avLst/>
            </a:prstGeom>
            <a:noFill/>
            <a:ln w="34925">
              <a:noFill/>
            </a:ln>
          </p:spPr>
          <p:txBody>
            <a:bodyPr wrap="square" rtlCol="0">
              <a:spAutoFit/>
            </a:bodyPr>
            <a:lstStyle/>
            <a:p>
              <a:pPr defTabSz="1063460" fontAlgn="auto">
                <a:spcBef>
                  <a:spcPts val="0"/>
                </a:spcBef>
                <a:spcAft>
                  <a:spcPts val="0"/>
                </a:spcAft>
                <a:defRPr/>
              </a:pPr>
              <a:r>
                <a:rPr lang="en-US" sz="1200" b="1" dirty="0">
                  <a:latin typeface="Arial" panose="020B0604020202020204" pitchFamily="34" charset="0"/>
                  <a:cs typeface="Arial" panose="020B0604020202020204" pitchFamily="34" charset="0"/>
                </a:rPr>
                <a:t>Wrinkled </a:t>
              </a:r>
            </a:p>
            <a:p>
              <a:pPr defTabSz="1063460" fontAlgn="auto">
                <a:spcBef>
                  <a:spcPts val="0"/>
                </a:spcBef>
                <a:spcAft>
                  <a:spcPts val="0"/>
                </a:spcAft>
                <a:defRPr/>
              </a:pPr>
              <a:r>
                <a:rPr lang="en-US" sz="1200" dirty="0">
                  <a:latin typeface="Arial" panose="020B0604020202020204" pitchFamily="34" charset="0"/>
                  <a:cs typeface="Arial" panose="020B0604020202020204" pitchFamily="34" charset="0"/>
                </a:rPr>
                <a:t>Foam bubbles that flow over a </a:t>
              </a:r>
              <a:r>
                <a:rPr lang="en-US" sz="1200" dirty="0" err="1">
                  <a:latin typeface="Arial" panose="020B0604020202020204" pitchFamily="34" charset="0"/>
                  <a:cs typeface="Arial" panose="020B0604020202020204" pitchFamily="34" charset="0"/>
                </a:rPr>
                <a:t>biosheen</a:t>
              </a:r>
              <a:r>
                <a:rPr lang="en-US" sz="1200" dirty="0">
                  <a:latin typeface="Arial" panose="020B0604020202020204" pitchFamily="34" charset="0"/>
                  <a:cs typeface="Arial" panose="020B0604020202020204" pitchFamily="34" charset="0"/>
                </a:rPr>
                <a:t> or thin layer of ice and then accumulate into thin layers that gather against and on top of each other, forming a wrinkled appearance. This foam is frequently discolored due to the organic matter.</a:t>
              </a:r>
            </a:p>
          </p:txBody>
        </p:sp>
        <p:sp>
          <p:nvSpPr>
            <p:cNvPr id="5" name="Rectangle 4">
              <a:extLst>
                <a:ext uri="{FF2B5EF4-FFF2-40B4-BE49-F238E27FC236}">
                  <a16:creationId xmlns:a16="http://schemas.microsoft.com/office/drawing/2014/main" id="{D78820C8-83E3-43EF-BB0D-73279815D317}"/>
                </a:ext>
              </a:extLst>
            </p:cNvPr>
            <p:cNvSpPr/>
            <p:nvPr/>
          </p:nvSpPr>
          <p:spPr>
            <a:xfrm>
              <a:off x="729878" y="1055804"/>
              <a:ext cx="2695837" cy="3170089"/>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DC91A992-5738-405D-800E-2E1B664086DD}"/>
              </a:ext>
            </a:extLst>
          </p:cNvPr>
          <p:cNvPicPr>
            <a:picLocks noChangeAspect="1"/>
          </p:cNvPicPr>
          <p:nvPr/>
        </p:nvPicPr>
        <p:blipFill rotWithShape="1">
          <a:blip r:embed="rId3"/>
          <a:srcRect l="21019" t="15744" r="26648" b="12655"/>
          <a:stretch/>
        </p:blipFill>
        <p:spPr>
          <a:xfrm>
            <a:off x="6630677" y="3102003"/>
            <a:ext cx="2854843" cy="2235169"/>
          </a:xfrm>
          <a:prstGeom prst="rect">
            <a:avLst/>
          </a:prstGeom>
        </p:spPr>
      </p:pic>
      <p:sp>
        <p:nvSpPr>
          <p:cNvPr id="33" name="TextBox 32">
            <a:extLst>
              <a:ext uri="{FF2B5EF4-FFF2-40B4-BE49-F238E27FC236}">
                <a16:creationId xmlns:a16="http://schemas.microsoft.com/office/drawing/2014/main" id="{44B49EA5-B7F8-48F0-937A-4FC8D975B5D1}"/>
              </a:ext>
            </a:extLst>
          </p:cNvPr>
          <p:cNvSpPr txBox="1"/>
          <p:nvPr/>
        </p:nvSpPr>
        <p:spPr>
          <a:xfrm>
            <a:off x="6632027" y="1077087"/>
            <a:ext cx="2879006" cy="1692771"/>
          </a:xfrm>
          <a:prstGeom prst="rect">
            <a:avLst/>
          </a:prstGeom>
          <a:noFill/>
        </p:spPr>
        <p:txBody>
          <a:bodyPr wrap="square" rtlCol="0">
            <a:spAutoFit/>
          </a:bodyPr>
          <a:lstStyle/>
          <a:p>
            <a:r>
              <a:rPr lang="en-US" sz="1300" b="1" dirty="0">
                <a:latin typeface="Arial" panose="020B0604020202020204" pitchFamily="34" charset="0"/>
                <a:cs typeface="Arial" panose="020B0604020202020204" pitchFamily="34" charset="0"/>
              </a:rPr>
              <a:t>Fluffy</a:t>
            </a:r>
          </a:p>
          <a:p>
            <a:r>
              <a:rPr lang="en-US" sz="1300" dirty="0">
                <a:latin typeface="Arial" panose="020B0604020202020204" pitchFamily="34" charset="0"/>
                <a:cs typeface="Arial" panose="020B0604020202020204" pitchFamily="34" charset="0"/>
              </a:rPr>
              <a:t>Accumulated piles are larger and whiter in appearance, though some discoloring can occur. Can be more stable than other foam types. Fluffy foam condenses into a smaller liquid volume than other foam types, indicating the presence of more air.</a:t>
            </a:r>
          </a:p>
        </p:txBody>
      </p:sp>
      <p:sp>
        <p:nvSpPr>
          <p:cNvPr id="35" name="Rectangle 34">
            <a:extLst>
              <a:ext uri="{FF2B5EF4-FFF2-40B4-BE49-F238E27FC236}">
                <a16:creationId xmlns:a16="http://schemas.microsoft.com/office/drawing/2014/main" id="{A1200F8D-7FD2-4FB9-9545-8E65875DA357}"/>
              </a:ext>
            </a:extLst>
          </p:cNvPr>
          <p:cNvSpPr/>
          <p:nvPr/>
        </p:nvSpPr>
        <p:spPr>
          <a:xfrm>
            <a:off x="6632027" y="1026920"/>
            <a:ext cx="2879006" cy="432110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93E95C7C-1D17-4A30-A452-EDE8D57881AB}"/>
              </a:ext>
            </a:extLst>
          </p:cNvPr>
          <p:cNvGrpSpPr/>
          <p:nvPr/>
        </p:nvGrpSpPr>
        <p:grpSpPr>
          <a:xfrm>
            <a:off x="120582" y="4516663"/>
            <a:ext cx="3682245" cy="2167558"/>
            <a:chOff x="1696931" y="1968848"/>
            <a:chExt cx="3682245" cy="2167558"/>
          </a:xfrm>
        </p:grpSpPr>
        <p:pic>
          <p:nvPicPr>
            <p:cNvPr id="16" name="Picture 15" descr="A close up of a tree&#10;&#10;Description automatically generated">
              <a:extLst>
                <a:ext uri="{FF2B5EF4-FFF2-40B4-BE49-F238E27FC236}">
                  <a16:creationId xmlns:a16="http://schemas.microsoft.com/office/drawing/2014/main" id="{0E786D71-74B8-434F-9EFF-9D63306271AC}"/>
                </a:ext>
              </a:extLst>
            </p:cNvPr>
            <p:cNvPicPr>
              <a:picLocks noChangeAspect="1"/>
            </p:cNvPicPr>
            <p:nvPr/>
          </p:nvPicPr>
          <p:blipFill rotWithShape="1">
            <a:blip r:embed="rId4">
              <a:extLst>
                <a:ext uri="{28A0092B-C50C-407E-A947-70E740481C1C}">
                  <a14:useLocalDpi xmlns:a14="http://schemas.microsoft.com/office/drawing/2010/main" val="0"/>
                </a:ext>
              </a:extLst>
            </a:blip>
            <a:srcRect t="22646" r="35376"/>
            <a:stretch/>
          </p:blipFill>
          <p:spPr>
            <a:xfrm rot="5400000">
              <a:off x="3322444" y="2079675"/>
              <a:ext cx="2167557" cy="1945906"/>
            </a:xfrm>
            <a:prstGeom prst="rect">
              <a:avLst/>
            </a:prstGeom>
          </p:spPr>
        </p:pic>
        <p:sp>
          <p:nvSpPr>
            <p:cNvPr id="30" name="TextBox 29">
              <a:extLst>
                <a:ext uri="{FF2B5EF4-FFF2-40B4-BE49-F238E27FC236}">
                  <a16:creationId xmlns:a16="http://schemas.microsoft.com/office/drawing/2014/main" id="{13F212C9-5424-4824-A480-CDEF30EF66D1}"/>
                </a:ext>
              </a:extLst>
            </p:cNvPr>
            <p:cNvSpPr txBox="1"/>
            <p:nvPr/>
          </p:nvSpPr>
          <p:spPr>
            <a:xfrm>
              <a:off x="1743728" y="2151532"/>
              <a:ext cx="1654101" cy="1692771"/>
            </a:xfrm>
            <a:prstGeom prst="rect">
              <a:avLst/>
            </a:prstGeom>
            <a:noFill/>
          </p:spPr>
          <p:txBody>
            <a:bodyPr wrap="square" rtlCol="0">
              <a:spAutoFit/>
            </a:bodyPr>
            <a:lstStyle/>
            <a:p>
              <a:r>
                <a:rPr lang="en-US" sz="1300" b="1" dirty="0">
                  <a:latin typeface="Arial" panose="020B0604020202020204" pitchFamily="34" charset="0"/>
                  <a:cs typeface="Arial" panose="020B0604020202020204" pitchFamily="34" charset="0"/>
                </a:rPr>
                <a:t>Deflated (old)</a:t>
              </a:r>
            </a:p>
            <a:p>
              <a:r>
                <a:rPr lang="en-US" sz="1300" dirty="0">
                  <a:latin typeface="Arial" panose="020B0604020202020204" pitchFamily="34" charset="0"/>
                  <a:cs typeface="Arial" panose="020B0604020202020204" pitchFamily="34" charset="0"/>
                </a:rPr>
                <a:t>Typically thin, in smaller quantities, and discolored with organic matter present. Not actively reaccumulating. </a:t>
              </a:r>
            </a:p>
          </p:txBody>
        </p:sp>
        <p:sp>
          <p:nvSpPr>
            <p:cNvPr id="36" name="Rectangle 35">
              <a:extLst>
                <a:ext uri="{FF2B5EF4-FFF2-40B4-BE49-F238E27FC236}">
                  <a16:creationId xmlns:a16="http://schemas.microsoft.com/office/drawing/2014/main" id="{0C5A26FE-7236-480E-9FB5-D4DF6164A601}"/>
                </a:ext>
              </a:extLst>
            </p:cNvPr>
            <p:cNvSpPr/>
            <p:nvPr/>
          </p:nvSpPr>
          <p:spPr>
            <a:xfrm>
              <a:off x="1696931" y="1968848"/>
              <a:ext cx="3679208" cy="2167558"/>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CB3FA15E-745A-4BA2-B0D5-AFF1084197FB}"/>
              </a:ext>
            </a:extLst>
          </p:cNvPr>
          <p:cNvGrpSpPr/>
          <p:nvPr/>
        </p:nvGrpSpPr>
        <p:grpSpPr>
          <a:xfrm>
            <a:off x="6631546" y="5472336"/>
            <a:ext cx="5439871" cy="1279765"/>
            <a:chOff x="2476694" y="4095519"/>
            <a:chExt cx="5439871" cy="1279765"/>
          </a:xfrm>
        </p:grpSpPr>
        <p:grpSp>
          <p:nvGrpSpPr>
            <p:cNvPr id="42" name="Group 41">
              <a:extLst>
                <a:ext uri="{FF2B5EF4-FFF2-40B4-BE49-F238E27FC236}">
                  <a16:creationId xmlns:a16="http://schemas.microsoft.com/office/drawing/2014/main" id="{C786F4DE-5606-415A-8E62-BDE0DE200FB6}"/>
                </a:ext>
              </a:extLst>
            </p:cNvPr>
            <p:cNvGrpSpPr/>
            <p:nvPr/>
          </p:nvGrpSpPr>
          <p:grpSpPr>
            <a:xfrm>
              <a:off x="2477175" y="4095519"/>
              <a:ext cx="5439390" cy="1257915"/>
              <a:chOff x="2504887" y="4096712"/>
              <a:chExt cx="5439390" cy="1257915"/>
            </a:xfrm>
          </p:grpSpPr>
          <p:pic>
            <p:nvPicPr>
              <p:cNvPr id="14" name="Picture 13" descr="A close up of a tree&#10;&#10;Description automatically generated">
                <a:extLst>
                  <a:ext uri="{FF2B5EF4-FFF2-40B4-BE49-F238E27FC236}">
                    <a16:creationId xmlns:a16="http://schemas.microsoft.com/office/drawing/2014/main" id="{031E30B7-AFD9-46A6-8F67-B0B4DA014E45}"/>
                  </a:ext>
                </a:extLst>
              </p:cNvPr>
              <p:cNvPicPr>
                <a:picLocks noChangeAspect="1"/>
              </p:cNvPicPr>
              <p:nvPr/>
            </p:nvPicPr>
            <p:blipFill rotWithShape="1">
              <a:blip r:embed="rId5">
                <a:extLst>
                  <a:ext uri="{28A0092B-C50C-407E-A947-70E740481C1C}">
                    <a14:useLocalDpi xmlns:a14="http://schemas.microsoft.com/office/drawing/2010/main" val="0"/>
                  </a:ext>
                </a:extLst>
              </a:blip>
              <a:srcRect l="2521" t="7139" r="31019"/>
              <a:stretch/>
            </p:blipFill>
            <p:spPr>
              <a:xfrm>
                <a:off x="6343790" y="4096712"/>
                <a:ext cx="1600487" cy="1257915"/>
              </a:xfrm>
              <a:prstGeom prst="rect">
                <a:avLst/>
              </a:prstGeom>
            </p:spPr>
          </p:pic>
          <p:sp>
            <p:nvSpPr>
              <p:cNvPr id="34" name="TextBox 33">
                <a:extLst>
                  <a:ext uri="{FF2B5EF4-FFF2-40B4-BE49-F238E27FC236}">
                    <a16:creationId xmlns:a16="http://schemas.microsoft.com/office/drawing/2014/main" id="{FC657E7A-EF37-4440-984F-73DE404D7A1C}"/>
                  </a:ext>
                </a:extLst>
              </p:cNvPr>
              <p:cNvSpPr txBox="1"/>
              <p:nvPr/>
            </p:nvSpPr>
            <p:spPr>
              <a:xfrm>
                <a:off x="2504887" y="4183505"/>
                <a:ext cx="3832698" cy="1031051"/>
              </a:xfrm>
              <a:prstGeom prst="rect">
                <a:avLst/>
              </a:prstGeom>
              <a:noFill/>
            </p:spPr>
            <p:txBody>
              <a:bodyPr wrap="square" rtlCol="0">
                <a:spAutoFit/>
              </a:bodyPr>
              <a:lstStyle/>
              <a:p>
                <a:r>
                  <a:rPr lang="en-US" sz="1300" b="1" dirty="0">
                    <a:latin typeface="Arial" panose="020B0604020202020204" pitchFamily="34" charset="0"/>
                    <a:cs typeface="Arial" panose="020B0604020202020204" pitchFamily="34" charset="0"/>
                  </a:rPr>
                  <a:t>Actively Generating and Accumulating (fresh)</a:t>
                </a:r>
              </a:p>
              <a:p>
                <a:r>
                  <a:rPr lang="en-US" sz="1200" dirty="0">
                    <a:latin typeface="Arial" panose="020B0604020202020204" pitchFamily="34" charset="0"/>
                    <a:cs typeface="Arial" panose="020B0604020202020204" pitchFamily="34" charset="0"/>
                  </a:rPr>
                  <a:t>Foam observed as actively accumulating. The accumulated foam can have a wide range of appearances from thin bubbles to fluffy piles. This foam is typically whiter than other types.</a:t>
                </a:r>
              </a:p>
            </p:txBody>
          </p:sp>
        </p:grpSp>
        <p:sp>
          <p:nvSpPr>
            <p:cNvPr id="37" name="Rectangle 36">
              <a:extLst>
                <a:ext uri="{FF2B5EF4-FFF2-40B4-BE49-F238E27FC236}">
                  <a16:creationId xmlns:a16="http://schemas.microsoft.com/office/drawing/2014/main" id="{BC08AB0C-B6F2-428A-8472-6F5AFBF018B9}"/>
                </a:ext>
              </a:extLst>
            </p:cNvPr>
            <p:cNvSpPr/>
            <p:nvPr/>
          </p:nvSpPr>
          <p:spPr>
            <a:xfrm>
              <a:off x="2476694" y="4100426"/>
              <a:ext cx="5439871" cy="1274858"/>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ED3DCC53-B5B8-4074-922D-A6F0D253A898}"/>
              </a:ext>
            </a:extLst>
          </p:cNvPr>
          <p:cNvGrpSpPr/>
          <p:nvPr/>
        </p:nvGrpSpPr>
        <p:grpSpPr>
          <a:xfrm>
            <a:off x="3786260" y="1028167"/>
            <a:ext cx="2754836" cy="2422413"/>
            <a:chOff x="12339829" y="3933939"/>
            <a:chExt cx="2754836" cy="2422413"/>
          </a:xfrm>
        </p:grpSpPr>
        <p:grpSp>
          <p:nvGrpSpPr>
            <p:cNvPr id="39" name="Group 38">
              <a:extLst>
                <a:ext uri="{FF2B5EF4-FFF2-40B4-BE49-F238E27FC236}">
                  <a16:creationId xmlns:a16="http://schemas.microsoft.com/office/drawing/2014/main" id="{DF7045B8-6E4E-4522-8826-5A6D31555881}"/>
                </a:ext>
              </a:extLst>
            </p:cNvPr>
            <p:cNvGrpSpPr/>
            <p:nvPr/>
          </p:nvGrpSpPr>
          <p:grpSpPr>
            <a:xfrm>
              <a:off x="12339829" y="3941147"/>
              <a:ext cx="2754836" cy="2415205"/>
              <a:chOff x="12339829" y="3959167"/>
              <a:chExt cx="2754836" cy="2415205"/>
            </a:xfrm>
          </p:grpSpPr>
          <p:pic>
            <p:nvPicPr>
              <p:cNvPr id="15" name="Picture 14" descr="A pile of snow&#10;&#10;Description automatically generated">
                <a:extLst>
                  <a:ext uri="{FF2B5EF4-FFF2-40B4-BE49-F238E27FC236}">
                    <a16:creationId xmlns:a16="http://schemas.microsoft.com/office/drawing/2014/main" id="{7D4CACF7-C05A-4111-8A58-5049F45AAB9E}"/>
                  </a:ext>
                </a:extLst>
              </p:cNvPr>
              <p:cNvPicPr>
                <a:picLocks noChangeAspect="1"/>
              </p:cNvPicPr>
              <p:nvPr/>
            </p:nvPicPr>
            <p:blipFill rotWithShape="1">
              <a:blip r:embed="rId6">
                <a:extLst>
                  <a:ext uri="{28A0092B-C50C-407E-A947-70E740481C1C}">
                    <a14:useLocalDpi xmlns:a14="http://schemas.microsoft.com/office/drawing/2010/main" val="0"/>
                  </a:ext>
                </a:extLst>
              </a:blip>
              <a:srcRect l="28048" t="24606" r="17802" b="37905"/>
              <a:stretch/>
            </p:blipFill>
            <p:spPr>
              <a:xfrm>
                <a:off x="12399306" y="3959167"/>
                <a:ext cx="2695358" cy="1399542"/>
              </a:xfrm>
              <a:prstGeom prst="rect">
                <a:avLst/>
              </a:prstGeom>
            </p:spPr>
          </p:pic>
          <p:sp>
            <p:nvSpPr>
              <p:cNvPr id="31" name="TextBox 30">
                <a:extLst>
                  <a:ext uri="{FF2B5EF4-FFF2-40B4-BE49-F238E27FC236}">
                    <a16:creationId xmlns:a16="http://schemas.microsoft.com/office/drawing/2014/main" id="{EDCED980-6E08-4885-BD29-30F1B0968AA4}"/>
                  </a:ext>
                </a:extLst>
              </p:cNvPr>
              <p:cNvSpPr txBox="1"/>
              <p:nvPr/>
            </p:nvSpPr>
            <p:spPr>
              <a:xfrm>
                <a:off x="12339829" y="5358709"/>
                <a:ext cx="2754836"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Frozen</a:t>
                </a:r>
              </a:p>
              <a:p>
                <a:r>
                  <a:rPr lang="en-US" sz="1200" dirty="0">
                    <a:latin typeface="Arial" panose="020B0604020202020204" pitchFamily="34" charset="0"/>
                    <a:cs typeface="Arial" panose="020B0604020202020204" pitchFamily="34" charset="0"/>
                  </a:rPr>
                  <a:t>Occurs when foam accumulates against ice or snow and then freezes in place. Can range in appearance from bubbles to frozen piles.</a:t>
                </a:r>
              </a:p>
            </p:txBody>
          </p:sp>
        </p:grpSp>
        <p:sp>
          <p:nvSpPr>
            <p:cNvPr id="38" name="Rectangle 37">
              <a:extLst>
                <a:ext uri="{FF2B5EF4-FFF2-40B4-BE49-F238E27FC236}">
                  <a16:creationId xmlns:a16="http://schemas.microsoft.com/office/drawing/2014/main" id="{EB8AF42E-A673-439C-B60B-C971BAB59728}"/>
                </a:ext>
              </a:extLst>
            </p:cNvPr>
            <p:cNvSpPr/>
            <p:nvPr/>
          </p:nvSpPr>
          <p:spPr>
            <a:xfrm>
              <a:off x="12398827" y="3933939"/>
              <a:ext cx="2695837" cy="2406374"/>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6BB32E72-DBEF-4750-A84A-403005552922}"/>
              </a:ext>
            </a:extLst>
          </p:cNvPr>
          <p:cNvGrpSpPr/>
          <p:nvPr/>
        </p:nvGrpSpPr>
        <p:grpSpPr>
          <a:xfrm>
            <a:off x="9601317" y="1092494"/>
            <a:ext cx="2470100" cy="4336521"/>
            <a:chOff x="8534779" y="1087169"/>
            <a:chExt cx="2470100" cy="4336521"/>
          </a:xfrm>
        </p:grpSpPr>
        <p:pic>
          <p:nvPicPr>
            <p:cNvPr id="10" name="Picture 9" descr="A pile of hay&#10;&#10;Description automatically generated">
              <a:extLst>
                <a:ext uri="{FF2B5EF4-FFF2-40B4-BE49-F238E27FC236}">
                  <a16:creationId xmlns:a16="http://schemas.microsoft.com/office/drawing/2014/main" id="{44A898BE-6C60-45DB-896C-B5B392935AE4}"/>
                </a:ext>
              </a:extLst>
            </p:cNvPr>
            <p:cNvPicPr>
              <a:picLocks noChangeAspect="1"/>
            </p:cNvPicPr>
            <p:nvPr/>
          </p:nvPicPr>
          <p:blipFill rotWithShape="1">
            <a:blip r:embed="rId7">
              <a:extLst>
                <a:ext uri="{28A0092B-C50C-407E-A947-70E740481C1C}">
                  <a14:useLocalDpi xmlns:a14="http://schemas.microsoft.com/office/drawing/2010/main" val="0"/>
                </a:ext>
              </a:extLst>
            </a:blip>
            <a:srcRect l="12465" t="20690" r="30107"/>
            <a:stretch/>
          </p:blipFill>
          <p:spPr>
            <a:xfrm>
              <a:off x="8534779" y="1099085"/>
              <a:ext cx="2470100" cy="2558454"/>
            </a:xfrm>
            <a:prstGeom prst="rect">
              <a:avLst/>
            </a:prstGeom>
          </p:spPr>
        </p:pic>
        <p:sp>
          <p:nvSpPr>
            <p:cNvPr id="32" name="TextBox 31">
              <a:extLst>
                <a:ext uri="{FF2B5EF4-FFF2-40B4-BE49-F238E27FC236}">
                  <a16:creationId xmlns:a16="http://schemas.microsoft.com/office/drawing/2014/main" id="{D464D1CE-2DDC-45D8-AE52-B5AC74403BBF}"/>
                </a:ext>
              </a:extLst>
            </p:cNvPr>
            <p:cNvSpPr txBox="1"/>
            <p:nvPr/>
          </p:nvSpPr>
          <p:spPr>
            <a:xfrm>
              <a:off x="8563354" y="3669364"/>
              <a:ext cx="2423304" cy="1754326"/>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Floating (not accumulating)</a:t>
              </a:r>
            </a:p>
            <a:p>
              <a:r>
                <a:rPr lang="en-US" sz="1200" dirty="0">
                  <a:latin typeface="Arial" panose="020B0604020202020204" pitchFamily="34" charset="0"/>
                  <a:cs typeface="Arial" panose="020B0604020202020204" pitchFamily="34" charset="0"/>
                </a:rPr>
                <a:t>Foam bubbles that do not accumulate either because they condense too quickly or because there is no location for accumulation to occur. This foam cannot be isolated from the surface water and thus has not been sampled.</a:t>
              </a:r>
            </a:p>
          </p:txBody>
        </p:sp>
        <p:sp>
          <p:nvSpPr>
            <p:cNvPr id="45" name="Rectangle 44">
              <a:extLst>
                <a:ext uri="{FF2B5EF4-FFF2-40B4-BE49-F238E27FC236}">
                  <a16:creationId xmlns:a16="http://schemas.microsoft.com/office/drawing/2014/main" id="{38F17D6E-6648-420B-9DFE-AE1E8E064223}"/>
                </a:ext>
              </a:extLst>
            </p:cNvPr>
            <p:cNvSpPr/>
            <p:nvPr/>
          </p:nvSpPr>
          <p:spPr>
            <a:xfrm>
              <a:off x="8534780" y="1087169"/>
              <a:ext cx="2470099" cy="432110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329C350C-F67C-4821-8D34-16728BF5522C}"/>
              </a:ext>
            </a:extLst>
          </p:cNvPr>
          <p:cNvSpPr txBox="1"/>
          <p:nvPr/>
        </p:nvSpPr>
        <p:spPr>
          <a:xfrm>
            <a:off x="120582" y="1125367"/>
            <a:ext cx="3555627" cy="3139321"/>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Foam in Segment 2</a:t>
            </a:r>
            <a:endParaRPr lang="en-US" sz="1600" dirty="0">
              <a:latin typeface="Arial" panose="020B0604020202020204" pitchFamily="34" charset="0"/>
              <a:cs typeface="Arial" panose="020B0604020202020204" pitchFamily="34" charset="0"/>
            </a:endParaRP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The foam observed and sampled in Segment 2 had several different appearances. The type of foam observed was not tied to an exact location, precipitation events, or seasons with the exception of frozen foam.</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The different types of foam typically observed in Segment 2 are presented in this slide. Foam can present itself in any one of these types or as a combination.</a:t>
            </a:r>
          </a:p>
          <a:p>
            <a:pPr algn="ctr"/>
            <a:r>
              <a:rPr lang="en-US" sz="1400" dirty="0">
                <a:latin typeface="Arial" panose="020B0604020202020204" pitchFamily="34" charset="0"/>
                <a:cs typeface="Arial" panose="020B0604020202020204" pitchFamily="34" charset="0"/>
              </a:rPr>
              <a:t> </a:t>
            </a:r>
          </a:p>
        </p:txBody>
      </p:sp>
      <p:sp>
        <p:nvSpPr>
          <p:cNvPr id="46" name="Rounded Rectangle 5">
            <a:extLst>
              <a:ext uri="{FF2B5EF4-FFF2-40B4-BE49-F238E27FC236}">
                <a16:creationId xmlns:a16="http://schemas.microsoft.com/office/drawing/2014/main" id="{E2A2B04B-25CA-49EA-A349-98450180235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F6EAEB7-2EC4-4E58-8437-67868F015C15}"/>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01515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B43FA45E-377D-45D8-856E-E27AF9ADFF6C}"/>
              </a:ext>
            </a:extLst>
          </p:cNvPr>
          <p:cNvSpPr txBox="1"/>
          <p:nvPr/>
        </p:nvSpPr>
        <p:spPr>
          <a:xfrm>
            <a:off x="97009" y="1032163"/>
            <a:ext cx="6039673" cy="1675843"/>
          </a:xfrm>
          <a:prstGeom prst="rect">
            <a:avLst/>
          </a:prstGeom>
          <a:solidFill>
            <a:schemeClr val="bg1"/>
          </a:solidFill>
          <a:ln w="34925">
            <a:solidFill>
              <a:srgbClr val="00B0F0"/>
            </a:solidFill>
          </a:ln>
        </p:spPr>
        <p:txBody>
          <a:bodyPr wrap="square" rtlCol="0">
            <a:spAutoFit/>
          </a:bodyPr>
          <a:lstStyle/>
          <a:p>
            <a:pPr algn="ctr"/>
            <a:r>
              <a:rPr lang="en-US" sz="1200" b="1" dirty="0">
                <a:solidFill>
                  <a:srgbClr val="00B0F0"/>
                </a:solidFill>
                <a:latin typeface="Arial" panose="020B0604020202020204" pitchFamily="34" charset="0"/>
                <a:cs typeface="Arial" panose="020B0604020202020204" pitchFamily="34" charset="0"/>
              </a:rPr>
              <a:t>Foam Type</a:t>
            </a:r>
          </a:p>
          <a:p>
            <a:pPr algn="ctr"/>
            <a:endParaRPr lang="en-US" sz="900" b="1" dirty="0">
              <a:solidFill>
                <a:srgbClr val="00B0F0"/>
              </a:solidFill>
              <a:latin typeface="Arial" panose="020B0604020202020204" pitchFamily="34" charset="0"/>
              <a:cs typeface="Arial" panose="020B0604020202020204" pitchFamily="34" charset="0"/>
            </a:endParaRPr>
          </a:p>
          <a:p>
            <a:pPr algn="ctr"/>
            <a:r>
              <a:rPr lang="en-US" sz="1170" dirty="0">
                <a:latin typeface="Arial" panose="020B0604020202020204" pitchFamily="34" charset="0"/>
                <a:cs typeface="Arial" panose="020B0604020202020204" pitchFamily="34" charset="0"/>
              </a:rPr>
              <a:t>At three locations in Segment 2 (RC5, RC7, and RC12), foam was collected and analyzed for PFAS twice to assess potential variation in PFAS due to variation in foam type. At each location, a “fluffy” foam sample was collected to compare against a “thin” foam type.  PFOS concentrations from the larger and fluffier piles of foam were between 2 and 3 orders of magnitude greater than their thinner counterparts. The corresponding surface water samples had negligible variation in PFOS, suggesting that the PFAS enrichment in foam can be highly variable due to the environmental conditions.</a:t>
            </a:r>
          </a:p>
        </p:txBody>
      </p:sp>
      <p:grpSp>
        <p:nvGrpSpPr>
          <p:cNvPr id="60" name="Group 59">
            <a:extLst>
              <a:ext uri="{FF2B5EF4-FFF2-40B4-BE49-F238E27FC236}">
                <a16:creationId xmlns:a16="http://schemas.microsoft.com/office/drawing/2014/main" id="{41DEEDC2-33B3-4B96-81B1-8DF9A7D7192A}"/>
              </a:ext>
            </a:extLst>
          </p:cNvPr>
          <p:cNvGrpSpPr/>
          <p:nvPr/>
        </p:nvGrpSpPr>
        <p:grpSpPr>
          <a:xfrm>
            <a:off x="35695" y="672478"/>
            <a:ext cx="12120149" cy="6152864"/>
            <a:chOff x="35695" y="672478"/>
            <a:chExt cx="12120149" cy="6152864"/>
          </a:xfrm>
        </p:grpSpPr>
        <p:sp>
          <p:nvSpPr>
            <p:cNvPr id="61" name="Round Same Side Corner Rectangle 347">
              <a:extLst>
                <a:ext uri="{FF2B5EF4-FFF2-40B4-BE49-F238E27FC236}">
                  <a16:creationId xmlns:a16="http://schemas.microsoft.com/office/drawing/2014/main" id="{FF2DB08D-DEAB-44D0-9207-B1ECF6DAF14B}"/>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62" name="Round Same Side Corner Rectangle 348">
              <a:extLst>
                <a:ext uri="{FF2B5EF4-FFF2-40B4-BE49-F238E27FC236}">
                  <a16:creationId xmlns:a16="http://schemas.microsoft.com/office/drawing/2014/main" id="{E013641D-8179-4393-AD22-E0EC578A20E3}"/>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Variation in PFOS due to Foam Type</a:t>
              </a:r>
            </a:p>
          </p:txBody>
        </p:sp>
      </p:grpSp>
      <p:pic>
        <p:nvPicPr>
          <p:cNvPr id="7" name="Picture 6">
            <a:extLst>
              <a:ext uri="{FF2B5EF4-FFF2-40B4-BE49-F238E27FC236}">
                <a16:creationId xmlns:a16="http://schemas.microsoft.com/office/drawing/2014/main" id="{767479D4-A618-4393-87F7-7ED92251BE6B}"/>
              </a:ext>
            </a:extLst>
          </p:cNvPr>
          <p:cNvPicPr>
            <a:picLocks noChangeAspect="1"/>
          </p:cNvPicPr>
          <p:nvPr/>
        </p:nvPicPr>
        <p:blipFill>
          <a:blip r:embed="rId2"/>
          <a:stretch>
            <a:fillRect/>
          </a:stretch>
        </p:blipFill>
        <p:spPr>
          <a:xfrm>
            <a:off x="8301313" y="4077270"/>
            <a:ext cx="3803635" cy="2229234"/>
          </a:xfrm>
          <a:prstGeom prst="rect">
            <a:avLst/>
          </a:prstGeom>
          <a:ln w="34925">
            <a:solidFill>
              <a:schemeClr val="bg2">
                <a:lumMod val="50000"/>
              </a:schemeClr>
            </a:solidFill>
          </a:ln>
        </p:spPr>
      </p:pic>
      <p:grpSp>
        <p:nvGrpSpPr>
          <p:cNvPr id="34" name="Group 33">
            <a:extLst>
              <a:ext uri="{FF2B5EF4-FFF2-40B4-BE49-F238E27FC236}">
                <a16:creationId xmlns:a16="http://schemas.microsoft.com/office/drawing/2014/main" id="{86A3E708-DB68-43C2-AB0F-7223F43B0D95}"/>
              </a:ext>
            </a:extLst>
          </p:cNvPr>
          <p:cNvGrpSpPr/>
          <p:nvPr/>
        </p:nvGrpSpPr>
        <p:grpSpPr>
          <a:xfrm>
            <a:off x="107343" y="3306893"/>
            <a:ext cx="8059973" cy="3275640"/>
            <a:chOff x="107343" y="3306893"/>
            <a:chExt cx="8059973" cy="3275640"/>
          </a:xfrm>
        </p:grpSpPr>
        <p:pic>
          <p:nvPicPr>
            <p:cNvPr id="10" name="Picture 9">
              <a:extLst>
                <a:ext uri="{FF2B5EF4-FFF2-40B4-BE49-F238E27FC236}">
                  <a16:creationId xmlns:a16="http://schemas.microsoft.com/office/drawing/2014/main" id="{35B5C329-B763-417E-9574-658392A10318}"/>
                </a:ext>
              </a:extLst>
            </p:cNvPr>
            <p:cNvPicPr>
              <a:picLocks noChangeAspect="1"/>
            </p:cNvPicPr>
            <p:nvPr/>
          </p:nvPicPr>
          <p:blipFill rotWithShape="1">
            <a:blip r:embed="rId3"/>
            <a:srcRect l="149"/>
            <a:stretch/>
          </p:blipFill>
          <p:spPr>
            <a:xfrm>
              <a:off x="107343" y="3623020"/>
              <a:ext cx="8059973" cy="2706678"/>
            </a:xfrm>
            <a:prstGeom prst="rect">
              <a:avLst/>
            </a:prstGeom>
            <a:ln w="34925">
              <a:solidFill>
                <a:srgbClr val="00B0F0"/>
              </a:solidFill>
            </a:ln>
          </p:spPr>
        </p:pic>
        <p:grpSp>
          <p:nvGrpSpPr>
            <p:cNvPr id="27" name="Group 26">
              <a:extLst>
                <a:ext uri="{FF2B5EF4-FFF2-40B4-BE49-F238E27FC236}">
                  <a16:creationId xmlns:a16="http://schemas.microsoft.com/office/drawing/2014/main" id="{C96E34C8-94A6-493B-AEC4-57C266D327C3}"/>
                </a:ext>
              </a:extLst>
            </p:cNvPr>
            <p:cNvGrpSpPr>
              <a:grpSpLocks noChangeAspect="1"/>
            </p:cNvGrpSpPr>
            <p:nvPr/>
          </p:nvGrpSpPr>
          <p:grpSpPr>
            <a:xfrm>
              <a:off x="3903156" y="3306893"/>
              <a:ext cx="1678256" cy="1282526"/>
              <a:chOff x="3670412" y="5043192"/>
              <a:chExt cx="1678256" cy="1282526"/>
            </a:xfrm>
          </p:grpSpPr>
          <p:pic>
            <p:nvPicPr>
              <p:cNvPr id="1032" name="Picture 8">
                <a:extLst>
                  <a:ext uri="{FF2B5EF4-FFF2-40B4-BE49-F238E27FC236}">
                    <a16:creationId xmlns:a16="http://schemas.microsoft.com/office/drawing/2014/main" id="{F5ECC854-E7A4-4315-B046-AC4D81E69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412" y="5050244"/>
                <a:ext cx="1678256" cy="1275474"/>
              </a:xfrm>
              <a:prstGeom prst="rect">
                <a:avLst/>
              </a:prstGeom>
              <a:noFill/>
              <a:ln w="15875">
                <a:solidFill>
                  <a:schemeClr val="bg2">
                    <a:lumMod val="25000"/>
                  </a:schemeClr>
                </a:solidFill>
              </a:ln>
              <a:effectLst>
                <a:outerShdw blurRad="50800" dist="38100" dir="2700000" algn="ctr" rotWithShape="0">
                  <a:schemeClr val="tx1">
                    <a:alpha val="43000"/>
                  </a:scheme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88D31F2-2692-456F-97D5-73A0EAA94215}"/>
                  </a:ext>
                </a:extLst>
              </p:cNvPr>
              <p:cNvSpPr txBox="1"/>
              <p:nvPr/>
            </p:nvSpPr>
            <p:spPr>
              <a:xfrm>
                <a:off x="3675220" y="5043192"/>
                <a:ext cx="1412229" cy="261610"/>
              </a:xfrm>
              <a:prstGeom prst="rect">
                <a:avLst/>
              </a:prstGeom>
              <a:solidFill>
                <a:sysClr val="window" lastClr="FFFFFF">
                  <a:alpha val="59000"/>
                </a:sysClr>
              </a:solidFill>
            </p:spPr>
            <p:txBody>
              <a:bodyPr wrap="square" rtlCol="0">
                <a:spAutoFit/>
              </a:bodyPr>
              <a:lstStyle/>
              <a:p>
                <a:r>
                  <a:rPr lang="en-US" sz="1100" dirty="0">
                    <a:latin typeface="Arial" panose="020B0604020202020204" pitchFamily="34" charset="0"/>
                    <a:cs typeface="Arial" panose="020B0604020202020204" pitchFamily="34" charset="0"/>
                  </a:rPr>
                  <a:t>8/12/19 - Deflated</a:t>
                </a:r>
              </a:p>
            </p:txBody>
          </p:sp>
        </p:grpSp>
        <p:grpSp>
          <p:nvGrpSpPr>
            <p:cNvPr id="26" name="Group 25">
              <a:extLst>
                <a:ext uri="{FF2B5EF4-FFF2-40B4-BE49-F238E27FC236}">
                  <a16:creationId xmlns:a16="http://schemas.microsoft.com/office/drawing/2014/main" id="{3BA2E0F4-9E65-41D8-B932-742BCEC140CC}"/>
                </a:ext>
              </a:extLst>
            </p:cNvPr>
            <p:cNvGrpSpPr>
              <a:grpSpLocks noChangeAspect="1"/>
            </p:cNvGrpSpPr>
            <p:nvPr/>
          </p:nvGrpSpPr>
          <p:grpSpPr>
            <a:xfrm>
              <a:off x="2390464" y="5331919"/>
              <a:ext cx="1890067" cy="1250614"/>
              <a:chOff x="-157688" y="5096198"/>
              <a:chExt cx="1890067" cy="1250614"/>
            </a:xfrm>
            <a:effectLst>
              <a:outerShdw blurRad="50800" dist="38100" dir="2700000" algn="ctr" rotWithShape="0">
                <a:schemeClr val="tx1">
                  <a:alpha val="43000"/>
                </a:schemeClr>
              </a:outerShdw>
            </a:effectLst>
          </p:grpSpPr>
          <p:pic>
            <p:nvPicPr>
              <p:cNvPr id="1030" name="Picture 6">
                <a:extLst>
                  <a:ext uri="{FF2B5EF4-FFF2-40B4-BE49-F238E27FC236}">
                    <a16:creationId xmlns:a16="http://schemas.microsoft.com/office/drawing/2014/main" id="{31F48AD1-6034-4BF3-AA64-D0E9E5D9B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88" y="5096198"/>
                <a:ext cx="1890067" cy="1250614"/>
              </a:xfrm>
              <a:prstGeom prst="rect">
                <a:avLst/>
              </a:prstGeom>
              <a:noFill/>
              <a:ln w="15875">
                <a:solidFill>
                  <a:schemeClr val="bg2">
                    <a:lumMod val="25000"/>
                  </a:schemeClr>
                </a:solidFill>
              </a:ln>
              <a:effectLst>
                <a:outerShdw blurRad="50800" dist="38100" dir="2700000" algn="ctr" rotWithShape="0">
                  <a:schemeClr val="tx1">
                    <a:alpha val="43000"/>
                  </a:scheme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69C90E5-7686-497F-BED9-073A7652CCA5}"/>
                  </a:ext>
                </a:extLst>
              </p:cNvPr>
              <p:cNvSpPr txBox="1"/>
              <p:nvPr/>
            </p:nvSpPr>
            <p:spPr>
              <a:xfrm>
                <a:off x="-115941" y="5106639"/>
                <a:ext cx="1232013" cy="261610"/>
              </a:xfrm>
              <a:prstGeom prst="rect">
                <a:avLst/>
              </a:prstGeom>
              <a:solidFill>
                <a:sysClr val="window" lastClr="FFFFFF">
                  <a:alpha val="59000"/>
                </a:sysClr>
              </a:solidFill>
            </p:spPr>
            <p:txBody>
              <a:bodyPr wrap="square" rtlCol="0">
                <a:spAutoFit/>
              </a:bodyPr>
              <a:lstStyle/>
              <a:p>
                <a:r>
                  <a:rPr lang="en-US" sz="1100" dirty="0">
                    <a:latin typeface="Arial" panose="020B0604020202020204" pitchFamily="34" charset="0"/>
                    <a:cs typeface="Arial" panose="020B0604020202020204" pitchFamily="34" charset="0"/>
                  </a:rPr>
                  <a:t>8/14/19 - Fluffy</a:t>
                </a:r>
              </a:p>
            </p:txBody>
          </p:sp>
        </p:grpSp>
        <p:cxnSp>
          <p:nvCxnSpPr>
            <p:cNvPr id="16" name="Straight Connector 15">
              <a:extLst>
                <a:ext uri="{FF2B5EF4-FFF2-40B4-BE49-F238E27FC236}">
                  <a16:creationId xmlns:a16="http://schemas.microsoft.com/office/drawing/2014/main" id="{973C41C9-AA5A-40B9-AFE7-B1DD06077139}"/>
                </a:ext>
              </a:extLst>
            </p:cNvPr>
            <p:cNvCxnSpPr>
              <a:cxnSpLocks/>
              <a:stCxn id="1032" idx="2"/>
            </p:cNvCxnSpPr>
            <p:nvPr/>
          </p:nvCxnSpPr>
          <p:spPr>
            <a:xfrm>
              <a:off x="4742284" y="4589419"/>
              <a:ext cx="160893" cy="700885"/>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E207C24-DCEC-405E-BA3E-A736E8F5DBB9}"/>
                </a:ext>
              </a:extLst>
            </p:cNvPr>
            <p:cNvCxnSpPr>
              <a:cxnSpLocks/>
              <a:stCxn id="1030" idx="3"/>
            </p:cNvCxnSpPr>
            <p:nvPr/>
          </p:nvCxnSpPr>
          <p:spPr>
            <a:xfrm flipV="1">
              <a:off x="4280531" y="5422878"/>
              <a:ext cx="709039" cy="534348"/>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0A9A5552-1A38-46D2-A134-35F334C20B0B}"/>
              </a:ext>
            </a:extLst>
          </p:cNvPr>
          <p:cNvGrpSpPr/>
          <p:nvPr/>
        </p:nvGrpSpPr>
        <p:grpSpPr>
          <a:xfrm>
            <a:off x="6197057" y="996982"/>
            <a:ext cx="5897933" cy="2958492"/>
            <a:chOff x="6197057" y="1083610"/>
            <a:chExt cx="5897933" cy="2958492"/>
          </a:xfrm>
        </p:grpSpPr>
        <p:sp>
          <p:nvSpPr>
            <p:cNvPr id="2" name="Rectangle 1">
              <a:extLst>
                <a:ext uri="{FF2B5EF4-FFF2-40B4-BE49-F238E27FC236}">
                  <a16:creationId xmlns:a16="http://schemas.microsoft.com/office/drawing/2014/main" id="{CD9F6F50-954F-48C9-AB95-2AD0FE3E7158}"/>
                </a:ext>
              </a:extLst>
            </p:cNvPr>
            <p:cNvSpPr/>
            <p:nvPr/>
          </p:nvSpPr>
          <p:spPr>
            <a:xfrm>
              <a:off x="6197057" y="1083610"/>
              <a:ext cx="5897933" cy="2958492"/>
            </a:xfrm>
            <a:prstGeom prst="rect">
              <a:avLst/>
            </a:prstGeom>
            <a:solidFill>
              <a:schemeClr val="bg1"/>
            </a:solidFill>
            <a:ln w="317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B0ADE0B4-D4A6-4AF7-8F51-FBC7F7F837AA}"/>
                </a:ext>
              </a:extLst>
            </p:cNvPr>
            <p:cNvGrpSpPr/>
            <p:nvPr/>
          </p:nvGrpSpPr>
          <p:grpSpPr>
            <a:xfrm>
              <a:off x="6252847" y="1132902"/>
              <a:ext cx="5838769" cy="2789425"/>
              <a:chOff x="1" y="0"/>
              <a:chExt cx="8540750" cy="4689475"/>
            </a:xfrm>
            <a:noFill/>
          </p:grpSpPr>
          <p:graphicFrame>
            <p:nvGraphicFramePr>
              <p:cNvPr id="41" name="Chart 40">
                <a:extLst>
                  <a:ext uri="{FF2B5EF4-FFF2-40B4-BE49-F238E27FC236}">
                    <a16:creationId xmlns:a16="http://schemas.microsoft.com/office/drawing/2014/main" id="{2B52A386-2B90-4894-B13B-A045C94F9948}"/>
                  </a:ext>
                </a:extLst>
              </p:cNvPr>
              <p:cNvGraphicFramePr>
                <a:graphicFrameLocks/>
              </p:cNvGraphicFramePr>
              <p:nvPr/>
            </p:nvGraphicFramePr>
            <p:xfrm>
              <a:off x="1" y="0"/>
              <a:ext cx="8540750" cy="4689475"/>
            </p:xfrm>
            <a:graphic>
              <a:graphicData uri="http://schemas.openxmlformats.org/drawingml/2006/chart">
                <c:chart xmlns:c="http://schemas.openxmlformats.org/drawingml/2006/chart" xmlns:r="http://schemas.openxmlformats.org/officeDocument/2006/relationships" r:id="rId6"/>
              </a:graphicData>
            </a:graphic>
          </p:graphicFrame>
          <p:cxnSp>
            <p:nvCxnSpPr>
              <p:cNvPr id="42" name="Straight Connector 41">
                <a:extLst>
                  <a:ext uri="{FF2B5EF4-FFF2-40B4-BE49-F238E27FC236}">
                    <a16:creationId xmlns:a16="http://schemas.microsoft.com/office/drawing/2014/main" id="{16E57629-3655-4068-8303-BDF0B1E50B41}"/>
                  </a:ext>
                </a:extLst>
              </p:cNvPr>
              <p:cNvCxnSpPr/>
              <p:nvPr/>
            </p:nvCxnSpPr>
            <p:spPr>
              <a:xfrm>
                <a:off x="3469799" y="544456"/>
                <a:ext cx="12700" cy="3074509"/>
              </a:xfrm>
              <a:prstGeom prst="line">
                <a:avLst/>
              </a:prstGeom>
              <a:grpFill/>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3301AC-A674-4574-8B83-01E46595781C}"/>
                  </a:ext>
                </a:extLst>
              </p:cNvPr>
              <p:cNvCxnSpPr/>
              <p:nvPr/>
            </p:nvCxnSpPr>
            <p:spPr>
              <a:xfrm>
                <a:off x="5908971" y="534135"/>
                <a:ext cx="12700" cy="3074509"/>
              </a:xfrm>
              <a:prstGeom prst="line">
                <a:avLst/>
              </a:prstGeom>
              <a:grpFill/>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4" name="TextBox 11">
                <a:extLst>
                  <a:ext uri="{FF2B5EF4-FFF2-40B4-BE49-F238E27FC236}">
                    <a16:creationId xmlns:a16="http://schemas.microsoft.com/office/drawing/2014/main" id="{6ED53037-880E-4975-980F-3BE81E240CB4}"/>
                  </a:ext>
                </a:extLst>
              </p:cNvPr>
              <p:cNvSpPr txBox="1"/>
              <p:nvPr/>
            </p:nvSpPr>
            <p:spPr>
              <a:xfrm>
                <a:off x="1619689" y="4170932"/>
                <a:ext cx="594778" cy="405432"/>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b="1" dirty="0">
                    <a:solidFill>
                      <a:schemeClr val="bg2">
                        <a:lumMod val="50000"/>
                      </a:schemeClr>
                    </a:solidFill>
                  </a:rPr>
                  <a:t>RC5</a:t>
                </a:r>
              </a:p>
            </p:txBody>
          </p:sp>
          <p:sp>
            <p:nvSpPr>
              <p:cNvPr id="45" name="TextBox 12">
                <a:extLst>
                  <a:ext uri="{FF2B5EF4-FFF2-40B4-BE49-F238E27FC236}">
                    <a16:creationId xmlns:a16="http://schemas.microsoft.com/office/drawing/2014/main" id="{4CFAF685-13C7-4D90-8FA8-BB58774A3552}"/>
                  </a:ext>
                </a:extLst>
              </p:cNvPr>
              <p:cNvSpPr txBox="1"/>
              <p:nvPr/>
            </p:nvSpPr>
            <p:spPr>
              <a:xfrm>
                <a:off x="4220014" y="4132832"/>
                <a:ext cx="594778" cy="405432"/>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b="1">
                    <a:solidFill>
                      <a:schemeClr val="bg2">
                        <a:lumMod val="50000"/>
                      </a:schemeClr>
                    </a:solidFill>
                  </a:rPr>
                  <a:t>RC7</a:t>
                </a:r>
              </a:p>
            </p:txBody>
          </p:sp>
          <p:sp>
            <p:nvSpPr>
              <p:cNvPr id="46" name="TextBox 13">
                <a:extLst>
                  <a:ext uri="{FF2B5EF4-FFF2-40B4-BE49-F238E27FC236}">
                    <a16:creationId xmlns:a16="http://schemas.microsoft.com/office/drawing/2014/main" id="{EAF8FEF7-8173-4F52-95EC-AB49271182E4}"/>
                  </a:ext>
                </a:extLst>
              </p:cNvPr>
              <p:cNvSpPr txBox="1"/>
              <p:nvPr/>
            </p:nvSpPr>
            <p:spPr>
              <a:xfrm>
                <a:off x="6686988" y="4151881"/>
                <a:ext cx="724751" cy="405432"/>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b="1">
                    <a:solidFill>
                      <a:schemeClr val="bg2">
                        <a:lumMod val="50000"/>
                      </a:schemeClr>
                    </a:solidFill>
                  </a:rPr>
                  <a:t>RC12</a:t>
                </a:r>
              </a:p>
            </p:txBody>
          </p:sp>
          <p:sp>
            <p:nvSpPr>
              <p:cNvPr id="50" name="TextBox 14">
                <a:extLst>
                  <a:ext uri="{FF2B5EF4-FFF2-40B4-BE49-F238E27FC236}">
                    <a16:creationId xmlns:a16="http://schemas.microsoft.com/office/drawing/2014/main" id="{19651CA6-0B80-409B-A4BF-42D3D0CB0B9E}"/>
                  </a:ext>
                </a:extLst>
              </p:cNvPr>
              <p:cNvSpPr txBox="1"/>
              <p:nvPr/>
            </p:nvSpPr>
            <p:spPr>
              <a:xfrm>
                <a:off x="1236172" y="3854052"/>
                <a:ext cx="573106" cy="264559"/>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rgbClr val="ED7D31"/>
                    </a:solidFill>
                  </a:rPr>
                  <a:t>Frozen</a:t>
                </a:r>
              </a:p>
            </p:txBody>
          </p:sp>
          <p:sp>
            <p:nvSpPr>
              <p:cNvPr id="51" name="TextBox 15">
                <a:extLst>
                  <a:ext uri="{FF2B5EF4-FFF2-40B4-BE49-F238E27FC236}">
                    <a16:creationId xmlns:a16="http://schemas.microsoft.com/office/drawing/2014/main" id="{CA6DA323-6A8C-4523-8DD7-D9B7A72F4A75}"/>
                  </a:ext>
                </a:extLst>
              </p:cNvPr>
              <p:cNvSpPr txBox="1"/>
              <p:nvPr/>
            </p:nvSpPr>
            <p:spPr>
              <a:xfrm>
                <a:off x="3595479" y="3851184"/>
                <a:ext cx="689227" cy="264559"/>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rgbClr val="ED7D31"/>
                    </a:solidFill>
                    <a:latin typeface="+mn-lt"/>
                    <a:ea typeface="+mn-ea"/>
                    <a:cs typeface="+mn-cs"/>
                  </a:rPr>
                  <a:t>Deflated</a:t>
                </a:r>
              </a:p>
            </p:txBody>
          </p:sp>
          <p:sp>
            <p:nvSpPr>
              <p:cNvPr id="52" name="TextBox 16">
                <a:extLst>
                  <a:ext uri="{FF2B5EF4-FFF2-40B4-BE49-F238E27FC236}">
                    <a16:creationId xmlns:a16="http://schemas.microsoft.com/office/drawing/2014/main" id="{4CD65678-0F09-42C7-A600-C92A982FC149}"/>
                  </a:ext>
                </a:extLst>
              </p:cNvPr>
              <p:cNvSpPr txBox="1"/>
              <p:nvPr/>
            </p:nvSpPr>
            <p:spPr>
              <a:xfrm>
                <a:off x="6050042" y="3851184"/>
                <a:ext cx="652870" cy="264559"/>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rgbClr val="ED7D31"/>
                    </a:solidFill>
                    <a:latin typeface="+mn-lt"/>
                    <a:ea typeface="+mn-ea"/>
                    <a:cs typeface="+mn-cs"/>
                  </a:rPr>
                  <a:t>Bubbles</a:t>
                </a:r>
              </a:p>
            </p:txBody>
          </p:sp>
          <p:sp>
            <p:nvSpPr>
              <p:cNvPr id="54" name="TextBox 17">
                <a:extLst>
                  <a:ext uri="{FF2B5EF4-FFF2-40B4-BE49-F238E27FC236}">
                    <a16:creationId xmlns:a16="http://schemas.microsoft.com/office/drawing/2014/main" id="{E4C6EC68-FDFD-49F2-9A38-17A14F5F2975}"/>
                  </a:ext>
                </a:extLst>
              </p:cNvPr>
              <p:cNvSpPr txBox="1"/>
              <p:nvPr/>
            </p:nvSpPr>
            <p:spPr>
              <a:xfrm>
                <a:off x="7402592" y="3851184"/>
                <a:ext cx="515847" cy="264559"/>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rgbClr val="ED7D31"/>
                    </a:solidFill>
                    <a:latin typeface="+mn-lt"/>
                    <a:ea typeface="+mn-ea"/>
                    <a:cs typeface="+mn-cs"/>
                  </a:rPr>
                  <a:t>Fluffy</a:t>
                </a:r>
              </a:p>
            </p:txBody>
          </p:sp>
          <p:sp>
            <p:nvSpPr>
              <p:cNvPr id="55" name="TextBox 18">
                <a:extLst>
                  <a:ext uri="{FF2B5EF4-FFF2-40B4-BE49-F238E27FC236}">
                    <a16:creationId xmlns:a16="http://schemas.microsoft.com/office/drawing/2014/main" id="{F3E92D4B-4998-4810-B83C-AC72EBEC0E3D}"/>
                  </a:ext>
                </a:extLst>
              </p:cNvPr>
              <p:cNvSpPr txBox="1"/>
              <p:nvPr/>
            </p:nvSpPr>
            <p:spPr>
              <a:xfrm>
                <a:off x="4901238" y="3851184"/>
                <a:ext cx="515847" cy="264559"/>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rgbClr val="ED7D31"/>
                    </a:solidFill>
                    <a:latin typeface="+mn-lt"/>
                    <a:ea typeface="+mn-ea"/>
                    <a:cs typeface="+mn-cs"/>
                  </a:rPr>
                  <a:t>Fluffy</a:t>
                </a:r>
              </a:p>
            </p:txBody>
          </p:sp>
          <p:sp>
            <p:nvSpPr>
              <p:cNvPr id="56" name="TextBox 19">
                <a:extLst>
                  <a:ext uri="{FF2B5EF4-FFF2-40B4-BE49-F238E27FC236}">
                    <a16:creationId xmlns:a16="http://schemas.microsoft.com/office/drawing/2014/main" id="{74293A91-0D55-4318-B257-6CA8E054535F}"/>
                  </a:ext>
                </a:extLst>
              </p:cNvPr>
              <p:cNvSpPr txBox="1"/>
              <p:nvPr/>
            </p:nvSpPr>
            <p:spPr>
              <a:xfrm>
                <a:off x="2493889" y="3854052"/>
                <a:ext cx="515847" cy="264559"/>
              </a:xfrm>
              <a:prstGeom prst="rect">
                <a:avLst/>
              </a:prstGeom>
              <a:grp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rgbClr val="ED7D31"/>
                    </a:solidFill>
                    <a:latin typeface="+mn-lt"/>
                    <a:ea typeface="+mn-ea"/>
                    <a:cs typeface="+mn-cs"/>
                  </a:rPr>
                  <a:t>Fluffy</a:t>
                </a:r>
              </a:p>
            </p:txBody>
          </p:sp>
        </p:grpSp>
      </p:grpSp>
      <p:grpSp>
        <p:nvGrpSpPr>
          <p:cNvPr id="30" name="Group 29">
            <a:extLst>
              <a:ext uri="{FF2B5EF4-FFF2-40B4-BE49-F238E27FC236}">
                <a16:creationId xmlns:a16="http://schemas.microsoft.com/office/drawing/2014/main" id="{4E2D0103-6EF8-46B9-B301-D71A67152E05}"/>
              </a:ext>
            </a:extLst>
          </p:cNvPr>
          <p:cNvGrpSpPr>
            <a:grpSpLocks noChangeAspect="1"/>
          </p:cNvGrpSpPr>
          <p:nvPr/>
        </p:nvGrpSpPr>
        <p:grpSpPr>
          <a:xfrm>
            <a:off x="4884430" y="5517316"/>
            <a:ext cx="1993526" cy="1277837"/>
            <a:chOff x="8817083" y="3723343"/>
            <a:chExt cx="2957090" cy="1895475"/>
          </a:xfrm>
        </p:grpSpPr>
        <p:pic>
          <p:nvPicPr>
            <p:cNvPr id="1036" name="Picture 12">
              <a:extLst>
                <a:ext uri="{FF2B5EF4-FFF2-40B4-BE49-F238E27FC236}">
                  <a16:creationId xmlns:a16="http://schemas.microsoft.com/office/drawing/2014/main" id="{5FB3911C-5474-4F99-8B3A-B6C621E78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948" y="3723343"/>
              <a:ext cx="2943225" cy="1895475"/>
            </a:xfrm>
            <a:prstGeom prst="rect">
              <a:avLst/>
            </a:prstGeom>
            <a:noFill/>
            <a:ln w="15875">
              <a:solidFill>
                <a:schemeClr val="bg2">
                  <a:lumMod val="25000"/>
                </a:schemeClr>
              </a:solidFill>
            </a:ln>
            <a:effectLst>
              <a:outerShdw blurRad="50800" dist="38100" dir="2700000" algn="ctr" rotWithShape="0">
                <a:schemeClr val="tx1">
                  <a:alpha val="43000"/>
                </a:scheme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3C4B99B-9B52-40BA-BA6A-5009DBA81B8A}"/>
                </a:ext>
              </a:extLst>
            </p:cNvPr>
            <p:cNvSpPr txBox="1"/>
            <p:nvPr/>
          </p:nvSpPr>
          <p:spPr>
            <a:xfrm>
              <a:off x="8817083" y="3725196"/>
              <a:ext cx="1779426" cy="388058"/>
            </a:xfrm>
            <a:prstGeom prst="rect">
              <a:avLst/>
            </a:prstGeom>
            <a:solidFill>
              <a:sysClr val="window" lastClr="FFFFFF">
                <a:alpha val="59000"/>
              </a:sysClr>
            </a:solidFill>
          </p:spPr>
          <p:txBody>
            <a:bodyPr wrap="square" rtlCol="0">
              <a:spAutoFit/>
            </a:bodyPr>
            <a:lstStyle/>
            <a:p>
              <a:r>
                <a:rPr lang="en-US" sz="1100" dirty="0">
                  <a:latin typeface="Arial" panose="020B0604020202020204" pitchFamily="34" charset="0"/>
                  <a:cs typeface="Arial" panose="020B0604020202020204" pitchFamily="34" charset="0"/>
                </a:rPr>
                <a:t>8/14/19 - Fluffy</a:t>
              </a:r>
            </a:p>
          </p:txBody>
        </p:sp>
      </p:grpSp>
      <p:grpSp>
        <p:nvGrpSpPr>
          <p:cNvPr id="71" name="Group 70">
            <a:extLst>
              <a:ext uri="{FF2B5EF4-FFF2-40B4-BE49-F238E27FC236}">
                <a16:creationId xmlns:a16="http://schemas.microsoft.com/office/drawing/2014/main" id="{E525BFD9-2414-4F2F-AEA8-EE68909BC703}"/>
              </a:ext>
            </a:extLst>
          </p:cNvPr>
          <p:cNvGrpSpPr>
            <a:grpSpLocks noChangeAspect="1"/>
          </p:cNvGrpSpPr>
          <p:nvPr/>
        </p:nvGrpSpPr>
        <p:grpSpPr>
          <a:xfrm>
            <a:off x="5820575" y="3603142"/>
            <a:ext cx="1348546" cy="1838548"/>
            <a:chOff x="12885002" y="3345248"/>
            <a:chExt cx="1295831" cy="1766679"/>
          </a:xfrm>
        </p:grpSpPr>
        <p:pic>
          <p:nvPicPr>
            <p:cNvPr id="72" name="Picture 14">
              <a:extLst>
                <a:ext uri="{FF2B5EF4-FFF2-40B4-BE49-F238E27FC236}">
                  <a16:creationId xmlns:a16="http://schemas.microsoft.com/office/drawing/2014/main" id="{2E45097C-A031-40AD-9D04-FF42288B52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316" b="18089"/>
            <a:stretch/>
          </p:blipFill>
          <p:spPr bwMode="auto">
            <a:xfrm>
              <a:off x="12885433" y="3345248"/>
              <a:ext cx="1295400" cy="1766679"/>
            </a:xfrm>
            <a:prstGeom prst="rect">
              <a:avLst/>
            </a:prstGeom>
            <a:noFill/>
            <a:ln w="15875">
              <a:solidFill>
                <a:schemeClr val="bg2">
                  <a:lumMod val="25000"/>
                </a:schemeClr>
              </a:solidFill>
            </a:ln>
            <a:effectLst>
              <a:outerShdw blurRad="50800" dist="38100" dir="2700000" algn="ctr" rotWithShape="0">
                <a:schemeClr val="tx1">
                  <a:alpha val="43000"/>
                </a:schemeClr>
              </a:outerShdw>
            </a:effectLst>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9FC55847-7C91-42B6-8465-43D961EB7DCB}"/>
                </a:ext>
              </a:extLst>
            </p:cNvPr>
            <p:cNvSpPr txBox="1"/>
            <p:nvPr/>
          </p:nvSpPr>
          <p:spPr>
            <a:xfrm>
              <a:off x="12885002" y="3345908"/>
              <a:ext cx="1295400" cy="251384"/>
            </a:xfrm>
            <a:prstGeom prst="rect">
              <a:avLst/>
            </a:prstGeom>
            <a:solidFill>
              <a:sysClr val="window" lastClr="FFFFFF">
                <a:alpha val="59000"/>
              </a:sysClr>
            </a:solidFill>
          </p:spPr>
          <p:txBody>
            <a:bodyPr wrap="square" rtlCol="0">
              <a:spAutoFit/>
            </a:bodyPr>
            <a:lstStyle/>
            <a:p>
              <a:r>
                <a:rPr lang="en-US" sz="1100" dirty="0">
                  <a:latin typeface="Arial" panose="020B0604020202020204" pitchFamily="34" charset="0"/>
                  <a:cs typeface="Arial" panose="020B0604020202020204" pitchFamily="34" charset="0"/>
                </a:rPr>
                <a:t>4/28/20 - Bubbles</a:t>
              </a:r>
            </a:p>
          </p:txBody>
        </p:sp>
      </p:grpSp>
      <p:cxnSp>
        <p:nvCxnSpPr>
          <p:cNvPr id="74" name="Straight Connector 73">
            <a:extLst>
              <a:ext uri="{FF2B5EF4-FFF2-40B4-BE49-F238E27FC236}">
                <a16:creationId xmlns:a16="http://schemas.microsoft.com/office/drawing/2014/main" id="{5F23119B-6C3C-4C5D-92A3-532131A23EBA}"/>
              </a:ext>
            </a:extLst>
          </p:cNvPr>
          <p:cNvCxnSpPr>
            <a:cxnSpLocks/>
            <a:endCxn id="1036" idx="3"/>
          </p:cNvCxnSpPr>
          <p:nvPr/>
        </p:nvCxnSpPr>
        <p:spPr>
          <a:xfrm flipH="1">
            <a:off x="6877956" y="5490161"/>
            <a:ext cx="879008" cy="666074"/>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868AB26-02A9-46EF-ACCD-9C67CA0D37BB}"/>
              </a:ext>
            </a:extLst>
          </p:cNvPr>
          <p:cNvCxnSpPr>
            <a:cxnSpLocks/>
            <a:stCxn id="72" idx="3"/>
          </p:cNvCxnSpPr>
          <p:nvPr/>
        </p:nvCxnSpPr>
        <p:spPr>
          <a:xfrm>
            <a:off x="7169121" y="4522416"/>
            <a:ext cx="566877" cy="900462"/>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2F9E8A58-9D78-4B59-A8A7-98C2EB3D61D8}"/>
              </a:ext>
            </a:extLst>
          </p:cNvPr>
          <p:cNvGrpSpPr>
            <a:grpSpLocks noChangeAspect="1"/>
          </p:cNvGrpSpPr>
          <p:nvPr/>
        </p:nvGrpSpPr>
        <p:grpSpPr>
          <a:xfrm>
            <a:off x="1826421" y="2869604"/>
            <a:ext cx="1616253" cy="1625374"/>
            <a:chOff x="1480142" y="-1031607"/>
            <a:chExt cx="1896518" cy="1907221"/>
          </a:xfrm>
          <a:effectLst>
            <a:outerShdw blurRad="50800" dist="38100" dir="2700000" algn="ctr" rotWithShape="0">
              <a:schemeClr val="tx1">
                <a:alpha val="43000"/>
              </a:schemeClr>
            </a:outerShdw>
          </a:effectLst>
        </p:grpSpPr>
        <p:pic>
          <p:nvPicPr>
            <p:cNvPr id="84" name="Picture 83">
              <a:extLst>
                <a:ext uri="{FF2B5EF4-FFF2-40B4-BE49-F238E27FC236}">
                  <a16:creationId xmlns:a16="http://schemas.microsoft.com/office/drawing/2014/main" id="{6570AFC3-FCC9-487A-956D-133C677127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771" r="27656" b="15711"/>
            <a:stretch/>
          </p:blipFill>
          <p:spPr bwMode="auto">
            <a:xfrm rot="5400000">
              <a:off x="1474790" y="-1026255"/>
              <a:ext cx="1907221" cy="1896518"/>
            </a:xfrm>
            <a:prstGeom prst="rect">
              <a:avLst/>
            </a:prstGeom>
            <a:noFill/>
            <a:ln w="15875">
              <a:solidFill>
                <a:schemeClr val="bg2">
                  <a:lumMod val="25000"/>
                </a:schemeClr>
              </a:solidFill>
            </a:ln>
          </p:spPr>
        </p:pic>
        <p:sp>
          <p:nvSpPr>
            <p:cNvPr id="85" name="TextBox 84">
              <a:extLst>
                <a:ext uri="{FF2B5EF4-FFF2-40B4-BE49-F238E27FC236}">
                  <a16:creationId xmlns:a16="http://schemas.microsoft.com/office/drawing/2014/main" id="{515D75CD-9A65-43F2-8427-F14AA7B73137}"/>
                </a:ext>
              </a:extLst>
            </p:cNvPr>
            <p:cNvSpPr txBox="1"/>
            <p:nvPr/>
          </p:nvSpPr>
          <p:spPr>
            <a:xfrm>
              <a:off x="1487286" y="-1029388"/>
              <a:ext cx="1453160" cy="306974"/>
            </a:xfrm>
            <a:prstGeom prst="rect">
              <a:avLst/>
            </a:prstGeom>
            <a:solidFill>
              <a:sysClr val="window" lastClr="FFFFFF">
                <a:alpha val="59000"/>
              </a:sysClr>
            </a:solidFill>
          </p:spPr>
          <p:txBody>
            <a:bodyPr wrap="square" rtlCol="0">
              <a:spAutoFit/>
            </a:bodyPr>
            <a:lstStyle/>
            <a:p>
              <a:r>
                <a:rPr lang="en-US" sz="1100" dirty="0">
                  <a:latin typeface="Arial" panose="020B0604020202020204" pitchFamily="34" charset="0"/>
                  <a:cs typeface="Arial" panose="020B0604020202020204" pitchFamily="34" charset="0"/>
                </a:rPr>
                <a:t>9/20/20 - Fluffy</a:t>
              </a:r>
            </a:p>
          </p:txBody>
        </p:sp>
      </p:grpSp>
      <p:grpSp>
        <p:nvGrpSpPr>
          <p:cNvPr id="86" name="Group 85">
            <a:extLst>
              <a:ext uri="{FF2B5EF4-FFF2-40B4-BE49-F238E27FC236}">
                <a16:creationId xmlns:a16="http://schemas.microsoft.com/office/drawing/2014/main" id="{CA921DC6-44D3-42B5-80B1-C93445D2CB17}"/>
              </a:ext>
            </a:extLst>
          </p:cNvPr>
          <p:cNvGrpSpPr>
            <a:grpSpLocks noChangeAspect="1"/>
          </p:cNvGrpSpPr>
          <p:nvPr/>
        </p:nvGrpSpPr>
        <p:grpSpPr>
          <a:xfrm>
            <a:off x="271906" y="2938112"/>
            <a:ext cx="1406587" cy="1803662"/>
            <a:chOff x="3768865" y="1961227"/>
            <a:chExt cx="1185443" cy="1520090"/>
          </a:xfrm>
        </p:grpSpPr>
        <p:pic>
          <p:nvPicPr>
            <p:cNvPr id="87" name="Picture 4">
              <a:extLst>
                <a:ext uri="{FF2B5EF4-FFF2-40B4-BE49-F238E27FC236}">
                  <a16:creationId xmlns:a16="http://schemas.microsoft.com/office/drawing/2014/main" id="{349DA4CE-C361-4F1A-93E8-2C84CEDFEE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801" r="21668" b="18386"/>
            <a:stretch/>
          </p:blipFill>
          <p:spPr bwMode="auto">
            <a:xfrm>
              <a:off x="3780314" y="1967582"/>
              <a:ext cx="1173994" cy="1513735"/>
            </a:xfrm>
            <a:prstGeom prst="rect">
              <a:avLst/>
            </a:prstGeom>
            <a:noFill/>
            <a:ln w="15875">
              <a:solidFill>
                <a:schemeClr val="bg2">
                  <a:lumMod val="25000"/>
                </a:schemeClr>
              </a:solidFill>
            </a:ln>
            <a:effectLst>
              <a:outerShdw blurRad="50800" dist="38100" dir="2700000" algn="ctr" rotWithShape="0">
                <a:schemeClr val="tx1">
                  <a:alpha val="43000"/>
                </a:schemeClr>
              </a:outerShdw>
            </a:effectLst>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E0223F49-3373-4B02-AEC4-03FF49655CDF}"/>
                </a:ext>
              </a:extLst>
            </p:cNvPr>
            <p:cNvSpPr txBox="1"/>
            <p:nvPr/>
          </p:nvSpPr>
          <p:spPr>
            <a:xfrm>
              <a:off x="3768865" y="1961227"/>
              <a:ext cx="1173994" cy="220480"/>
            </a:xfrm>
            <a:prstGeom prst="rect">
              <a:avLst/>
            </a:prstGeom>
            <a:solidFill>
              <a:sysClr val="window" lastClr="FFFFFF">
                <a:alpha val="59000"/>
              </a:sysClr>
            </a:solidFill>
          </p:spPr>
          <p:txBody>
            <a:bodyPr wrap="square" rtlCol="0">
              <a:spAutoFit/>
            </a:bodyPr>
            <a:lstStyle/>
            <a:p>
              <a:r>
                <a:rPr lang="en-US" sz="1100" dirty="0">
                  <a:latin typeface="Arial" panose="020B0604020202020204" pitchFamily="34" charset="0"/>
                  <a:cs typeface="Arial" panose="020B0604020202020204" pitchFamily="34" charset="0"/>
                </a:rPr>
                <a:t>2/24/20 - Frozen</a:t>
              </a:r>
            </a:p>
          </p:txBody>
        </p:sp>
      </p:grpSp>
      <p:cxnSp>
        <p:nvCxnSpPr>
          <p:cNvPr id="98" name="Straight Connector 97">
            <a:extLst>
              <a:ext uri="{FF2B5EF4-FFF2-40B4-BE49-F238E27FC236}">
                <a16:creationId xmlns:a16="http://schemas.microsoft.com/office/drawing/2014/main" id="{24AF8102-0840-40DC-82F0-90834F6C1656}"/>
              </a:ext>
            </a:extLst>
          </p:cNvPr>
          <p:cNvCxnSpPr>
            <a:cxnSpLocks/>
          </p:cNvCxnSpPr>
          <p:nvPr/>
        </p:nvCxnSpPr>
        <p:spPr>
          <a:xfrm>
            <a:off x="3424125" y="4515984"/>
            <a:ext cx="347673" cy="470148"/>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D66416A-D2E2-493D-BEFB-91D483046273}"/>
              </a:ext>
            </a:extLst>
          </p:cNvPr>
          <p:cNvCxnSpPr>
            <a:cxnSpLocks/>
          </p:cNvCxnSpPr>
          <p:nvPr/>
        </p:nvCxnSpPr>
        <p:spPr>
          <a:xfrm>
            <a:off x="1678493" y="4740843"/>
            <a:ext cx="2084111" cy="316166"/>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A54BC87-BDAE-4B77-84E4-BD6C0CA5A6A5}"/>
              </a:ext>
            </a:extLst>
          </p:cNvPr>
          <p:cNvPicPr>
            <a:picLocks noChangeAspect="1"/>
          </p:cNvPicPr>
          <p:nvPr/>
        </p:nvPicPr>
        <p:blipFill rotWithShape="1">
          <a:blip r:embed="rId11"/>
          <a:srcRect t="2259" r="2307" b="45658"/>
          <a:stretch/>
        </p:blipFill>
        <p:spPr>
          <a:xfrm>
            <a:off x="9731642" y="6387647"/>
            <a:ext cx="1581887" cy="389771"/>
          </a:xfrm>
          <a:prstGeom prst="rect">
            <a:avLst/>
          </a:prstGeom>
        </p:spPr>
      </p:pic>
      <p:sp>
        <p:nvSpPr>
          <p:cNvPr id="53" name="Rounded Rectangle 5">
            <a:extLst>
              <a:ext uri="{FF2B5EF4-FFF2-40B4-BE49-F238E27FC236}">
                <a16:creationId xmlns:a16="http://schemas.microsoft.com/office/drawing/2014/main" id="{098941D7-FDCD-4C02-A8BA-2CD991C8808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75F67135-7C43-4F20-B0A0-6DAF35B410E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72616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54905-3301-4A7F-8A1C-C57B2D29471F}"/>
              </a:ext>
            </a:extLst>
          </p:cNvPr>
          <p:cNvPicPr>
            <a:picLocks noChangeAspect="1"/>
          </p:cNvPicPr>
          <p:nvPr/>
        </p:nvPicPr>
        <p:blipFill>
          <a:blip r:embed="rId2"/>
          <a:stretch>
            <a:fillRect/>
          </a:stretch>
        </p:blipFill>
        <p:spPr>
          <a:xfrm>
            <a:off x="10375435" y="3120861"/>
            <a:ext cx="1609725" cy="723900"/>
          </a:xfrm>
          <a:prstGeom prst="rect">
            <a:avLst/>
          </a:prstGeom>
        </p:spPr>
      </p:pic>
      <p:pic>
        <p:nvPicPr>
          <p:cNvPr id="6" name="Picture 5">
            <a:extLst>
              <a:ext uri="{FF2B5EF4-FFF2-40B4-BE49-F238E27FC236}">
                <a16:creationId xmlns:a16="http://schemas.microsoft.com/office/drawing/2014/main" id="{B54E7ABF-1229-4967-9B08-7BD1777EFD75}"/>
              </a:ext>
            </a:extLst>
          </p:cNvPr>
          <p:cNvPicPr>
            <a:picLocks noChangeAspect="1"/>
          </p:cNvPicPr>
          <p:nvPr/>
        </p:nvPicPr>
        <p:blipFill>
          <a:blip r:embed="rId3"/>
          <a:stretch>
            <a:fillRect/>
          </a:stretch>
        </p:blipFill>
        <p:spPr>
          <a:xfrm>
            <a:off x="4622157" y="3168486"/>
            <a:ext cx="1619250" cy="742950"/>
          </a:xfrm>
          <a:prstGeom prst="rect">
            <a:avLst/>
          </a:prstGeom>
        </p:spPr>
      </p:pic>
      <p:sp>
        <p:nvSpPr>
          <p:cNvPr id="16" name="Round Same Side Corner Rectangle 348">
            <a:extLst>
              <a:ext uri="{FF2B5EF4-FFF2-40B4-BE49-F238E27FC236}">
                <a16:creationId xmlns:a16="http://schemas.microsoft.com/office/drawing/2014/main" id="{DA03A3E2-CEC3-40D0-902A-63310BE96128}"/>
              </a:ext>
            </a:extLst>
          </p:cNvPr>
          <p:cNvSpPr/>
          <p:nvPr/>
        </p:nvSpPr>
        <p:spPr bwMode="auto">
          <a:xfrm>
            <a:off x="36388" y="683007"/>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Foam: Enrichment Factors</a:t>
            </a:r>
          </a:p>
        </p:txBody>
      </p:sp>
      <p:sp>
        <p:nvSpPr>
          <p:cNvPr id="43" name="TextBox 42">
            <a:extLst>
              <a:ext uri="{FF2B5EF4-FFF2-40B4-BE49-F238E27FC236}">
                <a16:creationId xmlns:a16="http://schemas.microsoft.com/office/drawing/2014/main" id="{019607E4-4066-4929-A0C8-B8116C659B9C}"/>
              </a:ext>
            </a:extLst>
          </p:cNvPr>
          <p:cNvSpPr txBox="1"/>
          <p:nvPr/>
        </p:nvSpPr>
        <p:spPr>
          <a:xfrm>
            <a:off x="332588" y="3885296"/>
            <a:ext cx="7051334" cy="2911280"/>
          </a:xfrm>
          <a:prstGeom prst="rect">
            <a:avLst/>
          </a:prstGeom>
          <a:noFill/>
          <a:ln w="34925">
            <a:solidFill>
              <a:srgbClr val="00B0F0"/>
            </a:solidFill>
          </a:ln>
        </p:spPr>
        <p:txBody>
          <a:bodyPr wrap="square" lIns="78964" tIns="39482" rIns="78964" bIns="39482">
            <a:spAutoFit/>
          </a:bodyPr>
          <a:lstStyle/>
          <a:p>
            <a:pPr lvl="0" defTabSz="2978044">
              <a:defRPr/>
            </a:pPr>
            <a:r>
              <a:rPr lang="en-US" sz="1600" b="1" u="sng" dirty="0">
                <a:latin typeface="Arial" panose="020B0604020202020204" pitchFamily="34" charset="0"/>
                <a:cs typeface="Arial" panose="020B0604020202020204" pitchFamily="34" charset="0"/>
              </a:rPr>
              <a:t>Findings</a:t>
            </a:r>
          </a:p>
          <a:p>
            <a:pPr lvl="0" defTabSz="2978044">
              <a:defRPr/>
            </a:pPr>
            <a:endParaRPr lang="en-US" sz="1050" b="1" u="sng" dirty="0">
              <a:latin typeface="Arial" panose="020B0604020202020204" pitchFamily="34" charset="0"/>
              <a:cs typeface="Arial" panose="020B0604020202020204" pitchFamily="34" charset="0"/>
            </a:endParaRPr>
          </a:p>
          <a:p>
            <a:pPr marL="285750" lvl="0" indent="-285750" defTabSz="2978044">
              <a:buFont typeface="Arial" panose="020B0604020202020204" pitchFamily="34" charset="0"/>
              <a:buChar char="•"/>
              <a:defRPr/>
            </a:pPr>
            <a:r>
              <a:rPr lang="en-US" sz="1400" dirty="0">
                <a:latin typeface="Arial" panose="020B0604020202020204" pitchFamily="34" charset="0"/>
                <a:cs typeface="Arial" panose="020B0604020202020204" pitchFamily="34" charset="0"/>
              </a:rPr>
              <a:t>An enrichment factor is the ratio of the PFAS concentration in the foam to that in the water. </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defTabSz="2978044">
              <a:buFont typeface="Arial" panose="020B0604020202020204" pitchFamily="34" charset="0"/>
              <a:buChar char="•"/>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Foam enrichment factors of PFOS ranged from 16 to nearly 10,000.  Foam enrichment factors for PFOA were notably less, ranging from just over 1 to 766.</a:t>
            </a:r>
          </a:p>
          <a:p>
            <a:pPr marL="285750" marR="0" lvl="0" indent="-285750" defTabSz="2978044"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Enrichment factors from the same location can vary significantly as well (up to two orders of magnitude of difference).</a:t>
            </a:r>
          </a:p>
          <a:p>
            <a:pPr marL="285750" indent="-285750" defTabSz="2978044">
              <a:buFont typeface="Arial" panose="020B0604020202020204" pitchFamily="34" charset="0"/>
              <a:buChar char="•"/>
              <a:defRPr/>
            </a:pPr>
            <a:r>
              <a:rPr lang="en-US" sz="1400" dirty="0">
                <a:latin typeface="Arial" panose="020B0604020202020204" pitchFamily="34" charset="0"/>
                <a:cs typeface="Arial" panose="020B0604020202020204" pitchFamily="34" charset="0"/>
              </a:rPr>
              <a:t>Foam samples were overwhelmingly comprised of long-chain PFSAs and PFCAs, up to 97% of PFAS compounds in a sample. </a:t>
            </a:r>
          </a:p>
          <a:p>
            <a:pPr marL="285750" indent="-285750" defTabSz="2978044">
              <a:buFont typeface="Arial" panose="020B0604020202020204" pitchFamily="34" charset="0"/>
              <a:buChar char="•"/>
              <a:defRPr/>
            </a:pPr>
            <a:r>
              <a:rPr lang="en-US" sz="1400" dirty="0">
                <a:latin typeface="Arial" panose="020B0604020202020204" pitchFamily="34" charset="0"/>
                <a:cs typeface="Arial" panose="020B0604020202020204" pitchFamily="34" charset="0"/>
              </a:rPr>
              <a:t>Longer chain PFAS compounds like PFOA, PFOSA, and N-</a:t>
            </a:r>
            <a:r>
              <a:rPr lang="en-US" sz="1400" dirty="0" err="1">
                <a:latin typeface="Arial" panose="020B0604020202020204" pitchFamily="34" charset="0"/>
                <a:cs typeface="Arial" panose="020B0604020202020204" pitchFamily="34" charset="0"/>
              </a:rPr>
              <a:t>EtFOSA</a:t>
            </a:r>
            <a:r>
              <a:rPr lang="en-US" sz="1400" dirty="0">
                <a:latin typeface="Arial" panose="020B0604020202020204" pitchFamily="34" charset="0"/>
                <a:cs typeface="Arial" panose="020B0604020202020204" pitchFamily="34" charset="0"/>
              </a:rPr>
              <a:t> tend to enrich or preferentially separate into the foam more than shorter chain compounds like PFBA and PFBS because they are more hydrophobic.</a:t>
            </a:r>
          </a:p>
        </p:txBody>
      </p:sp>
      <p:graphicFrame>
        <p:nvGraphicFramePr>
          <p:cNvPr id="19" name="Chart 18">
            <a:extLst>
              <a:ext uri="{FF2B5EF4-FFF2-40B4-BE49-F238E27FC236}">
                <a16:creationId xmlns:a16="http://schemas.microsoft.com/office/drawing/2014/main" id="{C021BACA-ABFF-4D99-A12B-5B7ACC4081C4}"/>
              </a:ext>
            </a:extLst>
          </p:cNvPr>
          <p:cNvGraphicFramePr>
            <a:graphicFrameLocks/>
          </p:cNvGraphicFramePr>
          <p:nvPr>
            <p:extLst>
              <p:ext uri="{D42A27DB-BD31-4B8C-83A1-F6EECF244321}">
                <p14:modId xmlns:p14="http://schemas.microsoft.com/office/powerpoint/2010/main" val="899687049"/>
              </p:ext>
            </p:extLst>
          </p:nvPr>
        </p:nvGraphicFramePr>
        <p:xfrm>
          <a:off x="6929164" y="3628113"/>
          <a:ext cx="5627926" cy="3203825"/>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 21">
            <a:extLst>
              <a:ext uri="{FF2B5EF4-FFF2-40B4-BE49-F238E27FC236}">
                <a16:creationId xmlns:a16="http://schemas.microsoft.com/office/drawing/2014/main" id="{A13683FA-6007-40A0-BA5D-8D4911681945}"/>
              </a:ext>
            </a:extLst>
          </p:cNvPr>
          <p:cNvGrpSpPr/>
          <p:nvPr/>
        </p:nvGrpSpPr>
        <p:grpSpPr>
          <a:xfrm>
            <a:off x="36713" y="1015127"/>
            <a:ext cx="5488513" cy="2694696"/>
            <a:chOff x="0" y="0"/>
            <a:chExt cx="8540750" cy="4756891"/>
          </a:xfrm>
        </p:grpSpPr>
        <p:grpSp>
          <p:nvGrpSpPr>
            <p:cNvPr id="23" name="Group 22">
              <a:extLst>
                <a:ext uri="{FF2B5EF4-FFF2-40B4-BE49-F238E27FC236}">
                  <a16:creationId xmlns:a16="http://schemas.microsoft.com/office/drawing/2014/main" id="{A0D7F222-7CA4-4DAB-BC99-E9CC3570883C}"/>
                </a:ext>
              </a:extLst>
            </p:cNvPr>
            <p:cNvGrpSpPr/>
            <p:nvPr/>
          </p:nvGrpSpPr>
          <p:grpSpPr>
            <a:xfrm>
              <a:off x="0" y="0"/>
              <a:ext cx="8540750" cy="4756891"/>
              <a:chOff x="0" y="0"/>
              <a:chExt cx="8540750" cy="4689475"/>
            </a:xfrm>
          </p:grpSpPr>
          <p:graphicFrame>
            <p:nvGraphicFramePr>
              <p:cNvPr id="26" name="Chart 25">
                <a:extLst>
                  <a:ext uri="{FF2B5EF4-FFF2-40B4-BE49-F238E27FC236}">
                    <a16:creationId xmlns:a16="http://schemas.microsoft.com/office/drawing/2014/main" id="{3FAF5F34-AF75-4271-8C65-261C7DBAD38B}"/>
                  </a:ext>
                </a:extLst>
              </p:cNvPr>
              <p:cNvGraphicFramePr>
                <a:graphicFrameLocks/>
              </p:cNvGraphicFramePr>
              <p:nvPr>
                <p:extLst>
                  <p:ext uri="{D42A27DB-BD31-4B8C-83A1-F6EECF244321}">
                    <p14:modId xmlns:p14="http://schemas.microsoft.com/office/powerpoint/2010/main" val="313135446"/>
                  </p:ext>
                </p:extLst>
              </p:nvPr>
            </p:nvGraphicFramePr>
            <p:xfrm>
              <a:off x="0" y="0"/>
              <a:ext cx="8540750" cy="4689475"/>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Connector 26">
                <a:extLst>
                  <a:ext uri="{FF2B5EF4-FFF2-40B4-BE49-F238E27FC236}">
                    <a16:creationId xmlns:a16="http://schemas.microsoft.com/office/drawing/2014/main" id="{8D5B16D4-EB68-427C-8E8A-F065D16BBE6D}"/>
                  </a:ext>
                </a:extLst>
              </p:cNvPr>
              <p:cNvCxnSpPr>
                <a:cxnSpLocks/>
              </p:cNvCxnSpPr>
              <p:nvPr/>
            </p:nvCxnSpPr>
            <p:spPr>
              <a:xfrm>
                <a:off x="2913527" y="701388"/>
                <a:ext cx="12699" cy="286433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7E3AEE-FEC3-4EE9-B5AA-E4956FC949BA}"/>
                  </a:ext>
                </a:extLst>
              </p:cNvPr>
              <p:cNvCxnSpPr>
                <a:cxnSpLocks/>
              </p:cNvCxnSpPr>
              <p:nvPr/>
            </p:nvCxnSpPr>
            <p:spPr>
              <a:xfrm>
                <a:off x="3775676" y="720663"/>
                <a:ext cx="12699" cy="286433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39">
                <a:extLst>
                  <a:ext uri="{FF2B5EF4-FFF2-40B4-BE49-F238E27FC236}">
                    <a16:creationId xmlns:a16="http://schemas.microsoft.com/office/drawing/2014/main" id="{D5704236-61FF-4A10-8193-566FA890A74E}"/>
                  </a:ext>
                </a:extLst>
              </p:cNvPr>
              <p:cNvSpPr txBox="1"/>
              <p:nvPr/>
            </p:nvSpPr>
            <p:spPr>
              <a:xfrm>
                <a:off x="1661853" y="3931793"/>
                <a:ext cx="916602" cy="58917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a:solidFill>
                      <a:schemeClr val="bg2">
                        <a:lumMod val="50000"/>
                      </a:schemeClr>
                    </a:solidFill>
                  </a:rPr>
                  <a:t>RC5</a:t>
                </a:r>
              </a:p>
            </p:txBody>
          </p:sp>
          <p:sp>
            <p:nvSpPr>
              <p:cNvPr id="30" name="TextBox 40">
                <a:extLst>
                  <a:ext uri="{FF2B5EF4-FFF2-40B4-BE49-F238E27FC236}">
                    <a16:creationId xmlns:a16="http://schemas.microsoft.com/office/drawing/2014/main" id="{400742D1-5410-47A5-BF15-41FBAB7B8186}"/>
                  </a:ext>
                </a:extLst>
              </p:cNvPr>
              <p:cNvSpPr txBox="1"/>
              <p:nvPr/>
            </p:nvSpPr>
            <p:spPr>
              <a:xfrm>
                <a:off x="4300563" y="3880523"/>
                <a:ext cx="796430" cy="58917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a:solidFill>
                      <a:schemeClr val="bg2">
                        <a:lumMod val="50000"/>
                      </a:schemeClr>
                    </a:solidFill>
                  </a:rPr>
                  <a:t>RC7</a:t>
                </a:r>
              </a:p>
            </p:txBody>
          </p:sp>
          <p:sp>
            <p:nvSpPr>
              <p:cNvPr id="31" name="TextBox 41">
                <a:extLst>
                  <a:ext uri="{FF2B5EF4-FFF2-40B4-BE49-F238E27FC236}">
                    <a16:creationId xmlns:a16="http://schemas.microsoft.com/office/drawing/2014/main" id="{8FD67733-8677-49A4-889E-2A699A25E6BC}"/>
                  </a:ext>
                </a:extLst>
              </p:cNvPr>
              <p:cNvSpPr txBox="1"/>
              <p:nvPr/>
            </p:nvSpPr>
            <p:spPr>
              <a:xfrm>
                <a:off x="5920449" y="3904678"/>
                <a:ext cx="958569" cy="58917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a:solidFill>
                      <a:schemeClr val="bg2">
                        <a:lumMod val="50000"/>
                      </a:schemeClr>
                    </a:solidFill>
                  </a:rPr>
                  <a:t>RC12</a:t>
                </a:r>
              </a:p>
            </p:txBody>
          </p:sp>
        </p:grpSp>
        <p:cxnSp>
          <p:nvCxnSpPr>
            <p:cNvPr id="24" name="Straight Connector 23">
              <a:extLst>
                <a:ext uri="{FF2B5EF4-FFF2-40B4-BE49-F238E27FC236}">
                  <a16:creationId xmlns:a16="http://schemas.microsoft.com/office/drawing/2014/main" id="{99C03D80-971C-4A81-9ECA-D93A56AB8D17}"/>
                </a:ext>
              </a:extLst>
            </p:cNvPr>
            <p:cNvCxnSpPr>
              <a:cxnSpLocks/>
            </p:cNvCxnSpPr>
            <p:nvPr/>
          </p:nvCxnSpPr>
          <p:spPr>
            <a:xfrm>
              <a:off x="5448597" y="731114"/>
              <a:ext cx="12699" cy="290551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50">
              <a:extLst>
                <a:ext uri="{FF2B5EF4-FFF2-40B4-BE49-F238E27FC236}">
                  <a16:creationId xmlns:a16="http://schemas.microsoft.com/office/drawing/2014/main" id="{B714FBA1-F471-443D-849F-42B50F76BFFA}"/>
                </a:ext>
              </a:extLst>
            </p:cNvPr>
            <p:cNvSpPr txBox="1"/>
            <p:nvPr/>
          </p:nvSpPr>
          <p:spPr>
            <a:xfrm>
              <a:off x="2870180" y="3948543"/>
              <a:ext cx="680358" cy="41126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a:solidFill>
                    <a:schemeClr val="bg2">
                      <a:lumMod val="50000"/>
                    </a:schemeClr>
                  </a:solidFill>
                </a:rPr>
                <a:t>RC7A</a:t>
              </a:r>
            </a:p>
          </p:txBody>
        </p:sp>
      </p:grpSp>
      <p:grpSp>
        <p:nvGrpSpPr>
          <p:cNvPr id="34" name="Group 33">
            <a:extLst>
              <a:ext uri="{FF2B5EF4-FFF2-40B4-BE49-F238E27FC236}">
                <a16:creationId xmlns:a16="http://schemas.microsoft.com/office/drawing/2014/main" id="{E324545C-8068-4764-8CBD-84BC2790C2B9}"/>
              </a:ext>
            </a:extLst>
          </p:cNvPr>
          <p:cNvGrpSpPr/>
          <p:nvPr/>
        </p:nvGrpSpPr>
        <p:grpSpPr>
          <a:xfrm>
            <a:off x="5890901" y="1064743"/>
            <a:ext cx="5104019" cy="2694696"/>
            <a:chOff x="1" y="0"/>
            <a:chExt cx="8540750" cy="4756888"/>
          </a:xfrm>
        </p:grpSpPr>
        <p:grpSp>
          <p:nvGrpSpPr>
            <p:cNvPr id="35" name="Group 34">
              <a:extLst>
                <a:ext uri="{FF2B5EF4-FFF2-40B4-BE49-F238E27FC236}">
                  <a16:creationId xmlns:a16="http://schemas.microsoft.com/office/drawing/2014/main" id="{41433A3B-A1D3-467C-BE08-64AE8AF252D5}"/>
                </a:ext>
              </a:extLst>
            </p:cNvPr>
            <p:cNvGrpSpPr/>
            <p:nvPr/>
          </p:nvGrpSpPr>
          <p:grpSpPr>
            <a:xfrm>
              <a:off x="1" y="0"/>
              <a:ext cx="8540750" cy="4756888"/>
              <a:chOff x="1" y="0"/>
              <a:chExt cx="8540750" cy="4689474"/>
            </a:xfrm>
          </p:grpSpPr>
          <p:graphicFrame>
            <p:nvGraphicFramePr>
              <p:cNvPr id="38" name="Chart 37">
                <a:extLst>
                  <a:ext uri="{FF2B5EF4-FFF2-40B4-BE49-F238E27FC236}">
                    <a16:creationId xmlns:a16="http://schemas.microsoft.com/office/drawing/2014/main" id="{A3CC2045-88D1-40EC-AC4D-5B83A02401FA}"/>
                  </a:ext>
                </a:extLst>
              </p:cNvPr>
              <p:cNvGraphicFramePr>
                <a:graphicFrameLocks/>
              </p:cNvGraphicFramePr>
              <p:nvPr>
                <p:extLst>
                  <p:ext uri="{D42A27DB-BD31-4B8C-83A1-F6EECF244321}">
                    <p14:modId xmlns:p14="http://schemas.microsoft.com/office/powerpoint/2010/main" val="746942713"/>
                  </p:ext>
                </p:extLst>
              </p:nvPr>
            </p:nvGraphicFramePr>
            <p:xfrm>
              <a:off x="1" y="0"/>
              <a:ext cx="8540750" cy="4689474"/>
            </p:xfrm>
            <a:graphic>
              <a:graphicData uri="http://schemas.openxmlformats.org/drawingml/2006/chart">
                <c:chart xmlns:c="http://schemas.openxmlformats.org/drawingml/2006/chart" xmlns:r="http://schemas.openxmlformats.org/officeDocument/2006/relationships" r:id="rId6"/>
              </a:graphicData>
            </a:graphic>
          </p:graphicFrame>
          <p:cxnSp>
            <p:nvCxnSpPr>
              <p:cNvPr id="39" name="Straight Connector 38">
                <a:extLst>
                  <a:ext uri="{FF2B5EF4-FFF2-40B4-BE49-F238E27FC236}">
                    <a16:creationId xmlns:a16="http://schemas.microsoft.com/office/drawing/2014/main" id="{1731C10E-31DD-4C1E-BFC7-FF767A99E7F3}"/>
                  </a:ext>
                </a:extLst>
              </p:cNvPr>
              <p:cNvCxnSpPr/>
              <p:nvPr/>
            </p:nvCxnSpPr>
            <p:spPr>
              <a:xfrm>
                <a:off x="3005973" y="643573"/>
                <a:ext cx="12701" cy="294389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C663D4-EB08-4653-8DB5-399F8CB1790D}"/>
                  </a:ext>
                </a:extLst>
              </p:cNvPr>
              <p:cNvCxnSpPr/>
              <p:nvPr/>
            </p:nvCxnSpPr>
            <p:spPr>
              <a:xfrm>
                <a:off x="3920349" y="653661"/>
                <a:ext cx="12701" cy="294389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xtBox 60">
                <a:extLst>
                  <a:ext uri="{FF2B5EF4-FFF2-40B4-BE49-F238E27FC236}">
                    <a16:creationId xmlns:a16="http://schemas.microsoft.com/office/drawing/2014/main" id="{E10130EF-05F9-44F3-89C9-4DE160BC0D87}"/>
                  </a:ext>
                </a:extLst>
              </p:cNvPr>
              <p:cNvSpPr txBox="1"/>
              <p:nvPr/>
            </p:nvSpPr>
            <p:spPr>
              <a:xfrm>
                <a:off x="1659291" y="3853742"/>
                <a:ext cx="923162" cy="64273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solidFill>
                      <a:schemeClr val="bg2">
                        <a:lumMod val="50000"/>
                      </a:schemeClr>
                    </a:solidFill>
                  </a:rPr>
                  <a:t>RC5</a:t>
                </a:r>
              </a:p>
            </p:txBody>
          </p:sp>
          <p:sp>
            <p:nvSpPr>
              <p:cNvPr id="44" name="TextBox 61">
                <a:extLst>
                  <a:ext uri="{FF2B5EF4-FFF2-40B4-BE49-F238E27FC236}">
                    <a16:creationId xmlns:a16="http://schemas.microsoft.com/office/drawing/2014/main" id="{88401640-39B2-4642-8C91-CA58E3EC8FEB}"/>
                  </a:ext>
                </a:extLst>
              </p:cNvPr>
              <p:cNvSpPr txBox="1"/>
              <p:nvPr/>
            </p:nvSpPr>
            <p:spPr>
              <a:xfrm>
                <a:off x="4340191" y="3836032"/>
                <a:ext cx="923162" cy="64273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solidFill>
                      <a:schemeClr val="bg2">
                        <a:lumMod val="50000"/>
                      </a:schemeClr>
                    </a:solidFill>
                  </a:rPr>
                  <a:t>RC7</a:t>
                </a:r>
              </a:p>
            </p:txBody>
          </p:sp>
          <p:sp>
            <p:nvSpPr>
              <p:cNvPr id="45" name="TextBox 62">
                <a:extLst>
                  <a:ext uri="{FF2B5EF4-FFF2-40B4-BE49-F238E27FC236}">
                    <a16:creationId xmlns:a16="http://schemas.microsoft.com/office/drawing/2014/main" id="{40AF49CF-59BD-45F4-B7DC-CE89169B475A}"/>
                  </a:ext>
                </a:extLst>
              </p:cNvPr>
              <p:cNvSpPr txBox="1"/>
              <p:nvPr/>
            </p:nvSpPr>
            <p:spPr>
              <a:xfrm>
                <a:off x="6031226" y="3846858"/>
                <a:ext cx="1118976" cy="64273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solidFill>
                      <a:schemeClr val="bg2">
                        <a:lumMod val="50000"/>
                      </a:schemeClr>
                    </a:solidFill>
                  </a:rPr>
                  <a:t>RC12</a:t>
                </a:r>
              </a:p>
            </p:txBody>
          </p:sp>
        </p:grpSp>
        <p:cxnSp>
          <p:nvCxnSpPr>
            <p:cNvPr id="36" name="Straight Connector 35">
              <a:extLst>
                <a:ext uri="{FF2B5EF4-FFF2-40B4-BE49-F238E27FC236}">
                  <a16:creationId xmlns:a16="http://schemas.microsoft.com/office/drawing/2014/main" id="{0F109DE4-2B36-40B4-9620-43F5EDE1384B}"/>
                </a:ext>
              </a:extLst>
            </p:cNvPr>
            <p:cNvCxnSpPr/>
            <p:nvPr/>
          </p:nvCxnSpPr>
          <p:spPr>
            <a:xfrm>
              <a:off x="5688702" y="663148"/>
              <a:ext cx="12701" cy="2986217"/>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56">
              <a:extLst>
                <a:ext uri="{FF2B5EF4-FFF2-40B4-BE49-F238E27FC236}">
                  <a16:creationId xmlns:a16="http://schemas.microsoft.com/office/drawing/2014/main" id="{927684D5-2D6C-4027-B2A9-6D0EF8608506}"/>
                </a:ext>
              </a:extLst>
            </p:cNvPr>
            <p:cNvSpPr txBox="1"/>
            <p:nvPr/>
          </p:nvSpPr>
          <p:spPr>
            <a:xfrm>
              <a:off x="2871107" y="3909142"/>
              <a:ext cx="680358" cy="4112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a:solidFill>
                    <a:schemeClr val="bg2">
                      <a:lumMod val="50000"/>
                    </a:schemeClr>
                  </a:solidFill>
                </a:rPr>
                <a:t>RC7A</a:t>
              </a:r>
            </a:p>
          </p:txBody>
        </p:sp>
      </p:grpSp>
      <p:sp>
        <p:nvSpPr>
          <p:cNvPr id="46" name="Round Same Side Corner Rectangle 347">
            <a:extLst>
              <a:ext uri="{FF2B5EF4-FFF2-40B4-BE49-F238E27FC236}">
                <a16:creationId xmlns:a16="http://schemas.microsoft.com/office/drawing/2014/main" id="{854F4C81-0771-4854-A9F6-3991F3B980E2}"/>
              </a:ext>
            </a:extLst>
          </p:cNvPr>
          <p:cNvSpPr/>
          <p:nvPr/>
        </p:nvSpPr>
        <p:spPr bwMode="auto">
          <a:xfrm>
            <a:off x="35925" y="683007"/>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33" name="Rounded Rectangle 5">
            <a:extLst>
              <a:ext uri="{FF2B5EF4-FFF2-40B4-BE49-F238E27FC236}">
                <a16:creationId xmlns:a16="http://schemas.microsoft.com/office/drawing/2014/main" id="{FEEDFEC5-D138-413A-A1EB-252360E74BA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139A8A99-8356-4D1C-8DD6-1C0107AED9D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23861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284B67-468D-494E-86A3-DDFA7801399C}"/>
              </a:ext>
            </a:extLst>
          </p:cNvPr>
          <p:cNvPicPr>
            <a:picLocks noChangeAspect="1"/>
          </p:cNvPicPr>
          <p:nvPr/>
        </p:nvPicPr>
        <p:blipFill>
          <a:blip r:embed="rId2"/>
          <a:stretch>
            <a:fillRect/>
          </a:stretch>
        </p:blipFill>
        <p:spPr>
          <a:xfrm>
            <a:off x="3563686" y="1015638"/>
            <a:ext cx="8491362" cy="5740838"/>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Surface Sediment Results: PFOS</a:t>
              </a:r>
            </a:p>
          </p:txBody>
        </p:sp>
      </p:grpSp>
      <p:grpSp>
        <p:nvGrpSpPr>
          <p:cNvPr id="4" name="Group 3">
            <a:extLst>
              <a:ext uri="{FF2B5EF4-FFF2-40B4-BE49-F238E27FC236}">
                <a16:creationId xmlns:a16="http://schemas.microsoft.com/office/drawing/2014/main" id="{B0C4E84C-F875-45CD-A634-5F46BECA9FF4}"/>
              </a:ext>
            </a:extLst>
          </p:cNvPr>
          <p:cNvGrpSpPr/>
          <p:nvPr/>
        </p:nvGrpSpPr>
        <p:grpSpPr>
          <a:xfrm>
            <a:off x="6219404" y="1033819"/>
            <a:ext cx="5766529" cy="4683795"/>
            <a:chOff x="4839716" y="1004956"/>
            <a:chExt cx="5766529" cy="4683795"/>
          </a:xfrm>
        </p:grpSpPr>
        <p:sp>
          <p:nvSpPr>
            <p:cNvPr id="26" name="TextBox 25">
              <a:extLst>
                <a:ext uri="{FF2B5EF4-FFF2-40B4-BE49-F238E27FC236}">
                  <a16:creationId xmlns:a16="http://schemas.microsoft.com/office/drawing/2014/main" id="{6D67BDE6-819A-404F-8DDC-1168CE819D0E}"/>
                </a:ext>
              </a:extLst>
            </p:cNvPr>
            <p:cNvSpPr txBox="1"/>
            <p:nvPr/>
          </p:nvSpPr>
          <p:spPr>
            <a:xfrm>
              <a:off x="8672798" y="2598109"/>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9810474" y="4859595"/>
              <a:ext cx="750526" cy="253916"/>
            </a:xfrm>
            <a:prstGeom prst="rect">
              <a:avLst/>
            </a:prstGeom>
            <a:noFill/>
          </p:spPr>
          <p:txBody>
            <a:bodyPr wrap="none" rtlCol="0">
              <a:spAutoFit/>
            </a:bodyPr>
            <a:lstStyle/>
            <a:p>
              <a:r>
                <a:rPr lang="en-US" sz="1050" b="1" dirty="0">
                  <a:solidFill>
                    <a:schemeClr val="bg1"/>
                  </a:solidFill>
                </a:rPr>
                <a:t>Lake Elmo</a:t>
              </a:r>
            </a:p>
          </p:txBody>
        </p:sp>
        <p:sp>
          <p:nvSpPr>
            <p:cNvPr id="30" name="TextBox 29">
              <a:extLst>
                <a:ext uri="{FF2B5EF4-FFF2-40B4-BE49-F238E27FC236}">
                  <a16:creationId xmlns:a16="http://schemas.microsoft.com/office/drawing/2014/main" id="{E0A89CA0-3CAE-40DA-B059-F6A33D3AF7D4}"/>
                </a:ext>
              </a:extLst>
            </p:cNvPr>
            <p:cNvSpPr txBox="1"/>
            <p:nvPr/>
          </p:nvSpPr>
          <p:spPr>
            <a:xfrm>
              <a:off x="7174126" y="5434835"/>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31" name="TextBox 30">
              <a:extLst>
                <a:ext uri="{FF2B5EF4-FFF2-40B4-BE49-F238E27FC236}">
                  <a16:creationId xmlns:a16="http://schemas.microsoft.com/office/drawing/2014/main" id="{11069E2B-5570-4B39-B8BF-FB56E2A8B356}"/>
                </a:ext>
              </a:extLst>
            </p:cNvPr>
            <p:cNvSpPr txBox="1"/>
            <p:nvPr/>
          </p:nvSpPr>
          <p:spPr>
            <a:xfrm>
              <a:off x="4839716" y="3447513"/>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19" name="TextBox 18">
              <a:extLst>
                <a:ext uri="{FF2B5EF4-FFF2-40B4-BE49-F238E27FC236}">
                  <a16:creationId xmlns:a16="http://schemas.microsoft.com/office/drawing/2014/main" id="{A0E94DF8-3723-4086-BF5C-16D44CA98D54}"/>
                </a:ext>
              </a:extLst>
            </p:cNvPr>
            <p:cNvSpPr txBox="1"/>
            <p:nvPr/>
          </p:nvSpPr>
          <p:spPr>
            <a:xfrm>
              <a:off x="6119196" y="2668630"/>
              <a:ext cx="1234633" cy="253916"/>
            </a:xfrm>
            <a:prstGeom prst="rect">
              <a:avLst/>
            </a:prstGeom>
            <a:noFill/>
          </p:spPr>
          <p:txBody>
            <a:bodyPr wrap="none" rtlCol="0">
              <a:spAutoFit/>
            </a:bodyPr>
            <a:lstStyle/>
            <a:p>
              <a:r>
                <a:rPr lang="en-US" sz="1050" b="1" dirty="0">
                  <a:solidFill>
                    <a:schemeClr val="bg1"/>
                  </a:solidFill>
                </a:rPr>
                <a:t>P1007 Conveyance</a:t>
              </a:r>
            </a:p>
          </p:txBody>
        </p:sp>
        <p:sp>
          <p:nvSpPr>
            <p:cNvPr id="20" name="TextBox 19">
              <a:extLst>
                <a:ext uri="{FF2B5EF4-FFF2-40B4-BE49-F238E27FC236}">
                  <a16:creationId xmlns:a16="http://schemas.microsoft.com/office/drawing/2014/main" id="{BF9B2E8C-1514-42EF-8179-8DEEFBFB2786}"/>
                </a:ext>
              </a:extLst>
            </p:cNvPr>
            <p:cNvSpPr txBox="1"/>
            <p:nvPr/>
          </p:nvSpPr>
          <p:spPr>
            <a:xfrm>
              <a:off x="5434393" y="1139618"/>
              <a:ext cx="684803" cy="253916"/>
            </a:xfrm>
            <a:prstGeom prst="rect">
              <a:avLst/>
            </a:prstGeom>
            <a:noFill/>
          </p:spPr>
          <p:txBody>
            <a:bodyPr wrap="none" rtlCol="0">
              <a:spAutoFit/>
            </a:bodyPr>
            <a:lstStyle/>
            <a:p>
              <a:r>
                <a:rPr lang="en-US" sz="1050" b="1" dirty="0">
                  <a:solidFill>
                    <a:schemeClr val="bg1"/>
                  </a:solidFill>
                </a:rPr>
                <a:t>Tri-Lakes</a:t>
              </a:r>
            </a:p>
          </p:txBody>
        </p:sp>
        <p:sp>
          <p:nvSpPr>
            <p:cNvPr id="21" name="Rounded Rectangle 5">
              <a:extLst>
                <a:ext uri="{FF2B5EF4-FFF2-40B4-BE49-F238E27FC236}">
                  <a16:creationId xmlns:a16="http://schemas.microsoft.com/office/drawing/2014/main" id="{2DAD3114-6EBD-476C-91A6-0F115B103395}"/>
                </a:ext>
              </a:extLst>
            </p:cNvPr>
            <p:cNvSpPr/>
            <p:nvPr/>
          </p:nvSpPr>
          <p:spPr>
            <a:xfrm>
              <a:off x="7808183" y="1004956"/>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Heat Map:</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Sediment Sampling Locations</a:t>
              </a:r>
            </a:p>
          </p:txBody>
        </p:sp>
      </p:grpSp>
      <p:sp>
        <p:nvSpPr>
          <p:cNvPr id="24" name="TextBox 23">
            <a:extLst>
              <a:ext uri="{FF2B5EF4-FFF2-40B4-BE49-F238E27FC236}">
                <a16:creationId xmlns:a16="http://schemas.microsoft.com/office/drawing/2014/main" id="{0D85C8C0-9F5F-40E4-89D9-51555DE5D64B}"/>
              </a:ext>
            </a:extLst>
          </p:cNvPr>
          <p:cNvSpPr txBox="1"/>
          <p:nvPr/>
        </p:nvSpPr>
        <p:spPr>
          <a:xfrm>
            <a:off x="131176" y="1122359"/>
            <a:ext cx="3306021" cy="2830283"/>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Sediment in Segment 2</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PFAS in sediment in Segment 2 is generally higher than anywhere else in the corridor, with nearly every sampling location exceeding the 5-day per week Site-Specific Sediment Screening Value (SDCV) of 54 ppb. </a:t>
            </a:r>
          </a:p>
          <a:p>
            <a:pPr algn="ctr" defTabSz="1063460">
              <a:defRPr/>
            </a:pPr>
            <a:endParaRPr lang="en-US" sz="11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Factors that may influence the sorption and retention of PFAS include:</a:t>
            </a:r>
          </a:p>
          <a:p>
            <a:pPr algn="ctr" defTabSz="1063460">
              <a:defRPr/>
            </a:pPr>
            <a:endParaRPr lang="en-US" sz="1100" b="1" dirty="0">
              <a:latin typeface="Arial" panose="020B0604020202020204" pitchFamily="34" charset="0"/>
              <a:cs typeface="Arial" panose="020B0604020202020204" pitchFamily="34" charset="0"/>
            </a:endParaRPr>
          </a:p>
          <a:p>
            <a:pPr algn="ctr" defTabSz="1063460">
              <a:defRPr/>
            </a:pPr>
            <a:r>
              <a:rPr lang="en-US" sz="1100" b="1" dirty="0">
                <a:latin typeface="Arial"/>
                <a:cs typeface="Arial"/>
              </a:rPr>
              <a:t>Depositional Environment and Flow Path Morphology</a:t>
            </a:r>
          </a:p>
          <a:p>
            <a:pPr algn="ctr" defTabSz="1063460">
              <a:defRPr/>
            </a:pPr>
            <a:endParaRPr lang="en-US" sz="1100" b="1" dirty="0">
              <a:latin typeface="Arial" panose="020B0604020202020204" pitchFamily="34" charset="0"/>
              <a:cs typeface="Arial" panose="020B0604020202020204" pitchFamily="34" charset="0"/>
            </a:endParaRPr>
          </a:p>
          <a:p>
            <a:pPr algn="ctr" defTabSz="1063460">
              <a:defRPr/>
            </a:pPr>
            <a:r>
              <a:rPr lang="en-US" sz="1100" b="1" dirty="0">
                <a:latin typeface="Arial"/>
                <a:cs typeface="Arial"/>
              </a:rPr>
              <a:t>Total Organic Carbon Content</a:t>
            </a:r>
            <a:endParaRPr lang="en-US" dirty="0"/>
          </a:p>
          <a:p>
            <a:pPr algn="ctr" defTabSz="1063460">
              <a:defRPr/>
            </a:pPr>
            <a:endParaRPr lang="en-US" sz="500" b="1" dirty="0">
              <a:latin typeface="Arial" panose="020B0604020202020204" pitchFamily="34" charset="0"/>
              <a:cs typeface="Arial" panose="020B0604020202020204" pitchFamily="34" charset="0"/>
            </a:endParaRPr>
          </a:p>
          <a:p>
            <a:pPr algn="ctr" defTabSz="1063460">
              <a:defRPr/>
            </a:pPr>
            <a:r>
              <a:rPr lang="en-US" sz="1100" b="1" dirty="0">
                <a:latin typeface="Arial" panose="020B0604020202020204" pitchFamily="34" charset="0"/>
                <a:cs typeface="Arial" panose="020B0604020202020204" pitchFamily="34" charset="0"/>
              </a:rPr>
              <a:t>Proximity to Source</a:t>
            </a:r>
          </a:p>
          <a:p>
            <a:pPr algn="ctr" defTabSz="1063460">
              <a:defRPr/>
            </a:pPr>
            <a:endParaRPr lang="en-US" sz="1100" b="1" dirty="0"/>
          </a:p>
        </p:txBody>
      </p:sp>
      <p:pic>
        <p:nvPicPr>
          <p:cNvPr id="13" name="Picture 12">
            <a:extLst>
              <a:ext uri="{FF2B5EF4-FFF2-40B4-BE49-F238E27FC236}">
                <a16:creationId xmlns:a16="http://schemas.microsoft.com/office/drawing/2014/main" id="{C342E05B-131C-46AE-B8AD-DEE7232E02D8}"/>
              </a:ext>
            </a:extLst>
          </p:cNvPr>
          <p:cNvPicPr>
            <a:picLocks noChangeAspect="1"/>
          </p:cNvPicPr>
          <p:nvPr/>
        </p:nvPicPr>
        <p:blipFill>
          <a:blip r:embed="rId3"/>
          <a:stretch>
            <a:fillRect/>
          </a:stretch>
        </p:blipFill>
        <p:spPr>
          <a:xfrm>
            <a:off x="159751" y="4081222"/>
            <a:ext cx="4715194" cy="2675254"/>
          </a:xfrm>
          <a:prstGeom prst="rect">
            <a:avLst/>
          </a:prstGeom>
          <a:ln w="15875">
            <a:solidFill>
              <a:schemeClr val="bg2">
                <a:lumMod val="25000"/>
              </a:schemeClr>
            </a:solidFill>
          </a:ln>
        </p:spPr>
      </p:pic>
      <p:grpSp>
        <p:nvGrpSpPr>
          <p:cNvPr id="3" name="Group 2">
            <a:extLst>
              <a:ext uri="{FF2B5EF4-FFF2-40B4-BE49-F238E27FC236}">
                <a16:creationId xmlns:a16="http://schemas.microsoft.com/office/drawing/2014/main" id="{C5FE2E19-26BB-46B9-A084-37FFFB2AD0A8}"/>
              </a:ext>
            </a:extLst>
          </p:cNvPr>
          <p:cNvGrpSpPr/>
          <p:nvPr/>
        </p:nvGrpSpPr>
        <p:grpSpPr>
          <a:xfrm>
            <a:off x="3563686" y="1014975"/>
            <a:ext cx="1085963" cy="1502067"/>
            <a:chOff x="3563686" y="1014975"/>
            <a:chExt cx="1085963" cy="1502067"/>
          </a:xfrm>
        </p:grpSpPr>
        <p:grpSp>
          <p:nvGrpSpPr>
            <p:cNvPr id="32" name="Group 31">
              <a:extLst>
                <a:ext uri="{FF2B5EF4-FFF2-40B4-BE49-F238E27FC236}">
                  <a16:creationId xmlns:a16="http://schemas.microsoft.com/office/drawing/2014/main" id="{A128474E-75ED-4A4B-A843-8166272B8023}"/>
                </a:ext>
              </a:extLst>
            </p:cNvPr>
            <p:cNvGrpSpPr/>
            <p:nvPr/>
          </p:nvGrpSpPr>
          <p:grpSpPr>
            <a:xfrm>
              <a:off x="3563686" y="1014975"/>
              <a:ext cx="1085963" cy="1502067"/>
              <a:chOff x="8896237" y="5310574"/>
              <a:chExt cx="1085963" cy="1502067"/>
            </a:xfrm>
          </p:grpSpPr>
          <p:sp>
            <p:nvSpPr>
              <p:cNvPr id="33" name="Rectangle 32">
                <a:extLst>
                  <a:ext uri="{FF2B5EF4-FFF2-40B4-BE49-F238E27FC236}">
                    <a16:creationId xmlns:a16="http://schemas.microsoft.com/office/drawing/2014/main" id="{33091CFC-416A-4A6C-8615-9942475F05F1}"/>
                  </a:ext>
                </a:extLst>
              </p:cNvPr>
              <p:cNvSpPr/>
              <p:nvPr/>
            </p:nvSpPr>
            <p:spPr>
              <a:xfrm>
                <a:off x="8921735" y="5364984"/>
                <a:ext cx="1060465" cy="1447657"/>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B70A336-3D44-4D27-BA7C-E5D5E7812B0C}"/>
                  </a:ext>
                </a:extLst>
              </p:cNvPr>
              <p:cNvSpPr txBox="1"/>
              <p:nvPr/>
            </p:nvSpPr>
            <p:spPr>
              <a:xfrm>
                <a:off x="8896237" y="5310574"/>
                <a:ext cx="793230" cy="338554"/>
              </a:xfrm>
              <a:prstGeom prst="rect">
                <a:avLst/>
              </a:prstGeom>
              <a:noFill/>
            </p:spPr>
            <p:txBody>
              <a:bodyPr wrap="none" rtlCol="0">
                <a:spAutoFit/>
              </a:bodyPr>
              <a:lstStyle/>
              <a:p>
                <a:r>
                  <a:rPr lang="en-US" sz="1600" b="1" u="sng" dirty="0"/>
                  <a:t>Legend</a:t>
                </a:r>
                <a:endParaRPr lang="en-US" b="1" u="sng" dirty="0"/>
              </a:p>
            </p:txBody>
          </p:sp>
        </p:grpSp>
        <p:pic>
          <p:nvPicPr>
            <p:cNvPr id="2" name="Picture 1">
              <a:extLst>
                <a:ext uri="{FF2B5EF4-FFF2-40B4-BE49-F238E27FC236}">
                  <a16:creationId xmlns:a16="http://schemas.microsoft.com/office/drawing/2014/main" id="{C406CD62-C86D-46FD-BF62-CC1823004BE4}"/>
                </a:ext>
              </a:extLst>
            </p:cNvPr>
            <p:cNvPicPr>
              <a:picLocks noChangeAspect="1"/>
            </p:cNvPicPr>
            <p:nvPr/>
          </p:nvPicPr>
          <p:blipFill>
            <a:blip r:embed="rId4"/>
            <a:stretch>
              <a:fillRect/>
            </a:stretch>
          </p:blipFill>
          <p:spPr>
            <a:xfrm>
              <a:off x="3618115" y="1353529"/>
              <a:ext cx="942975" cy="1076325"/>
            </a:xfrm>
            <a:prstGeom prst="rect">
              <a:avLst/>
            </a:prstGeom>
          </p:spPr>
        </p:pic>
      </p:grpSp>
      <p:sp>
        <p:nvSpPr>
          <p:cNvPr id="25" name="Rectangle 24">
            <a:extLst>
              <a:ext uri="{FF2B5EF4-FFF2-40B4-BE49-F238E27FC236}">
                <a16:creationId xmlns:a16="http://schemas.microsoft.com/office/drawing/2014/main" id="{4FF87A25-A1BB-4257-A7C9-37FB4B9A9AED}"/>
              </a:ext>
            </a:extLst>
          </p:cNvPr>
          <p:cNvSpPr/>
          <p:nvPr/>
        </p:nvSpPr>
        <p:spPr>
          <a:xfrm>
            <a:off x="4915137" y="6103887"/>
            <a:ext cx="3171404" cy="507831"/>
          </a:xfrm>
          <a:prstGeom prst="rect">
            <a:avLst/>
          </a:prstGeom>
          <a:solidFill>
            <a:schemeClr val="bg1"/>
          </a:solidFill>
          <a:ln w="15875">
            <a:solidFill>
              <a:srgbClr val="3B3838"/>
            </a:solidFill>
          </a:ln>
        </p:spPr>
        <p:txBody>
          <a:bodyPr wrap="square">
            <a:spAutoFit/>
          </a:bodyPr>
          <a:lstStyle/>
          <a:p>
            <a:pPr defTabSz="1063460" fontAlgn="auto">
              <a:spcBef>
                <a:spcPts val="0"/>
              </a:spcBef>
              <a:spcAft>
                <a:spcPts val="0"/>
              </a:spcAft>
              <a:defRPr/>
            </a:pPr>
            <a:r>
              <a:rPr lang="en-US" sz="900" i="1" dirty="0">
                <a:latin typeface="Arial" panose="020B0604020202020204" pitchFamily="34" charset="0"/>
                <a:cs typeface="Arial" panose="020B0604020202020204" pitchFamily="34" charset="0"/>
              </a:rPr>
              <a:t>**Further assessment of the southeastern tributary of Raleigh Creek (i.e., upstream of RC8) is planned for the near future.</a:t>
            </a:r>
          </a:p>
        </p:txBody>
      </p:sp>
      <p:sp>
        <p:nvSpPr>
          <p:cNvPr id="27" name="Rectangle 26">
            <a:extLst>
              <a:ext uri="{FF2B5EF4-FFF2-40B4-BE49-F238E27FC236}">
                <a16:creationId xmlns:a16="http://schemas.microsoft.com/office/drawing/2014/main" id="{97A4F59C-9D71-4A49-875C-E36782AF46BB}"/>
              </a:ext>
            </a:extLst>
          </p:cNvPr>
          <p:cNvSpPr/>
          <p:nvPr/>
        </p:nvSpPr>
        <p:spPr>
          <a:xfrm>
            <a:off x="6403183" y="4209337"/>
            <a:ext cx="109536" cy="113112"/>
          </a:xfrm>
          <a:prstGeom prst="rect">
            <a:avLst/>
          </a:prstGeom>
          <a:solidFill>
            <a:srgbClr val="AAAAAA"/>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F736BAE-AC50-42E2-A0C6-A810F5230CF0}"/>
              </a:ext>
            </a:extLst>
          </p:cNvPr>
          <p:cNvGrpSpPr/>
          <p:nvPr/>
        </p:nvGrpSpPr>
        <p:grpSpPr>
          <a:xfrm>
            <a:off x="1497048" y="4068533"/>
            <a:ext cx="2428870" cy="253916"/>
            <a:chOff x="1530377" y="4080581"/>
            <a:chExt cx="2428870" cy="253916"/>
          </a:xfrm>
        </p:grpSpPr>
        <p:sp>
          <p:nvSpPr>
            <p:cNvPr id="6" name="Rectangle 5">
              <a:extLst>
                <a:ext uri="{FF2B5EF4-FFF2-40B4-BE49-F238E27FC236}">
                  <a16:creationId xmlns:a16="http://schemas.microsoft.com/office/drawing/2014/main" id="{EE4CFE08-776B-45C1-AC67-EC9B29BB1989}"/>
                </a:ext>
              </a:extLst>
            </p:cNvPr>
            <p:cNvSpPr/>
            <p:nvPr/>
          </p:nvSpPr>
          <p:spPr>
            <a:xfrm>
              <a:off x="1600200" y="4122137"/>
              <a:ext cx="2305050" cy="20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B598CD-EDA1-4078-9ED1-82B39084D9D7}"/>
                </a:ext>
              </a:extLst>
            </p:cNvPr>
            <p:cNvSpPr txBox="1"/>
            <p:nvPr/>
          </p:nvSpPr>
          <p:spPr>
            <a:xfrm>
              <a:off x="1530377" y="4080581"/>
              <a:ext cx="2428870" cy="253916"/>
            </a:xfrm>
            <a:prstGeom prst="rect">
              <a:avLst/>
            </a:prstGeom>
            <a:noFill/>
          </p:spPr>
          <p:txBody>
            <a:bodyPr wrap="none" rtlCol="0">
              <a:spAutoFit/>
            </a:bodyPr>
            <a:lstStyle/>
            <a:p>
              <a:r>
                <a:rPr lang="en-US" sz="1050" b="1" dirty="0">
                  <a:solidFill>
                    <a:schemeClr val="bg2">
                      <a:lumMod val="25000"/>
                    </a:schemeClr>
                  </a:solidFill>
                </a:rPr>
                <a:t>Total PFAS in Sediment – Site Wide (log)</a:t>
              </a:r>
            </a:p>
          </p:txBody>
        </p:sp>
      </p:grpSp>
      <p:sp>
        <p:nvSpPr>
          <p:cNvPr id="34" name="Rounded Rectangle 5">
            <a:extLst>
              <a:ext uri="{FF2B5EF4-FFF2-40B4-BE49-F238E27FC236}">
                <a16:creationId xmlns:a16="http://schemas.microsoft.com/office/drawing/2014/main" id="{13C802D6-D59F-48FE-BD43-9A77C4CD2DDE}"/>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68D0E7C-A8FE-45DC-8D6A-FA2737CEDF1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10916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2 Sediment Impacts: Depositional Environment</a:t>
              </a:r>
            </a:p>
          </p:txBody>
        </p:sp>
      </p:grpSp>
      <p:sp>
        <p:nvSpPr>
          <p:cNvPr id="26" name="TextBox 25">
            <a:extLst>
              <a:ext uri="{FF2B5EF4-FFF2-40B4-BE49-F238E27FC236}">
                <a16:creationId xmlns:a16="http://schemas.microsoft.com/office/drawing/2014/main" id="{6D67BDE6-819A-404F-8DDC-1168CE819D0E}"/>
              </a:ext>
            </a:extLst>
          </p:cNvPr>
          <p:cNvSpPr txBox="1"/>
          <p:nvPr/>
        </p:nvSpPr>
        <p:spPr>
          <a:xfrm>
            <a:off x="8858282" y="1889810"/>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10145926" y="4653785"/>
            <a:ext cx="750526" cy="253916"/>
          </a:xfrm>
          <a:prstGeom prst="rect">
            <a:avLst/>
          </a:prstGeom>
          <a:noFill/>
        </p:spPr>
        <p:txBody>
          <a:bodyPr wrap="none" rtlCol="0">
            <a:spAutoFit/>
          </a:bodyPr>
          <a:lstStyle/>
          <a:p>
            <a:r>
              <a:rPr lang="en-US" sz="1050" b="1" dirty="0">
                <a:solidFill>
                  <a:schemeClr val="bg1"/>
                </a:solidFill>
              </a:rPr>
              <a:t>Lake Elmo</a:t>
            </a:r>
          </a:p>
        </p:txBody>
      </p:sp>
      <p:sp>
        <p:nvSpPr>
          <p:cNvPr id="30" name="TextBox 29">
            <a:extLst>
              <a:ext uri="{FF2B5EF4-FFF2-40B4-BE49-F238E27FC236}">
                <a16:creationId xmlns:a16="http://schemas.microsoft.com/office/drawing/2014/main" id="{E0A89CA0-3CAE-40DA-B059-F6A33D3AF7D4}"/>
              </a:ext>
            </a:extLst>
          </p:cNvPr>
          <p:cNvSpPr txBox="1"/>
          <p:nvPr/>
        </p:nvSpPr>
        <p:spPr>
          <a:xfrm>
            <a:off x="7231276" y="5377685"/>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31" name="TextBox 30">
            <a:extLst>
              <a:ext uri="{FF2B5EF4-FFF2-40B4-BE49-F238E27FC236}">
                <a16:creationId xmlns:a16="http://schemas.microsoft.com/office/drawing/2014/main" id="{11069E2B-5570-4B39-B8BF-FB56E2A8B356}"/>
              </a:ext>
            </a:extLst>
          </p:cNvPr>
          <p:cNvSpPr txBox="1"/>
          <p:nvPr/>
        </p:nvSpPr>
        <p:spPr>
          <a:xfrm>
            <a:off x="4278526" y="2910710"/>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25" name="TextBox 24">
            <a:extLst>
              <a:ext uri="{FF2B5EF4-FFF2-40B4-BE49-F238E27FC236}">
                <a16:creationId xmlns:a16="http://schemas.microsoft.com/office/drawing/2014/main" id="{600B7613-6A8F-421D-86F2-066C94F5BCB9}"/>
              </a:ext>
            </a:extLst>
          </p:cNvPr>
          <p:cNvSpPr txBox="1"/>
          <p:nvPr/>
        </p:nvSpPr>
        <p:spPr>
          <a:xfrm>
            <a:off x="3692620" y="4787452"/>
            <a:ext cx="5165662" cy="1969770"/>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Depositional Environment</a:t>
            </a: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Segment 2 includes of a variety of depositional environments including channelized wetlands, ponded wetlands, and incised channels. Further, flow within Segment 2 is intermittent to the east of Ideal Avenue. </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Finding:</a:t>
            </a:r>
            <a:r>
              <a:rPr lang="en-US" sz="1200" dirty="0">
                <a:latin typeface="Arial" panose="020B0604020202020204" pitchFamily="34" charset="0"/>
                <a:cs typeface="Arial" panose="020B0604020202020204" pitchFamily="34" charset="0"/>
              </a:rPr>
              <a:t> The lowest PFAS sediment impacts appear to be in the incised channels, where flow is intermittent. Conversely, the highest PFAS impacts are in areas where Raleigh Creek flows through the channelized wetlands and flow is typically year-round.</a:t>
            </a:r>
          </a:p>
        </p:txBody>
      </p:sp>
      <p:pic>
        <p:nvPicPr>
          <p:cNvPr id="2" name="Picture 1">
            <a:extLst>
              <a:ext uri="{FF2B5EF4-FFF2-40B4-BE49-F238E27FC236}">
                <a16:creationId xmlns:a16="http://schemas.microsoft.com/office/drawing/2014/main" id="{34BA07AF-E0FD-4B55-B4E6-28C3C655B00C}"/>
              </a:ext>
            </a:extLst>
          </p:cNvPr>
          <p:cNvPicPr>
            <a:picLocks noChangeAspect="1"/>
          </p:cNvPicPr>
          <p:nvPr/>
        </p:nvPicPr>
        <p:blipFill rotWithShape="1">
          <a:blip r:embed="rId2"/>
          <a:srcRect t="2618"/>
          <a:stretch/>
        </p:blipFill>
        <p:spPr>
          <a:xfrm>
            <a:off x="226983" y="1136432"/>
            <a:ext cx="8285405" cy="3567200"/>
          </a:xfrm>
          <a:prstGeom prst="rect">
            <a:avLst/>
          </a:prstGeom>
          <a:ln w="41275">
            <a:solidFill>
              <a:srgbClr val="00B0F0"/>
            </a:solidFill>
          </a:ln>
        </p:spPr>
      </p:pic>
      <p:pic>
        <p:nvPicPr>
          <p:cNvPr id="28" name="Picture 27" descr="A body of water surrounded by trees&#10;&#10;Description automatically generated">
            <a:extLst>
              <a:ext uri="{FF2B5EF4-FFF2-40B4-BE49-F238E27FC236}">
                <a16:creationId xmlns:a16="http://schemas.microsoft.com/office/drawing/2014/main" id="{BA32B4FA-2B7F-4F28-8526-FDFCC3FD369D}"/>
              </a:ext>
            </a:extLst>
          </p:cNvPr>
          <p:cNvPicPr>
            <a:picLocks noChangeAspect="1"/>
          </p:cNvPicPr>
          <p:nvPr/>
        </p:nvPicPr>
        <p:blipFill rotWithShape="1">
          <a:blip r:embed="rId3"/>
          <a:srcRect t="17471" b="11535"/>
          <a:stretch/>
        </p:blipFill>
        <p:spPr>
          <a:xfrm>
            <a:off x="8947135" y="3521644"/>
            <a:ext cx="3132023" cy="1667630"/>
          </a:xfrm>
          <a:prstGeom prst="rect">
            <a:avLst/>
          </a:prstGeom>
          <a:ln w="34925">
            <a:solidFill>
              <a:srgbClr val="00B0F0"/>
            </a:solidFill>
          </a:ln>
          <a:effectLst>
            <a:outerShdw blurRad="50800" dist="50800" dir="2700000" algn="ctr" rotWithShape="0">
              <a:schemeClr val="tx1">
                <a:lumMod val="95000"/>
                <a:lumOff val="5000"/>
                <a:alpha val="43000"/>
              </a:schemeClr>
            </a:outerShdw>
          </a:effectLst>
        </p:spPr>
      </p:pic>
      <p:grpSp>
        <p:nvGrpSpPr>
          <p:cNvPr id="14" name="Group 13">
            <a:extLst>
              <a:ext uri="{FF2B5EF4-FFF2-40B4-BE49-F238E27FC236}">
                <a16:creationId xmlns:a16="http://schemas.microsoft.com/office/drawing/2014/main" id="{6EE59E9F-2B68-4F80-8DE5-2757DAA010E0}"/>
              </a:ext>
            </a:extLst>
          </p:cNvPr>
          <p:cNvGrpSpPr/>
          <p:nvPr/>
        </p:nvGrpSpPr>
        <p:grpSpPr>
          <a:xfrm>
            <a:off x="8369399" y="1086546"/>
            <a:ext cx="3473455" cy="1885899"/>
            <a:chOff x="8169882" y="1326695"/>
            <a:chExt cx="3191570" cy="1634061"/>
          </a:xfrm>
        </p:grpSpPr>
        <p:pic>
          <p:nvPicPr>
            <p:cNvPr id="34" name="Picture 33" descr="A dirt path next to a tree&#10;&#10;Description automatically generated">
              <a:extLst>
                <a:ext uri="{FF2B5EF4-FFF2-40B4-BE49-F238E27FC236}">
                  <a16:creationId xmlns:a16="http://schemas.microsoft.com/office/drawing/2014/main" id="{AEC88110-7B9A-415B-9BA8-006F51665D17}"/>
                </a:ext>
              </a:extLst>
            </p:cNvPr>
            <p:cNvPicPr>
              <a:picLocks noChangeAspect="1"/>
            </p:cNvPicPr>
            <p:nvPr/>
          </p:nvPicPr>
          <p:blipFill rotWithShape="1">
            <a:blip r:embed="rId4"/>
            <a:srcRect t="22036" b="9699"/>
            <a:stretch/>
          </p:blipFill>
          <p:spPr>
            <a:xfrm>
              <a:off x="8169882" y="1326695"/>
              <a:ext cx="3191570" cy="1634061"/>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37" name="TextBox 36">
              <a:extLst>
                <a:ext uri="{FF2B5EF4-FFF2-40B4-BE49-F238E27FC236}">
                  <a16:creationId xmlns:a16="http://schemas.microsoft.com/office/drawing/2014/main" id="{3271999A-B0E4-40FD-938F-DE59A57092F4}"/>
                </a:ext>
              </a:extLst>
            </p:cNvPr>
            <p:cNvSpPr txBox="1"/>
            <p:nvPr/>
          </p:nvSpPr>
          <p:spPr>
            <a:xfrm>
              <a:off x="8218068" y="1383207"/>
              <a:ext cx="1600651" cy="246221"/>
            </a:xfrm>
            <a:prstGeom prst="rect">
              <a:avLst/>
            </a:prstGeom>
            <a:solidFill>
              <a:schemeClr val="bg1">
                <a:alpha val="50000"/>
              </a:schemeClr>
            </a:solidFill>
          </p:spPr>
          <p:txBody>
            <a:bodyPr wrap="square" rtlCol="0">
              <a:spAutoFit/>
            </a:bodyPr>
            <a:lstStyle/>
            <a:p>
              <a:pPr marL="0" marR="0" lvl="0" indent="0" algn="r" defTabSz="2977597"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effectLst/>
                  <a:uLnTx/>
                  <a:uFillTx/>
                  <a:latin typeface="Arial" charset="0"/>
                </a:rPr>
                <a:t>Incised Channel - RC12</a:t>
              </a:r>
            </a:p>
          </p:txBody>
        </p:sp>
      </p:grpSp>
      <p:sp>
        <p:nvSpPr>
          <p:cNvPr id="33" name="TextBox 32">
            <a:extLst>
              <a:ext uri="{FF2B5EF4-FFF2-40B4-BE49-F238E27FC236}">
                <a16:creationId xmlns:a16="http://schemas.microsoft.com/office/drawing/2014/main" id="{71CA6C71-7D0B-44A0-A5DC-CB5A19D8F4F4}"/>
              </a:ext>
            </a:extLst>
          </p:cNvPr>
          <p:cNvSpPr txBox="1"/>
          <p:nvPr/>
        </p:nvSpPr>
        <p:spPr>
          <a:xfrm>
            <a:off x="8988497" y="3640256"/>
            <a:ext cx="1742023" cy="246221"/>
          </a:xfrm>
          <a:prstGeom prst="rect">
            <a:avLst/>
          </a:prstGeom>
          <a:solidFill>
            <a:schemeClr val="bg1">
              <a:alpha val="50000"/>
            </a:schemeClr>
          </a:solidFill>
        </p:spPr>
        <p:txBody>
          <a:bodyPr wrap="square" rtlCol="0">
            <a:spAutoFit/>
          </a:bodyPr>
          <a:lstStyle/>
          <a:p>
            <a:pPr marL="0" marR="0" lvl="0" indent="0" algn="r" defTabSz="2977597"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effectLst/>
                <a:uLnTx/>
                <a:uFillTx/>
                <a:latin typeface="Arial" charset="0"/>
              </a:rPr>
              <a:t>Ponded Wetland- RC23</a:t>
            </a:r>
          </a:p>
        </p:txBody>
      </p:sp>
      <p:grpSp>
        <p:nvGrpSpPr>
          <p:cNvPr id="22" name="Group 21">
            <a:extLst>
              <a:ext uri="{FF2B5EF4-FFF2-40B4-BE49-F238E27FC236}">
                <a16:creationId xmlns:a16="http://schemas.microsoft.com/office/drawing/2014/main" id="{BDF8D66F-5107-4F54-BACF-6A2F458035E4}"/>
              </a:ext>
            </a:extLst>
          </p:cNvPr>
          <p:cNvGrpSpPr/>
          <p:nvPr/>
        </p:nvGrpSpPr>
        <p:grpSpPr>
          <a:xfrm>
            <a:off x="238740" y="4316451"/>
            <a:ext cx="3218243" cy="1869071"/>
            <a:chOff x="427284" y="4833251"/>
            <a:chExt cx="3218243" cy="1869071"/>
          </a:xfrm>
        </p:grpSpPr>
        <p:pic>
          <p:nvPicPr>
            <p:cNvPr id="4" name="Picture 3">
              <a:extLst>
                <a:ext uri="{FF2B5EF4-FFF2-40B4-BE49-F238E27FC236}">
                  <a16:creationId xmlns:a16="http://schemas.microsoft.com/office/drawing/2014/main" id="{59E1B57B-DF03-4A6F-8F19-0382C768BC05}"/>
                </a:ext>
              </a:extLst>
            </p:cNvPr>
            <p:cNvPicPr>
              <a:picLocks noChangeAspect="1"/>
            </p:cNvPicPr>
            <p:nvPr/>
          </p:nvPicPr>
          <p:blipFill rotWithShape="1">
            <a:blip r:embed="rId5">
              <a:extLst>
                <a:ext uri="{28A0092B-C50C-407E-A947-70E740481C1C}">
                  <a14:useLocalDpi xmlns:a14="http://schemas.microsoft.com/office/drawing/2010/main" val="0"/>
                </a:ext>
              </a:extLst>
            </a:blip>
            <a:srcRect t="8913" b="13649"/>
            <a:stretch/>
          </p:blipFill>
          <p:spPr>
            <a:xfrm>
              <a:off x="427284" y="4833251"/>
              <a:ext cx="3218243" cy="1869071"/>
            </a:xfrm>
            <a:prstGeom prst="rect">
              <a:avLst/>
            </a:prstGeom>
            <a:ln w="34925" cap="sq">
              <a:solidFill>
                <a:schemeClr val="bg2">
                  <a:lumMod val="10000"/>
                </a:schemeClr>
              </a:solidFill>
              <a:prstDash val="solid"/>
              <a:miter lim="800000"/>
            </a:ln>
            <a:effectLst>
              <a:outerShdw blurRad="50800" dist="38100" dir="2700000" algn="tl" rotWithShape="0">
                <a:srgbClr val="000000">
                  <a:alpha val="43000"/>
                </a:srgbClr>
              </a:outerShdw>
            </a:effectLst>
          </p:spPr>
        </p:pic>
        <p:sp>
          <p:nvSpPr>
            <p:cNvPr id="36" name="TextBox 35">
              <a:extLst>
                <a:ext uri="{FF2B5EF4-FFF2-40B4-BE49-F238E27FC236}">
                  <a16:creationId xmlns:a16="http://schemas.microsoft.com/office/drawing/2014/main" id="{51E243AF-1DFE-49AD-98FF-27B502BD6E8A}"/>
                </a:ext>
              </a:extLst>
            </p:cNvPr>
            <p:cNvSpPr txBox="1"/>
            <p:nvPr/>
          </p:nvSpPr>
          <p:spPr>
            <a:xfrm>
              <a:off x="427284" y="4906536"/>
              <a:ext cx="1842472" cy="246221"/>
            </a:xfrm>
            <a:prstGeom prst="rect">
              <a:avLst/>
            </a:prstGeom>
            <a:solidFill>
              <a:schemeClr val="bg1">
                <a:alpha val="50000"/>
              </a:schemeClr>
            </a:solidFill>
          </p:spPr>
          <p:txBody>
            <a:bodyPr wrap="square" rtlCol="0">
              <a:spAutoFit/>
            </a:bodyPr>
            <a:lstStyle>
              <a:defPPr>
                <a:defRPr lang="en-US"/>
              </a:defPPr>
              <a:lvl1pPr marR="0" lvl="0" indent="0" algn="r" defTabSz="2977597" fontAlgn="base">
                <a:lnSpc>
                  <a:spcPct val="100000"/>
                </a:lnSpc>
                <a:spcBef>
                  <a:spcPct val="0"/>
                </a:spcBef>
                <a:spcAft>
                  <a:spcPct val="0"/>
                </a:spcAft>
                <a:buClrTx/>
                <a:buSzTx/>
                <a:buFontTx/>
                <a:buNone/>
                <a:tabLst/>
                <a:defRPr kumimoji="0" sz="1200" i="0" u="none" strike="noStrike" kern="0" cap="none" spc="0" normalizeH="0" baseline="0">
                  <a:ln>
                    <a:noFill/>
                  </a:ln>
                  <a:effectLst/>
                  <a:uLnTx/>
                  <a:uFillTx/>
                  <a:latin typeface="Arial" charset="0"/>
                </a:defRPr>
              </a:lvl1pPr>
            </a:lstStyle>
            <a:p>
              <a:r>
                <a:rPr lang="en-US" sz="1000" b="1" dirty="0"/>
                <a:t>Channelized Wetland - RC6</a:t>
              </a:r>
            </a:p>
          </p:txBody>
        </p:sp>
      </p:grpSp>
      <p:cxnSp>
        <p:nvCxnSpPr>
          <p:cNvPr id="42" name="Straight Connector 41">
            <a:extLst>
              <a:ext uri="{FF2B5EF4-FFF2-40B4-BE49-F238E27FC236}">
                <a16:creationId xmlns:a16="http://schemas.microsoft.com/office/drawing/2014/main" id="{380D0DDA-68F4-4655-9682-DF02483A431E}"/>
              </a:ext>
            </a:extLst>
          </p:cNvPr>
          <p:cNvCxnSpPr>
            <a:cxnSpLocks/>
          </p:cNvCxnSpPr>
          <p:nvPr/>
        </p:nvCxnSpPr>
        <p:spPr>
          <a:xfrm flipV="1">
            <a:off x="1847861" y="2920032"/>
            <a:ext cx="2676780" cy="1364371"/>
          </a:xfrm>
          <a:prstGeom prst="line">
            <a:avLst/>
          </a:prstGeom>
          <a:ln w="28575">
            <a:solidFill>
              <a:schemeClr val="bg2">
                <a:lumMod val="25000"/>
              </a:schemeClr>
            </a:solidFill>
            <a:prstDash val="sysDash"/>
          </a:ln>
          <a:effectLst>
            <a:glow rad="25400">
              <a:srgbClr val="FFFF00">
                <a:alpha val="35000"/>
              </a:srgb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7809010-0F50-4B18-B397-96C605E1EDD9}"/>
              </a:ext>
            </a:extLst>
          </p:cNvPr>
          <p:cNvCxnSpPr>
            <a:cxnSpLocks/>
            <a:endCxn id="34" idx="1"/>
          </p:cNvCxnSpPr>
          <p:nvPr/>
        </p:nvCxnSpPr>
        <p:spPr>
          <a:xfrm flipV="1">
            <a:off x="7778060" y="2029496"/>
            <a:ext cx="591339" cy="983678"/>
          </a:xfrm>
          <a:prstGeom prst="line">
            <a:avLst/>
          </a:prstGeom>
          <a:ln w="28575">
            <a:solidFill>
              <a:schemeClr val="bg2">
                <a:lumMod val="25000"/>
              </a:schemeClr>
            </a:solidFill>
            <a:prstDash val="sysDash"/>
          </a:ln>
          <a:effectLst>
            <a:glow rad="25400">
              <a:srgbClr val="FFFF00">
                <a:alpha val="35000"/>
              </a:srgb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CC8A541-4F25-424F-8C7F-C15D427B0BF9}"/>
              </a:ext>
            </a:extLst>
          </p:cNvPr>
          <p:cNvCxnSpPr>
            <a:cxnSpLocks/>
            <a:stCxn id="28" idx="1"/>
          </p:cNvCxnSpPr>
          <p:nvPr/>
        </p:nvCxnSpPr>
        <p:spPr>
          <a:xfrm flipH="1" flipV="1">
            <a:off x="5562600" y="3603407"/>
            <a:ext cx="3384535" cy="752052"/>
          </a:xfrm>
          <a:prstGeom prst="line">
            <a:avLst/>
          </a:prstGeom>
          <a:ln w="28575">
            <a:solidFill>
              <a:schemeClr val="bg2">
                <a:lumMod val="25000"/>
              </a:schemeClr>
            </a:solidFill>
            <a:prstDash val="sysDash"/>
          </a:ln>
          <a:effectLst>
            <a:glow rad="25400">
              <a:srgbClr val="FFFF00">
                <a:alpha val="35000"/>
              </a:srgbClr>
            </a:glow>
          </a:effectLst>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4F54967-415E-48BA-A1B0-63C48C0B4B1F}"/>
              </a:ext>
            </a:extLst>
          </p:cNvPr>
          <p:cNvSpPr/>
          <p:nvPr/>
        </p:nvSpPr>
        <p:spPr>
          <a:xfrm>
            <a:off x="8988497" y="5302011"/>
            <a:ext cx="1060465" cy="1447657"/>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58B00008-63C5-4D57-81CF-F229EE6DD925}"/>
              </a:ext>
            </a:extLst>
          </p:cNvPr>
          <p:cNvSpPr txBox="1"/>
          <p:nvPr/>
        </p:nvSpPr>
        <p:spPr>
          <a:xfrm>
            <a:off x="8962999" y="5247601"/>
            <a:ext cx="793230" cy="338554"/>
          </a:xfrm>
          <a:prstGeom prst="rect">
            <a:avLst/>
          </a:prstGeom>
          <a:noFill/>
        </p:spPr>
        <p:txBody>
          <a:bodyPr wrap="none" rtlCol="0">
            <a:spAutoFit/>
          </a:bodyPr>
          <a:lstStyle/>
          <a:p>
            <a:r>
              <a:rPr lang="en-US" sz="1600" b="1" u="sng" dirty="0"/>
              <a:t>Legend</a:t>
            </a:r>
            <a:endParaRPr lang="en-US" b="1" u="sng" dirty="0"/>
          </a:p>
        </p:txBody>
      </p:sp>
      <p:pic>
        <p:nvPicPr>
          <p:cNvPr id="41" name="Picture 40">
            <a:extLst>
              <a:ext uri="{FF2B5EF4-FFF2-40B4-BE49-F238E27FC236}">
                <a16:creationId xmlns:a16="http://schemas.microsoft.com/office/drawing/2014/main" id="{D6DAD3B1-1EFC-4983-B07C-B5B557E968B7}"/>
              </a:ext>
            </a:extLst>
          </p:cNvPr>
          <p:cNvPicPr>
            <a:picLocks noChangeAspect="1"/>
          </p:cNvPicPr>
          <p:nvPr/>
        </p:nvPicPr>
        <p:blipFill>
          <a:blip r:embed="rId6"/>
          <a:stretch>
            <a:fillRect/>
          </a:stretch>
        </p:blipFill>
        <p:spPr>
          <a:xfrm>
            <a:off x="9017428" y="5586155"/>
            <a:ext cx="942975" cy="1076325"/>
          </a:xfrm>
          <a:prstGeom prst="rect">
            <a:avLst/>
          </a:prstGeom>
        </p:spPr>
      </p:pic>
      <p:sp>
        <p:nvSpPr>
          <p:cNvPr id="32" name="Rounded Rectangle 5">
            <a:extLst>
              <a:ext uri="{FF2B5EF4-FFF2-40B4-BE49-F238E27FC236}">
                <a16:creationId xmlns:a16="http://schemas.microsoft.com/office/drawing/2014/main" id="{6A769E4A-7750-4BA1-8A64-59C921AF8E9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824EB42-7B7A-4BB6-B164-1CA2EFD38C3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56431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97CDD33-8129-4E40-869A-99DE1263FAF3}"/>
              </a:ext>
            </a:extLst>
          </p:cNvPr>
          <p:cNvPicPr>
            <a:picLocks noChangeAspect="1"/>
          </p:cNvPicPr>
          <p:nvPr/>
        </p:nvPicPr>
        <p:blipFill rotWithShape="1">
          <a:blip r:embed="rId2"/>
          <a:srcRect t="1353" b="4481"/>
          <a:stretch/>
        </p:blipFill>
        <p:spPr>
          <a:xfrm>
            <a:off x="210217" y="1194664"/>
            <a:ext cx="7899071" cy="5134681"/>
          </a:xfrm>
          <a:prstGeom prst="rect">
            <a:avLst/>
          </a:prstGeom>
          <a:ln w="34925">
            <a:solidFill>
              <a:srgbClr val="00B0F0"/>
            </a:solidFill>
          </a:ln>
        </p:spPr>
      </p:pic>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Introduction: Segment 2 Surface Water System</a:t>
              </a:r>
            </a:p>
          </p:txBody>
        </p:sp>
      </p:grpSp>
      <p:sp>
        <p:nvSpPr>
          <p:cNvPr id="82" name="Freeform: Shape 81">
            <a:extLst>
              <a:ext uri="{FF2B5EF4-FFF2-40B4-BE49-F238E27FC236}">
                <a16:creationId xmlns:a16="http://schemas.microsoft.com/office/drawing/2014/main" id="{F427ADEA-98C2-4FD5-A732-B8A0C4B2EA34}"/>
              </a:ext>
            </a:extLst>
          </p:cNvPr>
          <p:cNvSpPr/>
          <p:nvPr/>
        </p:nvSpPr>
        <p:spPr>
          <a:xfrm>
            <a:off x="1850231" y="2524125"/>
            <a:ext cx="588169" cy="823913"/>
          </a:xfrm>
          <a:custGeom>
            <a:avLst/>
            <a:gdLst>
              <a:gd name="connsiteX0" fmla="*/ 0 w 588169"/>
              <a:gd name="connsiteY0" fmla="*/ 0 h 823913"/>
              <a:gd name="connsiteX1" fmla="*/ 45244 w 588169"/>
              <a:gd name="connsiteY1" fmla="*/ 30956 h 823913"/>
              <a:gd name="connsiteX2" fmla="*/ 88107 w 588169"/>
              <a:gd name="connsiteY2" fmla="*/ 38100 h 823913"/>
              <a:gd name="connsiteX3" fmla="*/ 111919 w 588169"/>
              <a:gd name="connsiteY3" fmla="*/ 40481 h 823913"/>
              <a:gd name="connsiteX4" fmla="*/ 135732 w 588169"/>
              <a:gd name="connsiteY4" fmla="*/ 40481 h 823913"/>
              <a:gd name="connsiteX5" fmla="*/ 150019 w 588169"/>
              <a:gd name="connsiteY5" fmla="*/ 76200 h 823913"/>
              <a:gd name="connsiteX6" fmla="*/ 154782 w 588169"/>
              <a:gd name="connsiteY6" fmla="*/ 104775 h 823913"/>
              <a:gd name="connsiteX7" fmla="*/ 152400 w 588169"/>
              <a:gd name="connsiteY7" fmla="*/ 128588 h 823913"/>
              <a:gd name="connsiteX8" fmla="*/ 150019 w 588169"/>
              <a:gd name="connsiteY8" fmla="*/ 145256 h 823913"/>
              <a:gd name="connsiteX9" fmla="*/ 159544 w 588169"/>
              <a:gd name="connsiteY9" fmla="*/ 166688 h 823913"/>
              <a:gd name="connsiteX10" fmla="*/ 188119 w 588169"/>
              <a:gd name="connsiteY10" fmla="*/ 180975 h 823913"/>
              <a:gd name="connsiteX11" fmla="*/ 214313 w 588169"/>
              <a:gd name="connsiteY11" fmla="*/ 183356 h 823913"/>
              <a:gd name="connsiteX12" fmla="*/ 252413 w 588169"/>
              <a:gd name="connsiteY12" fmla="*/ 183356 h 823913"/>
              <a:gd name="connsiteX13" fmla="*/ 269082 w 588169"/>
              <a:gd name="connsiteY13" fmla="*/ 183356 h 823913"/>
              <a:gd name="connsiteX14" fmla="*/ 269082 w 588169"/>
              <a:gd name="connsiteY14" fmla="*/ 169069 h 823913"/>
              <a:gd name="connsiteX15" fmla="*/ 278607 w 588169"/>
              <a:gd name="connsiteY15" fmla="*/ 161925 h 823913"/>
              <a:gd name="connsiteX16" fmla="*/ 297657 w 588169"/>
              <a:gd name="connsiteY16" fmla="*/ 166688 h 823913"/>
              <a:gd name="connsiteX17" fmla="*/ 283369 w 588169"/>
              <a:gd name="connsiteY17" fmla="*/ 454819 h 823913"/>
              <a:gd name="connsiteX18" fmla="*/ 273844 w 588169"/>
              <a:gd name="connsiteY18" fmla="*/ 473869 h 823913"/>
              <a:gd name="connsiteX19" fmla="*/ 257175 w 588169"/>
              <a:gd name="connsiteY19" fmla="*/ 497681 h 823913"/>
              <a:gd name="connsiteX20" fmla="*/ 235744 w 588169"/>
              <a:gd name="connsiteY20" fmla="*/ 511969 h 823913"/>
              <a:gd name="connsiteX21" fmla="*/ 219075 w 588169"/>
              <a:gd name="connsiteY21" fmla="*/ 540544 h 823913"/>
              <a:gd name="connsiteX22" fmla="*/ 223838 w 588169"/>
              <a:gd name="connsiteY22" fmla="*/ 554831 h 823913"/>
              <a:gd name="connsiteX23" fmla="*/ 226219 w 588169"/>
              <a:gd name="connsiteY23" fmla="*/ 588169 h 823913"/>
              <a:gd name="connsiteX24" fmla="*/ 242888 w 588169"/>
              <a:gd name="connsiteY24" fmla="*/ 616744 h 823913"/>
              <a:gd name="connsiteX25" fmla="*/ 264319 w 588169"/>
              <a:gd name="connsiteY25" fmla="*/ 638175 h 823913"/>
              <a:gd name="connsiteX26" fmla="*/ 288132 w 588169"/>
              <a:gd name="connsiteY26" fmla="*/ 652463 h 823913"/>
              <a:gd name="connsiteX27" fmla="*/ 309563 w 588169"/>
              <a:gd name="connsiteY27" fmla="*/ 650081 h 823913"/>
              <a:gd name="connsiteX28" fmla="*/ 333375 w 588169"/>
              <a:gd name="connsiteY28" fmla="*/ 664369 h 823913"/>
              <a:gd name="connsiteX29" fmla="*/ 352425 w 588169"/>
              <a:gd name="connsiteY29" fmla="*/ 669131 h 823913"/>
              <a:gd name="connsiteX30" fmla="*/ 371475 w 588169"/>
              <a:gd name="connsiteY30" fmla="*/ 695325 h 823913"/>
              <a:gd name="connsiteX31" fmla="*/ 376238 w 588169"/>
              <a:gd name="connsiteY31" fmla="*/ 731044 h 823913"/>
              <a:gd name="connsiteX32" fmla="*/ 385763 w 588169"/>
              <a:gd name="connsiteY32" fmla="*/ 759619 h 823913"/>
              <a:gd name="connsiteX33" fmla="*/ 378619 w 588169"/>
              <a:gd name="connsiteY33" fmla="*/ 778669 h 823913"/>
              <a:gd name="connsiteX34" fmla="*/ 385763 w 588169"/>
              <a:gd name="connsiteY34" fmla="*/ 792956 h 823913"/>
              <a:gd name="connsiteX35" fmla="*/ 407194 w 588169"/>
              <a:gd name="connsiteY35" fmla="*/ 821531 h 823913"/>
              <a:gd name="connsiteX36" fmla="*/ 435769 w 588169"/>
              <a:gd name="connsiteY36" fmla="*/ 809625 h 823913"/>
              <a:gd name="connsiteX37" fmla="*/ 464344 w 588169"/>
              <a:gd name="connsiteY37" fmla="*/ 778669 h 823913"/>
              <a:gd name="connsiteX38" fmla="*/ 478632 w 588169"/>
              <a:gd name="connsiteY38" fmla="*/ 766763 h 823913"/>
              <a:gd name="connsiteX39" fmla="*/ 497682 w 588169"/>
              <a:gd name="connsiteY39" fmla="*/ 783431 h 823913"/>
              <a:gd name="connsiteX40" fmla="*/ 531019 w 588169"/>
              <a:gd name="connsiteY40" fmla="*/ 783431 h 823913"/>
              <a:gd name="connsiteX41" fmla="*/ 542925 w 588169"/>
              <a:gd name="connsiteY41" fmla="*/ 781050 h 823913"/>
              <a:gd name="connsiteX42" fmla="*/ 573882 w 588169"/>
              <a:gd name="connsiteY42" fmla="*/ 809625 h 823913"/>
              <a:gd name="connsiteX43" fmla="*/ 588169 w 588169"/>
              <a:gd name="connsiteY43" fmla="*/ 823913 h 823913"/>
              <a:gd name="connsiteX44" fmla="*/ 588169 w 588169"/>
              <a:gd name="connsiteY44" fmla="*/ 823913 h 823913"/>
              <a:gd name="connsiteX0" fmla="*/ 0 w 588169"/>
              <a:gd name="connsiteY0" fmla="*/ 0 h 823913"/>
              <a:gd name="connsiteX1" fmla="*/ 45244 w 588169"/>
              <a:gd name="connsiteY1" fmla="*/ 30956 h 823913"/>
              <a:gd name="connsiteX2" fmla="*/ 88107 w 588169"/>
              <a:gd name="connsiteY2" fmla="*/ 38100 h 823913"/>
              <a:gd name="connsiteX3" fmla="*/ 111919 w 588169"/>
              <a:gd name="connsiteY3" fmla="*/ 40481 h 823913"/>
              <a:gd name="connsiteX4" fmla="*/ 135732 w 588169"/>
              <a:gd name="connsiteY4" fmla="*/ 40481 h 823913"/>
              <a:gd name="connsiteX5" fmla="*/ 150019 w 588169"/>
              <a:gd name="connsiteY5" fmla="*/ 76200 h 823913"/>
              <a:gd name="connsiteX6" fmla="*/ 154782 w 588169"/>
              <a:gd name="connsiteY6" fmla="*/ 104775 h 823913"/>
              <a:gd name="connsiteX7" fmla="*/ 152400 w 588169"/>
              <a:gd name="connsiteY7" fmla="*/ 128588 h 823913"/>
              <a:gd name="connsiteX8" fmla="*/ 150019 w 588169"/>
              <a:gd name="connsiteY8" fmla="*/ 145256 h 823913"/>
              <a:gd name="connsiteX9" fmla="*/ 159544 w 588169"/>
              <a:gd name="connsiteY9" fmla="*/ 166688 h 823913"/>
              <a:gd name="connsiteX10" fmla="*/ 188119 w 588169"/>
              <a:gd name="connsiteY10" fmla="*/ 180975 h 823913"/>
              <a:gd name="connsiteX11" fmla="*/ 214313 w 588169"/>
              <a:gd name="connsiteY11" fmla="*/ 183356 h 823913"/>
              <a:gd name="connsiteX12" fmla="*/ 252413 w 588169"/>
              <a:gd name="connsiteY12" fmla="*/ 183356 h 823913"/>
              <a:gd name="connsiteX13" fmla="*/ 269082 w 588169"/>
              <a:gd name="connsiteY13" fmla="*/ 183356 h 823913"/>
              <a:gd name="connsiteX14" fmla="*/ 269082 w 588169"/>
              <a:gd name="connsiteY14" fmla="*/ 169069 h 823913"/>
              <a:gd name="connsiteX15" fmla="*/ 278607 w 588169"/>
              <a:gd name="connsiteY15" fmla="*/ 161925 h 823913"/>
              <a:gd name="connsiteX16" fmla="*/ 297657 w 588169"/>
              <a:gd name="connsiteY16" fmla="*/ 166688 h 823913"/>
              <a:gd name="connsiteX17" fmla="*/ 283369 w 588169"/>
              <a:gd name="connsiteY17" fmla="*/ 454819 h 823913"/>
              <a:gd name="connsiteX18" fmla="*/ 273844 w 588169"/>
              <a:gd name="connsiteY18" fmla="*/ 473869 h 823913"/>
              <a:gd name="connsiteX19" fmla="*/ 257175 w 588169"/>
              <a:gd name="connsiteY19" fmla="*/ 497681 h 823913"/>
              <a:gd name="connsiteX20" fmla="*/ 235744 w 588169"/>
              <a:gd name="connsiteY20" fmla="*/ 511969 h 823913"/>
              <a:gd name="connsiteX21" fmla="*/ 219075 w 588169"/>
              <a:gd name="connsiteY21" fmla="*/ 540544 h 823913"/>
              <a:gd name="connsiteX22" fmla="*/ 223838 w 588169"/>
              <a:gd name="connsiteY22" fmla="*/ 554831 h 823913"/>
              <a:gd name="connsiteX23" fmla="*/ 226219 w 588169"/>
              <a:gd name="connsiteY23" fmla="*/ 588169 h 823913"/>
              <a:gd name="connsiteX24" fmla="*/ 242888 w 588169"/>
              <a:gd name="connsiteY24" fmla="*/ 616744 h 823913"/>
              <a:gd name="connsiteX25" fmla="*/ 264319 w 588169"/>
              <a:gd name="connsiteY25" fmla="*/ 638175 h 823913"/>
              <a:gd name="connsiteX26" fmla="*/ 288132 w 588169"/>
              <a:gd name="connsiteY26" fmla="*/ 652463 h 823913"/>
              <a:gd name="connsiteX27" fmla="*/ 309563 w 588169"/>
              <a:gd name="connsiteY27" fmla="*/ 650081 h 823913"/>
              <a:gd name="connsiteX28" fmla="*/ 333375 w 588169"/>
              <a:gd name="connsiteY28" fmla="*/ 664369 h 823913"/>
              <a:gd name="connsiteX29" fmla="*/ 352425 w 588169"/>
              <a:gd name="connsiteY29" fmla="*/ 669131 h 823913"/>
              <a:gd name="connsiteX30" fmla="*/ 371475 w 588169"/>
              <a:gd name="connsiteY30" fmla="*/ 695325 h 823913"/>
              <a:gd name="connsiteX31" fmla="*/ 376238 w 588169"/>
              <a:gd name="connsiteY31" fmla="*/ 731044 h 823913"/>
              <a:gd name="connsiteX32" fmla="*/ 385763 w 588169"/>
              <a:gd name="connsiteY32" fmla="*/ 759619 h 823913"/>
              <a:gd name="connsiteX33" fmla="*/ 378619 w 588169"/>
              <a:gd name="connsiteY33" fmla="*/ 778669 h 823913"/>
              <a:gd name="connsiteX34" fmla="*/ 385763 w 588169"/>
              <a:gd name="connsiteY34" fmla="*/ 792956 h 823913"/>
              <a:gd name="connsiteX35" fmla="*/ 407194 w 588169"/>
              <a:gd name="connsiteY35" fmla="*/ 821531 h 823913"/>
              <a:gd name="connsiteX36" fmla="*/ 435769 w 588169"/>
              <a:gd name="connsiteY36" fmla="*/ 809625 h 823913"/>
              <a:gd name="connsiteX37" fmla="*/ 464344 w 588169"/>
              <a:gd name="connsiteY37" fmla="*/ 778669 h 823913"/>
              <a:gd name="connsiteX38" fmla="*/ 471489 w 588169"/>
              <a:gd name="connsiteY38" fmla="*/ 776288 h 823913"/>
              <a:gd name="connsiteX39" fmla="*/ 497682 w 588169"/>
              <a:gd name="connsiteY39" fmla="*/ 783431 h 823913"/>
              <a:gd name="connsiteX40" fmla="*/ 531019 w 588169"/>
              <a:gd name="connsiteY40" fmla="*/ 783431 h 823913"/>
              <a:gd name="connsiteX41" fmla="*/ 542925 w 588169"/>
              <a:gd name="connsiteY41" fmla="*/ 781050 h 823913"/>
              <a:gd name="connsiteX42" fmla="*/ 573882 w 588169"/>
              <a:gd name="connsiteY42" fmla="*/ 809625 h 823913"/>
              <a:gd name="connsiteX43" fmla="*/ 588169 w 588169"/>
              <a:gd name="connsiteY43" fmla="*/ 823913 h 823913"/>
              <a:gd name="connsiteX44" fmla="*/ 588169 w 588169"/>
              <a:gd name="connsiteY44" fmla="*/ 823913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8169" h="823913">
                <a:moveTo>
                  <a:pt x="0" y="0"/>
                </a:moveTo>
                <a:lnTo>
                  <a:pt x="45244" y="30956"/>
                </a:lnTo>
                <a:lnTo>
                  <a:pt x="88107" y="38100"/>
                </a:lnTo>
                <a:lnTo>
                  <a:pt x="111919" y="40481"/>
                </a:lnTo>
                <a:lnTo>
                  <a:pt x="135732" y="40481"/>
                </a:lnTo>
                <a:lnTo>
                  <a:pt x="150019" y="76200"/>
                </a:lnTo>
                <a:lnTo>
                  <a:pt x="154782" y="104775"/>
                </a:lnTo>
                <a:lnTo>
                  <a:pt x="152400" y="128588"/>
                </a:lnTo>
                <a:lnTo>
                  <a:pt x="150019" y="145256"/>
                </a:lnTo>
                <a:lnTo>
                  <a:pt x="159544" y="166688"/>
                </a:lnTo>
                <a:lnTo>
                  <a:pt x="188119" y="180975"/>
                </a:lnTo>
                <a:lnTo>
                  <a:pt x="214313" y="183356"/>
                </a:lnTo>
                <a:lnTo>
                  <a:pt x="252413" y="183356"/>
                </a:lnTo>
                <a:lnTo>
                  <a:pt x="269082" y="183356"/>
                </a:lnTo>
                <a:lnTo>
                  <a:pt x="269082" y="169069"/>
                </a:lnTo>
                <a:lnTo>
                  <a:pt x="278607" y="161925"/>
                </a:lnTo>
                <a:lnTo>
                  <a:pt x="297657" y="166688"/>
                </a:lnTo>
                <a:lnTo>
                  <a:pt x="283369" y="454819"/>
                </a:lnTo>
                <a:lnTo>
                  <a:pt x="273844" y="473869"/>
                </a:lnTo>
                <a:lnTo>
                  <a:pt x="257175" y="497681"/>
                </a:lnTo>
                <a:lnTo>
                  <a:pt x="235744" y="511969"/>
                </a:lnTo>
                <a:lnTo>
                  <a:pt x="219075" y="540544"/>
                </a:lnTo>
                <a:lnTo>
                  <a:pt x="223838" y="554831"/>
                </a:lnTo>
                <a:lnTo>
                  <a:pt x="226219" y="588169"/>
                </a:lnTo>
                <a:lnTo>
                  <a:pt x="242888" y="616744"/>
                </a:lnTo>
                <a:lnTo>
                  <a:pt x="264319" y="638175"/>
                </a:lnTo>
                <a:lnTo>
                  <a:pt x="288132" y="652463"/>
                </a:lnTo>
                <a:lnTo>
                  <a:pt x="309563" y="650081"/>
                </a:lnTo>
                <a:lnTo>
                  <a:pt x="333375" y="664369"/>
                </a:lnTo>
                <a:lnTo>
                  <a:pt x="352425" y="669131"/>
                </a:lnTo>
                <a:lnTo>
                  <a:pt x="371475" y="695325"/>
                </a:lnTo>
                <a:lnTo>
                  <a:pt x="376238" y="731044"/>
                </a:lnTo>
                <a:lnTo>
                  <a:pt x="385763" y="759619"/>
                </a:lnTo>
                <a:lnTo>
                  <a:pt x="378619" y="778669"/>
                </a:lnTo>
                <a:lnTo>
                  <a:pt x="385763" y="792956"/>
                </a:lnTo>
                <a:lnTo>
                  <a:pt x="407194" y="821531"/>
                </a:lnTo>
                <a:lnTo>
                  <a:pt x="435769" y="809625"/>
                </a:lnTo>
                <a:lnTo>
                  <a:pt x="464344" y="778669"/>
                </a:lnTo>
                <a:lnTo>
                  <a:pt x="471489" y="776288"/>
                </a:lnTo>
                <a:lnTo>
                  <a:pt x="497682" y="783431"/>
                </a:lnTo>
                <a:lnTo>
                  <a:pt x="531019" y="783431"/>
                </a:lnTo>
                <a:lnTo>
                  <a:pt x="542925" y="781050"/>
                </a:lnTo>
                <a:lnTo>
                  <a:pt x="573882" y="809625"/>
                </a:lnTo>
                <a:lnTo>
                  <a:pt x="588169" y="823913"/>
                </a:lnTo>
                <a:lnTo>
                  <a:pt x="588169" y="823913"/>
                </a:lnTo>
              </a:path>
            </a:pathLst>
          </a:custGeom>
          <a:no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B692A074-8EC7-426D-A07A-5D0FD22FD211}"/>
              </a:ext>
            </a:extLst>
          </p:cNvPr>
          <p:cNvSpPr/>
          <p:nvPr/>
        </p:nvSpPr>
        <p:spPr>
          <a:xfrm>
            <a:off x="5026819" y="3328987"/>
            <a:ext cx="1840707" cy="421482"/>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707"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lnTo>
                  <a:pt x="1819275" y="373857"/>
                </a:lnTo>
                <a:cubicBezTo>
                  <a:pt x="1820466" y="377826"/>
                  <a:pt x="1840707" y="385268"/>
                  <a:pt x="1840707" y="385764"/>
                </a:cubicBezTo>
              </a:path>
            </a:pathLst>
          </a:cu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2C944D55-0BA9-4E42-85C0-ADADDD84E764}"/>
              </a:ext>
            </a:extLst>
          </p:cNvPr>
          <p:cNvSpPr txBox="1"/>
          <p:nvPr/>
        </p:nvSpPr>
        <p:spPr>
          <a:xfrm>
            <a:off x="5003844" y="2812210"/>
            <a:ext cx="1495409" cy="307777"/>
          </a:xfrm>
          <a:prstGeom prst="rect">
            <a:avLst/>
          </a:prstGeom>
          <a:noFill/>
          <a:effectLst>
            <a:glow rad="127000">
              <a:schemeClr val="accent4">
                <a:lumMod val="75000"/>
              </a:schemeClr>
            </a:glo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1400" b="1" dirty="0">
                <a:solidFill>
                  <a:srgbClr val="FFC000"/>
                </a:solidFill>
                <a:effectLst>
                  <a:glow rad="63500">
                    <a:schemeClr val="bg1">
                      <a:alpha val="40000"/>
                    </a:schemeClr>
                  </a:glow>
                </a:effectLst>
              </a:rPr>
              <a:t>Intermittent Flow</a:t>
            </a:r>
          </a:p>
        </p:txBody>
      </p:sp>
      <p:cxnSp>
        <p:nvCxnSpPr>
          <p:cNvPr id="76" name="Straight Arrow Connector 75">
            <a:extLst>
              <a:ext uri="{FF2B5EF4-FFF2-40B4-BE49-F238E27FC236}">
                <a16:creationId xmlns:a16="http://schemas.microsoft.com/office/drawing/2014/main" id="{1530F051-30A9-4B5D-82C5-E1EEE3B3D93A}"/>
              </a:ext>
            </a:extLst>
          </p:cNvPr>
          <p:cNvCxnSpPr>
            <a:cxnSpLocks/>
            <a:stCxn id="75" idx="2"/>
            <a:endCxn id="74" idx="5"/>
          </p:cNvCxnSpPr>
          <p:nvPr/>
        </p:nvCxnSpPr>
        <p:spPr>
          <a:xfrm flipH="1">
            <a:off x="5191125" y="3119987"/>
            <a:ext cx="560424" cy="592382"/>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5C733EE-103E-41CF-B4FA-4121F9B96D6D}"/>
              </a:ext>
            </a:extLst>
          </p:cNvPr>
          <p:cNvCxnSpPr>
            <a:cxnSpLocks/>
            <a:stCxn id="75" idx="2"/>
            <a:endCxn id="74" idx="19"/>
          </p:cNvCxnSpPr>
          <p:nvPr/>
        </p:nvCxnSpPr>
        <p:spPr>
          <a:xfrm>
            <a:off x="5751549" y="3119987"/>
            <a:ext cx="415889" cy="216144"/>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4E98975-68D6-4BE5-966D-00B7FB7CD5CA}"/>
              </a:ext>
            </a:extLst>
          </p:cNvPr>
          <p:cNvSpPr txBox="1"/>
          <p:nvPr/>
        </p:nvSpPr>
        <p:spPr>
          <a:xfrm>
            <a:off x="3085738" y="3473477"/>
            <a:ext cx="1429815" cy="307777"/>
          </a:xfrm>
          <a:prstGeom prst="rect">
            <a:avLst/>
          </a:prstGeom>
          <a:noFill/>
          <a:effectLst>
            <a:glow rad="127000">
              <a:schemeClr val="accent4">
                <a:lumMod val="75000"/>
              </a:schemeClr>
            </a:glo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1400" b="1" dirty="0">
                <a:solidFill>
                  <a:srgbClr val="FFC000"/>
                </a:solidFill>
                <a:effectLst>
                  <a:glow rad="63500">
                    <a:schemeClr val="bg1">
                      <a:alpha val="40000"/>
                    </a:schemeClr>
                  </a:glow>
                </a:effectLst>
              </a:rPr>
              <a:t>Continuous Flow</a:t>
            </a:r>
          </a:p>
        </p:txBody>
      </p:sp>
      <p:cxnSp>
        <p:nvCxnSpPr>
          <p:cNvPr id="79" name="Straight Arrow Connector 78">
            <a:extLst>
              <a:ext uri="{FF2B5EF4-FFF2-40B4-BE49-F238E27FC236}">
                <a16:creationId xmlns:a16="http://schemas.microsoft.com/office/drawing/2014/main" id="{74B70228-4707-4EBC-8FD1-4AAA22DE509D}"/>
              </a:ext>
            </a:extLst>
          </p:cNvPr>
          <p:cNvCxnSpPr>
            <a:cxnSpLocks/>
            <a:stCxn id="78" idx="0"/>
          </p:cNvCxnSpPr>
          <p:nvPr/>
        </p:nvCxnSpPr>
        <p:spPr>
          <a:xfrm flipV="1">
            <a:off x="3800646" y="3314700"/>
            <a:ext cx="346259" cy="158777"/>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1B05B91-7FEE-4046-8265-35C77067D841}"/>
              </a:ext>
            </a:extLst>
          </p:cNvPr>
          <p:cNvCxnSpPr>
            <a:cxnSpLocks/>
            <a:stCxn id="78" idx="0"/>
          </p:cNvCxnSpPr>
          <p:nvPr/>
        </p:nvCxnSpPr>
        <p:spPr>
          <a:xfrm flipH="1" flipV="1">
            <a:off x="2716294" y="3310509"/>
            <a:ext cx="1084352" cy="162968"/>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1B4FD3A8-4BA3-439A-935B-2D112A37A257}"/>
              </a:ext>
            </a:extLst>
          </p:cNvPr>
          <p:cNvSpPr/>
          <p:nvPr/>
        </p:nvSpPr>
        <p:spPr>
          <a:xfrm>
            <a:off x="1519254" y="2640087"/>
            <a:ext cx="3505200" cy="1108688"/>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05200" h="1108688">
                <a:moveTo>
                  <a:pt x="0" y="0"/>
                </a:moveTo>
                <a:cubicBezTo>
                  <a:pt x="25400" y="15374"/>
                  <a:pt x="56077" y="29649"/>
                  <a:pt x="80210" y="52013"/>
                </a:cubicBezTo>
                <a:cubicBezTo>
                  <a:pt x="104343" y="74377"/>
                  <a:pt x="78748" y="43406"/>
                  <a:pt x="116222" y="77036"/>
                </a:cubicBezTo>
                <a:cubicBezTo>
                  <a:pt x="165601" y="65422"/>
                  <a:pt x="148396" y="53593"/>
                  <a:pt x="176463" y="56148"/>
                </a:cubicBezTo>
                <a:cubicBezTo>
                  <a:pt x="204530" y="58703"/>
                  <a:pt x="256549" y="84347"/>
                  <a:pt x="284623" y="92368"/>
                </a:cubicBezTo>
                <a:cubicBezTo>
                  <a:pt x="312697" y="100389"/>
                  <a:pt x="328174" y="98279"/>
                  <a:pt x="344905" y="104274"/>
                </a:cubicBezTo>
                <a:cubicBezTo>
                  <a:pt x="361636" y="110269"/>
                  <a:pt x="375213" y="116848"/>
                  <a:pt x="385010" y="128337"/>
                </a:cubicBezTo>
                <a:cubicBezTo>
                  <a:pt x="394807" y="139826"/>
                  <a:pt x="398338" y="146469"/>
                  <a:pt x="403685" y="173206"/>
                </a:cubicBezTo>
                <a:cubicBezTo>
                  <a:pt x="409032" y="199943"/>
                  <a:pt x="423278" y="262063"/>
                  <a:pt x="417095" y="288758"/>
                </a:cubicBezTo>
                <a:cubicBezTo>
                  <a:pt x="410912" y="315453"/>
                  <a:pt x="402723" y="309312"/>
                  <a:pt x="366587" y="333375"/>
                </a:cubicBezTo>
                <a:cubicBezTo>
                  <a:pt x="330451" y="357438"/>
                  <a:pt x="332477" y="412500"/>
                  <a:pt x="328863" y="433137"/>
                </a:cubicBezTo>
                <a:cubicBezTo>
                  <a:pt x="325249" y="453774"/>
                  <a:pt x="344905" y="457200"/>
                  <a:pt x="344905" y="457200"/>
                </a:cubicBezTo>
                <a:lnTo>
                  <a:pt x="344905" y="457200"/>
                </a:lnTo>
                <a:cubicBezTo>
                  <a:pt x="363621" y="462547"/>
                  <a:pt x="395413" y="451164"/>
                  <a:pt x="457200" y="489285"/>
                </a:cubicBezTo>
                <a:cubicBezTo>
                  <a:pt x="518987" y="527406"/>
                  <a:pt x="659482" y="647158"/>
                  <a:pt x="715629" y="685926"/>
                </a:cubicBezTo>
                <a:cubicBezTo>
                  <a:pt x="771776" y="724694"/>
                  <a:pt x="755608" y="715900"/>
                  <a:pt x="794084" y="721895"/>
                </a:cubicBezTo>
                <a:cubicBezTo>
                  <a:pt x="832560" y="727890"/>
                  <a:pt x="902368" y="731253"/>
                  <a:pt x="946484" y="721895"/>
                </a:cubicBezTo>
                <a:cubicBezTo>
                  <a:pt x="990600" y="712537"/>
                  <a:pt x="1017337" y="679116"/>
                  <a:pt x="1058779" y="665748"/>
                </a:cubicBezTo>
                <a:cubicBezTo>
                  <a:pt x="1100221" y="652380"/>
                  <a:pt x="1195137" y="641685"/>
                  <a:pt x="1195137" y="641685"/>
                </a:cubicBezTo>
                <a:cubicBezTo>
                  <a:pt x="1243263" y="633664"/>
                  <a:pt x="1298074" y="640348"/>
                  <a:pt x="1347537" y="617622"/>
                </a:cubicBezTo>
                <a:cubicBezTo>
                  <a:pt x="1397000" y="594896"/>
                  <a:pt x="1450474" y="524043"/>
                  <a:pt x="1491916" y="505327"/>
                </a:cubicBezTo>
                <a:cubicBezTo>
                  <a:pt x="1533358" y="486611"/>
                  <a:pt x="1596189" y="505327"/>
                  <a:pt x="1596189" y="505327"/>
                </a:cubicBezTo>
                <a:lnTo>
                  <a:pt x="1644316" y="505327"/>
                </a:lnTo>
                <a:cubicBezTo>
                  <a:pt x="1661695" y="505327"/>
                  <a:pt x="1676400" y="510674"/>
                  <a:pt x="1700463" y="505327"/>
                </a:cubicBezTo>
                <a:cubicBezTo>
                  <a:pt x="1724526" y="499980"/>
                  <a:pt x="1731211" y="479927"/>
                  <a:pt x="1788695" y="473243"/>
                </a:cubicBezTo>
                <a:cubicBezTo>
                  <a:pt x="1846179" y="466559"/>
                  <a:pt x="1983581" y="474872"/>
                  <a:pt x="2045368" y="465222"/>
                </a:cubicBezTo>
                <a:cubicBezTo>
                  <a:pt x="2107155" y="455572"/>
                  <a:pt x="2130758" y="426725"/>
                  <a:pt x="2159417" y="415341"/>
                </a:cubicBezTo>
                <a:cubicBezTo>
                  <a:pt x="2188076" y="403957"/>
                  <a:pt x="2200735" y="400239"/>
                  <a:pt x="2217320" y="396918"/>
                </a:cubicBezTo>
                <a:cubicBezTo>
                  <a:pt x="2233905" y="393597"/>
                  <a:pt x="2246146" y="388040"/>
                  <a:pt x="2258929" y="395413"/>
                </a:cubicBezTo>
                <a:cubicBezTo>
                  <a:pt x="2271712" y="402786"/>
                  <a:pt x="2276141" y="416155"/>
                  <a:pt x="2294021" y="441158"/>
                </a:cubicBezTo>
                <a:cubicBezTo>
                  <a:pt x="2311901" y="466161"/>
                  <a:pt x="2348288" y="522706"/>
                  <a:pt x="2366210" y="545432"/>
                </a:cubicBezTo>
                <a:cubicBezTo>
                  <a:pt x="2384132" y="568158"/>
                  <a:pt x="2386849" y="564148"/>
                  <a:pt x="2401554" y="577516"/>
                </a:cubicBezTo>
                <a:cubicBezTo>
                  <a:pt x="2416259" y="590884"/>
                  <a:pt x="2440280" y="617622"/>
                  <a:pt x="2454442" y="625643"/>
                </a:cubicBezTo>
                <a:cubicBezTo>
                  <a:pt x="2468604" y="633664"/>
                  <a:pt x="2470484" y="626980"/>
                  <a:pt x="2486526" y="625643"/>
                </a:cubicBezTo>
                <a:cubicBezTo>
                  <a:pt x="2502568" y="624306"/>
                  <a:pt x="2530099" y="619105"/>
                  <a:pt x="2550695" y="617622"/>
                </a:cubicBezTo>
                <a:cubicBezTo>
                  <a:pt x="2571291" y="616139"/>
                  <a:pt x="2591385" y="611396"/>
                  <a:pt x="2610101" y="616743"/>
                </a:cubicBezTo>
                <a:cubicBezTo>
                  <a:pt x="2628817" y="622090"/>
                  <a:pt x="2648284" y="638719"/>
                  <a:pt x="2662989" y="649706"/>
                </a:cubicBezTo>
                <a:cubicBezTo>
                  <a:pt x="2677694" y="660693"/>
                  <a:pt x="2685612" y="675837"/>
                  <a:pt x="2698333" y="682667"/>
                </a:cubicBezTo>
                <a:cubicBezTo>
                  <a:pt x="2711054" y="689497"/>
                  <a:pt x="2724860" y="690542"/>
                  <a:pt x="2739314" y="690688"/>
                </a:cubicBezTo>
                <a:cubicBezTo>
                  <a:pt x="2753768" y="690834"/>
                  <a:pt x="2771044" y="685028"/>
                  <a:pt x="2785060" y="683545"/>
                </a:cubicBezTo>
                <a:cubicBezTo>
                  <a:pt x="2799076" y="682062"/>
                  <a:pt x="2804987" y="675398"/>
                  <a:pt x="2823410" y="681790"/>
                </a:cubicBezTo>
                <a:cubicBezTo>
                  <a:pt x="2841833" y="688182"/>
                  <a:pt x="2879558" y="707190"/>
                  <a:pt x="2895600" y="721895"/>
                </a:cubicBezTo>
                <a:cubicBezTo>
                  <a:pt x="2911642" y="736600"/>
                  <a:pt x="2908572" y="753437"/>
                  <a:pt x="2919663" y="770022"/>
                </a:cubicBezTo>
                <a:cubicBezTo>
                  <a:pt x="2930755" y="786607"/>
                  <a:pt x="2943433" y="818732"/>
                  <a:pt x="2962149" y="821406"/>
                </a:cubicBezTo>
                <a:cubicBezTo>
                  <a:pt x="2980865" y="824080"/>
                  <a:pt x="3006266" y="792602"/>
                  <a:pt x="3031958" y="786064"/>
                </a:cubicBezTo>
                <a:cubicBezTo>
                  <a:pt x="3057650" y="779526"/>
                  <a:pt x="3090611" y="775495"/>
                  <a:pt x="3116303" y="782179"/>
                </a:cubicBezTo>
                <a:cubicBezTo>
                  <a:pt x="3141995" y="788863"/>
                  <a:pt x="3162738" y="801458"/>
                  <a:pt x="3186112" y="826169"/>
                </a:cubicBezTo>
                <a:cubicBezTo>
                  <a:pt x="3209486" y="850880"/>
                  <a:pt x="3239461" y="905294"/>
                  <a:pt x="3256547" y="930443"/>
                </a:cubicBezTo>
                <a:cubicBezTo>
                  <a:pt x="3273633" y="955592"/>
                  <a:pt x="3288631" y="977065"/>
                  <a:pt x="3288631" y="977065"/>
                </a:cubicBezTo>
                <a:cubicBezTo>
                  <a:pt x="3299326" y="990433"/>
                  <a:pt x="3306011" y="993023"/>
                  <a:pt x="3320716" y="1010653"/>
                </a:cubicBezTo>
                <a:cubicBezTo>
                  <a:pt x="3335421" y="1028283"/>
                  <a:pt x="3359484" y="1066801"/>
                  <a:pt x="3376863" y="1082843"/>
                </a:cubicBezTo>
                <a:cubicBezTo>
                  <a:pt x="3394242" y="1098885"/>
                  <a:pt x="3424989" y="1106906"/>
                  <a:pt x="3424989" y="1106906"/>
                </a:cubicBezTo>
                <a:cubicBezTo>
                  <a:pt x="3438357" y="1110916"/>
                  <a:pt x="3457073" y="1106906"/>
                  <a:pt x="3457073" y="1106906"/>
                </a:cubicBezTo>
                <a:lnTo>
                  <a:pt x="3505200" y="1106906"/>
                </a:ln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Shape 86">
            <a:extLst>
              <a:ext uri="{FF2B5EF4-FFF2-40B4-BE49-F238E27FC236}">
                <a16:creationId xmlns:a16="http://schemas.microsoft.com/office/drawing/2014/main" id="{BF8AB15B-F19C-4ADB-87B5-92AF3677DA4D}"/>
              </a:ext>
            </a:extLst>
          </p:cNvPr>
          <p:cNvSpPr/>
          <p:nvPr/>
        </p:nvSpPr>
        <p:spPr>
          <a:xfrm>
            <a:off x="1562100" y="2524125"/>
            <a:ext cx="1143000" cy="1147763"/>
          </a:xfrm>
          <a:custGeom>
            <a:avLst/>
            <a:gdLst>
              <a:gd name="connsiteX0" fmla="*/ 878681 w 1143000"/>
              <a:gd name="connsiteY0" fmla="*/ 823913 h 1147763"/>
              <a:gd name="connsiteX1" fmla="*/ 912019 w 1143000"/>
              <a:gd name="connsiteY1" fmla="*/ 881063 h 1147763"/>
              <a:gd name="connsiteX2" fmla="*/ 926306 w 1143000"/>
              <a:gd name="connsiteY2" fmla="*/ 904875 h 1147763"/>
              <a:gd name="connsiteX3" fmla="*/ 933450 w 1143000"/>
              <a:gd name="connsiteY3" fmla="*/ 914400 h 1147763"/>
              <a:gd name="connsiteX4" fmla="*/ 954881 w 1143000"/>
              <a:gd name="connsiteY4" fmla="*/ 921544 h 1147763"/>
              <a:gd name="connsiteX5" fmla="*/ 973931 w 1143000"/>
              <a:gd name="connsiteY5" fmla="*/ 931069 h 1147763"/>
              <a:gd name="connsiteX6" fmla="*/ 1014413 w 1143000"/>
              <a:gd name="connsiteY6" fmla="*/ 935831 h 1147763"/>
              <a:gd name="connsiteX7" fmla="*/ 1054894 w 1143000"/>
              <a:gd name="connsiteY7" fmla="*/ 923925 h 1147763"/>
              <a:gd name="connsiteX8" fmla="*/ 1076325 w 1143000"/>
              <a:gd name="connsiteY8" fmla="*/ 928688 h 1147763"/>
              <a:gd name="connsiteX9" fmla="*/ 1090613 w 1143000"/>
              <a:gd name="connsiteY9" fmla="*/ 914400 h 1147763"/>
              <a:gd name="connsiteX10" fmla="*/ 1123950 w 1143000"/>
              <a:gd name="connsiteY10" fmla="*/ 888206 h 1147763"/>
              <a:gd name="connsiteX11" fmla="*/ 1123950 w 1143000"/>
              <a:gd name="connsiteY11" fmla="*/ 888206 h 1147763"/>
              <a:gd name="connsiteX12" fmla="*/ 1143000 w 1143000"/>
              <a:gd name="connsiteY12" fmla="*/ 1143000 h 1147763"/>
              <a:gd name="connsiteX13" fmla="*/ 1102519 w 1143000"/>
              <a:gd name="connsiteY13" fmla="*/ 1145381 h 1147763"/>
              <a:gd name="connsiteX14" fmla="*/ 1071563 w 1143000"/>
              <a:gd name="connsiteY14" fmla="*/ 1147763 h 1147763"/>
              <a:gd name="connsiteX15" fmla="*/ 988219 w 1143000"/>
              <a:gd name="connsiteY15" fmla="*/ 1135856 h 1147763"/>
              <a:gd name="connsiteX16" fmla="*/ 912019 w 1143000"/>
              <a:gd name="connsiteY16" fmla="*/ 1119188 h 1147763"/>
              <a:gd name="connsiteX17" fmla="*/ 778669 w 1143000"/>
              <a:gd name="connsiteY17" fmla="*/ 1083469 h 1147763"/>
              <a:gd name="connsiteX18" fmla="*/ 735806 w 1143000"/>
              <a:gd name="connsiteY18" fmla="*/ 1052513 h 1147763"/>
              <a:gd name="connsiteX19" fmla="*/ 685800 w 1143000"/>
              <a:gd name="connsiteY19" fmla="*/ 990600 h 1147763"/>
              <a:gd name="connsiteX20" fmla="*/ 666750 w 1143000"/>
              <a:gd name="connsiteY20" fmla="*/ 942975 h 1147763"/>
              <a:gd name="connsiteX21" fmla="*/ 635794 w 1143000"/>
              <a:gd name="connsiteY21" fmla="*/ 840581 h 1147763"/>
              <a:gd name="connsiteX22" fmla="*/ 628650 w 1143000"/>
              <a:gd name="connsiteY22" fmla="*/ 833438 h 1147763"/>
              <a:gd name="connsiteX23" fmla="*/ 614363 w 1143000"/>
              <a:gd name="connsiteY23" fmla="*/ 840581 h 1147763"/>
              <a:gd name="connsiteX24" fmla="*/ 592931 w 1143000"/>
              <a:gd name="connsiteY24" fmla="*/ 859631 h 1147763"/>
              <a:gd name="connsiteX25" fmla="*/ 585788 w 1143000"/>
              <a:gd name="connsiteY25" fmla="*/ 859631 h 1147763"/>
              <a:gd name="connsiteX26" fmla="*/ 578644 w 1143000"/>
              <a:gd name="connsiteY26" fmla="*/ 859631 h 1147763"/>
              <a:gd name="connsiteX27" fmla="*/ 561975 w 1143000"/>
              <a:gd name="connsiteY27" fmla="*/ 831056 h 1147763"/>
              <a:gd name="connsiteX28" fmla="*/ 547688 w 1143000"/>
              <a:gd name="connsiteY28" fmla="*/ 816769 h 1147763"/>
              <a:gd name="connsiteX29" fmla="*/ 531019 w 1143000"/>
              <a:gd name="connsiteY29" fmla="*/ 792956 h 1147763"/>
              <a:gd name="connsiteX30" fmla="*/ 523875 w 1143000"/>
              <a:gd name="connsiteY30" fmla="*/ 792956 h 1147763"/>
              <a:gd name="connsiteX31" fmla="*/ 500063 w 1143000"/>
              <a:gd name="connsiteY31" fmla="*/ 759619 h 1147763"/>
              <a:gd name="connsiteX32" fmla="*/ 483394 w 1143000"/>
              <a:gd name="connsiteY32" fmla="*/ 747713 h 1147763"/>
              <a:gd name="connsiteX33" fmla="*/ 454819 w 1143000"/>
              <a:gd name="connsiteY33" fmla="*/ 740569 h 1147763"/>
              <a:gd name="connsiteX34" fmla="*/ 409575 w 1143000"/>
              <a:gd name="connsiteY34" fmla="*/ 757238 h 1147763"/>
              <a:gd name="connsiteX35" fmla="*/ 388144 w 1143000"/>
              <a:gd name="connsiteY35" fmla="*/ 769144 h 1147763"/>
              <a:gd name="connsiteX36" fmla="*/ 347663 w 1143000"/>
              <a:gd name="connsiteY36" fmla="*/ 769144 h 1147763"/>
              <a:gd name="connsiteX37" fmla="*/ 319088 w 1143000"/>
              <a:gd name="connsiteY37" fmla="*/ 769144 h 1147763"/>
              <a:gd name="connsiteX38" fmla="*/ 228600 w 1143000"/>
              <a:gd name="connsiteY38" fmla="*/ 747713 h 1147763"/>
              <a:gd name="connsiteX39" fmla="*/ 190500 w 1143000"/>
              <a:gd name="connsiteY39" fmla="*/ 740569 h 1147763"/>
              <a:gd name="connsiteX40" fmla="*/ 140494 w 1143000"/>
              <a:gd name="connsiteY40" fmla="*/ 688181 h 1147763"/>
              <a:gd name="connsiteX41" fmla="*/ 111919 w 1143000"/>
              <a:gd name="connsiteY41" fmla="*/ 666750 h 1147763"/>
              <a:gd name="connsiteX42" fmla="*/ 45244 w 1143000"/>
              <a:gd name="connsiteY42" fmla="*/ 619125 h 1147763"/>
              <a:gd name="connsiteX43" fmla="*/ 42863 w 1143000"/>
              <a:gd name="connsiteY43" fmla="*/ 607219 h 1147763"/>
              <a:gd name="connsiteX44" fmla="*/ 35719 w 1143000"/>
              <a:gd name="connsiteY44" fmla="*/ 592931 h 1147763"/>
              <a:gd name="connsiteX45" fmla="*/ 38100 w 1143000"/>
              <a:gd name="connsiteY45" fmla="*/ 400050 h 1147763"/>
              <a:gd name="connsiteX46" fmla="*/ 52388 w 1143000"/>
              <a:gd name="connsiteY46" fmla="*/ 385763 h 1147763"/>
              <a:gd name="connsiteX47" fmla="*/ 59531 w 1143000"/>
              <a:gd name="connsiteY47" fmla="*/ 371475 h 1147763"/>
              <a:gd name="connsiteX48" fmla="*/ 35719 w 1143000"/>
              <a:gd name="connsiteY48" fmla="*/ 319088 h 1147763"/>
              <a:gd name="connsiteX49" fmla="*/ 0 w 1143000"/>
              <a:gd name="connsiteY49" fmla="*/ 259556 h 1147763"/>
              <a:gd name="connsiteX50" fmla="*/ 0 w 1143000"/>
              <a:gd name="connsiteY50" fmla="*/ 154781 h 1147763"/>
              <a:gd name="connsiteX51" fmla="*/ 2381 w 1143000"/>
              <a:gd name="connsiteY51" fmla="*/ 135731 h 1147763"/>
              <a:gd name="connsiteX52" fmla="*/ 52388 w 1143000"/>
              <a:gd name="connsiteY52" fmla="*/ 188119 h 1147763"/>
              <a:gd name="connsiteX53" fmla="*/ 104775 w 1143000"/>
              <a:gd name="connsiteY53" fmla="*/ 188119 h 1147763"/>
              <a:gd name="connsiteX54" fmla="*/ 128588 w 1143000"/>
              <a:gd name="connsiteY54" fmla="*/ 169069 h 1147763"/>
              <a:gd name="connsiteX55" fmla="*/ 152400 w 1143000"/>
              <a:gd name="connsiteY55" fmla="*/ 166688 h 1147763"/>
              <a:gd name="connsiteX56" fmla="*/ 171450 w 1143000"/>
              <a:gd name="connsiteY56" fmla="*/ 180975 h 1147763"/>
              <a:gd name="connsiteX57" fmla="*/ 190500 w 1143000"/>
              <a:gd name="connsiteY57" fmla="*/ 166688 h 1147763"/>
              <a:gd name="connsiteX58" fmla="*/ 216694 w 1143000"/>
              <a:gd name="connsiteY58" fmla="*/ 173831 h 1147763"/>
              <a:gd name="connsiteX59" fmla="*/ 240506 w 1143000"/>
              <a:gd name="connsiteY59" fmla="*/ 183356 h 1147763"/>
              <a:gd name="connsiteX60" fmla="*/ 276225 w 1143000"/>
              <a:gd name="connsiteY60" fmla="*/ 183356 h 1147763"/>
              <a:gd name="connsiteX61" fmla="*/ 273844 w 1143000"/>
              <a:gd name="connsiteY61" fmla="*/ 121444 h 1147763"/>
              <a:gd name="connsiteX62" fmla="*/ 283369 w 1143000"/>
              <a:gd name="connsiteY62" fmla="*/ 114300 h 1147763"/>
              <a:gd name="connsiteX63" fmla="*/ 333375 w 1143000"/>
              <a:gd name="connsiteY63" fmla="*/ 107156 h 1147763"/>
              <a:gd name="connsiteX64" fmla="*/ 340519 w 1143000"/>
              <a:gd name="connsiteY64" fmla="*/ 90488 h 1147763"/>
              <a:gd name="connsiteX65" fmla="*/ 333375 w 1143000"/>
              <a:gd name="connsiteY65" fmla="*/ 69056 h 1147763"/>
              <a:gd name="connsiteX66" fmla="*/ 316706 w 1143000"/>
              <a:gd name="connsiteY66" fmla="*/ 64294 h 1147763"/>
              <a:gd name="connsiteX67" fmla="*/ 290513 w 1143000"/>
              <a:gd name="connsiteY67" fmla="*/ 64294 h 1147763"/>
              <a:gd name="connsiteX68" fmla="*/ 264319 w 1143000"/>
              <a:gd name="connsiteY68" fmla="*/ 23813 h 1147763"/>
              <a:gd name="connsiteX69" fmla="*/ 285750 w 1143000"/>
              <a:gd name="connsiteY69" fmla="*/ 0 h 114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43000" h="1147763">
                <a:moveTo>
                  <a:pt x="878681" y="823913"/>
                </a:moveTo>
                <a:lnTo>
                  <a:pt x="912019" y="881063"/>
                </a:lnTo>
                <a:lnTo>
                  <a:pt x="926306" y="904875"/>
                </a:lnTo>
                <a:lnTo>
                  <a:pt x="933450" y="914400"/>
                </a:lnTo>
                <a:lnTo>
                  <a:pt x="954881" y="921544"/>
                </a:lnTo>
                <a:lnTo>
                  <a:pt x="973931" y="931069"/>
                </a:lnTo>
                <a:lnTo>
                  <a:pt x="1014413" y="935831"/>
                </a:lnTo>
                <a:lnTo>
                  <a:pt x="1054894" y="923925"/>
                </a:lnTo>
                <a:lnTo>
                  <a:pt x="1076325" y="928688"/>
                </a:lnTo>
                <a:lnTo>
                  <a:pt x="1090613" y="914400"/>
                </a:lnTo>
                <a:lnTo>
                  <a:pt x="1123950" y="888206"/>
                </a:lnTo>
                <a:lnTo>
                  <a:pt x="1123950" y="888206"/>
                </a:lnTo>
                <a:lnTo>
                  <a:pt x="1143000" y="1143000"/>
                </a:lnTo>
                <a:lnTo>
                  <a:pt x="1102519" y="1145381"/>
                </a:lnTo>
                <a:lnTo>
                  <a:pt x="1071563" y="1147763"/>
                </a:lnTo>
                <a:lnTo>
                  <a:pt x="988219" y="1135856"/>
                </a:lnTo>
                <a:lnTo>
                  <a:pt x="912019" y="1119188"/>
                </a:lnTo>
                <a:lnTo>
                  <a:pt x="778669" y="1083469"/>
                </a:lnTo>
                <a:lnTo>
                  <a:pt x="735806" y="1052513"/>
                </a:lnTo>
                <a:lnTo>
                  <a:pt x="685800" y="990600"/>
                </a:lnTo>
                <a:lnTo>
                  <a:pt x="666750" y="942975"/>
                </a:lnTo>
                <a:lnTo>
                  <a:pt x="635794" y="840581"/>
                </a:lnTo>
                <a:lnTo>
                  <a:pt x="628650" y="833438"/>
                </a:lnTo>
                <a:lnTo>
                  <a:pt x="614363" y="840581"/>
                </a:lnTo>
                <a:lnTo>
                  <a:pt x="592931" y="859631"/>
                </a:lnTo>
                <a:lnTo>
                  <a:pt x="585788" y="859631"/>
                </a:lnTo>
                <a:lnTo>
                  <a:pt x="578644" y="859631"/>
                </a:lnTo>
                <a:lnTo>
                  <a:pt x="561975" y="831056"/>
                </a:lnTo>
                <a:lnTo>
                  <a:pt x="547688" y="816769"/>
                </a:lnTo>
                <a:lnTo>
                  <a:pt x="531019" y="792956"/>
                </a:lnTo>
                <a:lnTo>
                  <a:pt x="523875" y="792956"/>
                </a:lnTo>
                <a:lnTo>
                  <a:pt x="500063" y="759619"/>
                </a:lnTo>
                <a:lnTo>
                  <a:pt x="483394" y="747713"/>
                </a:lnTo>
                <a:lnTo>
                  <a:pt x="454819" y="740569"/>
                </a:lnTo>
                <a:lnTo>
                  <a:pt x="409575" y="757238"/>
                </a:lnTo>
                <a:lnTo>
                  <a:pt x="388144" y="769144"/>
                </a:lnTo>
                <a:lnTo>
                  <a:pt x="347663" y="769144"/>
                </a:lnTo>
                <a:lnTo>
                  <a:pt x="319088" y="769144"/>
                </a:lnTo>
                <a:lnTo>
                  <a:pt x="228600" y="747713"/>
                </a:lnTo>
                <a:lnTo>
                  <a:pt x="190500" y="740569"/>
                </a:lnTo>
                <a:lnTo>
                  <a:pt x="140494" y="688181"/>
                </a:lnTo>
                <a:lnTo>
                  <a:pt x="111919" y="666750"/>
                </a:lnTo>
                <a:lnTo>
                  <a:pt x="45244" y="619125"/>
                </a:lnTo>
                <a:lnTo>
                  <a:pt x="42863" y="607219"/>
                </a:lnTo>
                <a:lnTo>
                  <a:pt x="35719" y="592931"/>
                </a:lnTo>
                <a:cubicBezTo>
                  <a:pt x="36513" y="528637"/>
                  <a:pt x="37306" y="464344"/>
                  <a:pt x="38100" y="400050"/>
                </a:cubicBezTo>
                <a:lnTo>
                  <a:pt x="52388" y="385763"/>
                </a:lnTo>
                <a:lnTo>
                  <a:pt x="59531" y="371475"/>
                </a:lnTo>
                <a:lnTo>
                  <a:pt x="35719" y="319088"/>
                </a:lnTo>
                <a:lnTo>
                  <a:pt x="0" y="259556"/>
                </a:lnTo>
                <a:lnTo>
                  <a:pt x="0" y="154781"/>
                </a:lnTo>
                <a:lnTo>
                  <a:pt x="2381" y="135731"/>
                </a:lnTo>
                <a:lnTo>
                  <a:pt x="52388" y="188119"/>
                </a:lnTo>
                <a:lnTo>
                  <a:pt x="104775" y="188119"/>
                </a:lnTo>
                <a:lnTo>
                  <a:pt x="128588" y="169069"/>
                </a:lnTo>
                <a:lnTo>
                  <a:pt x="152400" y="166688"/>
                </a:lnTo>
                <a:lnTo>
                  <a:pt x="171450" y="180975"/>
                </a:lnTo>
                <a:lnTo>
                  <a:pt x="190500" y="166688"/>
                </a:lnTo>
                <a:lnTo>
                  <a:pt x="216694" y="173831"/>
                </a:lnTo>
                <a:lnTo>
                  <a:pt x="240506" y="183356"/>
                </a:lnTo>
                <a:lnTo>
                  <a:pt x="276225" y="183356"/>
                </a:lnTo>
                <a:cubicBezTo>
                  <a:pt x="275431" y="162719"/>
                  <a:pt x="274638" y="142081"/>
                  <a:pt x="273844" y="121444"/>
                </a:cubicBezTo>
                <a:lnTo>
                  <a:pt x="283369" y="114300"/>
                </a:lnTo>
                <a:lnTo>
                  <a:pt x="333375" y="107156"/>
                </a:lnTo>
                <a:lnTo>
                  <a:pt x="340519" y="90488"/>
                </a:lnTo>
                <a:lnTo>
                  <a:pt x="333375" y="69056"/>
                </a:lnTo>
                <a:lnTo>
                  <a:pt x="316706" y="64294"/>
                </a:lnTo>
                <a:lnTo>
                  <a:pt x="290513" y="64294"/>
                </a:lnTo>
                <a:lnTo>
                  <a:pt x="264319" y="23813"/>
                </a:lnTo>
                <a:lnTo>
                  <a:pt x="285750" y="0"/>
                </a:lnTo>
              </a:path>
            </a:pathLst>
          </a:custGeom>
          <a:no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633A4FC5-0D63-4A85-AAE7-C3044BBBD776}"/>
              </a:ext>
            </a:extLst>
          </p:cNvPr>
          <p:cNvSpPr txBox="1"/>
          <p:nvPr/>
        </p:nvSpPr>
        <p:spPr>
          <a:xfrm>
            <a:off x="630144" y="2850790"/>
            <a:ext cx="1784656" cy="307777"/>
          </a:xfrm>
          <a:prstGeom prst="rect">
            <a:avLst/>
          </a:prstGeom>
          <a:noFill/>
          <a:effectLst>
            <a:glow rad="127000">
              <a:schemeClr val="accent4">
                <a:lumMod val="75000"/>
              </a:schemeClr>
            </a:glow>
          </a:effectLst>
        </p:spPr>
        <p:txBody>
          <a:bodyPr wrap="none" rtlCol="0">
            <a:spAutoFit/>
            <a:scene3d>
              <a:camera prst="orthographicFront"/>
              <a:lightRig rig="threePt" dir="t"/>
            </a:scene3d>
            <a:sp3d extrusionH="57150" contourW="12700">
              <a:bevelT w="38100" h="38100" prst="riblet"/>
              <a:contourClr>
                <a:schemeClr val="bg1"/>
              </a:contourClr>
            </a:sp3d>
          </a:bodyPr>
          <a:lstStyle/>
          <a:p>
            <a:r>
              <a:rPr lang="en-US" sz="1400" b="1" dirty="0">
                <a:solidFill>
                  <a:srgbClr val="FFC000"/>
                </a:solidFill>
                <a:effectLst>
                  <a:glow rad="63500">
                    <a:schemeClr val="bg1">
                      <a:alpha val="40000"/>
                    </a:schemeClr>
                  </a:glow>
                </a:effectLst>
              </a:rPr>
              <a:t>Oakdale Disposal Site</a:t>
            </a:r>
          </a:p>
        </p:txBody>
      </p:sp>
      <p:sp>
        <p:nvSpPr>
          <p:cNvPr id="104" name="Freeform: Shape 103">
            <a:extLst>
              <a:ext uri="{FF2B5EF4-FFF2-40B4-BE49-F238E27FC236}">
                <a16:creationId xmlns:a16="http://schemas.microsoft.com/office/drawing/2014/main" id="{12AEE7B7-519A-4C1B-8FB5-250505ADEC9C}"/>
              </a:ext>
            </a:extLst>
          </p:cNvPr>
          <p:cNvSpPr/>
          <p:nvPr/>
        </p:nvSpPr>
        <p:spPr>
          <a:xfrm>
            <a:off x="3833813" y="2990849"/>
            <a:ext cx="721519" cy="373856"/>
          </a:xfrm>
          <a:custGeom>
            <a:avLst/>
            <a:gdLst>
              <a:gd name="connsiteX0" fmla="*/ 42862 w 721519"/>
              <a:gd name="connsiteY0" fmla="*/ 0 h 373856"/>
              <a:gd name="connsiteX1" fmla="*/ 0 w 721519"/>
              <a:gd name="connsiteY1" fmla="*/ 59531 h 373856"/>
              <a:gd name="connsiteX2" fmla="*/ 2381 w 721519"/>
              <a:gd name="connsiteY2" fmla="*/ 83343 h 373856"/>
              <a:gd name="connsiteX3" fmla="*/ 35719 w 721519"/>
              <a:gd name="connsiteY3" fmla="*/ 114300 h 373856"/>
              <a:gd name="connsiteX4" fmla="*/ 450056 w 721519"/>
              <a:gd name="connsiteY4" fmla="*/ 290512 h 373856"/>
              <a:gd name="connsiteX5" fmla="*/ 650081 w 721519"/>
              <a:gd name="connsiteY5" fmla="*/ 373856 h 373856"/>
              <a:gd name="connsiteX6" fmla="*/ 669131 w 721519"/>
              <a:gd name="connsiteY6" fmla="*/ 373856 h 373856"/>
              <a:gd name="connsiteX7" fmla="*/ 721519 w 721519"/>
              <a:gd name="connsiteY7" fmla="*/ 280987 h 373856"/>
              <a:gd name="connsiteX8" fmla="*/ 42862 w 721519"/>
              <a:gd name="connsiteY8" fmla="*/ 0 h 37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519" h="373856">
                <a:moveTo>
                  <a:pt x="42862" y="0"/>
                </a:moveTo>
                <a:lnTo>
                  <a:pt x="0" y="59531"/>
                </a:lnTo>
                <a:lnTo>
                  <a:pt x="2381" y="83343"/>
                </a:lnTo>
                <a:lnTo>
                  <a:pt x="35719" y="114300"/>
                </a:lnTo>
                <a:lnTo>
                  <a:pt x="450056" y="290512"/>
                </a:lnTo>
                <a:lnTo>
                  <a:pt x="650081" y="373856"/>
                </a:lnTo>
                <a:lnTo>
                  <a:pt x="669131" y="373856"/>
                </a:lnTo>
                <a:lnTo>
                  <a:pt x="721519" y="280987"/>
                </a:lnTo>
                <a:lnTo>
                  <a:pt x="4286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818172C0-1FFF-42C7-BC5F-4F9B49EE82D1}"/>
              </a:ext>
            </a:extLst>
          </p:cNvPr>
          <p:cNvSpPr/>
          <p:nvPr/>
        </p:nvSpPr>
        <p:spPr>
          <a:xfrm>
            <a:off x="6855619" y="3707606"/>
            <a:ext cx="957262" cy="1033463"/>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7262" h="1033463">
                <a:moveTo>
                  <a:pt x="0" y="0"/>
                </a:moveTo>
                <a:cubicBezTo>
                  <a:pt x="17462" y="10120"/>
                  <a:pt x="34925" y="20241"/>
                  <a:pt x="45244" y="30957"/>
                </a:cubicBezTo>
                <a:cubicBezTo>
                  <a:pt x="55563" y="41673"/>
                  <a:pt x="58340" y="52388"/>
                  <a:pt x="61912" y="64294"/>
                </a:cubicBezTo>
                <a:cubicBezTo>
                  <a:pt x="65484" y="76200"/>
                  <a:pt x="64691" y="88107"/>
                  <a:pt x="66675" y="102394"/>
                </a:cubicBezTo>
                <a:cubicBezTo>
                  <a:pt x="68659" y="116681"/>
                  <a:pt x="71041" y="134938"/>
                  <a:pt x="73819" y="150019"/>
                </a:cubicBezTo>
                <a:cubicBezTo>
                  <a:pt x="76597" y="165100"/>
                  <a:pt x="80169" y="181373"/>
                  <a:pt x="83344" y="192882"/>
                </a:cubicBezTo>
                <a:cubicBezTo>
                  <a:pt x="86519" y="204391"/>
                  <a:pt x="85725" y="208360"/>
                  <a:pt x="92869" y="219075"/>
                </a:cubicBezTo>
                <a:cubicBezTo>
                  <a:pt x="100013" y="229791"/>
                  <a:pt x="126206" y="257175"/>
                  <a:pt x="126206" y="257175"/>
                </a:cubicBezTo>
                <a:cubicBezTo>
                  <a:pt x="136921" y="269478"/>
                  <a:pt x="139699" y="280591"/>
                  <a:pt x="157162" y="292894"/>
                </a:cubicBezTo>
                <a:cubicBezTo>
                  <a:pt x="174625" y="305197"/>
                  <a:pt x="230981" y="330994"/>
                  <a:pt x="230981" y="330994"/>
                </a:cubicBezTo>
                <a:cubicBezTo>
                  <a:pt x="252809" y="342107"/>
                  <a:pt x="273050" y="348456"/>
                  <a:pt x="288131" y="359569"/>
                </a:cubicBezTo>
                <a:cubicBezTo>
                  <a:pt x="303212" y="370682"/>
                  <a:pt x="310753" y="383381"/>
                  <a:pt x="321469" y="397669"/>
                </a:cubicBezTo>
                <a:cubicBezTo>
                  <a:pt x="332185" y="411957"/>
                  <a:pt x="343694" y="432197"/>
                  <a:pt x="352425" y="445294"/>
                </a:cubicBezTo>
                <a:cubicBezTo>
                  <a:pt x="361156" y="458391"/>
                  <a:pt x="354409" y="449263"/>
                  <a:pt x="373856" y="476250"/>
                </a:cubicBezTo>
                <a:cubicBezTo>
                  <a:pt x="393303" y="503237"/>
                  <a:pt x="448865" y="577057"/>
                  <a:pt x="469106" y="607219"/>
                </a:cubicBezTo>
                <a:cubicBezTo>
                  <a:pt x="489347" y="637381"/>
                  <a:pt x="485378" y="643334"/>
                  <a:pt x="495300" y="657225"/>
                </a:cubicBezTo>
                <a:cubicBezTo>
                  <a:pt x="505222" y="671116"/>
                  <a:pt x="514746" y="679451"/>
                  <a:pt x="528637" y="690563"/>
                </a:cubicBezTo>
                <a:cubicBezTo>
                  <a:pt x="542528" y="701675"/>
                  <a:pt x="565944" y="715963"/>
                  <a:pt x="578644" y="723900"/>
                </a:cubicBezTo>
                <a:cubicBezTo>
                  <a:pt x="591344" y="731837"/>
                  <a:pt x="594518" y="728266"/>
                  <a:pt x="604837" y="738188"/>
                </a:cubicBezTo>
                <a:cubicBezTo>
                  <a:pt x="615156" y="748110"/>
                  <a:pt x="634603" y="771923"/>
                  <a:pt x="640556" y="783432"/>
                </a:cubicBezTo>
                <a:cubicBezTo>
                  <a:pt x="646509" y="794941"/>
                  <a:pt x="643334" y="794544"/>
                  <a:pt x="640556" y="807244"/>
                </a:cubicBezTo>
                <a:cubicBezTo>
                  <a:pt x="637778" y="819944"/>
                  <a:pt x="627459" y="844948"/>
                  <a:pt x="623887" y="859632"/>
                </a:cubicBezTo>
                <a:cubicBezTo>
                  <a:pt x="620315" y="874316"/>
                  <a:pt x="619125" y="883047"/>
                  <a:pt x="619125" y="895350"/>
                </a:cubicBezTo>
                <a:cubicBezTo>
                  <a:pt x="619125" y="907653"/>
                  <a:pt x="611584" y="917178"/>
                  <a:pt x="623887" y="933450"/>
                </a:cubicBezTo>
                <a:cubicBezTo>
                  <a:pt x="636190" y="949722"/>
                  <a:pt x="665559" y="981472"/>
                  <a:pt x="692944" y="992982"/>
                </a:cubicBezTo>
                <a:cubicBezTo>
                  <a:pt x="720329" y="1004492"/>
                  <a:pt x="770732" y="1003301"/>
                  <a:pt x="788194" y="1002507"/>
                </a:cubicBezTo>
                <a:cubicBezTo>
                  <a:pt x="805656" y="1001713"/>
                  <a:pt x="796131" y="996157"/>
                  <a:pt x="797719" y="988219"/>
                </a:cubicBezTo>
                <a:cubicBezTo>
                  <a:pt x="799307" y="980281"/>
                  <a:pt x="794941" y="964804"/>
                  <a:pt x="797719" y="954882"/>
                </a:cubicBezTo>
                <a:cubicBezTo>
                  <a:pt x="800497" y="944960"/>
                  <a:pt x="808037" y="934244"/>
                  <a:pt x="814387" y="928688"/>
                </a:cubicBezTo>
                <a:cubicBezTo>
                  <a:pt x="820737" y="923132"/>
                  <a:pt x="827088" y="922338"/>
                  <a:pt x="835819" y="921544"/>
                </a:cubicBezTo>
                <a:cubicBezTo>
                  <a:pt x="844550" y="920750"/>
                  <a:pt x="855266" y="921941"/>
                  <a:pt x="866775" y="923925"/>
                </a:cubicBezTo>
                <a:cubicBezTo>
                  <a:pt x="878284" y="925909"/>
                  <a:pt x="894953" y="924322"/>
                  <a:pt x="904875" y="933450"/>
                </a:cubicBezTo>
                <a:cubicBezTo>
                  <a:pt x="914797" y="942578"/>
                  <a:pt x="922734" y="965994"/>
                  <a:pt x="926306" y="978694"/>
                </a:cubicBezTo>
                <a:cubicBezTo>
                  <a:pt x="929878" y="991394"/>
                  <a:pt x="921147" y="1000522"/>
                  <a:pt x="926306" y="1009650"/>
                </a:cubicBezTo>
                <a:cubicBezTo>
                  <a:pt x="931465" y="1018778"/>
                  <a:pt x="944363" y="1026120"/>
                  <a:pt x="957262" y="103346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D9EA991-B983-4CBA-A075-5DFAD014F08E}"/>
              </a:ext>
            </a:extLst>
          </p:cNvPr>
          <p:cNvSpPr txBox="1"/>
          <p:nvPr/>
        </p:nvSpPr>
        <p:spPr>
          <a:xfrm>
            <a:off x="6040724" y="4397024"/>
            <a:ext cx="1429815" cy="307777"/>
          </a:xfrm>
          <a:prstGeom prst="rect">
            <a:avLst/>
          </a:prstGeom>
          <a:noFill/>
          <a:effectLst>
            <a:glow rad="127000">
              <a:schemeClr val="accent4">
                <a:lumMod val="75000"/>
              </a:schemeClr>
            </a:glo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1400" b="1" dirty="0">
                <a:solidFill>
                  <a:srgbClr val="FFC000"/>
                </a:solidFill>
                <a:effectLst>
                  <a:glow rad="63500">
                    <a:schemeClr val="bg1">
                      <a:alpha val="40000"/>
                    </a:schemeClr>
                  </a:glow>
                </a:effectLst>
              </a:rPr>
              <a:t>Continuous Flow</a:t>
            </a:r>
          </a:p>
        </p:txBody>
      </p:sp>
      <p:cxnSp>
        <p:nvCxnSpPr>
          <p:cNvPr id="93" name="Straight Arrow Connector 92">
            <a:extLst>
              <a:ext uri="{FF2B5EF4-FFF2-40B4-BE49-F238E27FC236}">
                <a16:creationId xmlns:a16="http://schemas.microsoft.com/office/drawing/2014/main" id="{92A775EC-D0B3-4F42-AEF4-0FBF2420EE6D}"/>
              </a:ext>
            </a:extLst>
          </p:cNvPr>
          <p:cNvCxnSpPr>
            <a:cxnSpLocks/>
            <a:stCxn id="92" idx="0"/>
          </p:cNvCxnSpPr>
          <p:nvPr/>
        </p:nvCxnSpPr>
        <p:spPr>
          <a:xfrm flipV="1">
            <a:off x="6755632" y="3959469"/>
            <a:ext cx="203968" cy="437555"/>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3BC3E18-BF3F-4F2A-9D34-6E9F70255E32}"/>
              </a:ext>
            </a:extLst>
          </p:cNvPr>
          <p:cNvCxnSpPr>
            <a:cxnSpLocks/>
            <a:stCxn id="92" idx="0"/>
          </p:cNvCxnSpPr>
          <p:nvPr/>
        </p:nvCxnSpPr>
        <p:spPr>
          <a:xfrm flipV="1">
            <a:off x="6755632" y="4311650"/>
            <a:ext cx="548900" cy="85374"/>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AB8378-1F76-46CD-A384-334AFF086E35}"/>
              </a:ext>
            </a:extLst>
          </p:cNvPr>
          <p:cNvGrpSpPr/>
          <p:nvPr/>
        </p:nvGrpSpPr>
        <p:grpSpPr>
          <a:xfrm>
            <a:off x="257374" y="5167409"/>
            <a:ext cx="1485900" cy="1108688"/>
            <a:chOff x="247649" y="5010160"/>
            <a:chExt cx="1485900" cy="1108688"/>
          </a:xfrm>
        </p:grpSpPr>
        <p:pic>
          <p:nvPicPr>
            <p:cNvPr id="3" name="Picture 2">
              <a:extLst>
                <a:ext uri="{FF2B5EF4-FFF2-40B4-BE49-F238E27FC236}">
                  <a16:creationId xmlns:a16="http://schemas.microsoft.com/office/drawing/2014/main" id="{A3DD8064-A6D0-4A99-A0B9-00354E47A47B}"/>
                </a:ext>
              </a:extLst>
            </p:cNvPr>
            <p:cNvPicPr>
              <a:picLocks noChangeAspect="1"/>
            </p:cNvPicPr>
            <p:nvPr/>
          </p:nvPicPr>
          <p:blipFill rotWithShape="1">
            <a:blip r:embed="rId3"/>
            <a:srcRect t="6881"/>
            <a:stretch/>
          </p:blipFill>
          <p:spPr>
            <a:xfrm>
              <a:off x="247649" y="5010160"/>
              <a:ext cx="1485900" cy="1108688"/>
            </a:xfrm>
            <a:prstGeom prst="rect">
              <a:avLst/>
            </a:prstGeom>
            <a:ln w="15875">
              <a:solidFill>
                <a:schemeClr val="tx1">
                  <a:lumMod val="95000"/>
                  <a:lumOff val="5000"/>
                </a:schemeClr>
              </a:solidFill>
            </a:ln>
          </p:spPr>
        </p:pic>
        <p:sp>
          <p:nvSpPr>
            <p:cNvPr id="107" name="Freeform: Shape 106">
              <a:extLst>
                <a:ext uri="{FF2B5EF4-FFF2-40B4-BE49-F238E27FC236}">
                  <a16:creationId xmlns:a16="http://schemas.microsoft.com/office/drawing/2014/main" id="{8444C331-2D0A-456E-8671-E2F3DF747F38}"/>
                </a:ext>
              </a:extLst>
            </p:cNvPr>
            <p:cNvSpPr/>
            <p:nvPr/>
          </p:nvSpPr>
          <p:spPr>
            <a:xfrm>
              <a:off x="304799" y="5631386"/>
              <a:ext cx="210312" cy="85286"/>
            </a:xfrm>
            <a:custGeom>
              <a:avLst/>
              <a:gdLst>
                <a:gd name="connsiteX0" fmla="*/ 0 w 210312"/>
                <a:gd name="connsiteY0" fmla="*/ 29864 h 85286"/>
                <a:gd name="connsiteX1" fmla="*/ 45720 w 210312"/>
                <a:gd name="connsiteY1" fmla="*/ 2432 h 85286"/>
                <a:gd name="connsiteX2" fmla="*/ 109728 w 210312"/>
                <a:gd name="connsiteY2" fmla="*/ 84728 h 85286"/>
                <a:gd name="connsiteX3" fmla="*/ 182880 w 210312"/>
                <a:gd name="connsiteY3" fmla="*/ 39008 h 85286"/>
                <a:gd name="connsiteX4" fmla="*/ 210312 w 210312"/>
                <a:gd name="connsiteY4" fmla="*/ 48152 h 85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 h="85286">
                  <a:moveTo>
                    <a:pt x="0" y="29864"/>
                  </a:moveTo>
                  <a:cubicBezTo>
                    <a:pt x="13716" y="11576"/>
                    <a:pt x="27432" y="-6712"/>
                    <a:pt x="45720" y="2432"/>
                  </a:cubicBezTo>
                  <a:cubicBezTo>
                    <a:pt x="64008" y="11576"/>
                    <a:pt x="86868" y="78632"/>
                    <a:pt x="109728" y="84728"/>
                  </a:cubicBezTo>
                  <a:cubicBezTo>
                    <a:pt x="132588" y="90824"/>
                    <a:pt x="166116" y="45104"/>
                    <a:pt x="182880" y="39008"/>
                  </a:cubicBezTo>
                  <a:cubicBezTo>
                    <a:pt x="199644" y="32912"/>
                    <a:pt x="204978" y="40532"/>
                    <a:pt x="210312" y="48152"/>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2233CCE-F605-40C0-816F-01FA34FCE2BB}"/>
              </a:ext>
            </a:extLst>
          </p:cNvPr>
          <p:cNvSpPr txBox="1"/>
          <p:nvPr/>
        </p:nvSpPr>
        <p:spPr>
          <a:xfrm>
            <a:off x="8221423" y="1181009"/>
            <a:ext cx="3802931" cy="523220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Surface Water Flow Path</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primary surface water flow path in Segment 2 is Raleigh Creek, the headwaters of which is immediately northwest of the former Oakdale Disposal Site (ODS).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Raleigh Creek flows west to east and passes through a series of wetlands and small ponds. These wetlands and ponds have PFAS impacts in sediment that is likely contributing to surface water impacts and infiltrating into the subsurface.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Between ODS and Ideal Avenue, the creek flow is perennial, though much of the creek freezes in the winter months. Raleigh Creek flow downstream of Ideal Avenue is restricted due to the culvert elevations and flood mitigation structure at the intersection of Raleigh Creek and the road.  Between Ideal Avenue Wetland Complex (IAWC) and Tablyn Park, Raleigh Creek is dependent on precipitation and as a result is routinely dry.</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combination of the restricted downstream flow and the ponds naturally present at IAWC, make the wetland complex uniquely suited to facilitate the infiltration of PFAS-impacted surface waters from ODS into the subsurface.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After the confluence with the Project 1007 conveyance system at </a:t>
            </a:r>
            <a:r>
              <a:rPr lang="en-US" sz="1100" dirty="0" err="1">
                <a:latin typeface="Arial" panose="020B0604020202020204" pitchFamily="34" charset="0"/>
                <a:cs typeface="Arial" panose="020B0604020202020204" pitchFamily="34" charset="0"/>
              </a:rPr>
              <a:t>Tablyn</a:t>
            </a:r>
            <a:r>
              <a:rPr lang="en-US" sz="1100" dirty="0">
                <a:latin typeface="Arial" panose="020B0604020202020204" pitchFamily="34" charset="0"/>
                <a:cs typeface="Arial" panose="020B0604020202020204" pitchFamily="34" charset="0"/>
              </a:rPr>
              <a:t> Park, Raleigh Creek continues to the southeast to the Lake Elmo Park Reserve and discharges to the northwestern inlet to Eagle Point Lake.  Due to the continual input from P1007, this portion of Raleigh Creek is perennial.</a:t>
            </a:r>
          </a:p>
        </p:txBody>
      </p:sp>
      <p:sp>
        <p:nvSpPr>
          <p:cNvPr id="30" name="Rounded Rectangle 5">
            <a:extLst>
              <a:ext uri="{FF2B5EF4-FFF2-40B4-BE49-F238E27FC236}">
                <a16:creationId xmlns:a16="http://schemas.microsoft.com/office/drawing/2014/main" id="{20AF3133-BD59-4483-99C8-2238934BB4B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052D0761-A73C-46CC-803C-E264423811E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80461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435E850-FA3C-4CDF-8B5D-3654EC10ECC7}"/>
              </a:ext>
            </a:extLst>
          </p:cNvPr>
          <p:cNvPicPr>
            <a:picLocks noChangeAspect="1"/>
          </p:cNvPicPr>
          <p:nvPr/>
        </p:nvPicPr>
        <p:blipFill>
          <a:blip r:embed="rId2"/>
          <a:stretch>
            <a:fillRect/>
          </a:stretch>
        </p:blipFill>
        <p:spPr>
          <a:xfrm>
            <a:off x="5839526" y="2468333"/>
            <a:ext cx="6227784" cy="3930024"/>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Sediment Impacts: Total Organic Content</a:t>
              </a:r>
            </a:p>
          </p:txBody>
        </p:sp>
      </p:grpSp>
      <p:sp>
        <p:nvSpPr>
          <p:cNvPr id="26" name="TextBox 25">
            <a:extLst>
              <a:ext uri="{FF2B5EF4-FFF2-40B4-BE49-F238E27FC236}">
                <a16:creationId xmlns:a16="http://schemas.microsoft.com/office/drawing/2014/main" id="{6D67BDE6-819A-404F-8DDC-1168CE819D0E}"/>
              </a:ext>
            </a:extLst>
          </p:cNvPr>
          <p:cNvSpPr txBox="1"/>
          <p:nvPr/>
        </p:nvSpPr>
        <p:spPr>
          <a:xfrm>
            <a:off x="8858282" y="1889810"/>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2" name="TextBox 21">
            <a:extLst>
              <a:ext uri="{FF2B5EF4-FFF2-40B4-BE49-F238E27FC236}">
                <a16:creationId xmlns:a16="http://schemas.microsoft.com/office/drawing/2014/main" id="{382A849E-8272-4181-8358-926BFD0C70D2}"/>
              </a:ext>
            </a:extLst>
          </p:cNvPr>
          <p:cNvSpPr txBox="1"/>
          <p:nvPr/>
        </p:nvSpPr>
        <p:spPr>
          <a:xfrm>
            <a:off x="5454744" y="1100079"/>
            <a:ext cx="6552636" cy="1231106"/>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Organic Content</a:t>
            </a: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Organic content may have a causal influence on elevated concentrations of PFAS in sediment.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Finding:</a:t>
            </a:r>
            <a:r>
              <a:rPr lang="en-US" sz="1200" dirty="0">
                <a:latin typeface="Arial" panose="020B0604020202020204" pitchFamily="34" charset="0"/>
                <a:cs typeface="Arial" panose="020B0604020202020204" pitchFamily="34" charset="0"/>
              </a:rPr>
              <a:t> When looking at the statistical relationship between PFAS impacts and TOC, variations in PFOS, PFOA, PFBA, and </a:t>
            </a:r>
            <a:r>
              <a:rPr lang="en-US" sz="1200" dirty="0" err="1">
                <a:latin typeface="Arial" panose="020B0604020202020204" pitchFamily="34" charset="0"/>
                <a:cs typeface="Arial" panose="020B0604020202020204" pitchFamily="34" charset="0"/>
              </a:rPr>
              <a:t>PFHxS</a:t>
            </a:r>
            <a:r>
              <a:rPr lang="en-US" sz="1200" dirty="0">
                <a:latin typeface="Arial" panose="020B0604020202020204" pitchFamily="34" charset="0"/>
                <a:cs typeface="Arial" panose="020B0604020202020204" pitchFamily="34" charset="0"/>
              </a:rPr>
              <a:t> have statistically significant, strong positive correlation to TOC.</a:t>
            </a:r>
          </a:p>
        </p:txBody>
      </p:sp>
      <p:grpSp>
        <p:nvGrpSpPr>
          <p:cNvPr id="5" name="Group 4">
            <a:extLst>
              <a:ext uri="{FF2B5EF4-FFF2-40B4-BE49-F238E27FC236}">
                <a16:creationId xmlns:a16="http://schemas.microsoft.com/office/drawing/2014/main" id="{8C5E143D-0D0B-4276-9BF5-A6904F77BE56}"/>
              </a:ext>
            </a:extLst>
          </p:cNvPr>
          <p:cNvGrpSpPr/>
          <p:nvPr/>
        </p:nvGrpSpPr>
        <p:grpSpPr>
          <a:xfrm>
            <a:off x="124690" y="949078"/>
            <a:ext cx="5229761" cy="3079840"/>
            <a:chOff x="209695" y="1006729"/>
            <a:chExt cx="5272072" cy="3239284"/>
          </a:xfrm>
        </p:grpSpPr>
        <p:graphicFrame>
          <p:nvGraphicFramePr>
            <p:cNvPr id="14" name="Chart 13">
              <a:extLst>
                <a:ext uri="{FF2B5EF4-FFF2-40B4-BE49-F238E27FC236}">
                  <a16:creationId xmlns:a16="http://schemas.microsoft.com/office/drawing/2014/main" id="{52B3C2E2-7A59-445F-AB7C-E0CF5C041D54}"/>
                </a:ext>
              </a:extLst>
            </p:cNvPr>
            <p:cNvGraphicFramePr>
              <a:graphicFrameLocks/>
            </p:cNvGraphicFramePr>
            <p:nvPr/>
          </p:nvGraphicFramePr>
          <p:xfrm>
            <a:off x="209695" y="1006729"/>
            <a:ext cx="5272072" cy="323928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654CF466-C4C6-4D11-BA56-D9B3A9336002}"/>
                </a:ext>
              </a:extLst>
            </p:cNvPr>
            <p:cNvSpPr/>
            <p:nvPr/>
          </p:nvSpPr>
          <p:spPr>
            <a:xfrm>
              <a:off x="964642" y="3989196"/>
              <a:ext cx="3597310" cy="23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 name="Rectangle 2">
              <a:extLst>
                <a:ext uri="{FF2B5EF4-FFF2-40B4-BE49-F238E27FC236}">
                  <a16:creationId xmlns:a16="http://schemas.microsoft.com/office/drawing/2014/main" id="{EE2D6CC1-BCA4-4461-B0F3-F519CCC182D2}"/>
                </a:ext>
              </a:extLst>
            </p:cNvPr>
            <p:cNvSpPr/>
            <p:nvPr/>
          </p:nvSpPr>
          <p:spPr>
            <a:xfrm>
              <a:off x="336883" y="1054527"/>
              <a:ext cx="5034013" cy="2945657"/>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D7D4B64-81D5-4B99-8D08-B75BE8B2C6D8}"/>
              </a:ext>
            </a:extLst>
          </p:cNvPr>
          <p:cNvSpPr txBox="1"/>
          <p:nvPr/>
        </p:nvSpPr>
        <p:spPr>
          <a:xfrm>
            <a:off x="4156334" y="3323156"/>
            <a:ext cx="1606291" cy="338554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Spearman’s Analysis</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900" dirty="0">
                <a:latin typeface="Arial" panose="020B0604020202020204" pitchFamily="34" charset="0"/>
                <a:cs typeface="Arial" panose="020B0604020202020204" pitchFamily="34" charset="0"/>
              </a:rPr>
              <a:t>As opposed to a traditional best fit analysis, Spearman’s normalizes the data by ranking each variable from low to high (and renumbering them in order) before calculating correlation. As a result, both variables are represented by numbers of the same scale (e.g., 1 - 30 rank versus the full range of PFOS and TOC concentrations), resulting in a calculation of only the statistical strength of one variable’s correlation to another. In this case, a strong positive correlation of PFOS to TOC is shown in the Ranked Spearman’s Correlation graph.</a:t>
            </a:r>
          </a:p>
        </p:txBody>
      </p:sp>
      <p:graphicFrame>
        <p:nvGraphicFramePr>
          <p:cNvPr id="20" name="Chart 19">
            <a:extLst>
              <a:ext uri="{FF2B5EF4-FFF2-40B4-BE49-F238E27FC236}">
                <a16:creationId xmlns:a16="http://schemas.microsoft.com/office/drawing/2014/main" id="{BD1FB3E4-F751-4C41-A72A-5B5F4FF3F2C5}"/>
              </a:ext>
            </a:extLst>
          </p:cNvPr>
          <p:cNvGraphicFramePr>
            <a:graphicFrameLocks/>
          </p:cNvGraphicFramePr>
          <p:nvPr/>
        </p:nvGraphicFramePr>
        <p:xfrm>
          <a:off x="86882" y="4028918"/>
          <a:ext cx="4015742" cy="2446139"/>
        </p:xfrm>
        <a:graphic>
          <a:graphicData uri="http://schemas.openxmlformats.org/drawingml/2006/chart">
            <c:chart xmlns:c="http://schemas.openxmlformats.org/drawingml/2006/chart" xmlns:r="http://schemas.openxmlformats.org/officeDocument/2006/relationships" r:id="rId4"/>
          </a:graphicData>
        </a:graphic>
      </p:graphicFrame>
      <p:grpSp>
        <p:nvGrpSpPr>
          <p:cNvPr id="53" name="Group 52">
            <a:extLst>
              <a:ext uri="{FF2B5EF4-FFF2-40B4-BE49-F238E27FC236}">
                <a16:creationId xmlns:a16="http://schemas.microsoft.com/office/drawing/2014/main" id="{087CAFF1-A4F0-4017-B016-62903A6F75EA}"/>
              </a:ext>
            </a:extLst>
          </p:cNvPr>
          <p:cNvGrpSpPr/>
          <p:nvPr/>
        </p:nvGrpSpPr>
        <p:grpSpPr>
          <a:xfrm>
            <a:off x="9972205" y="2509033"/>
            <a:ext cx="2035175" cy="1151035"/>
            <a:chOff x="8810625" y="4826000"/>
            <a:chExt cx="2035175" cy="1151035"/>
          </a:xfrm>
        </p:grpSpPr>
        <p:sp>
          <p:nvSpPr>
            <p:cNvPr id="19" name="Rectangle 18">
              <a:extLst>
                <a:ext uri="{FF2B5EF4-FFF2-40B4-BE49-F238E27FC236}">
                  <a16:creationId xmlns:a16="http://schemas.microsoft.com/office/drawing/2014/main" id="{72CDC0BB-54D1-4B65-8124-9960CA214004}"/>
                </a:ext>
              </a:extLst>
            </p:cNvPr>
            <p:cNvSpPr/>
            <p:nvPr/>
          </p:nvSpPr>
          <p:spPr>
            <a:xfrm>
              <a:off x="8810625" y="4826000"/>
              <a:ext cx="2035175" cy="11510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8EC5671-2A6F-4E70-B5CD-697B211F2D5D}"/>
                </a:ext>
              </a:extLst>
            </p:cNvPr>
            <p:cNvGrpSpPr/>
            <p:nvPr/>
          </p:nvGrpSpPr>
          <p:grpSpPr>
            <a:xfrm>
              <a:off x="8828507" y="4891951"/>
              <a:ext cx="1956940" cy="1037149"/>
              <a:chOff x="8676107" y="4739551"/>
              <a:chExt cx="1956940" cy="1037149"/>
            </a:xfrm>
            <a:solidFill>
              <a:schemeClr val="bg1"/>
            </a:solidFill>
          </p:grpSpPr>
          <p:grpSp>
            <p:nvGrpSpPr>
              <p:cNvPr id="44" name="Group 43">
                <a:extLst>
                  <a:ext uri="{FF2B5EF4-FFF2-40B4-BE49-F238E27FC236}">
                    <a16:creationId xmlns:a16="http://schemas.microsoft.com/office/drawing/2014/main" id="{B730D9BB-5C34-4A61-AB4D-460CC3E98771}"/>
                  </a:ext>
                </a:extLst>
              </p:cNvPr>
              <p:cNvGrpSpPr/>
              <p:nvPr/>
            </p:nvGrpSpPr>
            <p:grpSpPr>
              <a:xfrm>
                <a:off x="8676107" y="4739551"/>
                <a:ext cx="1956940" cy="1037149"/>
                <a:chOff x="8676107" y="4788979"/>
                <a:chExt cx="1956940" cy="1037149"/>
              </a:xfrm>
              <a:grpFill/>
            </p:grpSpPr>
            <p:pic>
              <p:nvPicPr>
                <p:cNvPr id="49" name="Picture 48">
                  <a:extLst>
                    <a:ext uri="{FF2B5EF4-FFF2-40B4-BE49-F238E27FC236}">
                      <a16:creationId xmlns:a16="http://schemas.microsoft.com/office/drawing/2014/main" id="{14668D3F-BC08-46D0-B000-ADBDBD37C2AD}"/>
                    </a:ext>
                  </a:extLst>
                </p:cNvPr>
                <p:cNvPicPr>
                  <a:picLocks noChangeAspect="1"/>
                </p:cNvPicPr>
                <p:nvPr/>
              </p:nvPicPr>
              <p:blipFill rotWithShape="1">
                <a:blip r:embed="rId5"/>
                <a:srcRect t="2992" r="13440" b="46840"/>
                <a:stretch/>
              </p:blipFill>
              <p:spPr>
                <a:xfrm>
                  <a:off x="8676107" y="4795330"/>
                  <a:ext cx="948078" cy="1030798"/>
                </a:xfrm>
                <a:prstGeom prst="rect">
                  <a:avLst/>
                </a:prstGeom>
                <a:grpFill/>
                <a:ln w="6350">
                  <a:noFill/>
                </a:ln>
              </p:spPr>
            </p:pic>
            <p:pic>
              <p:nvPicPr>
                <p:cNvPr id="50" name="Picture 49">
                  <a:extLst>
                    <a:ext uri="{FF2B5EF4-FFF2-40B4-BE49-F238E27FC236}">
                      <a16:creationId xmlns:a16="http://schemas.microsoft.com/office/drawing/2014/main" id="{910D090C-74C2-4B34-B437-68D8AC94A0F4}"/>
                    </a:ext>
                  </a:extLst>
                </p:cNvPr>
                <p:cNvPicPr>
                  <a:picLocks noChangeAspect="1"/>
                </p:cNvPicPr>
                <p:nvPr/>
              </p:nvPicPr>
              <p:blipFill rotWithShape="1">
                <a:blip r:embed="rId5"/>
                <a:srcRect t="50770" r="13440" b="-9"/>
                <a:stretch/>
              </p:blipFill>
              <p:spPr>
                <a:xfrm>
                  <a:off x="9688425" y="4788979"/>
                  <a:ext cx="944622" cy="1011745"/>
                </a:xfrm>
                <a:prstGeom prst="rect">
                  <a:avLst/>
                </a:prstGeom>
                <a:grpFill/>
                <a:ln w="6350">
                  <a:noFill/>
                </a:ln>
              </p:spPr>
            </p:pic>
          </p:grpSp>
          <p:pic>
            <p:nvPicPr>
              <p:cNvPr id="45" name="Picture 44">
                <a:extLst>
                  <a:ext uri="{FF2B5EF4-FFF2-40B4-BE49-F238E27FC236}">
                    <a16:creationId xmlns:a16="http://schemas.microsoft.com/office/drawing/2014/main" id="{0A08EE55-48F8-48B0-80F2-74B092ED1242}"/>
                  </a:ext>
                </a:extLst>
              </p:cNvPr>
              <p:cNvPicPr>
                <a:picLocks noChangeAspect="1"/>
              </p:cNvPicPr>
              <p:nvPr/>
            </p:nvPicPr>
            <p:blipFill>
              <a:blip r:embed="rId6"/>
              <a:stretch>
                <a:fillRect/>
              </a:stretch>
            </p:blipFill>
            <p:spPr>
              <a:xfrm>
                <a:off x="9688425" y="4928585"/>
                <a:ext cx="870218" cy="787340"/>
              </a:xfrm>
              <a:prstGeom prst="rect">
                <a:avLst/>
              </a:prstGeom>
              <a:grpFill/>
            </p:spPr>
          </p:pic>
          <p:grpSp>
            <p:nvGrpSpPr>
              <p:cNvPr id="46" name="Group 45">
                <a:extLst>
                  <a:ext uri="{FF2B5EF4-FFF2-40B4-BE49-F238E27FC236}">
                    <a16:creationId xmlns:a16="http://schemas.microsoft.com/office/drawing/2014/main" id="{E102C81C-8645-44AA-8043-744E58FDE6B0}"/>
                  </a:ext>
                </a:extLst>
              </p:cNvPr>
              <p:cNvGrpSpPr/>
              <p:nvPr/>
            </p:nvGrpSpPr>
            <p:grpSpPr>
              <a:xfrm>
                <a:off x="8705881" y="4928585"/>
                <a:ext cx="1019143" cy="845300"/>
                <a:chOff x="8705881" y="4928585"/>
                <a:chExt cx="1019143" cy="845300"/>
              </a:xfrm>
              <a:grpFill/>
            </p:grpSpPr>
            <p:sp>
              <p:nvSpPr>
                <p:cNvPr id="47" name="Rectangle 46">
                  <a:extLst>
                    <a:ext uri="{FF2B5EF4-FFF2-40B4-BE49-F238E27FC236}">
                      <a16:creationId xmlns:a16="http://schemas.microsoft.com/office/drawing/2014/main" id="{3990834C-EF42-48B8-9561-349180864978}"/>
                    </a:ext>
                  </a:extLst>
                </p:cNvPr>
                <p:cNvSpPr/>
                <p:nvPr/>
              </p:nvSpPr>
              <p:spPr>
                <a:xfrm>
                  <a:off x="8705881" y="4928585"/>
                  <a:ext cx="1019143" cy="8453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5297124E-0090-4C2F-B0BA-19D93E038A82}"/>
                    </a:ext>
                  </a:extLst>
                </p:cNvPr>
                <p:cNvPicPr>
                  <a:picLocks noChangeAspect="1"/>
                </p:cNvPicPr>
                <p:nvPr/>
              </p:nvPicPr>
              <p:blipFill rotWithShape="1">
                <a:blip r:embed="rId7"/>
                <a:srcRect t="5064"/>
                <a:stretch/>
              </p:blipFill>
              <p:spPr>
                <a:xfrm>
                  <a:off x="8754415" y="4959515"/>
                  <a:ext cx="844959" cy="739350"/>
                </a:xfrm>
                <a:prstGeom prst="rect">
                  <a:avLst/>
                </a:prstGeom>
                <a:grpFill/>
              </p:spPr>
            </p:pic>
          </p:grpSp>
        </p:grpSp>
      </p:grpSp>
      <p:sp>
        <p:nvSpPr>
          <p:cNvPr id="27" name="Rounded Rectangle 5">
            <a:extLst>
              <a:ext uri="{FF2B5EF4-FFF2-40B4-BE49-F238E27FC236}">
                <a16:creationId xmlns:a16="http://schemas.microsoft.com/office/drawing/2014/main" id="{4C485F52-42EE-4542-BBF8-3D0C45FDC95E}"/>
              </a:ext>
            </a:extLst>
          </p:cNvPr>
          <p:cNvSpPr/>
          <p:nvPr/>
        </p:nvSpPr>
        <p:spPr>
          <a:xfrm>
            <a:off x="72134"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100F6B27-4E26-4666-83E0-3A6D1AAF0BF9}"/>
              </a:ext>
            </a:extLst>
          </p:cNvPr>
          <p:cNvSpPr/>
          <p:nvPr/>
        </p:nvSpPr>
        <p:spPr>
          <a:xfrm>
            <a:off x="137448"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866862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299B2EE-6A7F-40D5-8077-B20BD6719B5A}"/>
              </a:ext>
            </a:extLst>
          </p:cNvPr>
          <p:cNvPicPr>
            <a:picLocks noChangeAspect="1"/>
          </p:cNvPicPr>
          <p:nvPr/>
        </p:nvPicPr>
        <p:blipFill rotWithShape="1">
          <a:blip r:embed="rId2"/>
          <a:srcRect l="3958" t="8263" r="1042" b="5396"/>
          <a:stretch/>
        </p:blipFill>
        <p:spPr>
          <a:xfrm>
            <a:off x="112126" y="3302535"/>
            <a:ext cx="8376242" cy="3407186"/>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0" y="672477"/>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2 Sediment Impacts: Depositional Environment (cont.)</a:t>
              </a:r>
            </a:p>
          </p:txBody>
        </p:sp>
      </p:grpSp>
      <p:sp>
        <p:nvSpPr>
          <p:cNvPr id="50" name="TextBox 49">
            <a:extLst>
              <a:ext uri="{FF2B5EF4-FFF2-40B4-BE49-F238E27FC236}">
                <a16:creationId xmlns:a16="http://schemas.microsoft.com/office/drawing/2014/main" id="{66820527-9CEC-4187-B8F4-A6C7DAEBB9D6}"/>
              </a:ext>
            </a:extLst>
          </p:cNvPr>
          <p:cNvSpPr txBox="1"/>
          <p:nvPr/>
        </p:nvSpPr>
        <p:spPr>
          <a:xfrm>
            <a:off x="57091" y="1000110"/>
            <a:ext cx="6105582" cy="2131353"/>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Ponded Wetlands vs Channelized Wetlands</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In channelized wetlands, PFOS and TOC have a statistically significant strong correlation, indicating the variation in PFOS in these wetlands is primarily a result of variation in TOC. However, in the ponded wetlands at Ideal Avenue Wetland Complex (IAWC), the correlation between PFOS and TOC is less apparent. Despite the greater distance from the source area, the ratio of PFOS:TOC is consistently higher in IAWC, indicating that other variables are enabling increased sediment retention of PFAS at this specific wetland complex. The flood control structure at Ideal Avenue reduces drainage from the wetland complex, resulting in shallow stagnant water to remain at the wetland complex for longer periods of time. </a:t>
            </a: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b="1" u="sng" dirty="0">
                <a:latin typeface="Arial" panose="020B0604020202020204" pitchFamily="34" charset="0"/>
                <a:cs typeface="Arial" panose="020B0604020202020204" pitchFamily="34" charset="0"/>
              </a:rPr>
              <a:t>Finding:</a:t>
            </a:r>
            <a:r>
              <a:rPr lang="en-US" sz="1050" dirty="0">
                <a:latin typeface="Arial" panose="020B0604020202020204" pitchFamily="34" charset="0"/>
                <a:cs typeface="Arial" panose="020B0604020202020204" pitchFamily="34" charset="0"/>
              </a:rPr>
              <a:t> This unique depositional environment may allow for increased sorption of PFAS within these ponded wetlands.</a:t>
            </a:r>
          </a:p>
        </p:txBody>
      </p:sp>
      <p:sp>
        <p:nvSpPr>
          <p:cNvPr id="56" name="TextBox 55">
            <a:extLst>
              <a:ext uri="{FF2B5EF4-FFF2-40B4-BE49-F238E27FC236}">
                <a16:creationId xmlns:a16="http://schemas.microsoft.com/office/drawing/2014/main" id="{1BBE4794-073C-446F-9892-BA63CB3DBEA4}"/>
              </a:ext>
            </a:extLst>
          </p:cNvPr>
          <p:cNvSpPr txBox="1"/>
          <p:nvPr/>
        </p:nvSpPr>
        <p:spPr>
          <a:xfrm>
            <a:off x="5254997" y="5840245"/>
            <a:ext cx="2267095" cy="461665"/>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2400" dirty="0">
                <a:solidFill>
                  <a:srgbClr val="00B0F0"/>
                </a:solidFill>
              </a:rPr>
              <a:t>Ponded Wetland</a:t>
            </a:r>
          </a:p>
        </p:txBody>
      </p:sp>
      <p:sp>
        <p:nvSpPr>
          <p:cNvPr id="57" name="TextBox 56">
            <a:extLst>
              <a:ext uri="{FF2B5EF4-FFF2-40B4-BE49-F238E27FC236}">
                <a16:creationId xmlns:a16="http://schemas.microsoft.com/office/drawing/2014/main" id="{F3D64377-1036-40BD-9888-889EF5E8297A}"/>
              </a:ext>
            </a:extLst>
          </p:cNvPr>
          <p:cNvSpPr txBox="1"/>
          <p:nvPr/>
        </p:nvSpPr>
        <p:spPr>
          <a:xfrm>
            <a:off x="2220591" y="3775087"/>
            <a:ext cx="2955617" cy="461665"/>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2400" dirty="0">
                <a:solidFill>
                  <a:srgbClr val="00B0F0"/>
                </a:solidFill>
              </a:rPr>
              <a:t>Channelized Wetlands</a:t>
            </a:r>
          </a:p>
        </p:txBody>
      </p:sp>
      <p:sp>
        <p:nvSpPr>
          <p:cNvPr id="58" name="Rectangle 57">
            <a:extLst>
              <a:ext uri="{FF2B5EF4-FFF2-40B4-BE49-F238E27FC236}">
                <a16:creationId xmlns:a16="http://schemas.microsoft.com/office/drawing/2014/main" id="{DEF82335-3C90-46D8-9B0A-799BF90E5228}"/>
              </a:ext>
            </a:extLst>
          </p:cNvPr>
          <p:cNvSpPr/>
          <p:nvPr/>
        </p:nvSpPr>
        <p:spPr>
          <a:xfrm>
            <a:off x="7532614" y="5657850"/>
            <a:ext cx="903703" cy="999126"/>
          </a:xfrm>
          <a:prstGeom prst="rect">
            <a:avLst/>
          </a:prstGeom>
          <a:noFill/>
          <a:ln w="28575">
            <a:solidFill>
              <a:srgbClr val="00B0F0"/>
            </a:solidFill>
          </a:ln>
          <a:scene3d>
            <a:camera prst="orthographicFront"/>
            <a:lightRig rig="threePt" dir="t"/>
          </a:scene3d>
          <a:sp3d extrusionH="76200" contourW="12700">
            <a:bevelT w="101600" prst="riblet"/>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9" name="Chart 58">
            <a:extLst>
              <a:ext uri="{FF2B5EF4-FFF2-40B4-BE49-F238E27FC236}">
                <a16:creationId xmlns:a16="http://schemas.microsoft.com/office/drawing/2014/main" id="{375698CF-74DA-476D-82AB-6AF18FC17265}"/>
              </a:ext>
            </a:extLst>
          </p:cNvPr>
          <p:cNvGraphicFramePr>
            <a:graphicFrameLocks/>
          </p:cNvGraphicFramePr>
          <p:nvPr/>
        </p:nvGraphicFramePr>
        <p:xfrm>
          <a:off x="6226871" y="1084115"/>
          <a:ext cx="5803203" cy="3188269"/>
        </p:xfrm>
        <a:graphic>
          <a:graphicData uri="http://schemas.openxmlformats.org/drawingml/2006/chart">
            <c:chart xmlns:c="http://schemas.openxmlformats.org/drawingml/2006/chart" xmlns:r="http://schemas.openxmlformats.org/officeDocument/2006/relationships" r:id="rId3"/>
          </a:graphicData>
        </a:graphic>
      </p:graphicFrame>
      <p:cxnSp>
        <p:nvCxnSpPr>
          <p:cNvPr id="51" name="Straight Connector 50">
            <a:extLst>
              <a:ext uri="{FF2B5EF4-FFF2-40B4-BE49-F238E27FC236}">
                <a16:creationId xmlns:a16="http://schemas.microsoft.com/office/drawing/2014/main" id="{512282B4-16DD-4683-8584-D2C772850F69}"/>
              </a:ext>
            </a:extLst>
          </p:cNvPr>
          <p:cNvCxnSpPr>
            <a:cxnSpLocks/>
          </p:cNvCxnSpPr>
          <p:nvPr/>
        </p:nvCxnSpPr>
        <p:spPr>
          <a:xfrm>
            <a:off x="10186405" y="1497118"/>
            <a:ext cx="0" cy="182880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80AC88EE-50B7-4CB1-BF88-E2888E9CA290}"/>
              </a:ext>
            </a:extLst>
          </p:cNvPr>
          <p:cNvSpPr/>
          <p:nvPr/>
        </p:nvSpPr>
        <p:spPr>
          <a:xfrm>
            <a:off x="8627171" y="4334170"/>
            <a:ext cx="3145729" cy="2413168"/>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5">
            <a:extLst>
              <a:ext uri="{FF2B5EF4-FFF2-40B4-BE49-F238E27FC236}">
                <a16:creationId xmlns:a16="http://schemas.microsoft.com/office/drawing/2014/main" id="{A31AC9E6-F878-426C-9349-204B3E925F9F}"/>
              </a:ext>
            </a:extLst>
          </p:cNvPr>
          <p:cNvSpPr/>
          <p:nvPr/>
        </p:nvSpPr>
        <p:spPr>
          <a:xfrm>
            <a:off x="218194" y="3357043"/>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Channelized vs Ponded Wetlands</a:t>
            </a:r>
          </a:p>
        </p:txBody>
      </p:sp>
      <p:pic>
        <p:nvPicPr>
          <p:cNvPr id="2" name="Picture 2">
            <a:extLst>
              <a:ext uri="{FF2B5EF4-FFF2-40B4-BE49-F238E27FC236}">
                <a16:creationId xmlns:a16="http://schemas.microsoft.com/office/drawing/2014/main" id="{3E969FE2-3F24-411C-A5FC-6865294A8585}"/>
              </a:ext>
            </a:extLst>
          </p:cNvPr>
          <p:cNvPicPr>
            <a:picLocks noChangeAspect="1"/>
          </p:cNvPicPr>
          <p:nvPr/>
        </p:nvPicPr>
        <p:blipFill>
          <a:blip r:embed="rId4"/>
          <a:stretch>
            <a:fillRect/>
          </a:stretch>
        </p:blipFill>
        <p:spPr>
          <a:xfrm>
            <a:off x="11301413" y="3531870"/>
            <a:ext cx="561975" cy="419100"/>
          </a:xfrm>
          <a:prstGeom prst="rect">
            <a:avLst/>
          </a:prstGeom>
        </p:spPr>
      </p:pic>
      <p:sp>
        <p:nvSpPr>
          <p:cNvPr id="23" name="Rectangle 22">
            <a:extLst>
              <a:ext uri="{FF2B5EF4-FFF2-40B4-BE49-F238E27FC236}">
                <a16:creationId xmlns:a16="http://schemas.microsoft.com/office/drawing/2014/main" id="{71F259D2-3B6B-49F9-871E-2BD321B44A43}"/>
              </a:ext>
            </a:extLst>
          </p:cNvPr>
          <p:cNvSpPr/>
          <p:nvPr/>
        </p:nvSpPr>
        <p:spPr>
          <a:xfrm>
            <a:off x="3560689" y="4322288"/>
            <a:ext cx="1380152" cy="461665"/>
          </a:xfrm>
          <a:prstGeom prst="rect">
            <a:avLst/>
          </a:prstGeom>
          <a:noFill/>
          <a:ln w="28575">
            <a:solidFill>
              <a:srgbClr val="00B0F0"/>
            </a:solidFill>
          </a:ln>
          <a:scene3d>
            <a:camera prst="orthographicFront"/>
            <a:lightRig rig="threePt" dir="t"/>
          </a:scene3d>
          <a:sp3d extrusionH="76200" contourW="12700">
            <a:bevelT w="101600" prst="riblet"/>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8883DE9-E8B1-4A6D-B846-9C010E577CF8}"/>
              </a:ext>
            </a:extLst>
          </p:cNvPr>
          <p:cNvSpPr/>
          <p:nvPr/>
        </p:nvSpPr>
        <p:spPr>
          <a:xfrm>
            <a:off x="5081531" y="4720499"/>
            <a:ext cx="1728844" cy="711935"/>
          </a:xfrm>
          <a:prstGeom prst="rect">
            <a:avLst/>
          </a:prstGeom>
          <a:noFill/>
          <a:ln w="28575">
            <a:solidFill>
              <a:srgbClr val="00B0F0"/>
            </a:solidFill>
          </a:ln>
          <a:scene3d>
            <a:camera prst="orthographicFront"/>
            <a:lightRig rig="threePt" dir="t"/>
          </a:scene3d>
          <a:sp3d extrusionH="76200" contourW="12700">
            <a:bevelT w="101600" prst="riblet"/>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56A4822-A258-4FBA-A2E0-15C57F0553CE}"/>
              </a:ext>
            </a:extLst>
          </p:cNvPr>
          <p:cNvSpPr/>
          <p:nvPr/>
        </p:nvSpPr>
        <p:spPr>
          <a:xfrm>
            <a:off x="1530515" y="4521683"/>
            <a:ext cx="1380152" cy="382168"/>
          </a:xfrm>
          <a:prstGeom prst="rect">
            <a:avLst/>
          </a:prstGeom>
          <a:noFill/>
          <a:ln w="28575">
            <a:solidFill>
              <a:srgbClr val="00B0F0"/>
            </a:solidFill>
          </a:ln>
          <a:scene3d>
            <a:camera prst="orthographicFront"/>
            <a:lightRig rig="threePt" dir="t"/>
          </a:scene3d>
          <a:sp3d extrusionH="76200" contourW="12700">
            <a:bevelT w="101600" prst="riblet"/>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5ACD496-A375-4F40-91DE-9F74B94584B2}"/>
              </a:ext>
            </a:extLst>
          </p:cNvPr>
          <p:cNvGrpSpPr/>
          <p:nvPr/>
        </p:nvGrpSpPr>
        <p:grpSpPr>
          <a:xfrm>
            <a:off x="8584152" y="4322569"/>
            <a:ext cx="3283998" cy="2496421"/>
            <a:chOff x="8584152" y="4322569"/>
            <a:chExt cx="3283998" cy="2496421"/>
          </a:xfrm>
        </p:grpSpPr>
        <p:grpSp>
          <p:nvGrpSpPr>
            <p:cNvPr id="76" name="Group 75">
              <a:extLst>
                <a:ext uri="{FF2B5EF4-FFF2-40B4-BE49-F238E27FC236}">
                  <a16:creationId xmlns:a16="http://schemas.microsoft.com/office/drawing/2014/main" id="{DDEC7C28-58F9-4691-979A-9CC5957A56CD}"/>
                </a:ext>
              </a:extLst>
            </p:cNvPr>
            <p:cNvGrpSpPr/>
            <p:nvPr/>
          </p:nvGrpSpPr>
          <p:grpSpPr>
            <a:xfrm>
              <a:off x="8584152" y="4322569"/>
              <a:ext cx="3283998" cy="2496421"/>
              <a:chOff x="8584152" y="4371997"/>
              <a:chExt cx="3283998" cy="2496421"/>
            </a:xfrm>
          </p:grpSpPr>
          <p:pic>
            <p:nvPicPr>
              <p:cNvPr id="45" name="Picture 44">
                <a:extLst>
                  <a:ext uri="{FF2B5EF4-FFF2-40B4-BE49-F238E27FC236}">
                    <a16:creationId xmlns:a16="http://schemas.microsoft.com/office/drawing/2014/main" id="{59C35376-1AEE-4C08-8861-055E895395D0}"/>
                  </a:ext>
                </a:extLst>
              </p:cNvPr>
              <p:cNvPicPr>
                <a:picLocks noChangeAspect="1"/>
              </p:cNvPicPr>
              <p:nvPr/>
            </p:nvPicPr>
            <p:blipFill rotWithShape="1">
              <a:blip r:embed="rId5"/>
              <a:srcRect t="2992" r="13440" b="46840"/>
              <a:stretch/>
            </p:blipFill>
            <p:spPr>
              <a:xfrm>
                <a:off x="8679561" y="4798505"/>
                <a:ext cx="944624" cy="1030798"/>
              </a:xfrm>
              <a:prstGeom prst="rect">
                <a:avLst/>
              </a:prstGeom>
              <a:ln w="6350">
                <a:noFill/>
              </a:ln>
            </p:spPr>
          </p:pic>
          <p:pic>
            <p:nvPicPr>
              <p:cNvPr id="49" name="Picture 48">
                <a:extLst>
                  <a:ext uri="{FF2B5EF4-FFF2-40B4-BE49-F238E27FC236}">
                    <a16:creationId xmlns:a16="http://schemas.microsoft.com/office/drawing/2014/main" id="{C83D24B1-E09A-4FCE-A634-674C194B553E}"/>
                  </a:ext>
                </a:extLst>
              </p:cNvPr>
              <p:cNvPicPr>
                <a:picLocks noChangeAspect="1"/>
              </p:cNvPicPr>
              <p:nvPr/>
            </p:nvPicPr>
            <p:blipFill rotWithShape="1">
              <a:blip r:embed="rId5"/>
              <a:srcRect t="49842" r="13440" b="-9"/>
              <a:stretch/>
            </p:blipFill>
            <p:spPr>
              <a:xfrm>
                <a:off x="9688425" y="4769927"/>
                <a:ext cx="944622" cy="1030798"/>
              </a:xfrm>
              <a:prstGeom prst="rect">
                <a:avLst/>
              </a:prstGeom>
              <a:ln w="6350">
                <a:noFill/>
              </a:ln>
            </p:spPr>
          </p:pic>
          <p:sp>
            <p:nvSpPr>
              <p:cNvPr id="74" name="TextBox 73">
                <a:extLst>
                  <a:ext uri="{FF2B5EF4-FFF2-40B4-BE49-F238E27FC236}">
                    <a16:creationId xmlns:a16="http://schemas.microsoft.com/office/drawing/2014/main" id="{833D4EA8-E738-4294-B76C-4406B0EADC5D}"/>
                  </a:ext>
                </a:extLst>
              </p:cNvPr>
              <p:cNvSpPr txBox="1"/>
              <p:nvPr/>
            </p:nvSpPr>
            <p:spPr>
              <a:xfrm>
                <a:off x="8584152" y="4371997"/>
                <a:ext cx="1892954" cy="369332"/>
              </a:xfrm>
              <a:prstGeom prst="rect">
                <a:avLst/>
              </a:prstGeom>
              <a:noFill/>
              <a:ln>
                <a:noFill/>
              </a:ln>
            </p:spPr>
            <p:txBody>
              <a:bodyPr wrap="none" rtlCol="0">
                <a:spAutoFit/>
              </a:bodyPr>
              <a:lstStyle/>
              <a:p>
                <a:r>
                  <a:rPr lang="en-US" b="1" u="sng" dirty="0"/>
                  <a:t>Legend and Notes</a:t>
                </a:r>
              </a:p>
            </p:txBody>
          </p:sp>
          <p:sp>
            <p:nvSpPr>
              <p:cNvPr id="75" name="TextBox 74">
                <a:extLst>
                  <a:ext uri="{FF2B5EF4-FFF2-40B4-BE49-F238E27FC236}">
                    <a16:creationId xmlns:a16="http://schemas.microsoft.com/office/drawing/2014/main" id="{9AA5EEAA-22AE-4D5C-BD10-8F1F2BAD1AAB}"/>
                  </a:ext>
                </a:extLst>
              </p:cNvPr>
              <p:cNvSpPr txBox="1"/>
              <p:nvPr/>
            </p:nvSpPr>
            <p:spPr>
              <a:xfrm>
                <a:off x="8589071" y="5791200"/>
                <a:ext cx="3279079" cy="1077218"/>
              </a:xfrm>
              <a:prstGeom prst="rect">
                <a:avLst/>
              </a:prstGeom>
              <a:noFill/>
              <a:ln>
                <a:noFill/>
              </a:ln>
            </p:spPr>
            <p:txBody>
              <a:bodyPr wrap="square" rtlCol="0">
                <a:spAutoFit/>
              </a:bodyPr>
              <a:lstStyle/>
              <a:p>
                <a:r>
                  <a:rPr lang="en-US" sz="1000" dirty="0"/>
                  <a:t>CH – sample collected from within main channel</a:t>
                </a:r>
              </a:p>
              <a:p>
                <a:r>
                  <a:rPr lang="en-US" sz="1000" dirty="0"/>
                  <a:t>BANK – sample collected from bank of channel</a:t>
                </a:r>
              </a:p>
              <a:p>
                <a:r>
                  <a:rPr lang="en-US" sz="1000" dirty="0"/>
                  <a:t>WET – sample collected from wetland area (off-channel)</a:t>
                </a:r>
              </a:p>
              <a:p>
                <a:r>
                  <a:rPr lang="en-US" sz="1000" dirty="0"/>
                  <a:t>POND – sample collected from within pond</a:t>
                </a:r>
              </a:p>
              <a:p>
                <a:endParaRPr lang="en-US" sz="400" i="1" dirty="0"/>
              </a:p>
              <a:p>
                <a:r>
                  <a:rPr lang="en-US" sz="900" i="1" dirty="0"/>
                  <a:t>RC3B-WET sample excluded from graph for scale purposes but is included in figures and statistical analysis.</a:t>
                </a:r>
              </a:p>
            </p:txBody>
          </p:sp>
        </p:grpSp>
        <p:pic>
          <p:nvPicPr>
            <p:cNvPr id="4" name="Picture 3">
              <a:extLst>
                <a:ext uri="{FF2B5EF4-FFF2-40B4-BE49-F238E27FC236}">
                  <a16:creationId xmlns:a16="http://schemas.microsoft.com/office/drawing/2014/main" id="{A61D0162-56B3-430C-92C8-6D0151EE1BC9}"/>
                </a:ext>
              </a:extLst>
            </p:cNvPr>
            <p:cNvPicPr>
              <a:picLocks noChangeAspect="1"/>
            </p:cNvPicPr>
            <p:nvPr/>
          </p:nvPicPr>
          <p:blipFill>
            <a:blip r:embed="rId6"/>
            <a:stretch>
              <a:fillRect/>
            </a:stretch>
          </p:blipFill>
          <p:spPr>
            <a:xfrm>
              <a:off x="9688425" y="4928585"/>
              <a:ext cx="870218" cy="787340"/>
            </a:xfrm>
            <a:prstGeom prst="rect">
              <a:avLst/>
            </a:prstGeom>
          </p:spPr>
        </p:pic>
        <p:grpSp>
          <p:nvGrpSpPr>
            <p:cNvPr id="7" name="Group 6">
              <a:extLst>
                <a:ext uri="{FF2B5EF4-FFF2-40B4-BE49-F238E27FC236}">
                  <a16:creationId xmlns:a16="http://schemas.microsoft.com/office/drawing/2014/main" id="{B0FB7B7D-B1D8-443F-B98D-BB8B3DED459A}"/>
                </a:ext>
              </a:extLst>
            </p:cNvPr>
            <p:cNvGrpSpPr/>
            <p:nvPr/>
          </p:nvGrpSpPr>
          <p:grpSpPr>
            <a:xfrm>
              <a:off x="8676107" y="4928585"/>
              <a:ext cx="1048918" cy="845300"/>
              <a:chOff x="8676107" y="4928585"/>
              <a:chExt cx="1048918" cy="845300"/>
            </a:xfrm>
          </p:grpSpPr>
          <p:sp>
            <p:nvSpPr>
              <p:cNvPr id="6" name="Rectangle 5">
                <a:extLst>
                  <a:ext uri="{FF2B5EF4-FFF2-40B4-BE49-F238E27FC236}">
                    <a16:creationId xmlns:a16="http://schemas.microsoft.com/office/drawing/2014/main" id="{BFB12122-6C5E-4367-996E-531808808914}"/>
                  </a:ext>
                </a:extLst>
              </p:cNvPr>
              <p:cNvSpPr/>
              <p:nvPr/>
            </p:nvSpPr>
            <p:spPr>
              <a:xfrm>
                <a:off x="8676107" y="4928585"/>
                <a:ext cx="1048918" cy="84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84496A-A7A2-4D3E-807B-1ACBAA0E389B}"/>
                  </a:ext>
                </a:extLst>
              </p:cNvPr>
              <p:cNvPicPr>
                <a:picLocks noChangeAspect="1"/>
              </p:cNvPicPr>
              <p:nvPr/>
            </p:nvPicPr>
            <p:blipFill rotWithShape="1">
              <a:blip r:embed="rId7"/>
              <a:srcRect t="5064"/>
              <a:stretch/>
            </p:blipFill>
            <p:spPr>
              <a:xfrm>
                <a:off x="8754415" y="4959515"/>
                <a:ext cx="844959" cy="739350"/>
              </a:xfrm>
              <a:prstGeom prst="rect">
                <a:avLst/>
              </a:prstGeom>
            </p:spPr>
          </p:pic>
        </p:grpSp>
      </p:grpSp>
      <p:sp>
        <p:nvSpPr>
          <p:cNvPr id="31" name="Rounded Rectangle 5">
            <a:extLst>
              <a:ext uri="{FF2B5EF4-FFF2-40B4-BE49-F238E27FC236}">
                <a16:creationId xmlns:a16="http://schemas.microsoft.com/office/drawing/2014/main" id="{F2408270-61B3-45C5-BED1-3768778EA1B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F76EB62-36FE-4744-8518-7E6CF7C7C9F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340564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9A72D851-8D36-4BD4-A2D8-552E34A8D9AD}"/>
              </a:ext>
            </a:extLst>
          </p:cNvPr>
          <p:cNvPicPr>
            <a:picLocks noChangeAspect="1"/>
          </p:cNvPicPr>
          <p:nvPr/>
        </p:nvPicPr>
        <p:blipFill rotWithShape="1">
          <a:blip r:embed="rId2"/>
          <a:srcRect l="628" t="1395"/>
          <a:stretch/>
        </p:blipFill>
        <p:spPr>
          <a:xfrm>
            <a:off x="6820787" y="1011760"/>
            <a:ext cx="5231015" cy="3433760"/>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2 Sediment Impacts: Proximity to Source</a:t>
              </a:r>
            </a:p>
          </p:txBody>
        </p:sp>
      </p:grpSp>
      <p:sp>
        <p:nvSpPr>
          <p:cNvPr id="29" name="TextBox 28">
            <a:extLst>
              <a:ext uri="{FF2B5EF4-FFF2-40B4-BE49-F238E27FC236}">
                <a16:creationId xmlns:a16="http://schemas.microsoft.com/office/drawing/2014/main" id="{F6128EA9-1857-4D21-AE03-B95E2FAD8198}"/>
              </a:ext>
            </a:extLst>
          </p:cNvPr>
          <p:cNvSpPr txBox="1"/>
          <p:nvPr/>
        </p:nvSpPr>
        <p:spPr>
          <a:xfrm>
            <a:off x="10145926" y="4653785"/>
            <a:ext cx="750526" cy="253916"/>
          </a:xfrm>
          <a:prstGeom prst="rect">
            <a:avLst/>
          </a:prstGeom>
          <a:noFill/>
        </p:spPr>
        <p:txBody>
          <a:bodyPr wrap="none" rtlCol="0">
            <a:spAutoFit/>
          </a:bodyPr>
          <a:lstStyle/>
          <a:p>
            <a:r>
              <a:rPr lang="en-US" sz="1050" b="1" dirty="0">
                <a:solidFill>
                  <a:schemeClr val="bg1"/>
                </a:solidFill>
              </a:rPr>
              <a:t>Lake Elmo</a:t>
            </a:r>
          </a:p>
        </p:txBody>
      </p:sp>
      <p:sp>
        <p:nvSpPr>
          <p:cNvPr id="31" name="TextBox 30">
            <a:extLst>
              <a:ext uri="{FF2B5EF4-FFF2-40B4-BE49-F238E27FC236}">
                <a16:creationId xmlns:a16="http://schemas.microsoft.com/office/drawing/2014/main" id="{11069E2B-5570-4B39-B8BF-FB56E2A8B356}"/>
              </a:ext>
            </a:extLst>
          </p:cNvPr>
          <p:cNvSpPr txBox="1"/>
          <p:nvPr/>
        </p:nvSpPr>
        <p:spPr>
          <a:xfrm>
            <a:off x="4278526" y="2910710"/>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28" name="TextBox 27">
            <a:extLst>
              <a:ext uri="{FF2B5EF4-FFF2-40B4-BE49-F238E27FC236}">
                <a16:creationId xmlns:a16="http://schemas.microsoft.com/office/drawing/2014/main" id="{5547ADBC-BB48-4EC4-8D23-877AD2E6C6A3}"/>
              </a:ext>
            </a:extLst>
          </p:cNvPr>
          <p:cNvSpPr txBox="1"/>
          <p:nvPr/>
        </p:nvSpPr>
        <p:spPr>
          <a:xfrm>
            <a:off x="7273589" y="4527514"/>
            <a:ext cx="4816882" cy="2221294"/>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Isolating for Proximity to Source Area</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a:defRPr/>
            </a:pPr>
            <a:r>
              <a:rPr lang="en-US" sz="1150" dirty="0">
                <a:latin typeface="Arial" panose="020B0604020202020204" pitchFamily="34" charset="0"/>
                <a:cs typeface="Arial" panose="020B0604020202020204" pitchFamily="34" charset="0"/>
              </a:rPr>
              <a:t>As previously shown, PFOS in sediment is generally higher in Segment 2 than in other portions of the corridor. Two locations within the corridor, the western portion of Raleigh Creek in Segment 2 and the inlet to Eagle Point Lake in Segment 4, have very similar depositional environments (channelized wetlands) and a similar range in organic content (up to 150 g/kg). </a:t>
            </a:r>
          </a:p>
          <a:p>
            <a:pPr algn="ctr" defTabSz="1063460">
              <a:defRPr/>
            </a:pPr>
            <a:endParaRPr lang="en-US" sz="700" b="1" u="sng" dirty="0">
              <a:latin typeface="Arial" panose="020B0604020202020204" pitchFamily="34" charset="0"/>
              <a:cs typeface="Arial" panose="020B0604020202020204" pitchFamily="34" charset="0"/>
            </a:endParaRPr>
          </a:p>
          <a:p>
            <a:pPr algn="ctr" defTabSz="1063460">
              <a:defRPr/>
            </a:pPr>
            <a:r>
              <a:rPr lang="en-US" sz="1150" b="1" u="sng" dirty="0">
                <a:latin typeface="Arial" panose="020B0604020202020204" pitchFamily="34" charset="0"/>
                <a:cs typeface="Arial" panose="020B0604020202020204" pitchFamily="34" charset="0"/>
              </a:rPr>
              <a:t>Finding:</a:t>
            </a:r>
            <a:r>
              <a:rPr lang="en-US" sz="1150" dirty="0">
                <a:latin typeface="Arial" panose="020B0604020202020204" pitchFamily="34" charset="0"/>
                <a:cs typeface="Arial" panose="020B0604020202020204" pitchFamily="34" charset="0"/>
              </a:rPr>
              <a:t> However, the PFOS in the channelized wetlands is significantly higher than in any other segment in the system, supporting that proximity to source is the greatest contributing factor to PFAS concentrations in sediments.</a:t>
            </a:r>
          </a:p>
        </p:txBody>
      </p:sp>
      <p:grpSp>
        <p:nvGrpSpPr>
          <p:cNvPr id="22" name="Group 21">
            <a:extLst>
              <a:ext uri="{FF2B5EF4-FFF2-40B4-BE49-F238E27FC236}">
                <a16:creationId xmlns:a16="http://schemas.microsoft.com/office/drawing/2014/main" id="{9C82A4F9-67AC-47F9-89CF-C245BE4E63AF}"/>
              </a:ext>
            </a:extLst>
          </p:cNvPr>
          <p:cNvGrpSpPr>
            <a:grpSpLocks noChangeAspect="1"/>
          </p:cNvGrpSpPr>
          <p:nvPr/>
        </p:nvGrpSpPr>
        <p:grpSpPr>
          <a:xfrm>
            <a:off x="358645" y="1009120"/>
            <a:ext cx="6120228" cy="3181880"/>
            <a:chOff x="1553360" y="2668630"/>
            <a:chExt cx="7235882" cy="4042789"/>
          </a:xfrm>
        </p:grpSpPr>
        <p:pic>
          <p:nvPicPr>
            <p:cNvPr id="25" name="Picture 24">
              <a:extLst>
                <a:ext uri="{FF2B5EF4-FFF2-40B4-BE49-F238E27FC236}">
                  <a16:creationId xmlns:a16="http://schemas.microsoft.com/office/drawing/2014/main" id="{DA5E9A9F-43B8-492B-B805-F7C08CEA47DD}"/>
                </a:ext>
              </a:extLst>
            </p:cNvPr>
            <p:cNvPicPr>
              <a:picLocks noChangeAspect="1"/>
            </p:cNvPicPr>
            <p:nvPr/>
          </p:nvPicPr>
          <p:blipFill rotWithShape="1">
            <a:blip r:embed="rId3"/>
            <a:srcRect l="1" t="35642" r="20356" b="-29"/>
            <a:stretch/>
          </p:blipFill>
          <p:spPr>
            <a:xfrm>
              <a:off x="1553360" y="2668630"/>
              <a:ext cx="7235882" cy="4042789"/>
            </a:xfrm>
            <a:prstGeom prst="rect">
              <a:avLst/>
            </a:prstGeom>
            <a:ln w="34925">
              <a:solidFill>
                <a:srgbClr val="00B0F0"/>
              </a:solidFill>
            </a:ln>
          </p:spPr>
        </p:pic>
        <p:sp>
          <p:nvSpPr>
            <p:cNvPr id="34" name="TextBox 33">
              <a:extLst>
                <a:ext uri="{FF2B5EF4-FFF2-40B4-BE49-F238E27FC236}">
                  <a16:creationId xmlns:a16="http://schemas.microsoft.com/office/drawing/2014/main" id="{341561F0-AD51-44D8-A921-6D1197C73F01}"/>
                </a:ext>
              </a:extLst>
            </p:cNvPr>
            <p:cNvSpPr txBox="1"/>
            <p:nvPr/>
          </p:nvSpPr>
          <p:spPr>
            <a:xfrm>
              <a:off x="6260381" y="5752886"/>
              <a:ext cx="1093570" cy="253917"/>
            </a:xfrm>
            <a:prstGeom prst="rect">
              <a:avLst/>
            </a:prstGeom>
            <a:noFill/>
          </p:spPr>
          <p:txBody>
            <a:bodyPr wrap="none" rtlCol="0">
              <a:spAutoFit/>
            </a:bodyPr>
            <a:lstStyle/>
            <a:p>
              <a:r>
                <a:rPr lang="en-US" sz="1050" b="1" dirty="0">
                  <a:solidFill>
                    <a:schemeClr val="bg1"/>
                  </a:solidFill>
                </a:rPr>
                <a:t>Eagle Point Lake</a:t>
              </a:r>
            </a:p>
          </p:txBody>
        </p:sp>
        <p:sp>
          <p:nvSpPr>
            <p:cNvPr id="35" name="TextBox 34">
              <a:extLst>
                <a:ext uri="{FF2B5EF4-FFF2-40B4-BE49-F238E27FC236}">
                  <a16:creationId xmlns:a16="http://schemas.microsoft.com/office/drawing/2014/main" id="{147BE502-ADD4-4310-8510-FBFD4FC278CD}"/>
                </a:ext>
              </a:extLst>
            </p:cNvPr>
            <p:cNvSpPr txBox="1"/>
            <p:nvPr/>
          </p:nvSpPr>
          <p:spPr>
            <a:xfrm>
              <a:off x="4554751" y="3301235"/>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38" name="Rounded Rectangle 5">
              <a:extLst>
                <a:ext uri="{FF2B5EF4-FFF2-40B4-BE49-F238E27FC236}">
                  <a16:creationId xmlns:a16="http://schemas.microsoft.com/office/drawing/2014/main" id="{564D2277-150F-4184-8BC8-551F0CE5CDC5}"/>
                </a:ext>
              </a:extLst>
            </p:cNvPr>
            <p:cNvSpPr/>
            <p:nvPr/>
          </p:nvSpPr>
          <p:spPr>
            <a:xfrm>
              <a:off x="5954919" y="2702491"/>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Reference Map: PFOS Results</a:t>
              </a:r>
              <a:endParaRPr lang="en-US" sz="900" b="1" dirty="0">
                <a:solidFill>
                  <a:schemeClr val="bg1"/>
                </a:solidFill>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FD030BCB-9219-4F7E-BD61-51D16CB6C1F0}"/>
              </a:ext>
            </a:extLst>
          </p:cNvPr>
          <p:cNvSpPr/>
          <p:nvPr/>
        </p:nvSpPr>
        <p:spPr>
          <a:xfrm>
            <a:off x="3747282" y="2038350"/>
            <a:ext cx="1348593" cy="68601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CCF594-70C7-441D-A45F-971A8E94B27D}"/>
              </a:ext>
            </a:extLst>
          </p:cNvPr>
          <p:cNvSpPr/>
          <p:nvPr/>
        </p:nvSpPr>
        <p:spPr>
          <a:xfrm>
            <a:off x="1333499" y="1403602"/>
            <a:ext cx="1047751" cy="28160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3BB2A43-97DD-4BA5-B01E-08F6C0270800}"/>
              </a:ext>
            </a:extLst>
          </p:cNvPr>
          <p:cNvCxnSpPr>
            <a:cxnSpLocks/>
            <a:stCxn id="4" idx="3"/>
            <a:endCxn id="70" idx="1"/>
          </p:cNvCxnSpPr>
          <p:nvPr/>
        </p:nvCxnSpPr>
        <p:spPr>
          <a:xfrm>
            <a:off x="5095875" y="2381355"/>
            <a:ext cx="1724912" cy="347285"/>
          </a:xfrm>
          <a:prstGeom prst="line">
            <a:avLst/>
          </a:prstGeom>
          <a:ln w="19050">
            <a:solidFill>
              <a:srgbClr val="00B0F0"/>
            </a:solidFill>
            <a:prstDash val="sysDash"/>
          </a:ln>
          <a:effectLst/>
        </p:spPr>
        <p:style>
          <a:lnRef idx="1">
            <a:schemeClr val="accent1"/>
          </a:lnRef>
          <a:fillRef idx="0">
            <a:schemeClr val="accent1"/>
          </a:fillRef>
          <a:effectRef idx="0">
            <a:schemeClr val="accent1"/>
          </a:effectRef>
          <a:fontRef idx="minor">
            <a:schemeClr val="tx1"/>
          </a:fontRef>
        </p:style>
      </p:cxnSp>
      <p:sp>
        <p:nvSpPr>
          <p:cNvPr id="42" name="Rounded Rectangle 5">
            <a:extLst>
              <a:ext uri="{FF2B5EF4-FFF2-40B4-BE49-F238E27FC236}">
                <a16:creationId xmlns:a16="http://schemas.microsoft.com/office/drawing/2014/main" id="{D93C6688-835F-4167-A2A0-36A8661643BB}"/>
              </a:ext>
            </a:extLst>
          </p:cNvPr>
          <p:cNvSpPr/>
          <p:nvPr/>
        </p:nvSpPr>
        <p:spPr>
          <a:xfrm>
            <a:off x="9994622" y="1051536"/>
            <a:ext cx="2014356" cy="353095"/>
          </a:xfrm>
          <a:prstGeom prst="roundRect">
            <a:avLst/>
          </a:prstGeom>
          <a:solidFill>
            <a:srgbClr val="00B0F0"/>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Eagle Point Lake Inlet Channelized Wetlands</a:t>
            </a:r>
            <a:endParaRPr lang="en-US" sz="900" b="1"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AEE9FA0-056A-43F8-8346-92D393386372}"/>
              </a:ext>
            </a:extLst>
          </p:cNvPr>
          <p:cNvSpPr/>
          <p:nvPr/>
        </p:nvSpPr>
        <p:spPr>
          <a:xfrm>
            <a:off x="394840" y="2381355"/>
            <a:ext cx="938660" cy="1255077"/>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66C6CAE-2094-4793-B8EE-740A2499D47D}"/>
              </a:ext>
            </a:extLst>
          </p:cNvPr>
          <p:cNvSpPr txBox="1"/>
          <p:nvPr/>
        </p:nvSpPr>
        <p:spPr>
          <a:xfrm>
            <a:off x="369341" y="2367765"/>
            <a:ext cx="702120" cy="276999"/>
          </a:xfrm>
          <a:prstGeom prst="rect">
            <a:avLst/>
          </a:prstGeom>
          <a:noFill/>
        </p:spPr>
        <p:txBody>
          <a:bodyPr wrap="square" rtlCol="0">
            <a:spAutoFit/>
          </a:bodyPr>
          <a:lstStyle/>
          <a:p>
            <a:r>
              <a:rPr lang="en-US" sz="1200" b="1" u="sng" dirty="0"/>
              <a:t>Legend</a:t>
            </a:r>
            <a:endParaRPr lang="en-US" b="1" u="sng" dirty="0"/>
          </a:p>
        </p:txBody>
      </p:sp>
      <p:cxnSp>
        <p:nvCxnSpPr>
          <p:cNvPr id="43" name="Straight Connector 42">
            <a:extLst>
              <a:ext uri="{FF2B5EF4-FFF2-40B4-BE49-F238E27FC236}">
                <a16:creationId xmlns:a16="http://schemas.microsoft.com/office/drawing/2014/main" id="{6382928F-5596-4090-ACF1-2EEAD0A184F1}"/>
              </a:ext>
            </a:extLst>
          </p:cNvPr>
          <p:cNvCxnSpPr>
            <a:cxnSpLocks/>
            <a:stCxn id="40" idx="2"/>
          </p:cNvCxnSpPr>
          <p:nvPr/>
        </p:nvCxnSpPr>
        <p:spPr>
          <a:xfrm>
            <a:off x="1857375" y="1685204"/>
            <a:ext cx="2028825" cy="2893928"/>
          </a:xfrm>
          <a:prstGeom prst="line">
            <a:avLst/>
          </a:prstGeom>
          <a:ln w="19050">
            <a:solidFill>
              <a:srgbClr val="00B0F0"/>
            </a:solidFill>
            <a:prstDash val="dash"/>
            <a:tailEnd type="triangle"/>
          </a:ln>
          <a:effectLst/>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63D338C1-E6CA-4B18-A752-BDFCE1677225}"/>
              </a:ext>
            </a:extLst>
          </p:cNvPr>
          <p:cNvPicPr>
            <a:picLocks noChangeAspect="1"/>
          </p:cNvPicPr>
          <p:nvPr/>
        </p:nvPicPr>
        <p:blipFill>
          <a:blip r:embed="rId4"/>
          <a:stretch>
            <a:fillRect/>
          </a:stretch>
        </p:blipFill>
        <p:spPr>
          <a:xfrm>
            <a:off x="423770" y="2632844"/>
            <a:ext cx="834665" cy="952698"/>
          </a:xfrm>
          <a:prstGeom prst="rect">
            <a:avLst/>
          </a:prstGeom>
        </p:spPr>
      </p:pic>
      <p:pic>
        <p:nvPicPr>
          <p:cNvPr id="58" name="Picture 57">
            <a:extLst>
              <a:ext uri="{FF2B5EF4-FFF2-40B4-BE49-F238E27FC236}">
                <a16:creationId xmlns:a16="http://schemas.microsoft.com/office/drawing/2014/main" id="{CEEA39E3-E65D-4CCE-8803-ECE8866BCD65}"/>
              </a:ext>
            </a:extLst>
          </p:cNvPr>
          <p:cNvPicPr>
            <a:picLocks noChangeAspect="1"/>
          </p:cNvPicPr>
          <p:nvPr/>
        </p:nvPicPr>
        <p:blipFill rotWithShape="1">
          <a:blip r:embed="rId5"/>
          <a:srcRect l="20479" t="21567" b="4066"/>
          <a:stretch/>
        </p:blipFill>
        <p:spPr>
          <a:xfrm>
            <a:off x="406170" y="4345099"/>
            <a:ext cx="6793554" cy="2381831"/>
          </a:xfrm>
          <a:prstGeom prst="rect">
            <a:avLst/>
          </a:prstGeom>
          <a:ln w="34925">
            <a:solidFill>
              <a:srgbClr val="00B0F0"/>
            </a:solidFill>
          </a:ln>
        </p:spPr>
      </p:pic>
      <p:sp>
        <p:nvSpPr>
          <p:cNvPr id="59" name="Rounded Rectangle 5">
            <a:extLst>
              <a:ext uri="{FF2B5EF4-FFF2-40B4-BE49-F238E27FC236}">
                <a16:creationId xmlns:a16="http://schemas.microsoft.com/office/drawing/2014/main" id="{FF00691B-761D-4381-A9CC-1DB6F7468E8E}"/>
              </a:ext>
            </a:extLst>
          </p:cNvPr>
          <p:cNvSpPr/>
          <p:nvPr/>
        </p:nvSpPr>
        <p:spPr>
          <a:xfrm>
            <a:off x="5132530" y="4367843"/>
            <a:ext cx="2014356" cy="42806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Raleigh Creek Channelized Wetlands</a:t>
            </a:r>
            <a:endParaRPr lang="en-US" sz="900" b="1" dirty="0">
              <a:solidFill>
                <a:schemeClr val="bg1"/>
              </a:solidFill>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9B32F1E9-0640-492F-B6D9-254C82853D30}"/>
              </a:ext>
            </a:extLst>
          </p:cNvPr>
          <p:cNvGrpSpPr/>
          <p:nvPr/>
        </p:nvGrpSpPr>
        <p:grpSpPr>
          <a:xfrm>
            <a:off x="452197" y="5549645"/>
            <a:ext cx="2035175" cy="1151035"/>
            <a:chOff x="8810625" y="4826000"/>
            <a:chExt cx="2035175" cy="1151035"/>
          </a:xfrm>
        </p:grpSpPr>
        <p:sp>
          <p:nvSpPr>
            <p:cNvPr id="61" name="Rectangle 60">
              <a:extLst>
                <a:ext uri="{FF2B5EF4-FFF2-40B4-BE49-F238E27FC236}">
                  <a16:creationId xmlns:a16="http://schemas.microsoft.com/office/drawing/2014/main" id="{E7D47169-2AFB-47E5-AF06-7D81004D0E3A}"/>
                </a:ext>
              </a:extLst>
            </p:cNvPr>
            <p:cNvSpPr/>
            <p:nvPr/>
          </p:nvSpPr>
          <p:spPr>
            <a:xfrm>
              <a:off x="8810625" y="4826000"/>
              <a:ext cx="2035175" cy="11510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4DC8AB1F-5527-486E-B8E4-205635E68126}"/>
                </a:ext>
              </a:extLst>
            </p:cNvPr>
            <p:cNvGrpSpPr/>
            <p:nvPr/>
          </p:nvGrpSpPr>
          <p:grpSpPr>
            <a:xfrm>
              <a:off x="8828507" y="4891951"/>
              <a:ext cx="1956940" cy="1037149"/>
              <a:chOff x="8676107" y="4739551"/>
              <a:chExt cx="1956940" cy="1037149"/>
            </a:xfrm>
            <a:solidFill>
              <a:schemeClr val="bg1"/>
            </a:solidFill>
          </p:grpSpPr>
          <p:grpSp>
            <p:nvGrpSpPr>
              <p:cNvPr id="63" name="Group 62">
                <a:extLst>
                  <a:ext uri="{FF2B5EF4-FFF2-40B4-BE49-F238E27FC236}">
                    <a16:creationId xmlns:a16="http://schemas.microsoft.com/office/drawing/2014/main" id="{394B7969-4FD8-4C6A-904D-DA107D4260F5}"/>
                  </a:ext>
                </a:extLst>
              </p:cNvPr>
              <p:cNvGrpSpPr/>
              <p:nvPr/>
            </p:nvGrpSpPr>
            <p:grpSpPr>
              <a:xfrm>
                <a:off x="8676107" y="4739551"/>
                <a:ext cx="1956940" cy="1037149"/>
                <a:chOff x="8676107" y="4788979"/>
                <a:chExt cx="1956940" cy="1037149"/>
              </a:xfrm>
              <a:grpFill/>
            </p:grpSpPr>
            <p:pic>
              <p:nvPicPr>
                <p:cNvPr id="68" name="Picture 67">
                  <a:extLst>
                    <a:ext uri="{FF2B5EF4-FFF2-40B4-BE49-F238E27FC236}">
                      <a16:creationId xmlns:a16="http://schemas.microsoft.com/office/drawing/2014/main" id="{4A815EBA-DB59-4F41-B44B-ACCD6EDE6DB5}"/>
                    </a:ext>
                  </a:extLst>
                </p:cNvPr>
                <p:cNvPicPr>
                  <a:picLocks noChangeAspect="1"/>
                </p:cNvPicPr>
                <p:nvPr/>
              </p:nvPicPr>
              <p:blipFill rotWithShape="1">
                <a:blip r:embed="rId6"/>
                <a:srcRect t="2992" r="13440" b="46840"/>
                <a:stretch/>
              </p:blipFill>
              <p:spPr>
                <a:xfrm>
                  <a:off x="8676107" y="4795330"/>
                  <a:ext cx="948078" cy="1030798"/>
                </a:xfrm>
                <a:prstGeom prst="rect">
                  <a:avLst/>
                </a:prstGeom>
                <a:grpFill/>
                <a:ln w="6350">
                  <a:noFill/>
                </a:ln>
              </p:spPr>
            </p:pic>
            <p:pic>
              <p:nvPicPr>
                <p:cNvPr id="69" name="Picture 68">
                  <a:extLst>
                    <a:ext uri="{FF2B5EF4-FFF2-40B4-BE49-F238E27FC236}">
                      <a16:creationId xmlns:a16="http://schemas.microsoft.com/office/drawing/2014/main" id="{FAD6413B-2371-4D79-B988-4CED49B2D998}"/>
                    </a:ext>
                  </a:extLst>
                </p:cNvPr>
                <p:cNvPicPr>
                  <a:picLocks noChangeAspect="1"/>
                </p:cNvPicPr>
                <p:nvPr/>
              </p:nvPicPr>
              <p:blipFill rotWithShape="1">
                <a:blip r:embed="rId6"/>
                <a:srcRect t="50770" r="13440" b="-9"/>
                <a:stretch/>
              </p:blipFill>
              <p:spPr>
                <a:xfrm>
                  <a:off x="9688425" y="4788979"/>
                  <a:ext cx="944622" cy="1011745"/>
                </a:xfrm>
                <a:prstGeom prst="rect">
                  <a:avLst/>
                </a:prstGeom>
                <a:grpFill/>
                <a:ln w="6350">
                  <a:noFill/>
                </a:ln>
              </p:spPr>
            </p:pic>
          </p:grpSp>
          <p:pic>
            <p:nvPicPr>
              <p:cNvPr id="64" name="Picture 63">
                <a:extLst>
                  <a:ext uri="{FF2B5EF4-FFF2-40B4-BE49-F238E27FC236}">
                    <a16:creationId xmlns:a16="http://schemas.microsoft.com/office/drawing/2014/main" id="{CA5BD18F-7411-417A-8876-EBAC805CBD7B}"/>
                  </a:ext>
                </a:extLst>
              </p:cNvPr>
              <p:cNvPicPr>
                <a:picLocks noChangeAspect="1"/>
              </p:cNvPicPr>
              <p:nvPr/>
            </p:nvPicPr>
            <p:blipFill>
              <a:blip r:embed="rId7"/>
              <a:stretch>
                <a:fillRect/>
              </a:stretch>
            </p:blipFill>
            <p:spPr>
              <a:xfrm>
                <a:off x="9688425" y="4928585"/>
                <a:ext cx="870218" cy="787340"/>
              </a:xfrm>
              <a:prstGeom prst="rect">
                <a:avLst/>
              </a:prstGeom>
              <a:grpFill/>
            </p:spPr>
          </p:pic>
          <p:grpSp>
            <p:nvGrpSpPr>
              <p:cNvPr id="65" name="Group 64">
                <a:extLst>
                  <a:ext uri="{FF2B5EF4-FFF2-40B4-BE49-F238E27FC236}">
                    <a16:creationId xmlns:a16="http://schemas.microsoft.com/office/drawing/2014/main" id="{92C47F87-5C30-469D-9A20-2B4B002A76A6}"/>
                  </a:ext>
                </a:extLst>
              </p:cNvPr>
              <p:cNvGrpSpPr/>
              <p:nvPr/>
            </p:nvGrpSpPr>
            <p:grpSpPr>
              <a:xfrm>
                <a:off x="8705881" y="4928585"/>
                <a:ext cx="1019143" cy="845300"/>
                <a:chOff x="8705881" y="4928585"/>
                <a:chExt cx="1019143" cy="845300"/>
              </a:xfrm>
              <a:grpFill/>
            </p:grpSpPr>
            <p:sp>
              <p:nvSpPr>
                <p:cNvPr id="66" name="Rectangle 65">
                  <a:extLst>
                    <a:ext uri="{FF2B5EF4-FFF2-40B4-BE49-F238E27FC236}">
                      <a16:creationId xmlns:a16="http://schemas.microsoft.com/office/drawing/2014/main" id="{9BF39D07-7259-464A-BD7E-19E3110B7E5B}"/>
                    </a:ext>
                  </a:extLst>
                </p:cNvPr>
                <p:cNvSpPr/>
                <p:nvPr/>
              </p:nvSpPr>
              <p:spPr>
                <a:xfrm>
                  <a:off x="8705881" y="4928585"/>
                  <a:ext cx="1019143" cy="8453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7B5A7225-02AD-4CEC-A75B-54FCC963F832}"/>
                    </a:ext>
                  </a:extLst>
                </p:cNvPr>
                <p:cNvPicPr>
                  <a:picLocks noChangeAspect="1"/>
                </p:cNvPicPr>
                <p:nvPr/>
              </p:nvPicPr>
              <p:blipFill rotWithShape="1">
                <a:blip r:embed="rId8"/>
                <a:srcRect t="5064"/>
                <a:stretch/>
              </p:blipFill>
              <p:spPr>
                <a:xfrm>
                  <a:off x="8754415" y="4959515"/>
                  <a:ext cx="844959" cy="739350"/>
                </a:xfrm>
                <a:prstGeom prst="rect">
                  <a:avLst/>
                </a:prstGeom>
                <a:grpFill/>
              </p:spPr>
            </p:pic>
          </p:grpSp>
        </p:grpSp>
      </p:grpSp>
      <p:grpSp>
        <p:nvGrpSpPr>
          <p:cNvPr id="71" name="Group 70">
            <a:extLst>
              <a:ext uri="{FF2B5EF4-FFF2-40B4-BE49-F238E27FC236}">
                <a16:creationId xmlns:a16="http://schemas.microsoft.com/office/drawing/2014/main" id="{E112D9B4-8DB3-4F3C-A21D-F45D31000B87}"/>
              </a:ext>
            </a:extLst>
          </p:cNvPr>
          <p:cNvGrpSpPr/>
          <p:nvPr/>
        </p:nvGrpSpPr>
        <p:grpSpPr>
          <a:xfrm>
            <a:off x="10097801" y="1452934"/>
            <a:ext cx="1863052" cy="1049635"/>
            <a:chOff x="8810625" y="4826000"/>
            <a:chExt cx="2035175" cy="1151035"/>
          </a:xfrm>
        </p:grpSpPr>
        <p:sp>
          <p:nvSpPr>
            <p:cNvPr id="72" name="Rectangle 71">
              <a:extLst>
                <a:ext uri="{FF2B5EF4-FFF2-40B4-BE49-F238E27FC236}">
                  <a16:creationId xmlns:a16="http://schemas.microsoft.com/office/drawing/2014/main" id="{D9AB6C96-FDE7-4943-85D2-B4E6F9AB8DEF}"/>
                </a:ext>
              </a:extLst>
            </p:cNvPr>
            <p:cNvSpPr/>
            <p:nvPr/>
          </p:nvSpPr>
          <p:spPr>
            <a:xfrm>
              <a:off x="8810625" y="4826000"/>
              <a:ext cx="2035175" cy="11510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32C98D0-01A4-4A94-AD1E-7B194E222DD6}"/>
                </a:ext>
              </a:extLst>
            </p:cNvPr>
            <p:cNvGrpSpPr/>
            <p:nvPr/>
          </p:nvGrpSpPr>
          <p:grpSpPr>
            <a:xfrm>
              <a:off x="8828507" y="4891951"/>
              <a:ext cx="1956940" cy="1037149"/>
              <a:chOff x="8676107" y="4739551"/>
              <a:chExt cx="1956940" cy="1037149"/>
            </a:xfrm>
            <a:solidFill>
              <a:schemeClr val="bg1"/>
            </a:solidFill>
          </p:grpSpPr>
          <p:grpSp>
            <p:nvGrpSpPr>
              <p:cNvPr id="74" name="Group 73">
                <a:extLst>
                  <a:ext uri="{FF2B5EF4-FFF2-40B4-BE49-F238E27FC236}">
                    <a16:creationId xmlns:a16="http://schemas.microsoft.com/office/drawing/2014/main" id="{9FAB387C-F7D0-48A2-B95F-2A439A680C2A}"/>
                  </a:ext>
                </a:extLst>
              </p:cNvPr>
              <p:cNvGrpSpPr/>
              <p:nvPr/>
            </p:nvGrpSpPr>
            <p:grpSpPr>
              <a:xfrm>
                <a:off x="8676107" y="4739551"/>
                <a:ext cx="1956940" cy="1037149"/>
                <a:chOff x="8676107" y="4788979"/>
                <a:chExt cx="1956940" cy="1037149"/>
              </a:xfrm>
              <a:grpFill/>
            </p:grpSpPr>
            <p:pic>
              <p:nvPicPr>
                <p:cNvPr id="79" name="Picture 78">
                  <a:extLst>
                    <a:ext uri="{FF2B5EF4-FFF2-40B4-BE49-F238E27FC236}">
                      <a16:creationId xmlns:a16="http://schemas.microsoft.com/office/drawing/2014/main" id="{65AD56D9-6EC1-4A5B-BB15-D2F87F0AD304}"/>
                    </a:ext>
                  </a:extLst>
                </p:cNvPr>
                <p:cNvPicPr>
                  <a:picLocks noChangeAspect="1"/>
                </p:cNvPicPr>
                <p:nvPr/>
              </p:nvPicPr>
              <p:blipFill rotWithShape="1">
                <a:blip r:embed="rId6"/>
                <a:srcRect t="2992" r="13440" b="46840"/>
                <a:stretch/>
              </p:blipFill>
              <p:spPr>
                <a:xfrm>
                  <a:off x="8676107" y="4795330"/>
                  <a:ext cx="948078" cy="1030798"/>
                </a:xfrm>
                <a:prstGeom prst="rect">
                  <a:avLst/>
                </a:prstGeom>
                <a:grpFill/>
                <a:ln w="6350">
                  <a:noFill/>
                </a:ln>
              </p:spPr>
            </p:pic>
            <p:pic>
              <p:nvPicPr>
                <p:cNvPr id="80" name="Picture 79">
                  <a:extLst>
                    <a:ext uri="{FF2B5EF4-FFF2-40B4-BE49-F238E27FC236}">
                      <a16:creationId xmlns:a16="http://schemas.microsoft.com/office/drawing/2014/main" id="{940A8BE3-FE70-443D-9527-67310AAB5DA2}"/>
                    </a:ext>
                  </a:extLst>
                </p:cNvPr>
                <p:cNvPicPr>
                  <a:picLocks noChangeAspect="1"/>
                </p:cNvPicPr>
                <p:nvPr/>
              </p:nvPicPr>
              <p:blipFill rotWithShape="1">
                <a:blip r:embed="rId6"/>
                <a:srcRect t="50770" r="13440" b="-9"/>
                <a:stretch/>
              </p:blipFill>
              <p:spPr>
                <a:xfrm>
                  <a:off x="9688425" y="4788979"/>
                  <a:ext cx="944622" cy="1011745"/>
                </a:xfrm>
                <a:prstGeom prst="rect">
                  <a:avLst/>
                </a:prstGeom>
                <a:grpFill/>
                <a:ln w="6350">
                  <a:noFill/>
                </a:ln>
              </p:spPr>
            </p:pic>
          </p:grpSp>
          <p:pic>
            <p:nvPicPr>
              <p:cNvPr id="75" name="Picture 74">
                <a:extLst>
                  <a:ext uri="{FF2B5EF4-FFF2-40B4-BE49-F238E27FC236}">
                    <a16:creationId xmlns:a16="http://schemas.microsoft.com/office/drawing/2014/main" id="{09891F52-71CF-4E71-B1D6-8D18E6190533}"/>
                  </a:ext>
                </a:extLst>
              </p:cNvPr>
              <p:cNvPicPr>
                <a:picLocks noChangeAspect="1"/>
              </p:cNvPicPr>
              <p:nvPr/>
            </p:nvPicPr>
            <p:blipFill>
              <a:blip r:embed="rId7"/>
              <a:stretch>
                <a:fillRect/>
              </a:stretch>
            </p:blipFill>
            <p:spPr>
              <a:xfrm>
                <a:off x="9688425" y="4928585"/>
                <a:ext cx="870218" cy="787340"/>
              </a:xfrm>
              <a:prstGeom prst="rect">
                <a:avLst/>
              </a:prstGeom>
              <a:grpFill/>
            </p:spPr>
          </p:pic>
          <p:grpSp>
            <p:nvGrpSpPr>
              <p:cNvPr id="76" name="Group 75">
                <a:extLst>
                  <a:ext uri="{FF2B5EF4-FFF2-40B4-BE49-F238E27FC236}">
                    <a16:creationId xmlns:a16="http://schemas.microsoft.com/office/drawing/2014/main" id="{5C69BC34-81C6-4BB3-B201-6054EBFE5572}"/>
                  </a:ext>
                </a:extLst>
              </p:cNvPr>
              <p:cNvGrpSpPr/>
              <p:nvPr/>
            </p:nvGrpSpPr>
            <p:grpSpPr>
              <a:xfrm>
                <a:off x="8705881" y="4928585"/>
                <a:ext cx="1019143" cy="845300"/>
                <a:chOff x="8705881" y="4928585"/>
                <a:chExt cx="1019143" cy="845300"/>
              </a:xfrm>
              <a:grpFill/>
            </p:grpSpPr>
            <p:sp>
              <p:nvSpPr>
                <p:cNvPr id="77" name="Rectangle 76">
                  <a:extLst>
                    <a:ext uri="{FF2B5EF4-FFF2-40B4-BE49-F238E27FC236}">
                      <a16:creationId xmlns:a16="http://schemas.microsoft.com/office/drawing/2014/main" id="{000315BD-957F-4CE5-9EE1-5FA6DD2E3C6D}"/>
                    </a:ext>
                  </a:extLst>
                </p:cNvPr>
                <p:cNvSpPr/>
                <p:nvPr/>
              </p:nvSpPr>
              <p:spPr>
                <a:xfrm>
                  <a:off x="8705881" y="4928585"/>
                  <a:ext cx="1019143" cy="8453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4B0CE647-C68B-41B1-95F5-F202F006687A}"/>
                    </a:ext>
                  </a:extLst>
                </p:cNvPr>
                <p:cNvPicPr>
                  <a:picLocks noChangeAspect="1"/>
                </p:cNvPicPr>
                <p:nvPr/>
              </p:nvPicPr>
              <p:blipFill rotWithShape="1">
                <a:blip r:embed="rId8"/>
                <a:srcRect t="5064"/>
                <a:stretch/>
              </p:blipFill>
              <p:spPr>
                <a:xfrm>
                  <a:off x="8754415" y="4959515"/>
                  <a:ext cx="844959" cy="739350"/>
                </a:xfrm>
                <a:prstGeom prst="rect">
                  <a:avLst/>
                </a:prstGeom>
                <a:grpFill/>
              </p:spPr>
            </p:pic>
          </p:grpSp>
        </p:grpSp>
      </p:grpSp>
      <p:sp>
        <p:nvSpPr>
          <p:cNvPr id="47" name="Rounded Rectangle 5">
            <a:extLst>
              <a:ext uri="{FF2B5EF4-FFF2-40B4-BE49-F238E27FC236}">
                <a16:creationId xmlns:a16="http://schemas.microsoft.com/office/drawing/2014/main" id="{E7869E7C-B372-45D7-A91A-C739F290605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9F63695-99D8-4DE6-85CB-81C34FDF703A}"/>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87378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77765" y="696779"/>
            <a:ext cx="12091385" cy="6128562"/>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2"/>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A Closer Look: Channelized Wetland Complexes</a:t>
              </a:r>
              <a:endParaRPr lang="en-US" sz="1286" b="1" dirty="0">
                <a:solidFill>
                  <a:schemeClr val="bg1"/>
                </a:solidFil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CB364DE8-5CD9-4A7B-B59F-0F5A200F622A}"/>
              </a:ext>
            </a:extLst>
          </p:cNvPr>
          <p:cNvPicPr>
            <a:picLocks noChangeAspect="1"/>
          </p:cNvPicPr>
          <p:nvPr/>
        </p:nvPicPr>
        <p:blipFill rotWithShape="1">
          <a:blip r:embed="rId2"/>
          <a:srcRect t="22202"/>
          <a:stretch/>
        </p:blipFill>
        <p:spPr>
          <a:xfrm>
            <a:off x="159751" y="4057650"/>
            <a:ext cx="7466500" cy="2692400"/>
          </a:xfrm>
          <a:prstGeom prst="rect">
            <a:avLst/>
          </a:prstGeom>
          <a:ln w="34925">
            <a:solidFill>
              <a:srgbClr val="00B0F0"/>
            </a:solidFill>
          </a:ln>
        </p:spPr>
      </p:pic>
      <p:sp>
        <p:nvSpPr>
          <p:cNvPr id="49" name="Star: 5 Points 48">
            <a:extLst>
              <a:ext uri="{FF2B5EF4-FFF2-40B4-BE49-F238E27FC236}">
                <a16:creationId xmlns:a16="http://schemas.microsoft.com/office/drawing/2014/main" id="{2563E5C0-D5ED-4DBC-8194-FA182D5C4A58}"/>
              </a:ext>
            </a:extLst>
          </p:cNvPr>
          <p:cNvSpPr/>
          <p:nvPr/>
        </p:nvSpPr>
        <p:spPr>
          <a:xfrm>
            <a:off x="263047" y="4844191"/>
            <a:ext cx="109728" cy="109728"/>
          </a:xfrm>
          <a:prstGeom prst="star5">
            <a:avLst/>
          </a:prstGeom>
          <a:solidFill>
            <a:schemeClr val="bg1"/>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189C20CA-A813-4E22-BC06-154CDEF89FF6}"/>
              </a:ext>
            </a:extLst>
          </p:cNvPr>
          <p:cNvPicPr>
            <a:picLocks noChangeAspect="1"/>
          </p:cNvPicPr>
          <p:nvPr/>
        </p:nvPicPr>
        <p:blipFill rotWithShape="1">
          <a:blip r:embed="rId3"/>
          <a:srcRect l="995" t="18504" r="45850" b="29298"/>
          <a:stretch/>
        </p:blipFill>
        <p:spPr>
          <a:xfrm>
            <a:off x="208962" y="1112041"/>
            <a:ext cx="5862991" cy="2461102"/>
          </a:xfrm>
          <a:prstGeom prst="rect">
            <a:avLst/>
          </a:prstGeom>
          <a:ln w="34925">
            <a:solidFill>
              <a:srgbClr val="00B0F0"/>
            </a:solidFill>
          </a:ln>
        </p:spPr>
      </p:pic>
      <p:sp>
        <p:nvSpPr>
          <p:cNvPr id="54" name="TextBox 53">
            <a:extLst>
              <a:ext uri="{FF2B5EF4-FFF2-40B4-BE49-F238E27FC236}">
                <a16:creationId xmlns:a16="http://schemas.microsoft.com/office/drawing/2014/main" id="{A907719F-A980-4525-9ABD-AB08834342BF}"/>
              </a:ext>
            </a:extLst>
          </p:cNvPr>
          <p:cNvSpPr txBox="1"/>
          <p:nvPr/>
        </p:nvSpPr>
        <p:spPr>
          <a:xfrm>
            <a:off x="7744439" y="5327164"/>
            <a:ext cx="893644" cy="276999"/>
          </a:xfrm>
          <a:prstGeom prst="rect">
            <a:avLst/>
          </a:prstGeom>
          <a:noFill/>
        </p:spPr>
        <p:txBody>
          <a:bodyPr wrap="none" rtlCol="0">
            <a:spAutoFit/>
          </a:bodyPr>
          <a:lstStyle/>
          <a:p>
            <a:r>
              <a:rPr lang="en-US" sz="1200" u="sng" dirty="0"/>
              <a:t>PFOS (ppb)</a:t>
            </a:r>
            <a:endParaRPr lang="en-US" sz="1400" u="sng" dirty="0"/>
          </a:p>
        </p:txBody>
      </p:sp>
      <p:grpSp>
        <p:nvGrpSpPr>
          <p:cNvPr id="20" name="Group 19">
            <a:extLst>
              <a:ext uri="{FF2B5EF4-FFF2-40B4-BE49-F238E27FC236}">
                <a16:creationId xmlns:a16="http://schemas.microsoft.com/office/drawing/2014/main" id="{74A91637-4974-4965-B896-B2DBE112714D}"/>
              </a:ext>
            </a:extLst>
          </p:cNvPr>
          <p:cNvGrpSpPr/>
          <p:nvPr/>
        </p:nvGrpSpPr>
        <p:grpSpPr>
          <a:xfrm>
            <a:off x="7752721" y="5208849"/>
            <a:ext cx="4429654" cy="1572339"/>
            <a:chOff x="7735683" y="5103217"/>
            <a:chExt cx="4429654" cy="1572339"/>
          </a:xfrm>
        </p:grpSpPr>
        <p:grpSp>
          <p:nvGrpSpPr>
            <p:cNvPr id="18" name="Group 17">
              <a:extLst>
                <a:ext uri="{FF2B5EF4-FFF2-40B4-BE49-F238E27FC236}">
                  <a16:creationId xmlns:a16="http://schemas.microsoft.com/office/drawing/2014/main" id="{8ED9B087-A32A-474A-973C-9DB6D2740F28}"/>
                </a:ext>
              </a:extLst>
            </p:cNvPr>
            <p:cNvGrpSpPr/>
            <p:nvPr/>
          </p:nvGrpSpPr>
          <p:grpSpPr>
            <a:xfrm>
              <a:off x="7735683" y="5103217"/>
              <a:ext cx="4429654" cy="1572339"/>
              <a:chOff x="7735683" y="5103217"/>
              <a:chExt cx="4429654" cy="1572339"/>
            </a:xfrm>
          </p:grpSpPr>
          <p:grpSp>
            <p:nvGrpSpPr>
              <p:cNvPr id="37" name="Group 36">
                <a:extLst>
                  <a:ext uri="{FF2B5EF4-FFF2-40B4-BE49-F238E27FC236}">
                    <a16:creationId xmlns:a16="http://schemas.microsoft.com/office/drawing/2014/main" id="{01FF7D38-F052-4D30-8F80-A00BEBA0F07C}"/>
                  </a:ext>
                </a:extLst>
              </p:cNvPr>
              <p:cNvGrpSpPr/>
              <p:nvPr/>
            </p:nvGrpSpPr>
            <p:grpSpPr>
              <a:xfrm>
                <a:off x="7735683" y="5103217"/>
                <a:ext cx="4378549" cy="1572339"/>
                <a:chOff x="8921734" y="5364984"/>
                <a:chExt cx="3991152" cy="1572339"/>
              </a:xfrm>
            </p:grpSpPr>
            <p:sp>
              <p:nvSpPr>
                <p:cNvPr id="38" name="Rectangle 37">
                  <a:extLst>
                    <a:ext uri="{FF2B5EF4-FFF2-40B4-BE49-F238E27FC236}">
                      <a16:creationId xmlns:a16="http://schemas.microsoft.com/office/drawing/2014/main" id="{29AD0578-2FC8-40B0-8FAC-0325AB41B723}"/>
                    </a:ext>
                  </a:extLst>
                </p:cNvPr>
                <p:cNvSpPr/>
                <p:nvPr/>
              </p:nvSpPr>
              <p:spPr>
                <a:xfrm>
                  <a:off x="8921734" y="5364984"/>
                  <a:ext cx="3991152" cy="1572339"/>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9C6A6196-BDEC-49A5-82D6-8CB40C672EC8}"/>
                    </a:ext>
                  </a:extLst>
                </p:cNvPr>
                <p:cNvPicPr>
                  <a:picLocks noChangeAspect="1"/>
                </p:cNvPicPr>
                <p:nvPr/>
              </p:nvPicPr>
              <p:blipFill>
                <a:blip r:embed="rId4"/>
                <a:stretch>
                  <a:fillRect/>
                </a:stretch>
              </p:blipFill>
              <p:spPr>
                <a:xfrm>
                  <a:off x="9088626" y="5776064"/>
                  <a:ext cx="900923" cy="1093978"/>
                </a:xfrm>
                <a:prstGeom prst="rect">
                  <a:avLst/>
                </a:prstGeom>
                <a:ln w="15875">
                  <a:noFill/>
                </a:ln>
              </p:spPr>
            </p:pic>
            <p:sp>
              <p:nvSpPr>
                <p:cNvPr id="40" name="TextBox 39">
                  <a:extLst>
                    <a:ext uri="{FF2B5EF4-FFF2-40B4-BE49-F238E27FC236}">
                      <a16:creationId xmlns:a16="http://schemas.microsoft.com/office/drawing/2014/main" id="{A2B7EBDF-7235-4962-B91C-62EE09D9B063}"/>
                    </a:ext>
                  </a:extLst>
                </p:cNvPr>
                <p:cNvSpPr txBox="1"/>
                <p:nvPr/>
              </p:nvSpPr>
              <p:spPr>
                <a:xfrm>
                  <a:off x="8929866" y="5560356"/>
                  <a:ext cx="830121" cy="276999"/>
                </a:xfrm>
                <a:prstGeom prst="rect">
                  <a:avLst/>
                </a:prstGeom>
                <a:noFill/>
              </p:spPr>
              <p:txBody>
                <a:bodyPr wrap="none" rtlCol="0">
                  <a:spAutoFit/>
                </a:bodyPr>
                <a:lstStyle/>
                <a:p>
                  <a:r>
                    <a:rPr lang="en-US" sz="1200" dirty="0"/>
                    <a:t>PFOS (ppb)</a:t>
                  </a:r>
                  <a:endParaRPr lang="en-US" sz="1400" dirty="0"/>
                </a:p>
              </p:txBody>
            </p:sp>
          </p:grpSp>
          <p:sp>
            <p:nvSpPr>
              <p:cNvPr id="5" name="TextBox 4">
                <a:extLst>
                  <a:ext uri="{FF2B5EF4-FFF2-40B4-BE49-F238E27FC236}">
                    <a16:creationId xmlns:a16="http://schemas.microsoft.com/office/drawing/2014/main" id="{486383D3-C1FD-483A-AB22-63BB8D66EFA5}"/>
                  </a:ext>
                </a:extLst>
              </p:cNvPr>
              <p:cNvSpPr txBox="1"/>
              <p:nvPr/>
            </p:nvSpPr>
            <p:spPr>
              <a:xfrm>
                <a:off x="8969259" y="5403956"/>
                <a:ext cx="3196078" cy="1131079"/>
              </a:xfrm>
              <a:prstGeom prst="rect">
                <a:avLst/>
              </a:prstGeom>
              <a:noFill/>
            </p:spPr>
            <p:txBody>
              <a:bodyPr wrap="square" rtlCol="0">
                <a:spAutoFit/>
              </a:bodyPr>
              <a:lstStyle/>
              <a:p>
                <a:r>
                  <a:rPr lang="en-US" sz="1050" dirty="0"/>
                  <a:t>       </a:t>
                </a:r>
                <a:r>
                  <a:rPr lang="en-US" sz="1000" dirty="0"/>
                  <a:t>Previously sampled location (0-6 inches)</a:t>
                </a:r>
              </a:p>
              <a:p>
                <a:endParaRPr lang="en-US" sz="300" dirty="0"/>
              </a:p>
              <a:p>
                <a:r>
                  <a:rPr lang="en-US" sz="1000" dirty="0"/>
                  <a:t>       Combined interval sample location (0-24 inches) </a:t>
                </a:r>
              </a:p>
              <a:p>
                <a:endParaRPr lang="en-US" sz="300" dirty="0"/>
              </a:p>
              <a:p>
                <a:r>
                  <a:rPr lang="en-US" sz="1000" dirty="0"/>
                  <a:t>       Combined interval sample location (0-18 inches) </a:t>
                </a:r>
              </a:p>
              <a:p>
                <a:pPr lvl="1"/>
                <a:endParaRPr lang="en-US" sz="1000" dirty="0"/>
              </a:p>
              <a:p>
                <a:r>
                  <a:rPr lang="en-US" sz="1050" i="1" dirty="0"/>
                  <a:t>Unless otherwise indicated, each sample represents      0-12 inches.</a:t>
                </a:r>
              </a:p>
            </p:txBody>
          </p:sp>
          <p:sp>
            <p:nvSpPr>
              <p:cNvPr id="52" name="TextBox 51">
                <a:extLst>
                  <a:ext uri="{FF2B5EF4-FFF2-40B4-BE49-F238E27FC236}">
                    <a16:creationId xmlns:a16="http://schemas.microsoft.com/office/drawing/2014/main" id="{BF25B496-A111-429A-A1B1-4B1AFB15FE21}"/>
                  </a:ext>
                </a:extLst>
              </p:cNvPr>
              <p:cNvSpPr txBox="1"/>
              <p:nvPr/>
            </p:nvSpPr>
            <p:spPr>
              <a:xfrm>
                <a:off x="7735685" y="5106382"/>
                <a:ext cx="712183" cy="307777"/>
              </a:xfrm>
              <a:prstGeom prst="rect">
                <a:avLst/>
              </a:prstGeom>
              <a:noFill/>
            </p:spPr>
            <p:txBody>
              <a:bodyPr wrap="none" rtlCol="0">
                <a:spAutoFit/>
              </a:bodyPr>
              <a:lstStyle/>
              <a:p>
                <a:r>
                  <a:rPr lang="en-US" sz="1400" b="1" u="sng" dirty="0"/>
                  <a:t>Legend</a:t>
                </a:r>
                <a:endParaRPr lang="en-US" sz="1600" b="1" u="sng" dirty="0"/>
              </a:p>
            </p:txBody>
          </p:sp>
          <p:sp>
            <p:nvSpPr>
              <p:cNvPr id="61" name="Star: 5 Points 60">
                <a:extLst>
                  <a:ext uri="{FF2B5EF4-FFF2-40B4-BE49-F238E27FC236}">
                    <a16:creationId xmlns:a16="http://schemas.microsoft.com/office/drawing/2014/main" id="{226509E9-E947-4A3D-AD88-01158B4982AE}"/>
                  </a:ext>
                </a:extLst>
              </p:cNvPr>
              <p:cNvSpPr/>
              <p:nvPr/>
            </p:nvSpPr>
            <p:spPr>
              <a:xfrm>
                <a:off x="9090237" y="5662050"/>
                <a:ext cx="109728" cy="109728"/>
              </a:xfrm>
              <a:prstGeom prst="star5">
                <a:avLst/>
              </a:prstGeom>
              <a:solidFill>
                <a:schemeClr val="bg1"/>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Star: 5 Points 61">
                <a:extLst>
                  <a:ext uri="{FF2B5EF4-FFF2-40B4-BE49-F238E27FC236}">
                    <a16:creationId xmlns:a16="http://schemas.microsoft.com/office/drawing/2014/main" id="{21BDC035-D80E-4328-8AD8-C0C4AF05060D}"/>
                  </a:ext>
                </a:extLst>
              </p:cNvPr>
              <p:cNvSpPr/>
              <p:nvPr/>
            </p:nvSpPr>
            <p:spPr>
              <a:xfrm>
                <a:off x="9090237" y="5857252"/>
                <a:ext cx="109728" cy="109728"/>
              </a:xfrm>
              <a:prstGeom prst="star5">
                <a:avLst/>
              </a:prstGeom>
              <a:solidFill>
                <a:srgbClr val="FFFF00"/>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Star: 5 Points 67">
              <a:extLst>
                <a:ext uri="{FF2B5EF4-FFF2-40B4-BE49-F238E27FC236}">
                  <a16:creationId xmlns:a16="http://schemas.microsoft.com/office/drawing/2014/main" id="{F206F7B4-9788-44C7-9D76-A9308C864300}"/>
                </a:ext>
              </a:extLst>
            </p:cNvPr>
            <p:cNvSpPr/>
            <p:nvPr/>
          </p:nvSpPr>
          <p:spPr>
            <a:xfrm>
              <a:off x="9093228" y="5467556"/>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Star: 5 Points 71">
            <a:extLst>
              <a:ext uri="{FF2B5EF4-FFF2-40B4-BE49-F238E27FC236}">
                <a16:creationId xmlns:a16="http://schemas.microsoft.com/office/drawing/2014/main" id="{490C73B7-74C6-4BC7-9645-DA6884D2F79B}"/>
              </a:ext>
            </a:extLst>
          </p:cNvPr>
          <p:cNvSpPr/>
          <p:nvPr/>
        </p:nvSpPr>
        <p:spPr>
          <a:xfrm>
            <a:off x="2584799" y="5076928"/>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Star: 5 Points 72">
            <a:extLst>
              <a:ext uri="{FF2B5EF4-FFF2-40B4-BE49-F238E27FC236}">
                <a16:creationId xmlns:a16="http://schemas.microsoft.com/office/drawing/2014/main" id="{0D56D253-A0F0-40BE-A609-041D7F0E58BD}"/>
              </a:ext>
            </a:extLst>
          </p:cNvPr>
          <p:cNvSpPr/>
          <p:nvPr/>
        </p:nvSpPr>
        <p:spPr>
          <a:xfrm>
            <a:off x="3021204" y="5349099"/>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Star: 5 Points 73">
            <a:extLst>
              <a:ext uri="{FF2B5EF4-FFF2-40B4-BE49-F238E27FC236}">
                <a16:creationId xmlns:a16="http://schemas.microsoft.com/office/drawing/2014/main" id="{26F413BB-C354-43CD-830C-F9E794F269CF}"/>
              </a:ext>
            </a:extLst>
          </p:cNvPr>
          <p:cNvSpPr/>
          <p:nvPr/>
        </p:nvSpPr>
        <p:spPr>
          <a:xfrm>
            <a:off x="5612004" y="6161221"/>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Star: 5 Points 75">
            <a:extLst>
              <a:ext uri="{FF2B5EF4-FFF2-40B4-BE49-F238E27FC236}">
                <a16:creationId xmlns:a16="http://schemas.microsoft.com/office/drawing/2014/main" id="{E4325612-93B0-4E11-B85B-434505C30201}"/>
              </a:ext>
            </a:extLst>
          </p:cNvPr>
          <p:cNvSpPr/>
          <p:nvPr/>
        </p:nvSpPr>
        <p:spPr>
          <a:xfrm>
            <a:off x="5612004" y="5914166"/>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Star: 5 Points 76">
            <a:extLst>
              <a:ext uri="{FF2B5EF4-FFF2-40B4-BE49-F238E27FC236}">
                <a16:creationId xmlns:a16="http://schemas.microsoft.com/office/drawing/2014/main" id="{5AC05809-9815-40C7-99E0-4A97A0E4A6B9}"/>
              </a:ext>
            </a:extLst>
          </p:cNvPr>
          <p:cNvSpPr/>
          <p:nvPr/>
        </p:nvSpPr>
        <p:spPr>
          <a:xfrm>
            <a:off x="735204" y="4663726"/>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Star: 5 Points 77">
            <a:extLst>
              <a:ext uri="{FF2B5EF4-FFF2-40B4-BE49-F238E27FC236}">
                <a16:creationId xmlns:a16="http://schemas.microsoft.com/office/drawing/2014/main" id="{AFC36B6C-C21F-4667-A915-A7326191596D}"/>
              </a:ext>
            </a:extLst>
          </p:cNvPr>
          <p:cNvSpPr/>
          <p:nvPr/>
        </p:nvSpPr>
        <p:spPr>
          <a:xfrm>
            <a:off x="476071" y="4911050"/>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5">
            <a:extLst>
              <a:ext uri="{FF2B5EF4-FFF2-40B4-BE49-F238E27FC236}">
                <a16:creationId xmlns:a16="http://schemas.microsoft.com/office/drawing/2014/main" id="{B71C1BAC-98A3-4678-9908-FBA828CFB40F}"/>
              </a:ext>
            </a:extLst>
          </p:cNvPr>
          <p:cNvSpPr/>
          <p:nvPr/>
        </p:nvSpPr>
        <p:spPr>
          <a:xfrm>
            <a:off x="3632928" y="1159332"/>
            <a:ext cx="2366647" cy="31950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Reference Map: Studied Wetland Complexes</a:t>
            </a:r>
            <a:endParaRPr lang="en-US" sz="900" b="1" dirty="0">
              <a:solidFill>
                <a:schemeClr val="bg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5D7D4ED6-3AFD-46DC-A569-E49905160B08}"/>
              </a:ext>
            </a:extLst>
          </p:cNvPr>
          <p:cNvGrpSpPr/>
          <p:nvPr/>
        </p:nvGrpSpPr>
        <p:grpSpPr>
          <a:xfrm>
            <a:off x="5908140" y="2081077"/>
            <a:ext cx="6151304" cy="3041831"/>
            <a:chOff x="5908140" y="1956652"/>
            <a:chExt cx="6151304" cy="3041831"/>
          </a:xfrm>
        </p:grpSpPr>
        <p:grpSp>
          <p:nvGrpSpPr>
            <p:cNvPr id="21" name="Group 20">
              <a:extLst>
                <a:ext uri="{FF2B5EF4-FFF2-40B4-BE49-F238E27FC236}">
                  <a16:creationId xmlns:a16="http://schemas.microsoft.com/office/drawing/2014/main" id="{53397584-5268-4308-8C23-721A233ED841}"/>
                </a:ext>
              </a:extLst>
            </p:cNvPr>
            <p:cNvGrpSpPr/>
            <p:nvPr/>
          </p:nvGrpSpPr>
          <p:grpSpPr>
            <a:xfrm>
              <a:off x="5908140" y="1956652"/>
              <a:ext cx="6151304" cy="3041831"/>
              <a:chOff x="5908140" y="1956652"/>
              <a:chExt cx="6151304" cy="3041831"/>
            </a:xfrm>
          </p:grpSpPr>
          <p:grpSp>
            <p:nvGrpSpPr>
              <p:cNvPr id="8" name="Group 7">
                <a:extLst>
                  <a:ext uri="{FF2B5EF4-FFF2-40B4-BE49-F238E27FC236}">
                    <a16:creationId xmlns:a16="http://schemas.microsoft.com/office/drawing/2014/main" id="{B79E7E7A-4246-410E-B54E-5DD3CF300D7A}"/>
                  </a:ext>
                </a:extLst>
              </p:cNvPr>
              <p:cNvGrpSpPr/>
              <p:nvPr/>
            </p:nvGrpSpPr>
            <p:grpSpPr>
              <a:xfrm>
                <a:off x="5908140" y="1956652"/>
                <a:ext cx="6151304" cy="3041831"/>
                <a:chOff x="5908140" y="1956652"/>
                <a:chExt cx="6151304" cy="3041831"/>
              </a:xfrm>
            </p:grpSpPr>
            <p:pic>
              <p:nvPicPr>
                <p:cNvPr id="4" name="Picture 3">
                  <a:extLst>
                    <a:ext uri="{FF2B5EF4-FFF2-40B4-BE49-F238E27FC236}">
                      <a16:creationId xmlns:a16="http://schemas.microsoft.com/office/drawing/2014/main" id="{0F30DCF3-2B00-4975-BF3A-D4CE070EA9E7}"/>
                    </a:ext>
                  </a:extLst>
                </p:cNvPr>
                <p:cNvPicPr>
                  <a:picLocks noChangeAspect="1"/>
                </p:cNvPicPr>
                <p:nvPr/>
              </p:nvPicPr>
              <p:blipFill rotWithShape="1">
                <a:blip r:embed="rId5"/>
                <a:srcRect t="12105"/>
                <a:stretch/>
              </p:blipFill>
              <p:spPr>
                <a:xfrm>
                  <a:off x="5908140" y="1956652"/>
                  <a:ext cx="6151304" cy="3041831"/>
                </a:xfrm>
                <a:prstGeom prst="rect">
                  <a:avLst/>
                </a:prstGeom>
                <a:ln w="34925">
                  <a:solidFill>
                    <a:srgbClr val="00B0F0"/>
                  </a:solidFill>
                </a:ln>
              </p:spPr>
            </p:pic>
            <p:sp>
              <p:nvSpPr>
                <p:cNvPr id="46" name="Star: 5 Points 45">
                  <a:extLst>
                    <a:ext uri="{FF2B5EF4-FFF2-40B4-BE49-F238E27FC236}">
                      <a16:creationId xmlns:a16="http://schemas.microsoft.com/office/drawing/2014/main" id="{D8597959-4409-4228-B331-806D007247CA}"/>
                    </a:ext>
                  </a:extLst>
                </p:cNvPr>
                <p:cNvSpPr/>
                <p:nvPr/>
              </p:nvSpPr>
              <p:spPr>
                <a:xfrm>
                  <a:off x="7461732" y="2941959"/>
                  <a:ext cx="109728" cy="109728"/>
                </a:xfrm>
                <a:prstGeom prst="star5">
                  <a:avLst/>
                </a:prstGeom>
                <a:solidFill>
                  <a:schemeClr val="bg1"/>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Star: 5 Points 47">
                  <a:extLst>
                    <a:ext uri="{FF2B5EF4-FFF2-40B4-BE49-F238E27FC236}">
                      <a16:creationId xmlns:a16="http://schemas.microsoft.com/office/drawing/2014/main" id="{962FC658-5FF6-4C99-A615-40B763FC23AB}"/>
                    </a:ext>
                  </a:extLst>
                </p:cNvPr>
                <p:cNvSpPr/>
                <p:nvPr/>
              </p:nvSpPr>
              <p:spPr>
                <a:xfrm>
                  <a:off x="8150498" y="3486265"/>
                  <a:ext cx="109728" cy="109728"/>
                </a:xfrm>
                <a:prstGeom prst="star5">
                  <a:avLst/>
                </a:prstGeom>
                <a:solidFill>
                  <a:schemeClr val="bg1"/>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9" name="Star: 5 Points 68">
                <a:extLst>
                  <a:ext uri="{FF2B5EF4-FFF2-40B4-BE49-F238E27FC236}">
                    <a16:creationId xmlns:a16="http://schemas.microsoft.com/office/drawing/2014/main" id="{6985E3E5-864B-4955-86A1-36E8344A28E2}"/>
                  </a:ext>
                </a:extLst>
              </p:cNvPr>
              <p:cNvSpPr/>
              <p:nvPr/>
            </p:nvSpPr>
            <p:spPr>
              <a:xfrm>
                <a:off x="5999575" y="3279823"/>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Star: 5 Points 69">
                <a:extLst>
                  <a:ext uri="{FF2B5EF4-FFF2-40B4-BE49-F238E27FC236}">
                    <a16:creationId xmlns:a16="http://schemas.microsoft.com/office/drawing/2014/main" id="{B984C510-68E8-44CA-A0C7-8D9AFEB5174C}"/>
                  </a:ext>
                </a:extLst>
              </p:cNvPr>
              <p:cNvSpPr/>
              <p:nvPr/>
            </p:nvSpPr>
            <p:spPr>
              <a:xfrm>
                <a:off x="6485350" y="3249106"/>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Star: 5 Points 70">
                <a:extLst>
                  <a:ext uri="{FF2B5EF4-FFF2-40B4-BE49-F238E27FC236}">
                    <a16:creationId xmlns:a16="http://schemas.microsoft.com/office/drawing/2014/main" id="{EED1B8F6-882B-4970-88F8-F3C1934F2E57}"/>
                  </a:ext>
                </a:extLst>
              </p:cNvPr>
              <p:cNvSpPr/>
              <p:nvPr/>
            </p:nvSpPr>
            <p:spPr>
              <a:xfrm>
                <a:off x="6475825" y="3411491"/>
                <a:ext cx="109728" cy="109728"/>
              </a:xfrm>
              <a:prstGeom prst="star5">
                <a:avLst/>
              </a:prstGeom>
              <a:solidFill>
                <a:schemeClr val="bg2">
                  <a:lumMod val="10000"/>
                </a:schemeClr>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5" name="Star: 5 Points 64">
              <a:extLst>
                <a:ext uri="{FF2B5EF4-FFF2-40B4-BE49-F238E27FC236}">
                  <a16:creationId xmlns:a16="http://schemas.microsoft.com/office/drawing/2014/main" id="{38070A19-3558-40AE-92B5-C466D415493D}"/>
                </a:ext>
              </a:extLst>
            </p:cNvPr>
            <p:cNvSpPr/>
            <p:nvPr/>
          </p:nvSpPr>
          <p:spPr>
            <a:xfrm>
              <a:off x="10661862" y="2477490"/>
              <a:ext cx="109728" cy="109728"/>
            </a:xfrm>
            <a:prstGeom prst="star5">
              <a:avLst/>
            </a:prstGeom>
            <a:solidFill>
              <a:srgbClr val="FFFF00"/>
            </a:solidFill>
            <a:ln>
              <a:solidFill>
                <a:schemeClr val="tx1"/>
              </a:solidFill>
            </a:ln>
            <a:effectLst>
              <a:glow rad="38100">
                <a:schemeClr val="bg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ed Rectangle 5">
              <a:extLst>
                <a:ext uri="{FF2B5EF4-FFF2-40B4-BE49-F238E27FC236}">
                  <a16:creationId xmlns:a16="http://schemas.microsoft.com/office/drawing/2014/main" id="{9EA7F1B1-DDAC-412E-8913-0C7A0CD2FDC2}"/>
                </a:ext>
              </a:extLst>
            </p:cNvPr>
            <p:cNvSpPr/>
            <p:nvPr/>
          </p:nvSpPr>
          <p:spPr>
            <a:xfrm>
              <a:off x="9637600" y="2016375"/>
              <a:ext cx="2366647" cy="31950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LA Fitness Wetland Complex</a:t>
              </a:r>
              <a:endParaRPr lang="en-US" sz="900" b="1" dirty="0">
                <a:solidFill>
                  <a:schemeClr val="bg1"/>
                </a:solidFill>
                <a:latin typeface="Arial" panose="020B0604020202020204" pitchFamily="34" charset="0"/>
                <a:cs typeface="Arial" panose="020B0604020202020204" pitchFamily="34" charset="0"/>
              </a:endParaRPr>
            </a:p>
          </p:txBody>
        </p:sp>
      </p:grpSp>
      <p:sp>
        <p:nvSpPr>
          <p:cNvPr id="85" name="Rounded Rectangle 5">
            <a:extLst>
              <a:ext uri="{FF2B5EF4-FFF2-40B4-BE49-F238E27FC236}">
                <a16:creationId xmlns:a16="http://schemas.microsoft.com/office/drawing/2014/main" id="{596D08C7-C9F3-4B4E-94A9-79D808C7CB96}"/>
              </a:ext>
            </a:extLst>
          </p:cNvPr>
          <p:cNvSpPr/>
          <p:nvPr/>
        </p:nvSpPr>
        <p:spPr>
          <a:xfrm>
            <a:off x="208962" y="4094190"/>
            <a:ext cx="2366647" cy="31950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err="1">
                <a:solidFill>
                  <a:schemeClr val="bg1"/>
                </a:solidFill>
                <a:latin typeface="Arial" panose="020B0604020202020204" pitchFamily="34" charset="0"/>
                <a:cs typeface="Arial" panose="020B0604020202020204" pitchFamily="34" charset="0"/>
              </a:rPr>
              <a:t>Pinz</a:t>
            </a:r>
            <a:r>
              <a:rPr lang="en-US" sz="1000" b="1" dirty="0">
                <a:solidFill>
                  <a:schemeClr val="bg1"/>
                </a:solidFill>
                <a:latin typeface="Arial" panose="020B0604020202020204" pitchFamily="34" charset="0"/>
                <a:cs typeface="Arial" panose="020B0604020202020204" pitchFamily="34" charset="0"/>
              </a:rPr>
              <a:t> Wetland Complex</a:t>
            </a:r>
            <a:endParaRPr lang="en-US" sz="900" b="1"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31B42A9-DBB9-49E2-9B3F-0ABECB61183C}"/>
              </a:ext>
            </a:extLst>
          </p:cNvPr>
          <p:cNvSpPr/>
          <p:nvPr/>
        </p:nvSpPr>
        <p:spPr>
          <a:xfrm>
            <a:off x="3595578" y="2023328"/>
            <a:ext cx="885433" cy="334289"/>
          </a:xfrm>
          <a:prstGeom prst="rect">
            <a:avLst/>
          </a:prstGeom>
          <a:noFill/>
          <a:ln w="22225">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4FEFE4EF-611F-426C-B4B6-D702EF2E2ADF}"/>
              </a:ext>
            </a:extLst>
          </p:cNvPr>
          <p:cNvSpPr/>
          <p:nvPr/>
        </p:nvSpPr>
        <p:spPr>
          <a:xfrm>
            <a:off x="4613571" y="2366125"/>
            <a:ext cx="1108161" cy="319503"/>
          </a:xfrm>
          <a:prstGeom prst="rect">
            <a:avLst/>
          </a:prstGeom>
          <a:noFill/>
          <a:ln w="22225">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63807AA-55B0-4DF0-B244-5C79D4A98754}"/>
              </a:ext>
            </a:extLst>
          </p:cNvPr>
          <p:cNvCxnSpPr>
            <a:cxnSpLocks/>
            <a:stCxn id="87" idx="2"/>
          </p:cNvCxnSpPr>
          <p:nvPr/>
        </p:nvCxnSpPr>
        <p:spPr>
          <a:xfrm>
            <a:off x="5167652" y="2685628"/>
            <a:ext cx="0" cy="1311106"/>
          </a:xfrm>
          <a:prstGeom prst="line">
            <a:avLst/>
          </a:prstGeom>
          <a:ln w="22225">
            <a:solidFill>
              <a:srgbClr val="00B0F0"/>
            </a:solidFill>
            <a:prstDash val="dash"/>
            <a:tailEnd type="none"/>
          </a:ln>
          <a:effectLst>
            <a:glow rad="254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E89FA2B-76D1-4599-99EE-E69989E7F7D2}"/>
              </a:ext>
            </a:extLst>
          </p:cNvPr>
          <p:cNvCxnSpPr>
            <a:cxnSpLocks/>
            <a:endCxn id="9" idx="3"/>
          </p:cNvCxnSpPr>
          <p:nvPr/>
        </p:nvCxnSpPr>
        <p:spPr>
          <a:xfrm flipH="1">
            <a:off x="4481011" y="2190473"/>
            <a:ext cx="1427129" cy="0"/>
          </a:xfrm>
          <a:prstGeom prst="line">
            <a:avLst/>
          </a:prstGeom>
          <a:ln w="22225">
            <a:solidFill>
              <a:srgbClr val="00B0F0"/>
            </a:solidFill>
            <a:prstDash val="dash"/>
            <a:headEnd type="none"/>
            <a:tailEnd type="none"/>
          </a:ln>
          <a:effectLst>
            <a:glow rad="25400">
              <a:schemeClr val="bg1">
                <a:alpha val="76000"/>
              </a:schemeClr>
            </a:glow>
          </a:effectLst>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87FD975-D204-4D73-B719-4D9C32916EE3}"/>
              </a:ext>
            </a:extLst>
          </p:cNvPr>
          <p:cNvSpPr txBox="1"/>
          <p:nvPr/>
        </p:nvSpPr>
        <p:spPr>
          <a:xfrm>
            <a:off x="6148993" y="1042277"/>
            <a:ext cx="5965242" cy="931024"/>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Wetland Delineation</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defRPr/>
            </a:pPr>
            <a:r>
              <a:rPr lang="en-US" sz="1000" dirty="0">
                <a:latin typeface="Arial"/>
                <a:cs typeface="Arial"/>
              </a:rPr>
              <a:t>Due to the elevated PFOS impacts in areas of high organic content, wetland complexes in Segment 2 were selected for further sediment sampling for delineation purposes. The wetland complex immediately downgradient of ODS (between Hadley Ave. and I-694) has not yet been sampled for delineation. </a:t>
            </a:r>
            <a:endParaRPr lang="en-US" sz="1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6CBC9F06-717D-496D-BD4A-06A4A91D17B0}"/>
              </a:ext>
            </a:extLst>
          </p:cNvPr>
          <p:cNvSpPr txBox="1"/>
          <p:nvPr/>
        </p:nvSpPr>
        <p:spPr>
          <a:xfrm>
            <a:off x="192065" y="3627402"/>
            <a:ext cx="4358497" cy="369332"/>
          </a:xfrm>
          <a:prstGeom prst="rect">
            <a:avLst/>
          </a:prstGeom>
          <a:solidFill>
            <a:schemeClr val="bg1"/>
          </a:solidFill>
          <a:ln w="15875">
            <a:solidFill>
              <a:schemeClr val="bg2">
                <a:lumMod val="10000"/>
              </a:schemeClr>
            </a:solidFill>
          </a:ln>
        </p:spPr>
        <p:txBody>
          <a:bodyPr wrap="square" lIns="91440" tIns="45720" rIns="91440" bIns="45720" rtlCol="0" anchor="t">
            <a:spAutoFit/>
          </a:bodyPr>
          <a:lstStyle/>
          <a:p>
            <a:pPr algn="ctr" defTabSz="1063460" fontAlgn="auto">
              <a:spcBef>
                <a:spcPts val="0"/>
              </a:spcBef>
              <a:spcAft>
                <a:spcPts val="0"/>
              </a:spcAft>
              <a:defRPr/>
            </a:pPr>
            <a:r>
              <a:rPr lang="en-US" sz="900" i="1" dirty="0">
                <a:latin typeface="Arial" panose="020B0604020202020204" pitchFamily="34" charset="0"/>
                <a:cs typeface="Arial" panose="020B0604020202020204" pitchFamily="34" charset="0"/>
              </a:rPr>
              <a:t>Note: The wetland complex immediately downgradient of ODS is planned for additional delineation sampling when access is provided by the property owner.</a:t>
            </a:r>
            <a:endParaRPr lang="en-US" sz="800" i="1" dirty="0">
              <a:latin typeface="Arial" panose="020B0604020202020204" pitchFamily="34" charset="0"/>
              <a:cs typeface="Arial" panose="020B0604020202020204" pitchFamily="34" charset="0"/>
            </a:endParaRPr>
          </a:p>
        </p:txBody>
      </p:sp>
      <p:sp>
        <p:nvSpPr>
          <p:cNvPr id="55" name="Rounded Rectangle 5">
            <a:extLst>
              <a:ext uri="{FF2B5EF4-FFF2-40B4-BE49-F238E27FC236}">
                <a16:creationId xmlns:a16="http://schemas.microsoft.com/office/drawing/2014/main" id="{6F5AF335-4A28-4109-AF61-AB90E93476B9}"/>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CF39BFF4-893F-46E4-9D86-451CAE4905F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459843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77C5185-4777-4D79-8B82-AD4B1EDFBE63}"/>
              </a:ext>
            </a:extLst>
          </p:cNvPr>
          <p:cNvPicPr>
            <a:picLocks noChangeAspect="1"/>
          </p:cNvPicPr>
          <p:nvPr/>
        </p:nvPicPr>
        <p:blipFill rotWithShape="1">
          <a:blip r:embed="rId2"/>
          <a:srcRect l="11253" t="8090" r="869" b="2455"/>
          <a:stretch/>
        </p:blipFill>
        <p:spPr>
          <a:xfrm>
            <a:off x="1075207" y="2833309"/>
            <a:ext cx="5067300" cy="3906423"/>
          </a:xfrm>
          <a:prstGeom prst="rect">
            <a:avLst/>
          </a:prstGeom>
          <a:ln w="34925">
            <a:solidFill>
              <a:srgbClr val="00B0F0"/>
            </a:solidFill>
          </a:ln>
        </p:spPr>
      </p:pic>
      <p:pic>
        <p:nvPicPr>
          <p:cNvPr id="24" name="Picture 23">
            <a:extLst>
              <a:ext uri="{FF2B5EF4-FFF2-40B4-BE49-F238E27FC236}">
                <a16:creationId xmlns:a16="http://schemas.microsoft.com/office/drawing/2014/main" id="{BFA6B5C2-8533-4BCE-9B6D-9B3F80B10BC8}"/>
              </a:ext>
            </a:extLst>
          </p:cNvPr>
          <p:cNvPicPr>
            <a:picLocks noChangeAspect="1"/>
          </p:cNvPicPr>
          <p:nvPr/>
        </p:nvPicPr>
        <p:blipFill rotWithShape="1">
          <a:blip r:embed="rId3"/>
          <a:srcRect l="3909" t="571"/>
          <a:stretch/>
        </p:blipFill>
        <p:spPr>
          <a:xfrm>
            <a:off x="6753798" y="1094351"/>
            <a:ext cx="5354616" cy="4788243"/>
          </a:xfrm>
          <a:prstGeom prst="rect">
            <a:avLst/>
          </a:prstGeom>
          <a:ln w="34925">
            <a:solidFill>
              <a:srgbClr val="00B0F0"/>
            </a:solidFill>
          </a:ln>
        </p:spPr>
      </p:pic>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77765" y="696779"/>
            <a:ext cx="12091385" cy="6128562"/>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2"/>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A Closer Look: Ponded Wetland Complex - IAWC</a:t>
              </a:r>
              <a:endParaRPr lang="en-US" sz="1286" b="1" dirty="0">
                <a:solidFill>
                  <a:schemeClr val="bg1"/>
                </a:solidFill>
                <a:latin typeface="Arial" panose="020B0604020202020204" pitchFamily="34" charset="0"/>
                <a:cs typeface="Arial" panose="020B0604020202020204" pitchFamily="34" charset="0"/>
              </a:endParaRPr>
            </a:p>
          </p:txBody>
        </p:sp>
      </p:grpSp>
      <p:sp>
        <p:nvSpPr>
          <p:cNvPr id="85" name="Rounded Rectangle 5">
            <a:extLst>
              <a:ext uri="{FF2B5EF4-FFF2-40B4-BE49-F238E27FC236}">
                <a16:creationId xmlns:a16="http://schemas.microsoft.com/office/drawing/2014/main" id="{596D08C7-C9F3-4B4E-94A9-79D808C7CB96}"/>
              </a:ext>
            </a:extLst>
          </p:cNvPr>
          <p:cNvSpPr/>
          <p:nvPr/>
        </p:nvSpPr>
        <p:spPr>
          <a:xfrm>
            <a:off x="9671384" y="1141207"/>
            <a:ext cx="2366647" cy="31950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 Results Surface Interval</a:t>
            </a:r>
            <a:endParaRPr lang="en-US" sz="1000" b="1" dirty="0">
              <a:solidFill>
                <a:schemeClr val="bg1"/>
              </a:solidFill>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189C20CA-A813-4E22-BC06-154CDEF89FF6}"/>
              </a:ext>
            </a:extLst>
          </p:cNvPr>
          <p:cNvPicPr>
            <a:picLocks noChangeAspect="1"/>
          </p:cNvPicPr>
          <p:nvPr/>
        </p:nvPicPr>
        <p:blipFill rotWithShape="1">
          <a:blip r:embed="rId4"/>
          <a:srcRect l="993" t="18504" r="41150" b="30476"/>
          <a:stretch/>
        </p:blipFill>
        <p:spPr>
          <a:xfrm>
            <a:off x="241835" y="1071592"/>
            <a:ext cx="4378549" cy="1650516"/>
          </a:xfrm>
          <a:prstGeom prst="rect">
            <a:avLst/>
          </a:prstGeom>
          <a:ln w="34925">
            <a:solidFill>
              <a:srgbClr val="00B0F0"/>
            </a:solidFill>
          </a:ln>
        </p:spPr>
      </p:pic>
      <p:sp>
        <p:nvSpPr>
          <p:cNvPr id="87" name="Rectangle 86">
            <a:extLst>
              <a:ext uri="{FF2B5EF4-FFF2-40B4-BE49-F238E27FC236}">
                <a16:creationId xmlns:a16="http://schemas.microsoft.com/office/drawing/2014/main" id="{4FEFE4EF-611F-426C-B4B6-D702EF2E2ADF}"/>
              </a:ext>
            </a:extLst>
          </p:cNvPr>
          <p:cNvSpPr/>
          <p:nvPr/>
        </p:nvSpPr>
        <p:spPr>
          <a:xfrm>
            <a:off x="4114800" y="2324099"/>
            <a:ext cx="434260" cy="349777"/>
          </a:xfrm>
          <a:prstGeom prst="rect">
            <a:avLst/>
          </a:prstGeom>
          <a:noFill/>
          <a:ln w="22225">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5">
            <a:extLst>
              <a:ext uri="{FF2B5EF4-FFF2-40B4-BE49-F238E27FC236}">
                <a16:creationId xmlns:a16="http://schemas.microsoft.com/office/drawing/2014/main" id="{B71C1BAC-98A3-4678-9908-FBA828CFB40F}"/>
              </a:ext>
            </a:extLst>
          </p:cNvPr>
          <p:cNvSpPr/>
          <p:nvPr/>
        </p:nvSpPr>
        <p:spPr>
          <a:xfrm>
            <a:off x="2976865" y="1085652"/>
            <a:ext cx="1585909" cy="23615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900" b="1" dirty="0">
                <a:solidFill>
                  <a:schemeClr val="bg1"/>
                </a:solidFill>
                <a:latin typeface="Arial" panose="020B0604020202020204" pitchFamily="34" charset="0"/>
                <a:cs typeface="Arial" panose="020B0604020202020204" pitchFamily="34" charset="0"/>
              </a:rPr>
              <a:t>Reference Map: IAWC</a:t>
            </a:r>
            <a:endParaRPr lang="en-US" sz="800" b="1" dirty="0">
              <a:solidFill>
                <a:schemeClr val="bg1"/>
              </a:solidFill>
              <a:latin typeface="Arial" panose="020B0604020202020204" pitchFamily="34" charset="0"/>
              <a:cs typeface="Arial" panose="020B0604020202020204" pitchFamily="34" charset="0"/>
            </a:endParaRPr>
          </a:p>
        </p:txBody>
      </p:sp>
      <p:sp>
        <p:nvSpPr>
          <p:cNvPr id="79" name="Rounded Rectangle 5">
            <a:extLst>
              <a:ext uri="{FF2B5EF4-FFF2-40B4-BE49-F238E27FC236}">
                <a16:creationId xmlns:a16="http://schemas.microsoft.com/office/drawing/2014/main" id="{43377775-4885-44CD-868A-DCF465A32831}"/>
              </a:ext>
            </a:extLst>
          </p:cNvPr>
          <p:cNvSpPr/>
          <p:nvPr/>
        </p:nvSpPr>
        <p:spPr>
          <a:xfrm>
            <a:off x="3717642" y="2894173"/>
            <a:ext cx="2366647" cy="31950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Modelled PFOS Plume: Surface</a:t>
            </a:r>
            <a:endParaRPr lang="en-US" sz="1000" b="1" dirty="0">
              <a:solidFill>
                <a:schemeClr val="bg1"/>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CCCFA939-B4E0-4B5B-8D6B-C746B75DDA19}"/>
              </a:ext>
            </a:extLst>
          </p:cNvPr>
          <p:cNvSpPr txBox="1"/>
          <p:nvPr/>
        </p:nvSpPr>
        <p:spPr>
          <a:xfrm>
            <a:off x="3812501" y="2047215"/>
            <a:ext cx="1061855"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IAWC</a:t>
            </a:r>
          </a:p>
        </p:txBody>
      </p:sp>
      <p:sp>
        <p:nvSpPr>
          <p:cNvPr id="19" name="Rectangle 18">
            <a:extLst>
              <a:ext uri="{FF2B5EF4-FFF2-40B4-BE49-F238E27FC236}">
                <a16:creationId xmlns:a16="http://schemas.microsoft.com/office/drawing/2014/main" id="{69E9E619-FADF-4461-AEE7-8BE1C53FBC6C}"/>
              </a:ext>
            </a:extLst>
          </p:cNvPr>
          <p:cNvSpPr/>
          <p:nvPr/>
        </p:nvSpPr>
        <p:spPr>
          <a:xfrm>
            <a:off x="5554056" y="1071592"/>
            <a:ext cx="1060465" cy="1447657"/>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AB121FC-D73F-45C0-BDE9-401128E01A75}"/>
              </a:ext>
            </a:extLst>
          </p:cNvPr>
          <p:cNvSpPr txBox="1"/>
          <p:nvPr/>
        </p:nvSpPr>
        <p:spPr>
          <a:xfrm>
            <a:off x="5528558" y="1017182"/>
            <a:ext cx="793230" cy="338554"/>
          </a:xfrm>
          <a:prstGeom prst="rect">
            <a:avLst/>
          </a:prstGeom>
          <a:noFill/>
        </p:spPr>
        <p:txBody>
          <a:bodyPr wrap="none" rtlCol="0">
            <a:spAutoFit/>
          </a:bodyPr>
          <a:lstStyle/>
          <a:p>
            <a:r>
              <a:rPr lang="en-US" sz="1600" b="1" u="sng" dirty="0"/>
              <a:t>Legend</a:t>
            </a:r>
            <a:endParaRPr lang="en-US" b="1" u="sng" dirty="0"/>
          </a:p>
        </p:txBody>
      </p:sp>
      <p:pic>
        <p:nvPicPr>
          <p:cNvPr id="21" name="Picture 20">
            <a:extLst>
              <a:ext uri="{FF2B5EF4-FFF2-40B4-BE49-F238E27FC236}">
                <a16:creationId xmlns:a16="http://schemas.microsoft.com/office/drawing/2014/main" id="{DE208779-F599-4C87-B221-E7A4B3F31BE6}"/>
              </a:ext>
            </a:extLst>
          </p:cNvPr>
          <p:cNvPicPr>
            <a:picLocks noChangeAspect="1"/>
          </p:cNvPicPr>
          <p:nvPr/>
        </p:nvPicPr>
        <p:blipFill>
          <a:blip r:embed="rId5"/>
          <a:stretch>
            <a:fillRect/>
          </a:stretch>
        </p:blipFill>
        <p:spPr>
          <a:xfrm>
            <a:off x="5582987" y="1355736"/>
            <a:ext cx="942975" cy="1076325"/>
          </a:xfrm>
          <a:prstGeom prst="rect">
            <a:avLst/>
          </a:prstGeom>
        </p:spPr>
      </p:pic>
      <p:sp>
        <p:nvSpPr>
          <p:cNvPr id="22" name="Rounded Rectangle 5">
            <a:extLst>
              <a:ext uri="{FF2B5EF4-FFF2-40B4-BE49-F238E27FC236}">
                <a16:creationId xmlns:a16="http://schemas.microsoft.com/office/drawing/2014/main" id="{E41259B8-A599-4C89-A6E7-828A7061AF5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BFA183E-5AB7-4544-B7CB-6893513FDFB8}"/>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77405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77765" y="696779"/>
            <a:ext cx="12091385" cy="6128562"/>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2"/>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A Closer Look: Ponded Wetland Complex – IAWC (</a:t>
              </a:r>
              <a:r>
                <a:rPr lang="en-US" sz="1400" b="1" dirty="0" err="1">
                  <a:solidFill>
                    <a:schemeClr val="bg1"/>
                  </a:solidFill>
                  <a:latin typeface="Arial" panose="020B0604020202020204" pitchFamily="34" charset="0"/>
                  <a:cs typeface="Arial" panose="020B0604020202020204" pitchFamily="34" charset="0"/>
                </a:rPr>
                <a:t>cont</a:t>
              </a:r>
              <a:r>
                <a:rPr lang="en-US" sz="1400" b="1" dirty="0">
                  <a:solidFill>
                    <a:schemeClr val="bg1"/>
                  </a:solidFill>
                  <a:latin typeface="Arial" panose="020B0604020202020204" pitchFamily="34" charset="0"/>
                  <a:cs typeface="Arial" panose="020B0604020202020204" pitchFamily="34" charset="0"/>
                </a:rPr>
                <a:t>)</a:t>
              </a:r>
              <a:endParaRPr lang="en-US" sz="1286" b="1" dirty="0">
                <a:solidFill>
                  <a:schemeClr val="bg1"/>
                </a:solidFill>
                <a:latin typeface="Arial" panose="020B0604020202020204" pitchFamily="34" charset="0"/>
                <a:cs typeface="Arial" panose="020B0604020202020204" pitchFamily="34" charset="0"/>
              </a:endParaRPr>
            </a:p>
          </p:txBody>
        </p:sp>
      </p:grpSp>
      <p:cxnSp>
        <p:nvCxnSpPr>
          <p:cNvPr id="55" name="Straight Connector 54">
            <a:extLst>
              <a:ext uri="{FF2B5EF4-FFF2-40B4-BE49-F238E27FC236}">
                <a16:creationId xmlns:a16="http://schemas.microsoft.com/office/drawing/2014/main" id="{28162CEA-72E0-4700-89EF-F509D7A4827E}"/>
              </a:ext>
            </a:extLst>
          </p:cNvPr>
          <p:cNvCxnSpPr/>
          <p:nvPr/>
        </p:nvCxnSpPr>
        <p:spPr>
          <a:xfrm flipV="1">
            <a:off x="10916105" y="6486084"/>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680B8E-E4A5-4950-910C-5DC76BD02147}"/>
              </a:ext>
            </a:extLst>
          </p:cNvPr>
          <p:cNvSpPr txBox="1"/>
          <p:nvPr/>
        </p:nvSpPr>
        <p:spPr>
          <a:xfrm>
            <a:off x="357669" y="5859975"/>
            <a:ext cx="1807466" cy="923330"/>
          </a:xfrm>
          <a:prstGeom prst="rect">
            <a:avLst/>
          </a:prstGeom>
          <a:noFill/>
        </p:spPr>
        <p:txBody>
          <a:bodyPr wrap="square" rtlCol="0">
            <a:spAutoFit/>
          </a:bodyPr>
          <a:lstStyle/>
          <a:p>
            <a:pPr algn="r"/>
            <a:r>
              <a:rPr lang="en-US" b="1" dirty="0">
                <a:solidFill>
                  <a:srgbClr val="002060"/>
                </a:solidFill>
              </a:rPr>
              <a:t> IAWC Development Timeline</a:t>
            </a:r>
          </a:p>
        </p:txBody>
      </p:sp>
      <p:cxnSp>
        <p:nvCxnSpPr>
          <p:cNvPr id="3" name="Straight Connector 2">
            <a:extLst>
              <a:ext uri="{FF2B5EF4-FFF2-40B4-BE49-F238E27FC236}">
                <a16:creationId xmlns:a16="http://schemas.microsoft.com/office/drawing/2014/main" id="{28E10FEA-B9DE-45B5-8DD4-048029D6F953}"/>
              </a:ext>
            </a:extLst>
          </p:cNvPr>
          <p:cNvCxnSpPr>
            <a:cxnSpLocks/>
          </p:cNvCxnSpPr>
          <p:nvPr/>
        </p:nvCxnSpPr>
        <p:spPr>
          <a:xfrm>
            <a:off x="2540624" y="6642085"/>
            <a:ext cx="8391983" cy="1399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A51763B-9789-4A3D-BD32-C72D909B13D9}"/>
              </a:ext>
            </a:extLst>
          </p:cNvPr>
          <p:cNvSpPr txBox="1"/>
          <p:nvPr/>
        </p:nvSpPr>
        <p:spPr>
          <a:xfrm>
            <a:off x="10520431" y="6169910"/>
            <a:ext cx="824352" cy="323165"/>
          </a:xfrm>
          <a:prstGeom prst="rect">
            <a:avLst/>
          </a:prstGeom>
          <a:noFill/>
        </p:spPr>
        <p:txBody>
          <a:bodyPr wrap="square" rtlCol="0">
            <a:spAutoFit/>
          </a:bodyPr>
          <a:lstStyle/>
          <a:p>
            <a:r>
              <a:rPr lang="en-US" sz="1500" dirty="0"/>
              <a:t>Present</a:t>
            </a:r>
          </a:p>
        </p:txBody>
      </p:sp>
      <p:grpSp>
        <p:nvGrpSpPr>
          <p:cNvPr id="6" name="Group 5">
            <a:extLst>
              <a:ext uri="{FF2B5EF4-FFF2-40B4-BE49-F238E27FC236}">
                <a16:creationId xmlns:a16="http://schemas.microsoft.com/office/drawing/2014/main" id="{877DB054-2F3D-4636-8E03-DB7A5602B840}"/>
              </a:ext>
            </a:extLst>
          </p:cNvPr>
          <p:cNvGrpSpPr/>
          <p:nvPr/>
        </p:nvGrpSpPr>
        <p:grpSpPr>
          <a:xfrm>
            <a:off x="6281272" y="6173959"/>
            <a:ext cx="2723793" cy="468126"/>
            <a:chOff x="4289425" y="5184243"/>
            <a:chExt cx="2723793" cy="468126"/>
          </a:xfrm>
        </p:grpSpPr>
        <p:sp>
          <p:nvSpPr>
            <p:cNvPr id="17" name="TextBox 16">
              <a:extLst>
                <a:ext uri="{FF2B5EF4-FFF2-40B4-BE49-F238E27FC236}">
                  <a16:creationId xmlns:a16="http://schemas.microsoft.com/office/drawing/2014/main" id="{30820CEA-DA22-4878-85E7-D578D351E38B}"/>
                </a:ext>
              </a:extLst>
            </p:cNvPr>
            <p:cNvSpPr txBox="1"/>
            <p:nvPr/>
          </p:nvSpPr>
          <p:spPr>
            <a:xfrm>
              <a:off x="5003436" y="5190774"/>
              <a:ext cx="1061343" cy="323165"/>
            </a:xfrm>
            <a:prstGeom prst="rect">
              <a:avLst/>
            </a:prstGeom>
            <a:noFill/>
          </p:spPr>
          <p:txBody>
            <a:bodyPr wrap="square" rtlCol="0">
              <a:spAutoFit/>
            </a:bodyPr>
            <a:lstStyle/>
            <a:p>
              <a:r>
                <a:rPr lang="en-US" sz="1500" dirty="0"/>
                <a:t>1997</a:t>
              </a:r>
            </a:p>
          </p:txBody>
        </p:sp>
        <p:cxnSp>
          <p:nvCxnSpPr>
            <p:cNvPr id="19" name="Straight Connector 18">
              <a:extLst>
                <a:ext uri="{FF2B5EF4-FFF2-40B4-BE49-F238E27FC236}">
                  <a16:creationId xmlns:a16="http://schemas.microsoft.com/office/drawing/2014/main" id="{8B4EFC8B-2D66-454A-AD6D-29C0FA4861FE}"/>
                </a:ext>
              </a:extLst>
            </p:cNvPr>
            <p:cNvCxnSpPr/>
            <p:nvPr/>
          </p:nvCxnSpPr>
          <p:spPr>
            <a:xfrm flipV="1">
              <a:off x="5260431" y="5467703"/>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CF2079-78CD-4325-B63A-DCFF116AC209}"/>
                </a:ext>
              </a:extLst>
            </p:cNvPr>
            <p:cNvCxnSpPr/>
            <p:nvPr/>
          </p:nvCxnSpPr>
          <p:spPr>
            <a:xfrm flipV="1">
              <a:off x="428942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57EDA2E-212E-43A7-8A7E-D8838BBA782D}"/>
                </a:ext>
              </a:extLst>
            </p:cNvPr>
            <p:cNvSpPr txBox="1"/>
            <p:nvPr/>
          </p:nvSpPr>
          <p:spPr>
            <a:xfrm>
              <a:off x="5951875" y="5184243"/>
              <a:ext cx="1061343" cy="323165"/>
            </a:xfrm>
            <a:prstGeom prst="rect">
              <a:avLst/>
            </a:prstGeom>
            <a:noFill/>
          </p:spPr>
          <p:txBody>
            <a:bodyPr wrap="square" rtlCol="0">
              <a:spAutoFit/>
            </a:bodyPr>
            <a:lstStyle/>
            <a:p>
              <a:r>
                <a:rPr lang="en-US" sz="1500" dirty="0"/>
                <a:t>2001</a:t>
              </a:r>
            </a:p>
          </p:txBody>
        </p:sp>
      </p:grpSp>
      <p:cxnSp>
        <p:nvCxnSpPr>
          <p:cNvPr id="63" name="Straight Connector 62">
            <a:extLst>
              <a:ext uri="{FF2B5EF4-FFF2-40B4-BE49-F238E27FC236}">
                <a16:creationId xmlns:a16="http://schemas.microsoft.com/office/drawing/2014/main" id="{BBA4D9A7-C794-40B5-B50B-228CA60FECDE}"/>
              </a:ext>
            </a:extLst>
          </p:cNvPr>
          <p:cNvCxnSpPr>
            <a:cxnSpLocks/>
          </p:cNvCxnSpPr>
          <p:nvPr/>
        </p:nvCxnSpPr>
        <p:spPr>
          <a:xfrm flipV="1">
            <a:off x="2550708" y="6433721"/>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F156F55-187E-44EC-A0DE-A734664BCBD5}"/>
              </a:ext>
            </a:extLst>
          </p:cNvPr>
          <p:cNvSpPr txBox="1"/>
          <p:nvPr/>
        </p:nvSpPr>
        <p:spPr>
          <a:xfrm>
            <a:off x="2274844" y="6180490"/>
            <a:ext cx="702904" cy="323165"/>
          </a:xfrm>
          <a:prstGeom prst="rect">
            <a:avLst/>
          </a:prstGeom>
          <a:noFill/>
        </p:spPr>
        <p:txBody>
          <a:bodyPr wrap="square" rtlCol="0">
            <a:spAutoFit/>
          </a:bodyPr>
          <a:lstStyle/>
          <a:p>
            <a:r>
              <a:rPr lang="en-US" sz="1500" dirty="0"/>
              <a:t>1940</a:t>
            </a:r>
          </a:p>
        </p:txBody>
      </p:sp>
      <p:sp>
        <p:nvSpPr>
          <p:cNvPr id="67" name="Right Brace 66">
            <a:extLst>
              <a:ext uri="{FF2B5EF4-FFF2-40B4-BE49-F238E27FC236}">
                <a16:creationId xmlns:a16="http://schemas.microsoft.com/office/drawing/2014/main" id="{65361986-0521-45D3-9557-11A95001D42A}"/>
              </a:ext>
            </a:extLst>
          </p:cNvPr>
          <p:cNvSpPr/>
          <p:nvPr/>
        </p:nvSpPr>
        <p:spPr>
          <a:xfrm rot="16200000">
            <a:off x="4194959" y="4195352"/>
            <a:ext cx="323165" cy="365309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Right Brace 74">
            <a:extLst>
              <a:ext uri="{FF2B5EF4-FFF2-40B4-BE49-F238E27FC236}">
                <a16:creationId xmlns:a16="http://schemas.microsoft.com/office/drawing/2014/main" id="{FC3BBEA2-E080-473B-94CE-8993FACC8620}"/>
              </a:ext>
            </a:extLst>
          </p:cNvPr>
          <p:cNvSpPr/>
          <p:nvPr/>
        </p:nvSpPr>
        <p:spPr>
          <a:xfrm rot="5400000" flipH="1">
            <a:off x="6650857" y="5517706"/>
            <a:ext cx="279279" cy="9889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76B2D0F-EBB3-4B73-B4DE-6FE4C81A8657}"/>
              </a:ext>
            </a:extLst>
          </p:cNvPr>
          <p:cNvSpPr/>
          <p:nvPr/>
        </p:nvSpPr>
        <p:spPr>
          <a:xfrm>
            <a:off x="6003087" y="6198013"/>
            <a:ext cx="575799" cy="323165"/>
          </a:xfrm>
          <a:prstGeom prst="rect">
            <a:avLst/>
          </a:prstGeom>
        </p:spPr>
        <p:txBody>
          <a:bodyPr wrap="none">
            <a:spAutoFit/>
          </a:bodyPr>
          <a:lstStyle/>
          <a:p>
            <a:r>
              <a:rPr lang="en-US" sz="1500" dirty="0"/>
              <a:t>1991</a:t>
            </a:r>
          </a:p>
        </p:txBody>
      </p:sp>
      <p:cxnSp>
        <p:nvCxnSpPr>
          <p:cNvPr id="79" name="Straight Connector 78">
            <a:extLst>
              <a:ext uri="{FF2B5EF4-FFF2-40B4-BE49-F238E27FC236}">
                <a16:creationId xmlns:a16="http://schemas.microsoft.com/office/drawing/2014/main" id="{5B6AC18A-E830-4821-AEC5-E8E4091C1AF1}"/>
              </a:ext>
            </a:extLst>
          </p:cNvPr>
          <p:cNvCxnSpPr/>
          <p:nvPr/>
        </p:nvCxnSpPr>
        <p:spPr>
          <a:xfrm flipV="1">
            <a:off x="8195733" y="645786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A6418E6-1769-451E-835F-C4AF88171811}"/>
              </a:ext>
            </a:extLst>
          </p:cNvPr>
          <p:cNvSpPr/>
          <p:nvPr/>
        </p:nvSpPr>
        <p:spPr>
          <a:xfrm>
            <a:off x="143885" y="3959974"/>
            <a:ext cx="3083541" cy="1015663"/>
          </a:xfrm>
          <a:prstGeom prst="rect">
            <a:avLst/>
          </a:prstGeom>
        </p:spPr>
        <p:txBody>
          <a:bodyPr wrap="square">
            <a:spAutoFit/>
          </a:bodyPr>
          <a:lstStyle/>
          <a:p>
            <a:pPr algn="ctr"/>
            <a:r>
              <a:rPr lang="en-US" sz="1200" b="1" dirty="0"/>
              <a:t>1991: Pre-Development</a:t>
            </a:r>
          </a:p>
          <a:p>
            <a:pPr algn="ctr"/>
            <a:endParaRPr lang="en-US" sz="400" b="1" dirty="0"/>
          </a:p>
          <a:p>
            <a:pPr algn="ctr"/>
            <a:r>
              <a:rPr lang="en-US" sz="1050" dirty="0"/>
              <a:t>Only one pond visible (southern pond).  Single channel visible running N-S into the pond. Heavy vegetation along the </a:t>
            </a:r>
          </a:p>
          <a:p>
            <a:pPr algn="ctr"/>
            <a:r>
              <a:rPr lang="en-US" sz="1050" dirty="0"/>
              <a:t>southern/southwestern edge of the pond.</a:t>
            </a:r>
          </a:p>
        </p:txBody>
      </p:sp>
      <p:sp>
        <p:nvSpPr>
          <p:cNvPr id="31" name="Rectangle 30">
            <a:extLst>
              <a:ext uri="{FF2B5EF4-FFF2-40B4-BE49-F238E27FC236}">
                <a16:creationId xmlns:a16="http://schemas.microsoft.com/office/drawing/2014/main" id="{C0CE0407-F45D-4766-BDB1-2427D0101998}"/>
              </a:ext>
            </a:extLst>
          </p:cNvPr>
          <p:cNvSpPr/>
          <p:nvPr/>
        </p:nvSpPr>
        <p:spPr>
          <a:xfrm>
            <a:off x="3227426" y="3939203"/>
            <a:ext cx="2842001" cy="1469633"/>
          </a:xfrm>
          <a:prstGeom prst="rect">
            <a:avLst/>
          </a:prstGeom>
        </p:spPr>
        <p:txBody>
          <a:bodyPr wrap="square">
            <a:spAutoFit/>
          </a:bodyPr>
          <a:lstStyle/>
          <a:p>
            <a:pPr algn="ctr"/>
            <a:r>
              <a:rPr lang="en-US" sz="1200" b="1" dirty="0"/>
              <a:t>1997: Post-Development</a:t>
            </a:r>
          </a:p>
          <a:p>
            <a:pPr algn="ctr"/>
            <a:endParaRPr lang="en-US" sz="400" b="1" dirty="0"/>
          </a:p>
          <a:p>
            <a:pPr algn="ctr"/>
            <a:r>
              <a:rPr lang="en-US" sz="1050" dirty="0"/>
              <a:t>Northern pond now visible and two channels appear to be feeding the southern pond. The new surrounding residential development appears to have restricted the extent of the wetland complex, allowing for the wetland complex to flood more easily and for both ponds to hold water.</a:t>
            </a:r>
          </a:p>
        </p:txBody>
      </p:sp>
      <p:sp>
        <p:nvSpPr>
          <p:cNvPr id="83" name="Right Brace 82">
            <a:extLst>
              <a:ext uri="{FF2B5EF4-FFF2-40B4-BE49-F238E27FC236}">
                <a16:creationId xmlns:a16="http://schemas.microsoft.com/office/drawing/2014/main" id="{D26B5150-2E01-4AF2-9F8C-B580910A2847}"/>
              </a:ext>
            </a:extLst>
          </p:cNvPr>
          <p:cNvSpPr/>
          <p:nvPr/>
        </p:nvSpPr>
        <p:spPr>
          <a:xfrm rot="5400000" flipH="1">
            <a:off x="9481205" y="4787961"/>
            <a:ext cx="331332" cy="2538451"/>
          </a:xfrm>
          <a:prstGeom prst="rightBrace">
            <a:avLst>
              <a:gd name="adj1" fmla="val 8332"/>
              <a:gd name="adj2" fmla="val 4957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6" name="Right Brace 85">
            <a:extLst>
              <a:ext uri="{FF2B5EF4-FFF2-40B4-BE49-F238E27FC236}">
                <a16:creationId xmlns:a16="http://schemas.microsoft.com/office/drawing/2014/main" id="{7F98EE9F-F4C4-4174-99D5-366311B393AF}"/>
              </a:ext>
            </a:extLst>
          </p:cNvPr>
          <p:cNvSpPr/>
          <p:nvPr/>
        </p:nvSpPr>
        <p:spPr>
          <a:xfrm rot="5400000" flipH="1">
            <a:off x="8063102" y="5951865"/>
            <a:ext cx="279279" cy="24246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D6BF7A18-0443-4464-813B-6AB6ABF90DDB}"/>
              </a:ext>
            </a:extLst>
          </p:cNvPr>
          <p:cNvSpPr/>
          <p:nvPr/>
        </p:nvSpPr>
        <p:spPr>
          <a:xfrm>
            <a:off x="6057227" y="3946486"/>
            <a:ext cx="3083541" cy="1308050"/>
          </a:xfrm>
          <a:prstGeom prst="rect">
            <a:avLst/>
          </a:prstGeom>
        </p:spPr>
        <p:txBody>
          <a:bodyPr wrap="square">
            <a:spAutoFit/>
          </a:bodyPr>
          <a:lstStyle/>
          <a:p>
            <a:pPr algn="ctr"/>
            <a:r>
              <a:rPr lang="en-US" sz="1200" b="1" dirty="0"/>
              <a:t>2004: Post-Flood Control Structure</a:t>
            </a:r>
          </a:p>
          <a:p>
            <a:pPr algn="ctr"/>
            <a:endParaRPr lang="en-US" sz="400" b="1" dirty="0"/>
          </a:p>
          <a:p>
            <a:pPr algn="ctr"/>
            <a:r>
              <a:rPr lang="en-US" sz="1050" dirty="0"/>
              <a:t>Primary inlet channel appears to have shifted east. The flood control structure at Ideal Ave is now visible. Structure was designed to reduce the volume of water discharging downstream of Ideal Ave, resulting in the ponds holding water for longer periods of time.</a:t>
            </a:r>
          </a:p>
        </p:txBody>
      </p:sp>
      <p:pic>
        <p:nvPicPr>
          <p:cNvPr id="37" name="Picture 36">
            <a:extLst>
              <a:ext uri="{FF2B5EF4-FFF2-40B4-BE49-F238E27FC236}">
                <a16:creationId xmlns:a16="http://schemas.microsoft.com/office/drawing/2014/main" id="{0312C26A-B50E-42B1-A076-168EF76E17B8}"/>
              </a:ext>
            </a:extLst>
          </p:cNvPr>
          <p:cNvPicPr>
            <a:picLocks noChangeAspect="1"/>
          </p:cNvPicPr>
          <p:nvPr/>
        </p:nvPicPr>
        <p:blipFill>
          <a:blip r:embed="rId2"/>
          <a:stretch>
            <a:fillRect/>
          </a:stretch>
        </p:blipFill>
        <p:spPr>
          <a:xfrm>
            <a:off x="255170" y="1364881"/>
            <a:ext cx="2860972" cy="2482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a:extLst>
              <a:ext uri="{FF2B5EF4-FFF2-40B4-BE49-F238E27FC236}">
                <a16:creationId xmlns:a16="http://schemas.microsoft.com/office/drawing/2014/main" id="{8C1E5BC4-3B29-4902-B59F-4F02DF92C617}"/>
              </a:ext>
            </a:extLst>
          </p:cNvPr>
          <p:cNvPicPr>
            <a:picLocks noChangeAspect="1"/>
          </p:cNvPicPr>
          <p:nvPr/>
        </p:nvPicPr>
        <p:blipFill>
          <a:blip r:embed="rId3"/>
          <a:stretch>
            <a:fillRect/>
          </a:stretch>
        </p:blipFill>
        <p:spPr>
          <a:xfrm>
            <a:off x="3311929" y="1362709"/>
            <a:ext cx="2715529" cy="2494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a:extLst>
              <a:ext uri="{FF2B5EF4-FFF2-40B4-BE49-F238E27FC236}">
                <a16:creationId xmlns:a16="http://schemas.microsoft.com/office/drawing/2014/main" id="{0B264102-35F8-4BAC-A2A8-A5B237734D60}"/>
              </a:ext>
            </a:extLst>
          </p:cNvPr>
          <p:cNvPicPr>
            <a:picLocks noChangeAspect="1"/>
          </p:cNvPicPr>
          <p:nvPr/>
        </p:nvPicPr>
        <p:blipFill>
          <a:blip r:embed="rId4"/>
          <a:stretch>
            <a:fillRect/>
          </a:stretch>
        </p:blipFill>
        <p:spPr>
          <a:xfrm>
            <a:off x="6223245" y="1355960"/>
            <a:ext cx="2751506" cy="2482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a:extLst>
              <a:ext uri="{FF2B5EF4-FFF2-40B4-BE49-F238E27FC236}">
                <a16:creationId xmlns:a16="http://schemas.microsoft.com/office/drawing/2014/main" id="{2762CD65-20E8-4075-92E0-280FB53E5EE4}"/>
              </a:ext>
            </a:extLst>
          </p:cNvPr>
          <p:cNvPicPr>
            <a:picLocks noChangeAspect="1"/>
          </p:cNvPicPr>
          <p:nvPr/>
        </p:nvPicPr>
        <p:blipFill>
          <a:blip r:embed="rId5"/>
          <a:stretch>
            <a:fillRect/>
          </a:stretch>
        </p:blipFill>
        <p:spPr>
          <a:xfrm>
            <a:off x="9178446" y="1355960"/>
            <a:ext cx="2787008" cy="2482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Rectangle 40">
            <a:extLst>
              <a:ext uri="{FF2B5EF4-FFF2-40B4-BE49-F238E27FC236}">
                <a16:creationId xmlns:a16="http://schemas.microsoft.com/office/drawing/2014/main" id="{45FD9D54-6C7D-43C8-81A6-3ACCAF9597B8}"/>
              </a:ext>
            </a:extLst>
          </p:cNvPr>
          <p:cNvSpPr/>
          <p:nvPr/>
        </p:nvSpPr>
        <p:spPr>
          <a:xfrm>
            <a:off x="9067794" y="3955816"/>
            <a:ext cx="2980321" cy="692497"/>
          </a:xfrm>
          <a:prstGeom prst="rect">
            <a:avLst/>
          </a:prstGeom>
        </p:spPr>
        <p:txBody>
          <a:bodyPr wrap="square" lIns="91440" tIns="45720" rIns="91440" bIns="45720" anchor="t">
            <a:spAutoFit/>
          </a:bodyPr>
          <a:lstStyle/>
          <a:p>
            <a:pPr algn="ctr"/>
            <a:r>
              <a:rPr lang="en-US" sz="1200" b="1" dirty="0"/>
              <a:t>2020: Current Conditions</a:t>
            </a:r>
          </a:p>
          <a:p>
            <a:pPr algn="ctr"/>
            <a:endParaRPr lang="en-US" sz="500" b="1" dirty="0"/>
          </a:p>
          <a:p>
            <a:pPr algn="ctr"/>
            <a:r>
              <a:rPr lang="en-US" sz="1050" dirty="0"/>
              <a:t>Channel continues to feed both ponds. Outlet channel appears more pronounced. </a:t>
            </a:r>
          </a:p>
        </p:txBody>
      </p:sp>
      <p:sp>
        <p:nvSpPr>
          <p:cNvPr id="44" name="TextBox 43">
            <a:extLst>
              <a:ext uri="{FF2B5EF4-FFF2-40B4-BE49-F238E27FC236}">
                <a16:creationId xmlns:a16="http://schemas.microsoft.com/office/drawing/2014/main" id="{72E114A1-A25D-42BE-9B3F-8D64B2E0D2B7}"/>
              </a:ext>
            </a:extLst>
          </p:cNvPr>
          <p:cNvSpPr txBox="1"/>
          <p:nvPr/>
        </p:nvSpPr>
        <p:spPr>
          <a:xfrm>
            <a:off x="3463033" y="5447204"/>
            <a:ext cx="1939603" cy="430887"/>
          </a:xfrm>
          <a:prstGeom prst="rect">
            <a:avLst/>
          </a:prstGeom>
          <a:noFill/>
        </p:spPr>
        <p:txBody>
          <a:bodyPr wrap="square" rtlCol="0">
            <a:spAutoFit/>
          </a:bodyPr>
          <a:lstStyle/>
          <a:p>
            <a:pPr algn="ctr"/>
            <a:r>
              <a:rPr lang="en-US" sz="1100" b="1" dirty="0">
                <a:solidFill>
                  <a:srgbClr val="002060"/>
                </a:solidFill>
              </a:rPr>
              <a:t>Pre-Residential Development: One Pond and One Channel</a:t>
            </a:r>
          </a:p>
        </p:txBody>
      </p:sp>
      <p:sp>
        <p:nvSpPr>
          <p:cNvPr id="45" name="Rectangle 44">
            <a:extLst>
              <a:ext uri="{FF2B5EF4-FFF2-40B4-BE49-F238E27FC236}">
                <a16:creationId xmlns:a16="http://schemas.microsoft.com/office/drawing/2014/main" id="{F67E7385-5427-41E4-BF61-A354C4727372}"/>
              </a:ext>
            </a:extLst>
          </p:cNvPr>
          <p:cNvSpPr/>
          <p:nvPr/>
        </p:nvSpPr>
        <p:spPr>
          <a:xfrm>
            <a:off x="6237517" y="5460634"/>
            <a:ext cx="1162498" cy="430887"/>
          </a:xfrm>
          <a:prstGeom prst="rect">
            <a:avLst/>
          </a:prstGeom>
        </p:spPr>
        <p:txBody>
          <a:bodyPr wrap="none">
            <a:spAutoFit/>
          </a:bodyPr>
          <a:lstStyle/>
          <a:p>
            <a:pPr algn="ctr"/>
            <a:r>
              <a:rPr lang="en-US" sz="1100" b="1" dirty="0">
                <a:solidFill>
                  <a:srgbClr val="002060"/>
                </a:solidFill>
              </a:rPr>
              <a:t>Development of </a:t>
            </a:r>
          </a:p>
          <a:p>
            <a:pPr algn="ctr"/>
            <a:r>
              <a:rPr lang="en-US" sz="1100" b="1" dirty="0">
                <a:solidFill>
                  <a:srgbClr val="002060"/>
                </a:solidFill>
              </a:rPr>
              <a:t>Northern Pond</a:t>
            </a:r>
          </a:p>
        </p:txBody>
      </p:sp>
      <p:sp>
        <p:nvSpPr>
          <p:cNvPr id="46" name="Rectangle 45">
            <a:extLst>
              <a:ext uri="{FF2B5EF4-FFF2-40B4-BE49-F238E27FC236}">
                <a16:creationId xmlns:a16="http://schemas.microsoft.com/office/drawing/2014/main" id="{5E5FDFD5-037B-4B88-88E2-FABFE37A9C24}"/>
              </a:ext>
            </a:extLst>
          </p:cNvPr>
          <p:cNvSpPr/>
          <p:nvPr/>
        </p:nvSpPr>
        <p:spPr>
          <a:xfrm>
            <a:off x="7483287" y="5350576"/>
            <a:ext cx="1459054" cy="600164"/>
          </a:xfrm>
          <a:prstGeom prst="rect">
            <a:avLst/>
          </a:prstGeom>
        </p:spPr>
        <p:txBody>
          <a:bodyPr wrap="none">
            <a:spAutoFit/>
          </a:bodyPr>
          <a:lstStyle/>
          <a:p>
            <a:pPr algn="ctr"/>
            <a:r>
              <a:rPr lang="en-US" sz="1100" b="1" dirty="0">
                <a:solidFill>
                  <a:srgbClr val="002060"/>
                </a:solidFill>
              </a:rPr>
              <a:t>Flood Control</a:t>
            </a:r>
          </a:p>
          <a:p>
            <a:pPr algn="ctr"/>
            <a:r>
              <a:rPr lang="en-US" sz="1100" b="1" dirty="0">
                <a:solidFill>
                  <a:srgbClr val="002060"/>
                </a:solidFill>
              </a:rPr>
              <a:t>Structure:</a:t>
            </a:r>
          </a:p>
          <a:p>
            <a:pPr algn="ctr"/>
            <a:r>
              <a:rPr lang="en-US" sz="1100" b="1" dirty="0">
                <a:solidFill>
                  <a:srgbClr val="002060"/>
                </a:solidFill>
              </a:rPr>
              <a:t>Primary Channel Shift</a:t>
            </a:r>
          </a:p>
        </p:txBody>
      </p:sp>
      <p:sp>
        <p:nvSpPr>
          <p:cNvPr id="47" name="Rectangle 46">
            <a:extLst>
              <a:ext uri="{FF2B5EF4-FFF2-40B4-BE49-F238E27FC236}">
                <a16:creationId xmlns:a16="http://schemas.microsoft.com/office/drawing/2014/main" id="{C112B996-B33B-4928-AC74-65BD50A5BB78}"/>
              </a:ext>
            </a:extLst>
          </p:cNvPr>
          <p:cNvSpPr/>
          <p:nvPr/>
        </p:nvSpPr>
        <p:spPr>
          <a:xfrm>
            <a:off x="8905472" y="5452857"/>
            <a:ext cx="1859805" cy="430887"/>
          </a:xfrm>
          <a:prstGeom prst="rect">
            <a:avLst/>
          </a:prstGeom>
        </p:spPr>
        <p:txBody>
          <a:bodyPr wrap="none">
            <a:spAutoFit/>
          </a:bodyPr>
          <a:lstStyle/>
          <a:p>
            <a:pPr algn="ctr"/>
            <a:r>
              <a:rPr lang="en-US" sz="1100" b="1" dirty="0">
                <a:solidFill>
                  <a:srgbClr val="002060"/>
                </a:solidFill>
              </a:rPr>
              <a:t>Current Conditions:</a:t>
            </a:r>
          </a:p>
          <a:p>
            <a:pPr algn="ctr"/>
            <a:r>
              <a:rPr lang="en-US" sz="1100" b="1" dirty="0">
                <a:solidFill>
                  <a:srgbClr val="002060"/>
                </a:solidFill>
              </a:rPr>
              <a:t>One Channel and Two Ponds</a:t>
            </a:r>
          </a:p>
        </p:txBody>
      </p:sp>
      <p:sp>
        <p:nvSpPr>
          <p:cNvPr id="42" name="Rounded Rectangle 5">
            <a:extLst>
              <a:ext uri="{FF2B5EF4-FFF2-40B4-BE49-F238E27FC236}">
                <a16:creationId xmlns:a16="http://schemas.microsoft.com/office/drawing/2014/main" id="{41D05A82-53C9-4A2A-9E41-6AD72CD3FA1C}"/>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85C29319-7DC7-414F-AA69-51AFFCB8A146}"/>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071473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62F2AB-EA95-4193-973B-9BCB8A7C5FD5}"/>
              </a:ext>
            </a:extLst>
          </p:cNvPr>
          <p:cNvPicPr>
            <a:picLocks noChangeAspect="1"/>
          </p:cNvPicPr>
          <p:nvPr/>
        </p:nvPicPr>
        <p:blipFill rotWithShape="1">
          <a:blip r:embed="rId2"/>
          <a:srcRect b="417"/>
          <a:stretch/>
        </p:blipFill>
        <p:spPr>
          <a:xfrm>
            <a:off x="4574319" y="1088991"/>
            <a:ext cx="7496553" cy="5407059"/>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A Closer Look: Ponded Wetland Complex – IAWC (</a:t>
              </a:r>
              <a:r>
                <a:rPr lang="en-US" sz="1400" b="1" dirty="0" err="1">
                  <a:solidFill>
                    <a:schemeClr val="bg1"/>
                  </a:solidFill>
                  <a:latin typeface="Arial" panose="020B0604020202020204" pitchFamily="34" charset="0"/>
                  <a:cs typeface="Arial" panose="020B0604020202020204" pitchFamily="34" charset="0"/>
                </a:rPr>
                <a:t>cont</a:t>
              </a:r>
              <a:r>
                <a:rPr lang="en-US" sz="1400" b="1" dirty="0">
                  <a:solidFill>
                    <a:schemeClr val="bg1"/>
                  </a:solidFill>
                  <a:latin typeface="Arial" panose="020B0604020202020204" pitchFamily="34" charset="0"/>
                  <a:cs typeface="Arial" panose="020B0604020202020204" pitchFamily="34" charset="0"/>
                </a:rPr>
                <a:t>)</a:t>
              </a:r>
              <a:endParaRPr lang="en-US" sz="1286" b="1" dirty="0">
                <a:solidFill>
                  <a:schemeClr val="bg1"/>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7BFCD470-3CFC-4CEC-A966-D2C40C69D4E3}"/>
              </a:ext>
            </a:extLst>
          </p:cNvPr>
          <p:cNvSpPr txBox="1"/>
          <p:nvPr/>
        </p:nvSpPr>
        <p:spPr>
          <a:xfrm>
            <a:off x="92075" y="995645"/>
            <a:ext cx="4300574" cy="4328163"/>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Depositional Environment at IAWC</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During high flow conditions, intermittent channels within IAWC contain more water flow. With high enough water level, these channels may “overflow”, causing the surrounding wetlands to saturate with water. Since high rain events can cause an influx of PFAS-impacted waters from ODS to Raleigh Creek and the IAWC pond system, the sediment in the areas that experience this “overflow” may have elevated PFAS impacts. Further, given the propensity of PFAS molecules to gather at the air/water interface of surface water, these overflow water paths may act as a preferential transport pathway.</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In the figure to the right, potential dispersal zones of water during flooding conditions are presented with buffers. Areas near the intermittent wetland channels (orange plus yellow) are more likely to experience increased sorption of PFAS during flooding conditions (compared to the areas farther away from the intermittent streams). </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western dispersal zone existed only prior to the development in the 1990’s. The eastern flow path and dispersal zone likely existed prior to development but has become more pronounced and more likely to experience overflow, potentially allowing for more PFAS deposition into sediments.</a:t>
            </a:r>
          </a:p>
        </p:txBody>
      </p:sp>
      <p:grpSp>
        <p:nvGrpSpPr>
          <p:cNvPr id="7" name="Group 6">
            <a:extLst>
              <a:ext uri="{FF2B5EF4-FFF2-40B4-BE49-F238E27FC236}">
                <a16:creationId xmlns:a16="http://schemas.microsoft.com/office/drawing/2014/main" id="{A22258B6-79A2-4B77-A058-580FD85616EB}"/>
              </a:ext>
            </a:extLst>
          </p:cNvPr>
          <p:cNvGrpSpPr/>
          <p:nvPr/>
        </p:nvGrpSpPr>
        <p:grpSpPr>
          <a:xfrm>
            <a:off x="371632" y="5316671"/>
            <a:ext cx="3715250" cy="1474019"/>
            <a:chOff x="251052" y="4811644"/>
            <a:chExt cx="3715250" cy="1474019"/>
          </a:xfrm>
        </p:grpSpPr>
        <p:grpSp>
          <p:nvGrpSpPr>
            <p:cNvPr id="19" name="Group 18">
              <a:extLst>
                <a:ext uri="{FF2B5EF4-FFF2-40B4-BE49-F238E27FC236}">
                  <a16:creationId xmlns:a16="http://schemas.microsoft.com/office/drawing/2014/main" id="{C510E7C7-3A10-4F96-8657-CE65C8B19B28}"/>
                </a:ext>
              </a:extLst>
            </p:cNvPr>
            <p:cNvGrpSpPr/>
            <p:nvPr/>
          </p:nvGrpSpPr>
          <p:grpSpPr>
            <a:xfrm>
              <a:off x="251052" y="4811644"/>
              <a:ext cx="3715250" cy="1474019"/>
              <a:chOff x="8896237" y="5310574"/>
              <a:chExt cx="3715250" cy="1474019"/>
            </a:xfrm>
          </p:grpSpPr>
          <p:sp>
            <p:nvSpPr>
              <p:cNvPr id="21" name="Rectangle 20">
                <a:extLst>
                  <a:ext uri="{FF2B5EF4-FFF2-40B4-BE49-F238E27FC236}">
                    <a16:creationId xmlns:a16="http://schemas.microsoft.com/office/drawing/2014/main" id="{98D35195-132D-46CE-BCF7-899A1FF1FBC8}"/>
                  </a:ext>
                </a:extLst>
              </p:cNvPr>
              <p:cNvSpPr/>
              <p:nvPr/>
            </p:nvSpPr>
            <p:spPr>
              <a:xfrm>
                <a:off x="8921734" y="5364984"/>
                <a:ext cx="3689753" cy="1419609"/>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E6438CE-4BBE-4E43-849A-E534AB7C2423}"/>
                  </a:ext>
                </a:extLst>
              </p:cNvPr>
              <p:cNvPicPr>
                <a:picLocks noChangeAspect="1"/>
              </p:cNvPicPr>
              <p:nvPr/>
            </p:nvPicPr>
            <p:blipFill>
              <a:blip r:embed="rId3"/>
              <a:stretch>
                <a:fillRect/>
              </a:stretch>
            </p:blipFill>
            <p:spPr>
              <a:xfrm>
                <a:off x="11438408" y="5659237"/>
                <a:ext cx="900923" cy="1093978"/>
              </a:xfrm>
              <a:prstGeom prst="rect">
                <a:avLst/>
              </a:prstGeom>
              <a:ln w="15875">
                <a:noFill/>
              </a:ln>
            </p:spPr>
          </p:pic>
          <p:sp>
            <p:nvSpPr>
              <p:cNvPr id="23" name="TextBox 22">
                <a:extLst>
                  <a:ext uri="{FF2B5EF4-FFF2-40B4-BE49-F238E27FC236}">
                    <a16:creationId xmlns:a16="http://schemas.microsoft.com/office/drawing/2014/main" id="{E5360B64-6DDB-4D39-A09A-56DAF2B5FF1D}"/>
                  </a:ext>
                </a:extLst>
              </p:cNvPr>
              <p:cNvSpPr txBox="1"/>
              <p:nvPr/>
            </p:nvSpPr>
            <p:spPr>
              <a:xfrm>
                <a:off x="8896237" y="5310574"/>
                <a:ext cx="793230" cy="338554"/>
              </a:xfrm>
              <a:prstGeom prst="rect">
                <a:avLst/>
              </a:prstGeom>
              <a:noFill/>
            </p:spPr>
            <p:txBody>
              <a:bodyPr wrap="none" rtlCol="0">
                <a:spAutoFit/>
              </a:bodyPr>
              <a:lstStyle/>
              <a:p>
                <a:r>
                  <a:rPr lang="en-US" sz="1600" b="1" u="sng" dirty="0"/>
                  <a:t>Legend</a:t>
                </a:r>
                <a:endParaRPr lang="en-US" b="1" u="sng" dirty="0"/>
              </a:p>
            </p:txBody>
          </p:sp>
        </p:grpSp>
        <p:pic>
          <p:nvPicPr>
            <p:cNvPr id="2" name="Picture 1">
              <a:extLst>
                <a:ext uri="{FF2B5EF4-FFF2-40B4-BE49-F238E27FC236}">
                  <a16:creationId xmlns:a16="http://schemas.microsoft.com/office/drawing/2014/main" id="{B21D2CE2-42FD-4C53-BB3C-0A387ACA2C98}"/>
                </a:ext>
              </a:extLst>
            </p:cNvPr>
            <p:cNvPicPr>
              <a:picLocks noChangeAspect="1"/>
            </p:cNvPicPr>
            <p:nvPr/>
          </p:nvPicPr>
          <p:blipFill>
            <a:blip r:embed="rId4"/>
            <a:stretch>
              <a:fillRect/>
            </a:stretch>
          </p:blipFill>
          <p:spPr>
            <a:xfrm>
              <a:off x="359049" y="5150198"/>
              <a:ext cx="2373172" cy="1017074"/>
            </a:xfrm>
            <a:prstGeom prst="rect">
              <a:avLst/>
            </a:prstGeom>
          </p:spPr>
        </p:pic>
        <p:sp>
          <p:nvSpPr>
            <p:cNvPr id="24" name="TextBox 23">
              <a:extLst>
                <a:ext uri="{FF2B5EF4-FFF2-40B4-BE49-F238E27FC236}">
                  <a16:creationId xmlns:a16="http://schemas.microsoft.com/office/drawing/2014/main" id="{1085C3C7-57ED-4D62-A35D-93040903B97B}"/>
                </a:ext>
              </a:extLst>
            </p:cNvPr>
            <p:cNvSpPr txBox="1"/>
            <p:nvPr/>
          </p:nvSpPr>
          <p:spPr>
            <a:xfrm>
              <a:off x="2732221" y="4860683"/>
              <a:ext cx="1008866" cy="307777"/>
            </a:xfrm>
            <a:prstGeom prst="rect">
              <a:avLst/>
            </a:prstGeom>
            <a:noFill/>
          </p:spPr>
          <p:txBody>
            <a:bodyPr wrap="none" rtlCol="0">
              <a:spAutoFit/>
            </a:bodyPr>
            <a:lstStyle/>
            <a:p>
              <a:r>
                <a:rPr lang="en-US" sz="1400" u="sng" dirty="0"/>
                <a:t>PFOS (ppb)</a:t>
              </a:r>
              <a:endParaRPr lang="en-US" sz="1600" u="sng" dirty="0"/>
            </a:p>
          </p:txBody>
        </p:sp>
      </p:grpSp>
      <p:sp>
        <p:nvSpPr>
          <p:cNvPr id="8" name="TextBox 7">
            <a:extLst>
              <a:ext uri="{FF2B5EF4-FFF2-40B4-BE49-F238E27FC236}">
                <a16:creationId xmlns:a16="http://schemas.microsoft.com/office/drawing/2014/main" id="{E0E41E8B-24AB-4025-B397-33D2C773F67F}"/>
              </a:ext>
            </a:extLst>
          </p:cNvPr>
          <p:cNvSpPr txBox="1"/>
          <p:nvPr/>
        </p:nvSpPr>
        <p:spPr>
          <a:xfrm>
            <a:off x="5141435" y="3089537"/>
            <a:ext cx="1797705" cy="738664"/>
          </a:xfrm>
          <a:prstGeom prst="rect">
            <a:avLst/>
          </a:prstGeom>
          <a:noFill/>
        </p:spPr>
        <p:txBody>
          <a:bodyPr wrap="square" rtlCol="0">
            <a:spAutoFit/>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Pre-Development Flow Path and Dispersal Zone</a:t>
            </a:r>
          </a:p>
        </p:txBody>
      </p:sp>
      <p:sp>
        <p:nvSpPr>
          <p:cNvPr id="28" name="Rounded Rectangle 5">
            <a:extLst>
              <a:ext uri="{FF2B5EF4-FFF2-40B4-BE49-F238E27FC236}">
                <a16:creationId xmlns:a16="http://schemas.microsoft.com/office/drawing/2014/main" id="{FB18EBB0-92F6-476F-8FC5-9C30AC1A049F}"/>
              </a:ext>
            </a:extLst>
          </p:cNvPr>
          <p:cNvSpPr/>
          <p:nvPr/>
        </p:nvSpPr>
        <p:spPr>
          <a:xfrm>
            <a:off x="9671384" y="1141207"/>
            <a:ext cx="2366647" cy="31950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PFAS Flow Path Dispersal Zones</a:t>
            </a:r>
            <a:endParaRPr lang="en-US" sz="1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B900758-2B22-4A54-8FA5-F17DCFA5BD28}"/>
              </a:ext>
            </a:extLst>
          </p:cNvPr>
          <p:cNvSpPr/>
          <p:nvPr/>
        </p:nvSpPr>
        <p:spPr>
          <a:xfrm>
            <a:off x="535780" y="6209850"/>
            <a:ext cx="335758" cy="177772"/>
          </a:xfrm>
          <a:prstGeom prst="rect">
            <a:avLst/>
          </a:prstGeom>
          <a:solidFill>
            <a:srgbClr val="EB5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1F3F740-7B15-4439-8206-60E580A321C5}"/>
              </a:ext>
            </a:extLst>
          </p:cNvPr>
          <p:cNvSpPr/>
          <p:nvPr/>
        </p:nvSpPr>
        <p:spPr>
          <a:xfrm>
            <a:off x="535780" y="6433786"/>
            <a:ext cx="335758" cy="177773"/>
          </a:xfrm>
          <a:prstGeom prst="rect">
            <a:avLst/>
          </a:prstGeom>
          <a:solidFill>
            <a:srgbClr val="FFE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8B7EED5-A3FF-45F6-9B8F-B2607F733ECA}"/>
              </a:ext>
            </a:extLst>
          </p:cNvPr>
          <p:cNvSpPr txBox="1"/>
          <p:nvPr/>
        </p:nvSpPr>
        <p:spPr>
          <a:xfrm>
            <a:off x="10127439" y="4373311"/>
            <a:ext cx="1797705" cy="523220"/>
          </a:xfrm>
          <a:prstGeom prst="rect">
            <a:avLst/>
          </a:prstGeom>
          <a:noFill/>
        </p:spPr>
        <p:txBody>
          <a:bodyPr wrap="square" rtlCol="0">
            <a:spAutoFit/>
          </a:bodyPr>
          <a:lstStyle/>
          <a:p>
            <a:pPr algn="ctr"/>
            <a:r>
              <a:rPr lang="en-US" sz="1400" dirty="0">
                <a:ln w="6350">
                  <a:noFill/>
                </a:ln>
                <a:solidFill>
                  <a:srgbClr val="05BCFE"/>
                </a:solidFill>
                <a:effectLst>
                  <a:glow rad="63500">
                    <a:srgbClr val="FFFFFF"/>
                  </a:glow>
                  <a:outerShdw blurRad="50800" dist="38100" dir="2700000" algn="tl" rotWithShape="0">
                    <a:schemeClr val="bg1">
                      <a:alpha val="40000"/>
                    </a:schemeClr>
                  </a:outerShdw>
                </a:effectLst>
              </a:rPr>
              <a:t>Current Flow Path and Dispersal Zone</a:t>
            </a:r>
          </a:p>
        </p:txBody>
      </p:sp>
      <p:sp>
        <p:nvSpPr>
          <p:cNvPr id="26" name="Rounded Rectangle 5">
            <a:extLst>
              <a:ext uri="{FF2B5EF4-FFF2-40B4-BE49-F238E27FC236}">
                <a16:creationId xmlns:a16="http://schemas.microsoft.com/office/drawing/2014/main" id="{A4EC26B5-0D54-4B0D-858A-E25D70717D2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34FCE27B-ECB9-4AB6-9313-F0C43C2CBC5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339126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IAWC PFOS Distribution by Depth: Sediment PFOS Results</a:t>
              </a:r>
              <a:endParaRPr lang="en-US" sz="1286" b="1" dirty="0">
                <a:solidFill>
                  <a:schemeClr val="bg1"/>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6D67BDE6-819A-404F-8DDC-1168CE819D0E}"/>
              </a:ext>
            </a:extLst>
          </p:cNvPr>
          <p:cNvSpPr txBox="1"/>
          <p:nvPr/>
        </p:nvSpPr>
        <p:spPr>
          <a:xfrm>
            <a:off x="8858282" y="1889810"/>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10145926" y="4653785"/>
            <a:ext cx="750526" cy="253916"/>
          </a:xfrm>
          <a:prstGeom prst="rect">
            <a:avLst/>
          </a:prstGeom>
          <a:noFill/>
        </p:spPr>
        <p:txBody>
          <a:bodyPr wrap="none" rtlCol="0">
            <a:spAutoFit/>
          </a:bodyPr>
          <a:lstStyle/>
          <a:p>
            <a:r>
              <a:rPr lang="en-US" sz="1050" b="1" dirty="0">
                <a:solidFill>
                  <a:schemeClr val="bg1"/>
                </a:solidFill>
              </a:rPr>
              <a:t>Lake Elmo</a:t>
            </a:r>
          </a:p>
        </p:txBody>
      </p:sp>
      <p:sp>
        <p:nvSpPr>
          <p:cNvPr id="30" name="TextBox 29">
            <a:extLst>
              <a:ext uri="{FF2B5EF4-FFF2-40B4-BE49-F238E27FC236}">
                <a16:creationId xmlns:a16="http://schemas.microsoft.com/office/drawing/2014/main" id="{E0A89CA0-3CAE-40DA-B059-F6A33D3AF7D4}"/>
              </a:ext>
            </a:extLst>
          </p:cNvPr>
          <p:cNvSpPr txBox="1"/>
          <p:nvPr/>
        </p:nvSpPr>
        <p:spPr>
          <a:xfrm>
            <a:off x="7231276" y="5377685"/>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31" name="TextBox 30">
            <a:extLst>
              <a:ext uri="{FF2B5EF4-FFF2-40B4-BE49-F238E27FC236}">
                <a16:creationId xmlns:a16="http://schemas.microsoft.com/office/drawing/2014/main" id="{11069E2B-5570-4B39-B8BF-FB56E2A8B356}"/>
              </a:ext>
            </a:extLst>
          </p:cNvPr>
          <p:cNvSpPr txBox="1"/>
          <p:nvPr/>
        </p:nvSpPr>
        <p:spPr>
          <a:xfrm>
            <a:off x="4278526" y="2910710"/>
            <a:ext cx="944489" cy="253916"/>
          </a:xfrm>
          <a:prstGeom prst="rect">
            <a:avLst/>
          </a:prstGeom>
          <a:noFill/>
        </p:spPr>
        <p:txBody>
          <a:bodyPr wrap="none" rtlCol="0">
            <a:spAutoFit/>
          </a:bodyPr>
          <a:lstStyle/>
          <a:p>
            <a:r>
              <a:rPr lang="en-US" sz="1050" b="1" dirty="0">
                <a:solidFill>
                  <a:schemeClr val="bg1"/>
                </a:solidFill>
              </a:rPr>
              <a:t>Raleigh Creek</a:t>
            </a:r>
          </a:p>
        </p:txBody>
      </p:sp>
      <p:grpSp>
        <p:nvGrpSpPr>
          <p:cNvPr id="12" name="Group 11">
            <a:extLst>
              <a:ext uri="{FF2B5EF4-FFF2-40B4-BE49-F238E27FC236}">
                <a16:creationId xmlns:a16="http://schemas.microsoft.com/office/drawing/2014/main" id="{80AE6CCB-0FEA-400A-98FE-1DF0863F1B13}"/>
              </a:ext>
            </a:extLst>
          </p:cNvPr>
          <p:cNvGrpSpPr/>
          <p:nvPr/>
        </p:nvGrpSpPr>
        <p:grpSpPr>
          <a:xfrm>
            <a:off x="217185" y="992015"/>
            <a:ext cx="3715250" cy="2322578"/>
            <a:chOff x="251052" y="4240144"/>
            <a:chExt cx="3715250" cy="2322578"/>
          </a:xfrm>
        </p:grpSpPr>
        <p:grpSp>
          <p:nvGrpSpPr>
            <p:cNvPr id="7" name="Group 6">
              <a:extLst>
                <a:ext uri="{FF2B5EF4-FFF2-40B4-BE49-F238E27FC236}">
                  <a16:creationId xmlns:a16="http://schemas.microsoft.com/office/drawing/2014/main" id="{1C5D9160-6269-4569-8DB6-949A2296AD82}"/>
                </a:ext>
              </a:extLst>
            </p:cNvPr>
            <p:cNvGrpSpPr/>
            <p:nvPr/>
          </p:nvGrpSpPr>
          <p:grpSpPr>
            <a:xfrm>
              <a:off x="251052" y="4240144"/>
              <a:ext cx="3715250" cy="2322578"/>
              <a:chOff x="251052" y="4811644"/>
              <a:chExt cx="3715250" cy="2477028"/>
            </a:xfrm>
          </p:grpSpPr>
          <p:grpSp>
            <p:nvGrpSpPr>
              <p:cNvPr id="19" name="Group 18">
                <a:extLst>
                  <a:ext uri="{FF2B5EF4-FFF2-40B4-BE49-F238E27FC236}">
                    <a16:creationId xmlns:a16="http://schemas.microsoft.com/office/drawing/2014/main" id="{C510E7C7-3A10-4F96-8657-CE65C8B19B28}"/>
                  </a:ext>
                </a:extLst>
              </p:cNvPr>
              <p:cNvGrpSpPr/>
              <p:nvPr/>
            </p:nvGrpSpPr>
            <p:grpSpPr>
              <a:xfrm>
                <a:off x="251052" y="4811644"/>
                <a:ext cx="3715250" cy="2477028"/>
                <a:chOff x="8896237" y="5310574"/>
                <a:chExt cx="3715250" cy="2477028"/>
              </a:xfrm>
            </p:grpSpPr>
            <p:sp>
              <p:nvSpPr>
                <p:cNvPr id="21" name="Rectangle 20">
                  <a:extLst>
                    <a:ext uri="{FF2B5EF4-FFF2-40B4-BE49-F238E27FC236}">
                      <a16:creationId xmlns:a16="http://schemas.microsoft.com/office/drawing/2014/main" id="{98D35195-132D-46CE-BCF7-899A1FF1FBC8}"/>
                    </a:ext>
                  </a:extLst>
                </p:cNvPr>
                <p:cNvSpPr/>
                <p:nvPr/>
              </p:nvSpPr>
              <p:spPr>
                <a:xfrm>
                  <a:off x="8921734" y="5364984"/>
                  <a:ext cx="3689753" cy="2422618"/>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5360B64-6DDB-4D39-A09A-56DAF2B5FF1D}"/>
                    </a:ext>
                  </a:extLst>
                </p:cNvPr>
                <p:cNvSpPr txBox="1"/>
                <p:nvPr/>
              </p:nvSpPr>
              <p:spPr>
                <a:xfrm>
                  <a:off x="8896237" y="5310574"/>
                  <a:ext cx="793230" cy="338554"/>
                </a:xfrm>
                <a:prstGeom prst="rect">
                  <a:avLst/>
                </a:prstGeom>
                <a:noFill/>
              </p:spPr>
              <p:txBody>
                <a:bodyPr wrap="none" rtlCol="0">
                  <a:spAutoFit/>
                </a:bodyPr>
                <a:lstStyle/>
                <a:p>
                  <a:r>
                    <a:rPr lang="en-US" sz="1600" b="1" u="sng" dirty="0"/>
                    <a:t>Legend</a:t>
                  </a:r>
                  <a:endParaRPr lang="en-US" b="1" u="sng" dirty="0"/>
                </a:p>
              </p:txBody>
            </p:sp>
          </p:grpSp>
          <p:sp>
            <p:nvSpPr>
              <p:cNvPr id="24" name="TextBox 23">
                <a:extLst>
                  <a:ext uri="{FF2B5EF4-FFF2-40B4-BE49-F238E27FC236}">
                    <a16:creationId xmlns:a16="http://schemas.microsoft.com/office/drawing/2014/main" id="{1085C3C7-57ED-4D62-A35D-93040903B97B}"/>
                  </a:ext>
                </a:extLst>
              </p:cNvPr>
              <p:cNvSpPr txBox="1"/>
              <p:nvPr/>
            </p:nvSpPr>
            <p:spPr>
              <a:xfrm>
                <a:off x="2558876" y="4941953"/>
                <a:ext cx="1182211" cy="337575"/>
              </a:xfrm>
              <a:prstGeom prst="rect">
                <a:avLst/>
              </a:prstGeom>
              <a:noFill/>
            </p:spPr>
            <p:txBody>
              <a:bodyPr wrap="square" rtlCol="0">
                <a:spAutoFit/>
              </a:bodyPr>
              <a:lstStyle/>
              <a:p>
                <a:r>
                  <a:rPr lang="en-US" sz="1400" u="sng" dirty="0"/>
                  <a:t>PFOS (ppb)</a:t>
                </a:r>
                <a:endParaRPr lang="en-US" sz="1600" u="sng" dirty="0"/>
              </a:p>
            </p:txBody>
          </p:sp>
          <p:pic>
            <p:nvPicPr>
              <p:cNvPr id="6" name="Picture 5">
                <a:extLst>
                  <a:ext uri="{FF2B5EF4-FFF2-40B4-BE49-F238E27FC236}">
                    <a16:creationId xmlns:a16="http://schemas.microsoft.com/office/drawing/2014/main" id="{8C674E84-D7EF-475D-9714-9A19A366C702}"/>
                  </a:ext>
                </a:extLst>
              </p:cNvPr>
              <p:cNvPicPr>
                <a:picLocks noChangeAspect="1"/>
              </p:cNvPicPr>
              <p:nvPr/>
            </p:nvPicPr>
            <p:blipFill rotWithShape="1">
              <a:blip r:embed="rId2"/>
              <a:srcRect t="2321" r="45460"/>
              <a:stretch/>
            </p:blipFill>
            <p:spPr>
              <a:xfrm>
                <a:off x="303246" y="5183336"/>
                <a:ext cx="1849404" cy="400070"/>
              </a:xfrm>
              <a:prstGeom prst="rect">
                <a:avLst/>
              </a:prstGeom>
            </p:spPr>
          </p:pic>
          <p:pic>
            <p:nvPicPr>
              <p:cNvPr id="25" name="Picture 24">
                <a:extLst>
                  <a:ext uri="{FF2B5EF4-FFF2-40B4-BE49-F238E27FC236}">
                    <a16:creationId xmlns:a16="http://schemas.microsoft.com/office/drawing/2014/main" id="{074C5C3F-3209-4939-A6F4-2A2F4736D6BF}"/>
                  </a:ext>
                </a:extLst>
              </p:cNvPr>
              <p:cNvPicPr>
                <a:picLocks noChangeAspect="1"/>
              </p:cNvPicPr>
              <p:nvPr/>
            </p:nvPicPr>
            <p:blipFill rotWithShape="1">
              <a:blip r:embed="rId2"/>
              <a:srcRect l="54573"/>
              <a:stretch/>
            </p:blipFill>
            <p:spPr>
              <a:xfrm>
                <a:off x="365330" y="5554367"/>
                <a:ext cx="1540387" cy="409575"/>
              </a:xfrm>
              <a:prstGeom prst="rect">
                <a:avLst/>
              </a:prstGeom>
            </p:spPr>
          </p:pic>
        </p:grpSp>
        <p:pic>
          <p:nvPicPr>
            <p:cNvPr id="8" name="Picture 7">
              <a:extLst>
                <a:ext uri="{FF2B5EF4-FFF2-40B4-BE49-F238E27FC236}">
                  <a16:creationId xmlns:a16="http://schemas.microsoft.com/office/drawing/2014/main" id="{7FD93260-E880-444E-AE48-820A11C2C3DC}"/>
                </a:ext>
              </a:extLst>
            </p:cNvPr>
            <p:cNvPicPr>
              <a:picLocks noChangeAspect="1"/>
            </p:cNvPicPr>
            <p:nvPr/>
          </p:nvPicPr>
          <p:blipFill rotWithShape="1">
            <a:blip r:embed="rId3"/>
            <a:srcRect b="43754"/>
            <a:stretch/>
          </p:blipFill>
          <p:spPr>
            <a:xfrm>
              <a:off x="332598" y="5382876"/>
              <a:ext cx="895350" cy="1125077"/>
            </a:xfrm>
            <a:prstGeom prst="rect">
              <a:avLst/>
            </a:prstGeom>
          </p:spPr>
        </p:pic>
        <p:pic>
          <p:nvPicPr>
            <p:cNvPr id="27" name="Picture 26">
              <a:extLst>
                <a:ext uri="{FF2B5EF4-FFF2-40B4-BE49-F238E27FC236}">
                  <a16:creationId xmlns:a16="http://schemas.microsoft.com/office/drawing/2014/main" id="{66D2FA51-4890-483A-9E5A-85691C1D65A7}"/>
                </a:ext>
              </a:extLst>
            </p:cNvPr>
            <p:cNvPicPr>
              <a:picLocks noChangeAspect="1"/>
            </p:cNvPicPr>
            <p:nvPr/>
          </p:nvPicPr>
          <p:blipFill rotWithShape="1">
            <a:blip r:embed="rId3"/>
            <a:srcRect t="58298"/>
            <a:stretch/>
          </p:blipFill>
          <p:spPr>
            <a:xfrm>
              <a:off x="1267361" y="5444792"/>
              <a:ext cx="895350" cy="834148"/>
            </a:xfrm>
            <a:prstGeom prst="rect">
              <a:avLst/>
            </a:prstGeom>
          </p:spPr>
        </p:pic>
      </p:grpSp>
      <p:pic>
        <p:nvPicPr>
          <p:cNvPr id="28" name="Picture 27">
            <a:extLst>
              <a:ext uri="{FF2B5EF4-FFF2-40B4-BE49-F238E27FC236}">
                <a16:creationId xmlns:a16="http://schemas.microsoft.com/office/drawing/2014/main" id="{43E2BC30-A6CD-46A8-9C81-A63E4916377A}"/>
              </a:ext>
            </a:extLst>
          </p:cNvPr>
          <p:cNvPicPr>
            <a:picLocks noChangeAspect="1"/>
          </p:cNvPicPr>
          <p:nvPr/>
        </p:nvPicPr>
        <p:blipFill rotWithShape="1">
          <a:blip r:embed="rId4"/>
          <a:srcRect l="3843" t="7077" r="1131"/>
          <a:stretch/>
        </p:blipFill>
        <p:spPr>
          <a:xfrm>
            <a:off x="4055083" y="1038226"/>
            <a:ext cx="7985885" cy="5710184"/>
          </a:xfrm>
          <a:prstGeom prst="rect">
            <a:avLst/>
          </a:prstGeom>
          <a:ln w="34925">
            <a:solidFill>
              <a:srgbClr val="00B0F0"/>
            </a:solidFill>
          </a:ln>
        </p:spPr>
      </p:pic>
      <p:pic>
        <p:nvPicPr>
          <p:cNvPr id="35" name="Picture 34">
            <a:extLst>
              <a:ext uri="{FF2B5EF4-FFF2-40B4-BE49-F238E27FC236}">
                <a16:creationId xmlns:a16="http://schemas.microsoft.com/office/drawing/2014/main" id="{8A30DF8C-8FE5-44AE-8928-25710D57CC20}"/>
              </a:ext>
            </a:extLst>
          </p:cNvPr>
          <p:cNvPicPr>
            <a:picLocks noChangeAspect="1"/>
          </p:cNvPicPr>
          <p:nvPr/>
        </p:nvPicPr>
        <p:blipFill>
          <a:blip r:embed="rId5"/>
          <a:stretch>
            <a:fillRect/>
          </a:stretch>
        </p:blipFill>
        <p:spPr>
          <a:xfrm>
            <a:off x="2615770" y="1430725"/>
            <a:ext cx="1125317" cy="1284453"/>
          </a:xfrm>
          <a:prstGeom prst="rect">
            <a:avLst/>
          </a:prstGeom>
        </p:spPr>
      </p:pic>
      <p:sp>
        <p:nvSpPr>
          <p:cNvPr id="33" name="TextBox 32">
            <a:extLst>
              <a:ext uri="{FF2B5EF4-FFF2-40B4-BE49-F238E27FC236}">
                <a16:creationId xmlns:a16="http://schemas.microsoft.com/office/drawing/2014/main" id="{2732384F-7576-46F1-B743-87036FD93941}"/>
              </a:ext>
            </a:extLst>
          </p:cNvPr>
          <p:cNvSpPr txBox="1"/>
          <p:nvPr/>
        </p:nvSpPr>
        <p:spPr>
          <a:xfrm>
            <a:off x="171040" y="3476180"/>
            <a:ext cx="3772684" cy="312393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PFOS Characteristics and Leaching Potential</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In addition to the PFAS/TOC relationship previously presented, there are PFAS structural properties such as ionic charge and chain length that affect adsorption to sediment that may limits its ability to migrate or leach downward.  As demonstrated by the vertical distribution of PFOS in sediment in the image to the left, PFOS sediment concentrations are predominantly higher is surface samples compared to samples at depth. </a:t>
            </a:r>
          </a:p>
        </p:txBody>
      </p:sp>
      <p:sp>
        <p:nvSpPr>
          <p:cNvPr id="34" name="Rounded Rectangle 5">
            <a:extLst>
              <a:ext uri="{FF2B5EF4-FFF2-40B4-BE49-F238E27FC236}">
                <a16:creationId xmlns:a16="http://schemas.microsoft.com/office/drawing/2014/main" id="{2354B16F-6E87-4864-BEB3-80AACEF0293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97D6834-103A-4C8E-B5AF-DE3C7117EA39}"/>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87142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BC4D519-48B4-4087-803B-3DCB2A593FAD}"/>
              </a:ext>
            </a:extLst>
          </p:cNvPr>
          <p:cNvSpPr txBox="1"/>
          <p:nvPr/>
        </p:nvSpPr>
        <p:spPr>
          <a:xfrm>
            <a:off x="103722" y="1129891"/>
            <a:ext cx="3825183" cy="3831818"/>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PFOS Concentrations With Depth</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a:defRPr/>
            </a:pPr>
            <a:r>
              <a:rPr lang="en-US" sz="1100" dirty="0">
                <a:latin typeface="Arial"/>
                <a:cs typeface="Arial"/>
              </a:rPr>
              <a:t>In effort to further evaluate PFOS impacts in sediment, a set of statistical parameters were calculated for the range in PFOS concentrations at each depth interval, including the minimum, maximum, median, mean, and standard deviation (Figure 4). Each depth interval was set for one foot of sediment depth, with the first depth interval representing the surface interval. At most locations, the depth intervals were 0-1 foot, 1-2 feet, 2-3 feet, and 3-4 feet. At the surface depth interval, the median and mean PFOS concentrations are 113 ppb and 134.8 ppb; respectively; at the second interval, 56.9 and 59.3 ppb; at the third interval, 20.4 and 36.1 ppb; at the fourth, interval, 7.8 and 17.7 ppb. </a:t>
            </a:r>
          </a:p>
          <a:p>
            <a:pPr algn="ctr" defTabSz="1063460">
              <a:defRPr/>
            </a:pPr>
            <a:endParaRPr lang="en-US" sz="1100" dirty="0">
              <a:latin typeface="Arial"/>
              <a:cs typeface="Arial"/>
            </a:endParaRPr>
          </a:p>
          <a:p>
            <a:pPr algn="ctr" defTabSz="1063460">
              <a:defRPr/>
            </a:pPr>
            <a:r>
              <a:rPr lang="en-US" sz="1100" b="1" u="sng" dirty="0">
                <a:latin typeface="Arial"/>
                <a:cs typeface="Arial"/>
              </a:rPr>
              <a:t>Finding:</a:t>
            </a:r>
            <a:r>
              <a:rPr lang="en-US" sz="1100" b="1" dirty="0">
                <a:latin typeface="Arial"/>
                <a:cs typeface="Arial"/>
              </a:rPr>
              <a:t> </a:t>
            </a:r>
            <a:r>
              <a:rPr lang="en-US" sz="1100" dirty="0">
                <a:latin typeface="Arial"/>
                <a:cs typeface="Arial"/>
              </a:rPr>
              <a:t>Not only do PFOS impacts decrease with depth, but the variability of PFOS concentrations within each depth interval also decreases with depth. The true mean value with a 95% Uniform Confidence Level (UCL) for sediment in IAWC within the surface interval is at least 112.7 ppb. </a:t>
            </a:r>
            <a:endParaRPr lang="en-US" sz="1600" dirty="0">
              <a:cs typeface="Calibri"/>
            </a:endParaRPr>
          </a:p>
        </p:txBody>
      </p:sp>
      <p:graphicFrame>
        <p:nvGraphicFramePr>
          <p:cNvPr id="20" name="Table 19">
            <a:extLst>
              <a:ext uri="{FF2B5EF4-FFF2-40B4-BE49-F238E27FC236}">
                <a16:creationId xmlns:a16="http://schemas.microsoft.com/office/drawing/2014/main" id="{49C00872-4244-4C0E-9F10-D4A40E579C81}"/>
              </a:ext>
            </a:extLst>
          </p:cNvPr>
          <p:cNvGraphicFramePr>
            <a:graphicFrameLocks noGrp="1"/>
          </p:cNvGraphicFramePr>
          <p:nvPr>
            <p:extLst>
              <p:ext uri="{D42A27DB-BD31-4B8C-83A1-F6EECF244321}">
                <p14:modId xmlns:p14="http://schemas.microsoft.com/office/powerpoint/2010/main" val="2948459329"/>
              </p:ext>
            </p:extLst>
          </p:nvPr>
        </p:nvGraphicFramePr>
        <p:xfrm>
          <a:off x="224137" y="5025329"/>
          <a:ext cx="3608936" cy="1261748"/>
        </p:xfrm>
        <a:graphic>
          <a:graphicData uri="http://schemas.openxmlformats.org/drawingml/2006/table">
            <a:tbl>
              <a:tblPr firstRow="1" firstCol="1" bandRow="1">
                <a:tableStyleId>{7DF18680-E054-41AD-8BC1-D1AEF772440D}</a:tableStyleId>
              </a:tblPr>
              <a:tblGrid>
                <a:gridCol w="604188">
                  <a:extLst>
                    <a:ext uri="{9D8B030D-6E8A-4147-A177-3AD203B41FA5}">
                      <a16:colId xmlns:a16="http://schemas.microsoft.com/office/drawing/2014/main" val="3445444632"/>
                    </a:ext>
                  </a:extLst>
                </a:gridCol>
                <a:gridCol w="621153">
                  <a:extLst>
                    <a:ext uri="{9D8B030D-6E8A-4147-A177-3AD203B41FA5}">
                      <a16:colId xmlns:a16="http://schemas.microsoft.com/office/drawing/2014/main" val="1389864154"/>
                    </a:ext>
                  </a:extLst>
                </a:gridCol>
                <a:gridCol w="625395">
                  <a:extLst>
                    <a:ext uri="{9D8B030D-6E8A-4147-A177-3AD203B41FA5}">
                      <a16:colId xmlns:a16="http://schemas.microsoft.com/office/drawing/2014/main" val="2182621079"/>
                    </a:ext>
                  </a:extLst>
                </a:gridCol>
                <a:gridCol w="601875">
                  <a:extLst>
                    <a:ext uri="{9D8B030D-6E8A-4147-A177-3AD203B41FA5}">
                      <a16:colId xmlns:a16="http://schemas.microsoft.com/office/drawing/2014/main" val="902076292"/>
                    </a:ext>
                  </a:extLst>
                </a:gridCol>
                <a:gridCol w="532858">
                  <a:extLst>
                    <a:ext uri="{9D8B030D-6E8A-4147-A177-3AD203B41FA5}">
                      <a16:colId xmlns:a16="http://schemas.microsoft.com/office/drawing/2014/main" val="1634724391"/>
                    </a:ext>
                  </a:extLst>
                </a:gridCol>
                <a:gridCol w="623467">
                  <a:extLst>
                    <a:ext uri="{9D8B030D-6E8A-4147-A177-3AD203B41FA5}">
                      <a16:colId xmlns:a16="http://schemas.microsoft.com/office/drawing/2014/main" val="3942762432"/>
                    </a:ext>
                  </a:extLst>
                </a:gridCol>
              </a:tblGrid>
              <a:tr h="362946">
                <a:tc>
                  <a:txBody>
                    <a:bodyPr/>
                    <a:lstStyle/>
                    <a:p>
                      <a:pPr marL="0" marR="0" algn="ctr">
                        <a:lnSpc>
                          <a:spcPts val="1200"/>
                        </a:lnSpc>
                        <a:spcBef>
                          <a:spcPts val="0"/>
                        </a:spcBef>
                        <a:spcAft>
                          <a:spcPts val="0"/>
                        </a:spcAft>
                      </a:pPr>
                      <a:r>
                        <a:rPr lang="en-US" sz="1000" kern="900" dirty="0">
                          <a:effectLst/>
                        </a:rPr>
                        <a:t>Depth Interval</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Minimum</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Maximum</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Median</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Mean</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Standard Deviation</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extLst>
                  <a:ext uri="{0D108BD9-81ED-4DB2-BD59-A6C34878D82A}">
                    <a16:rowId xmlns:a16="http://schemas.microsoft.com/office/drawing/2014/main" val="3008766907"/>
                  </a:ext>
                </a:extLst>
              </a:tr>
              <a:tr h="222693">
                <a:tc>
                  <a:txBody>
                    <a:bodyPr/>
                    <a:lstStyle/>
                    <a:p>
                      <a:pPr marL="0" marR="0" algn="ctr">
                        <a:lnSpc>
                          <a:spcPts val="1200"/>
                        </a:lnSpc>
                        <a:spcBef>
                          <a:spcPts val="0"/>
                        </a:spcBef>
                        <a:spcAft>
                          <a:spcPts val="900"/>
                        </a:spcAft>
                      </a:pPr>
                      <a:r>
                        <a:rPr lang="en-US" sz="1000" kern="900" dirty="0">
                          <a:effectLst/>
                        </a:rPr>
                        <a:t>1</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12.96</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520.0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113.00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134.84</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101.18</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extLst>
                  <a:ext uri="{0D108BD9-81ED-4DB2-BD59-A6C34878D82A}">
                    <a16:rowId xmlns:a16="http://schemas.microsoft.com/office/drawing/2014/main" val="184797401"/>
                  </a:ext>
                </a:extLst>
              </a:tr>
              <a:tr h="230723">
                <a:tc>
                  <a:txBody>
                    <a:bodyPr/>
                    <a:lstStyle/>
                    <a:p>
                      <a:pPr marL="0" marR="0" algn="ctr">
                        <a:lnSpc>
                          <a:spcPts val="1200"/>
                        </a:lnSpc>
                        <a:spcBef>
                          <a:spcPts val="0"/>
                        </a:spcBef>
                        <a:spcAft>
                          <a:spcPts val="900"/>
                        </a:spcAft>
                      </a:pPr>
                      <a:r>
                        <a:rPr lang="en-US" sz="1000" kern="900" dirty="0">
                          <a:effectLst/>
                        </a:rPr>
                        <a:t>2</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0.00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214.0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56.90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59.32</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42.32</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extLst>
                  <a:ext uri="{0D108BD9-81ED-4DB2-BD59-A6C34878D82A}">
                    <a16:rowId xmlns:a16="http://schemas.microsoft.com/office/drawing/2014/main" val="551853409"/>
                  </a:ext>
                </a:extLst>
              </a:tr>
              <a:tr h="222693">
                <a:tc>
                  <a:txBody>
                    <a:bodyPr/>
                    <a:lstStyle/>
                    <a:p>
                      <a:pPr marL="0" marR="0" algn="ctr">
                        <a:lnSpc>
                          <a:spcPts val="1200"/>
                        </a:lnSpc>
                        <a:spcBef>
                          <a:spcPts val="0"/>
                        </a:spcBef>
                        <a:spcAft>
                          <a:spcPts val="900"/>
                        </a:spcAft>
                      </a:pPr>
                      <a:r>
                        <a:rPr lang="en-US" sz="1000" kern="900" dirty="0">
                          <a:effectLst/>
                        </a:rPr>
                        <a:t>3</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0.00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170.0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20.40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36.12</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tc>
                  <a:txBody>
                    <a:bodyPr/>
                    <a:lstStyle/>
                    <a:p>
                      <a:pPr marL="0" marR="0" algn="ctr">
                        <a:lnSpc>
                          <a:spcPts val="1200"/>
                        </a:lnSpc>
                        <a:spcBef>
                          <a:spcPts val="0"/>
                        </a:spcBef>
                        <a:spcAft>
                          <a:spcPts val="900"/>
                        </a:spcAft>
                      </a:pPr>
                      <a:r>
                        <a:rPr lang="en-US" sz="1000" kern="900" dirty="0">
                          <a:effectLst/>
                        </a:rPr>
                        <a:t>40.54</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40000"/>
                        <a:lumOff val="60000"/>
                      </a:schemeClr>
                    </a:solidFill>
                  </a:tcPr>
                </a:tc>
                <a:extLst>
                  <a:ext uri="{0D108BD9-81ED-4DB2-BD59-A6C34878D82A}">
                    <a16:rowId xmlns:a16="http://schemas.microsoft.com/office/drawing/2014/main" val="3302067111"/>
                  </a:ext>
                </a:extLst>
              </a:tr>
              <a:tr h="222693">
                <a:tc>
                  <a:txBody>
                    <a:bodyPr/>
                    <a:lstStyle/>
                    <a:p>
                      <a:pPr marL="0" marR="0" algn="ctr">
                        <a:lnSpc>
                          <a:spcPts val="1200"/>
                        </a:lnSpc>
                        <a:spcBef>
                          <a:spcPts val="0"/>
                        </a:spcBef>
                        <a:spcAft>
                          <a:spcPts val="900"/>
                        </a:spcAft>
                      </a:pPr>
                      <a:r>
                        <a:rPr lang="en-US" sz="1000" kern="900" dirty="0">
                          <a:effectLst/>
                        </a:rPr>
                        <a:t>4</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rgbClr val="00B0F0"/>
                    </a:solidFill>
                  </a:tcPr>
                </a:tc>
                <a:tc>
                  <a:txBody>
                    <a:bodyPr/>
                    <a:lstStyle/>
                    <a:p>
                      <a:pPr marL="0" marR="0" algn="ctr">
                        <a:lnSpc>
                          <a:spcPts val="1200"/>
                        </a:lnSpc>
                        <a:spcBef>
                          <a:spcPts val="0"/>
                        </a:spcBef>
                        <a:spcAft>
                          <a:spcPts val="900"/>
                        </a:spcAft>
                      </a:pPr>
                      <a:r>
                        <a:rPr lang="en-US" sz="1000" kern="900" dirty="0">
                          <a:effectLst/>
                        </a:rPr>
                        <a:t>0.00</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73.7</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7.81</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17.69</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tc>
                  <a:txBody>
                    <a:bodyPr/>
                    <a:lstStyle/>
                    <a:p>
                      <a:pPr marL="0" marR="0" algn="ctr">
                        <a:lnSpc>
                          <a:spcPts val="1200"/>
                        </a:lnSpc>
                        <a:spcBef>
                          <a:spcPts val="0"/>
                        </a:spcBef>
                        <a:spcAft>
                          <a:spcPts val="900"/>
                        </a:spcAft>
                      </a:pPr>
                      <a:r>
                        <a:rPr lang="en-US" sz="1000" kern="900" dirty="0">
                          <a:effectLst/>
                        </a:rPr>
                        <a:t>20.14</a:t>
                      </a:r>
                      <a:endParaRPr lang="en-US" sz="9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solidFill>
                      <a:schemeClr val="accent5">
                        <a:lumMod val="20000"/>
                        <a:lumOff val="80000"/>
                      </a:schemeClr>
                    </a:solidFill>
                  </a:tcPr>
                </a:tc>
                <a:extLst>
                  <a:ext uri="{0D108BD9-81ED-4DB2-BD59-A6C34878D82A}">
                    <a16:rowId xmlns:a16="http://schemas.microsoft.com/office/drawing/2014/main" val="3499044738"/>
                  </a:ext>
                </a:extLst>
              </a:tr>
            </a:tbl>
          </a:graphicData>
        </a:graphic>
      </p:graphicFrame>
      <p:sp>
        <p:nvSpPr>
          <p:cNvPr id="22" name="Rectangle 21">
            <a:extLst>
              <a:ext uri="{FF2B5EF4-FFF2-40B4-BE49-F238E27FC236}">
                <a16:creationId xmlns:a16="http://schemas.microsoft.com/office/drawing/2014/main" id="{70238410-CFA9-471D-B81B-BDB73340E7BD}"/>
              </a:ext>
            </a:extLst>
          </p:cNvPr>
          <p:cNvSpPr/>
          <p:nvPr/>
        </p:nvSpPr>
        <p:spPr>
          <a:xfrm>
            <a:off x="179518" y="6287077"/>
            <a:ext cx="3608936" cy="400110"/>
          </a:xfrm>
          <a:prstGeom prst="rect">
            <a:avLst/>
          </a:prstGeom>
        </p:spPr>
        <p:txBody>
          <a:bodyPr wrap="square">
            <a:spAutoFit/>
          </a:bodyPr>
          <a:lstStyle/>
          <a:p>
            <a:pPr algn="just">
              <a:lnSpc>
                <a:spcPts val="1200"/>
              </a:lnSpc>
              <a:spcAft>
                <a:spcPts val="900"/>
              </a:spcAft>
            </a:pPr>
            <a:r>
              <a:rPr lang="en-US" sz="1100" i="1" kern="900" dirty="0">
                <a:latin typeface="Arial" panose="020B0604020202020204" pitchFamily="34" charset="0"/>
                <a:ea typeface="Arial" panose="020B0604020202020204" pitchFamily="34" charset="0"/>
                <a:cs typeface="Times New Roman" panose="02020603050405020304" pitchFamily="18" charset="0"/>
              </a:rPr>
              <a:t>*Values below the laboratory method detection limits were calculated as 0.00 ppb.</a:t>
            </a:r>
            <a:endParaRPr lang="en-US" sz="1100" kern="900" dirty="0">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2D51CA5-FEEB-4C1C-AA96-829CF2D1F8DA}"/>
              </a:ext>
            </a:extLst>
          </p:cNvPr>
          <p:cNvPicPr>
            <a:picLocks noChangeAspect="1"/>
          </p:cNvPicPr>
          <p:nvPr/>
        </p:nvPicPr>
        <p:blipFill rotWithShape="1">
          <a:blip r:embed="rId2"/>
          <a:srcRect t="3721"/>
          <a:stretch/>
        </p:blipFill>
        <p:spPr>
          <a:xfrm>
            <a:off x="4022566" y="1083707"/>
            <a:ext cx="7683764" cy="5752964"/>
          </a:xfrm>
          <a:prstGeom prst="rect">
            <a:avLst/>
          </a:prstGeom>
        </p:spPr>
      </p:pic>
      <p:sp>
        <p:nvSpPr>
          <p:cNvPr id="21" name="Round Same Side Corner Rectangle 347">
            <a:extLst>
              <a:ext uri="{FF2B5EF4-FFF2-40B4-BE49-F238E27FC236}">
                <a16:creationId xmlns:a16="http://schemas.microsoft.com/office/drawing/2014/main" id="{4CC8998F-4736-42D3-ADA3-8C09DCC42700}"/>
              </a:ext>
            </a:extLst>
          </p:cNvPr>
          <p:cNvSpPr/>
          <p:nvPr/>
        </p:nvSpPr>
        <p:spPr bwMode="auto">
          <a:xfrm>
            <a:off x="29028" y="705136"/>
            <a:ext cx="12091385" cy="611368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3" name="Round Same Side Corner Rectangle 348">
            <a:extLst>
              <a:ext uri="{FF2B5EF4-FFF2-40B4-BE49-F238E27FC236}">
                <a16:creationId xmlns:a16="http://schemas.microsoft.com/office/drawing/2014/main" id="{9FAA3F67-ABA2-4EAA-9C05-905309FD2BCE}"/>
              </a:ext>
            </a:extLst>
          </p:cNvPr>
          <p:cNvSpPr/>
          <p:nvPr/>
        </p:nvSpPr>
        <p:spPr bwMode="auto">
          <a:xfrm>
            <a:off x="29028" y="705138"/>
            <a:ext cx="12091385" cy="278601"/>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IAWC PFOS Distribution by Depth: Statistical Exploratory Analysis</a:t>
            </a:r>
            <a:endParaRPr lang="en-US" sz="1286" b="1" dirty="0">
              <a:solidFill>
                <a:schemeClr val="bg1"/>
              </a:solidFill>
              <a:latin typeface="Arial" panose="020B0604020202020204" pitchFamily="34" charset="0"/>
              <a:cs typeface="Arial" panose="020B0604020202020204" pitchFamily="34" charset="0"/>
            </a:endParaRPr>
          </a:p>
        </p:txBody>
      </p:sp>
      <p:sp>
        <p:nvSpPr>
          <p:cNvPr id="11" name="Rounded Rectangle 5">
            <a:extLst>
              <a:ext uri="{FF2B5EF4-FFF2-40B4-BE49-F238E27FC236}">
                <a16:creationId xmlns:a16="http://schemas.microsoft.com/office/drawing/2014/main" id="{B43B48B6-883F-4F8C-BCD7-E371F28CE5B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976258D-9093-4D20-9664-8050AF4AFC2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475766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From the Surface to the Subsurface</a:t>
            </a:r>
          </a:p>
        </p:txBody>
      </p:sp>
      <p:sp>
        <p:nvSpPr>
          <p:cNvPr id="28" name="TextBox 27">
            <a:extLst>
              <a:ext uri="{FF2B5EF4-FFF2-40B4-BE49-F238E27FC236}">
                <a16:creationId xmlns:a16="http://schemas.microsoft.com/office/drawing/2014/main" id="{0287B389-111A-4A83-BA8B-67609C44793E}"/>
              </a:ext>
            </a:extLst>
          </p:cNvPr>
          <p:cNvSpPr txBox="1"/>
          <p:nvPr/>
        </p:nvSpPr>
        <p:spPr>
          <a:xfrm>
            <a:off x="164226" y="4459580"/>
            <a:ext cx="10093220" cy="2354491"/>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Segment 2 Bedrock Geology and Hydrogeology</a:t>
            </a:r>
          </a:p>
          <a:p>
            <a:pPr algn="ctr" defTabSz="1063460" fontAlgn="auto">
              <a:spcBef>
                <a:spcPts val="0"/>
              </a:spcBef>
              <a:spcAft>
                <a:spcPts val="0"/>
              </a:spcAft>
              <a:defRPr/>
            </a:pPr>
            <a:endParaRPr lang="en-US" sz="300" b="1" dirty="0">
              <a:solidFill>
                <a:srgbClr val="00B0F0"/>
              </a:solidFill>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The bedrock geology in Segment 2 is diverse and contributes to a </a:t>
            </a:r>
            <a:r>
              <a:rPr lang="en-US" sz="1050" dirty="0" err="1">
                <a:latin typeface="Arial" panose="020B0604020202020204" pitchFamily="34" charset="0"/>
                <a:cs typeface="Arial" panose="020B0604020202020204" pitchFamily="34" charset="0"/>
              </a:rPr>
              <a:t>hydrogeologically</a:t>
            </a:r>
            <a:r>
              <a:rPr lang="en-US" sz="1050" dirty="0">
                <a:latin typeface="Arial" panose="020B0604020202020204" pitchFamily="34" charset="0"/>
                <a:cs typeface="Arial" panose="020B0604020202020204" pitchFamily="34" charset="0"/>
              </a:rPr>
              <a:t> complex system that influences PFAS migration from Raleigh Creek to groundwater. ODS is underlain by both the Decorah Shale, in the northern portion, and the Platteville Limestone Aquifer, in the central and southern portions. The Decorah Shale Aquitard acts as a barrier to downward groundwater migration from the quaternary into lower units, resulting in horizontal groundwater flow to the south, southwest, and southeast until the Decorah is no longer present.  Once the Decorah Shale vertically pinches out, the quaternary units are </a:t>
            </a:r>
            <a:r>
              <a:rPr lang="en-US" sz="1050" dirty="0" err="1">
                <a:latin typeface="Arial" panose="020B0604020202020204" pitchFamily="34" charset="0"/>
                <a:cs typeface="Arial" panose="020B0604020202020204" pitchFamily="34" charset="0"/>
              </a:rPr>
              <a:t>hydrogeologically</a:t>
            </a:r>
            <a:r>
              <a:rPr lang="en-US" sz="1050" dirty="0">
                <a:latin typeface="Arial" panose="020B0604020202020204" pitchFamily="34" charset="0"/>
                <a:cs typeface="Arial" panose="020B0604020202020204" pitchFamily="34" charset="0"/>
              </a:rPr>
              <a:t> connected to the Platteville Aquifer. Below the Platteville Limestone is the Glenwood Shale, which is also an aquitard and acts as another barrier to vertical groundwater movement.  As a result, groundwater again flows horizontally until the Platteville-Glenwood Formations vertically pinch out and vertical flow to the St Peter Sandstone is uninhibited. </a:t>
            </a:r>
          </a:p>
          <a:p>
            <a:pPr algn="ctr"/>
            <a:endParaRPr lang="en-US" sz="300" dirty="0">
              <a:latin typeface="Arial" panose="020B0604020202020204" pitchFamily="34" charset="0"/>
              <a:cs typeface="Arial" panose="020B0604020202020204" pitchFamily="34" charset="0"/>
            </a:endParaRPr>
          </a:p>
          <a:p>
            <a:pPr algn="ctr"/>
            <a:r>
              <a:rPr lang="en-US" sz="1050" dirty="0">
                <a:latin typeface="Arial"/>
                <a:cs typeface="Arial"/>
              </a:rPr>
              <a:t>The St Peter Sandstone is underlain by the Shakopee Dolostone Aquifer. This absence of the Platteville-Glenwood Formation, therefore, allows for a direct pathway from surface and shallow quaternary waters to the both St Peter and Shakopee Bedrock aquifers.</a:t>
            </a:r>
          </a:p>
          <a:p>
            <a:pPr algn="ctr"/>
            <a:endParaRPr lang="en-US" sz="30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The Shakopee aquifer is underlain by the Oneota Dolostone aquitard, which can be fractured and “leaky”.  The extent to which the aquitard functions as a barrier to the underlying Jordan Sandstone aquifer is not well understood. The hydraulic properties of this lower aquitard will be further assessed with a series of site-wide pumping tests, among other hydrogeologic testing techniques, planned for the late summer and fall of 2021.</a:t>
            </a:r>
          </a:p>
        </p:txBody>
      </p:sp>
      <p:sp>
        <p:nvSpPr>
          <p:cNvPr id="37" name="TextBox 36">
            <a:extLst>
              <a:ext uri="{FF2B5EF4-FFF2-40B4-BE49-F238E27FC236}">
                <a16:creationId xmlns:a16="http://schemas.microsoft.com/office/drawing/2014/main" id="{BA608C55-3D1C-4BDB-8F73-4B36D7C501CC}"/>
              </a:ext>
            </a:extLst>
          </p:cNvPr>
          <p:cNvSpPr txBox="1"/>
          <p:nvPr/>
        </p:nvSpPr>
        <p:spPr>
          <a:xfrm>
            <a:off x="10257446" y="6471850"/>
            <a:ext cx="1770328" cy="384721"/>
          </a:xfrm>
          <a:prstGeom prst="rect">
            <a:avLst/>
          </a:prstGeom>
          <a:noFill/>
        </p:spPr>
        <p:txBody>
          <a:bodyPr wrap="square" rtlCol="0">
            <a:spAutoFit/>
          </a:bodyPr>
          <a:lstStyle/>
          <a:p>
            <a:pPr algn="ctr"/>
            <a:r>
              <a:rPr lang="en-US" sz="900" i="1" dirty="0"/>
              <a:t>*Prairie du </a:t>
            </a:r>
            <a:r>
              <a:rPr lang="en-US" sz="900" i="1" dirty="0" err="1"/>
              <a:t>Chien</a:t>
            </a:r>
            <a:r>
              <a:rPr lang="en-US" sz="900" i="1" dirty="0"/>
              <a:t> and Jordan units not on map</a:t>
            </a:r>
            <a:r>
              <a:rPr lang="en-US" sz="1000" i="1" dirty="0"/>
              <a:t>.</a:t>
            </a:r>
          </a:p>
        </p:txBody>
      </p:sp>
      <p:pic>
        <p:nvPicPr>
          <p:cNvPr id="38" name="Picture 37">
            <a:extLst>
              <a:ext uri="{FF2B5EF4-FFF2-40B4-BE49-F238E27FC236}">
                <a16:creationId xmlns:a16="http://schemas.microsoft.com/office/drawing/2014/main" id="{21E816D9-E2E3-4ED1-970C-0E88AA159DE0}"/>
              </a:ext>
            </a:extLst>
          </p:cNvPr>
          <p:cNvPicPr>
            <a:picLocks noChangeAspect="1"/>
          </p:cNvPicPr>
          <p:nvPr/>
        </p:nvPicPr>
        <p:blipFill rotWithShape="1">
          <a:blip r:embed="rId2"/>
          <a:srcRect l="2570" t="416" r="2414"/>
          <a:stretch/>
        </p:blipFill>
        <p:spPr>
          <a:xfrm>
            <a:off x="10361987" y="1022193"/>
            <a:ext cx="1614849" cy="5456528"/>
          </a:xfrm>
          <a:prstGeom prst="rect">
            <a:avLst/>
          </a:prstGeom>
          <a:ln w="19050">
            <a:solidFill>
              <a:schemeClr val="bg2">
                <a:lumMod val="25000"/>
              </a:schemeClr>
            </a:solidFill>
          </a:ln>
        </p:spPr>
      </p:pic>
      <p:grpSp>
        <p:nvGrpSpPr>
          <p:cNvPr id="3" name="Group 2">
            <a:extLst>
              <a:ext uri="{FF2B5EF4-FFF2-40B4-BE49-F238E27FC236}">
                <a16:creationId xmlns:a16="http://schemas.microsoft.com/office/drawing/2014/main" id="{1F929725-4D6A-4290-B945-8814116D45ED}"/>
              </a:ext>
            </a:extLst>
          </p:cNvPr>
          <p:cNvGrpSpPr>
            <a:grpSpLocks noChangeAspect="1"/>
          </p:cNvGrpSpPr>
          <p:nvPr/>
        </p:nvGrpSpPr>
        <p:grpSpPr>
          <a:xfrm>
            <a:off x="904775" y="1014413"/>
            <a:ext cx="8764839" cy="3386765"/>
            <a:chOff x="1341871" y="1606498"/>
            <a:chExt cx="7271124" cy="2809589"/>
          </a:xfrm>
        </p:grpSpPr>
        <p:pic>
          <p:nvPicPr>
            <p:cNvPr id="2" name="Picture 1">
              <a:extLst>
                <a:ext uri="{FF2B5EF4-FFF2-40B4-BE49-F238E27FC236}">
                  <a16:creationId xmlns:a16="http://schemas.microsoft.com/office/drawing/2014/main" id="{4E5E3F5C-B9FA-4F00-9C21-F085E01F67D5}"/>
                </a:ext>
              </a:extLst>
            </p:cNvPr>
            <p:cNvPicPr>
              <a:picLocks/>
            </p:cNvPicPr>
            <p:nvPr/>
          </p:nvPicPr>
          <p:blipFill rotWithShape="1">
            <a:blip r:embed="rId3">
              <a:alphaModFix/>
            </a:blip>
            <a:srcRect t="11409" r="947" b="7175"/>
            <a:stretch/>
          </p:blipFill>
          <p:spPr>
            <a:xfrm>
              <a:off x="1349428" y="1606498"/>
              <a:ext cx="7263101" cy="2809589"/>
            </a:xfrm>
            <a:prstGeom prst="rect">
              <a:avLst/>
            </a:prstGeom>
            <a:ln w="34925">
              <a:solidFill>
                <a:srgbClr val="00B0F0"/>
              </a:solidFill>
            </a:ln>
          </p:spPr>
        </p:pic>
        <p:grpSp>
          <p:nvGrpSpPr>
            <p:cNvPr id="8" name="Group 7">
              <a:extLst>
                <a:ext uri="{FF2B5EF4-FFF2-40B4-BE49-F238E27FC236}">
                  <a16:creationId xmlns:a16="http://schemas.microsoft.com/office/drawing/2014/main" id="{E41777C5-5250-4B54-9081-9561B5E2E065}"/>
                </a:ext>
              </a:extLst>
            </p:cNvPr>
            <p:cNvGrpSpPr/>
            <p:nvPr/>
          </p:nvGrpSpPr>
          <p:grpSpPr>
            <a:xfrm>
              <a:off x="1849062" y="2121830"/>
              <a:ext cx="6763933" cy="2027907"/>
              <a:chOff x="1683962" y="2325030"/>
              <a:chExt cx="6763933" cy="2027907"/>
            </a:xfrm>
          </p:grpSpPr>
          <p:sp>
            <p:nvSpPr>
              <p:cNvPr id="27" name="Freeform: Shape 26">
                <a:extLst>
                  <a:ext uri="{FF2B5EF4-FFF2-40B4-BE49-F238E27FC236}">
                    <a16:creationId xmlns:a16="http://schemas.microsoft.com/office/drawing/2014/main" id="{C8775279-B5C6-41CD-93BB-12E00E383559}"/>
                  </a:ext>
                </a:extLst>
              </p:cNvPr>
              <p:cNvSpPr>
                <a:spLocks noChangeAspect="1"/>
              </p:cNvSpPr>
              <p:nvPr/>
            </p:nvSpPr>
            <p:spPr>
              <a:xfrm>
                <a:off x="2024026" y="2325030"/>
                <a:ext cx="767519" cy="1075149"/>
              </a:xfrm>
              <a:custGeom>
                <a:avLst/>
                <a:gdLst>
                  <a:gd name="connsiteX0" fmla="*/ 0 w 588169"/>
                  <a:gd name="connsiteY0" fmla="*/ 0 h 823913"/>
                  <a:gd name="connsiteX1" fmla="*/ 45244 w 588169"/>
                  <a:gd name="connsiteY1" fmla="*/ 30956 h 823913"/>
                  <a:gd name="connsiteX2" fmla="*/ 88107 w 588169"/>
                  <a:gd name="connsiteY2" fmla="*/ 38100 h 823913"/>
                  <a:gd name="connsiteX3" fmla="*/ 111919 w 588169"/>
                  <a:gd name="connsiteY3" fmla="*/ 40481 h 823913"/>
                  <a:gd name="connsiteX4" fmla="*/ 135732 w 588169"/>
                  <a:gd name="connsiteY4" fmla="*/ 40481 h 823913"/>
                  <a:gd name="connsiteX5" fmla="*/ 150019 w 588169"/>
                  <a:gd name="connsiteY5" fmla="*/ 76200 h 823913"/>
                  <a:gd name="connsiteX6" fmla="*/ 154782 w 588169"/>
                  <a:gd name="connsiteY6" fmla="*/ 104775 h 823913"/>
                  <a:gd name="connsiteX7" fmla="*/ 152400 w 588169"/>
                  <a:gd name="connsiteY7" fmla="*/ 128588 h 823913"/>
                  <a:gd name="connsiteX8" fmla="*/ 150019 w 588169"/>
                  <a:gd name="connsiteY8" fmla="*/ 145256 h 823913"/>
                  <a:gd name="connsiteX9" fmla="*/ 159544 w 588169"/>
                  <a:gd name="connsiteY9" fmla="*/ 166688 h 823913"/>
                  <a:gd name="connsiteX10" fmla="*/ 188119 w 588169"/>
                  <a:gd name="connsiteY10" fmla="*/ 180975 h 823913"/>
                  <a:gd name="connsiteX11" fmla="*/ 214313 w 588169"/>
                  <a:gd name="connsiteY11" fmla="*/ 183356 h 823913"/>
                  <a:gd name="connsiteX12" fmla="*/ 252413 w 588169"/>
                  <a:gd name="connsiteY12" fmla="*/ 183356 h 823913"/>
                  <a:gd name="connsiteX13" fmla="*/ 269082 w 588169"/>
                  <a:gd name="connsiteY13" fmla="*/ 183356 h 823913"/>
                  <a:gd name="connsiteX14" fmla="*/ 269082 w 588169"/>
                  <a:gd name="connsiteY14" fmla="*/ 169069 h 823913"/>
                  <a:gd name="connsiteX15" fmla="*/ 278607 w 588169"/>
                  <a:gd name="connsiteY15" fmla="*/ 161925 h 823913"/>
                  <a:gd name="connsiteX16" fmla="*/ 297657 w 588169"/>
                  <a:gd name="connsiteY16" fmla="*/ 166688 h 823913"/>
                  <a:gd name="connsiteX17" fmla="*/ 283369 w 588169"/>
                  <a:gd name="connsiteY17" fmla="*/ 454819 h 823913"/>
                  <a:gd name="connsiteX18" fmla="*/ 273844 w 588169"/>
                  <a:gd name="connsiteY18" fmla="*/ 473869 h 823913"/>
                  <a:gd name="connsiteX19" fmla="*/ 257175 w 588169"/>
                  <a:gd name="connsiteY19" fmla="*/ 497681 h 823913"/>
                  <a:gd name="connsiteX20" fmla="*/ 235744 w 588169"/>
                  <a:gd name="connsiteY20" fmla="*/ 511969 h 823913"/>
                  <a:gd name="connsiteX21" fmla="*/ 219075 w 588169"/>
                  <a:gd name="connsiteY21" fmla="*/ 540544 h 823913"/>
                  <a:gd name="connsiteX22" fmla="*/ 223838 w 588169"/>
                  <a:gd name="connsiteY22" fmla="*/ 554831 h 823913"/>
                  <a:gd name="connsiteX23" fmla="*/ 226219 w 588169"/>
                  <a:gd name="connsiteY23" fmla="*/ 588169 h 823913"/>
                  <a:gd name="connsiteX24" fmla="*/ 242888 w 588169"/>
                  <a:gd name="connsiteY24" fmla="*/ 616744 h 823913"/>
                  <a:gd name="connsiteX25" fmla="*/ 264319 w 588169"/>
                  <a:gd name="connsiteY25" fmla="*/ 638175 h 823913"/>
                  <a:gd name="connsiteX26" fmla="*/ 288132 w 588169"/>
                  <a:gd name="connsiteY26" fmla="*/ 652463 h 823913"/>
                  <a:gd name="connsiteX27" fmla="*/ 309563 w 588169"/>
                  <a:gd name="connsiteY27" fmla="*/ 650081 h 823913"/>
                  <a:gd name="connsiteX28" fmla="*/ 333375 w 588169"/>
                  <a:gd name="connsiteY28" fmla="*/ 664369 h 823913"/>
                  <a:gd name="connsiteX29" fmla="*/ 352425 w 588169"/>
                  <a:gd name="connsiteY29" fmla="*/ 669131 h 823913"/>
                  <a:gd name="connsiteX30" fmla="*/ 371475 w 588169"/>
                  <a:gd name="connsiteY30" fmla="*/ 695325 h 823913"/>
                  <a:gd name="connsiteX31" fmla="*/ 376238 w 588169"/>
                  <a:gd name="connsiteY31" fmla="*/ 731044 h 823913"/>
                  <a:gd name="connsiteX32" fmla="*/ 385763 w 588169"/>
                  <a:gd name="connsiteY32" fmla="*/ 759619 h 823913"/>
                  <a:gd name="connsiteX33" fmla="*/ 378619 w 588169"/>
                  <a:gd name="connsiteY33" fmla="*/ 778669 h 823913"/>
                  <a:gd name="connsiteX34" fmla="*/ 385763 w 588169"/>
                  <a:gd name="connsiteY34" fmla="*/ 792956 h 823913"/>
                  <a:gd name="connsiteX35" fmla="*/ 407194 w 588169"/>
                  <a:gd name="connsiteY35" fmla="*/ 821531 h 823913"/>
                  <a:gd name="connsiteX36" fmla="*/ 435769 w 588169"/>
                  <a:gd name="connsiteY36" fmla="*/ 809625 h 823913"/>
                  <a:gd name="connsiteX37" fmla="*/ 464344 w 588169"/>
                  <a:gd name="connsiteY37" fmla="*/ 778669 h 823913"/>
                  <a:gd name="connsiteX38" fmla="*/ 478632 w 588169"/>
                  <a:gd name="connsiteY38" fmla="*/ 766763 h 823913"/>
                  <a:gd name="connsiteX39" fmla="*/ 497682 w 588169"/>
                  <a:gd name="connsiteY39" fmla="*/ 783431 h 823913"/>
                  <a:gd name="connsiteX40" fmla="*/ 531019 w 588169"/>
                  <a:gd name="connsiteY40" fmla="*/ 783431 h 823913"/>
                  <a:gd name="connsiteX41" fmla="*/ 542925 w 588169"/>
                  <a:gd name="connsiteY41" fmla="*/ 781050 h 823913"/>
                  <a:gd name="connsiteX42" fmla="*/ 573882 w 588169"/>
                  <a:gd name="connsiteY42" fmla="*/ 809625 h 823913"/>
                  <a:gd name="connsiteX43" fmla="*/ 588169 w 588169"/>
                  <a:gd name="connsiteY43" fmla="*/ 823913 h 823913"/>
                  <a:gd name="connsiteX44" fmla="*/ 588169 w 588169"/>
                  <a:gd name="connsiteY44" fmla="*/ 823913 h 823913"/>
                  <a:gd name="connsiteX0" fmla="*/ 0 w 588169"/>
                  <a:gd name="connsiteY0" fmla="*/ 0 h 823913"/>
                  <a:gd name="connsiteX1" fmla="*/ 45244 w 588169"/>
                  <a:gd name="connsiteY1" fmla="*/ 30956 h 823913"/>
                  <a:gd name="connsiteX2" fmla="*/ 88107 w 588169"/>
                  <a:gd name="connsiteY2" fmla="*/ 38100 h 823913"/>
                  <a:gd name="connsiteX3" fmla="*/ 111919 w 588169"/>
                  <a:gd name="connsiteY3" fmla="*/ 40481 h 823913"/>
                  <a:gd name="connsiteX4" fmla="*/ 135732 w 588169"/>
                  <a:gd name="connsiteY4" fmla="*/ 40481 h 823913"/>
                  <a:gd name="connsiteX5" fmla="*/ 150019 w 588169"/>
                  <a:gd name="connsiteY5" fmla="*/ 76200 h 823913"/>
                  <a:gd name="connsiteX6" fmla="*/ 154782 w 588169"/>
                  <a:gd name="connsiteY6" fmla="*/ 104775 h 823913"/>
                  <a:gd name="connsiteX7" fmla="*/ 152400 w 588169"/>
                  <a:gd name="connsiteY7" fmla="*/ 128588 h 823913"/>
                  <a:gd name="connsiteX8" fmla="*/ 150019 w 588169"/>
                  <a:gd name="connsiteY8" fmla="*/ 145256 h 823913"/>
                  <a:gd name="connsiteX9" fmla="*/ 159544 w 588169"/>
                  <a:gd name="connsiteY9" fmla="*/ 166688 h 823913"/>
                  <a:gd name="connsiteX10" fmla="*/ 188119 w 588169"/>
                  <a:gd name="connsiteY10" fmla="*/ 180975 h 823913"/>
                  <a:gd name="connsiteX11" fmla="*/ 214313 w 588169"/>
                  <a:gd name="connsiteY11" fmla="*/ 183356 h 823913"/>
                  <a:gd name="connsiteX12" fmla="*/ 252413 w 588169"/>
                  <a:gd name="connsiteY12" fmla="*/ 183356 h 823913"/>
                  <a:gd name="connsiteX13" fmla="*/ 269082 w 588169"/>
                  <a:gd name="connsiteY13" fmla="*/ 183356 h 823913"/>
                  <a:gd name="connsiteX14" fmla="*/ 269082 w 588169"/>
                  <a:gd name="connsiteY14" fmla="*/ 169069 h 823913"/>
                  <a:gd name="connsiteX15" fmla="*/ 278607 w 588169"/>
                  <a:gd name="connsiteY15" fmla="*/ 161925 h 823913"/>
                  <a:gd name="connsiteX16" fmla="*/ 297657 w 588169"/>
                  <a:gd name="connsiteY16" fmla="*/ 166688 h 823913"/>
                  <a:gd name="connsiteX17" fmla="*/ 283369 w 588169"/>
                  <a:gd name="connsiteY17" fmla="*/ 454819 h 823913"/>
                  <a:gd name="connsiteX18" fmla="*/ 273844 w 588169"/>
                  <a:gd name="connsiteY18" fmla="*/ 473869 h 823913"/>
                  <a:gd name="connsiteX19" fmla="*/ 257175 w 588169"/>
                  <a:gd name="connsiteY19" fmla="*/ 497681 h 823913"/>
                  <a:gd name="connsiteX20" fmla="*/ 235744 w 588169"/>
                  <a:gd name="connsiteY20" fmla="*/ 511969 h 823913"/>
                  <a:gd name="connsiteX21" fmla="*/ 219075 w 588169"/>
                  <a:gd name="connsiteY21" fmla="*/ 540544 h 823913"/>
                  <a:gd name="connsiteX22" fmla="*/ 223838 w 588169"/>
                  <a:gd name="connsiteY22" fmla="*/ 554831 h 823913"/>
                  <a:gd name="connsiteX23" fmla="*/ 226219 w 588169"/>
                  <a:gd name="connsiteY23" fmla="*/ 588169 h 823913"/>
                  <a:gd name="connsiteX24" fmla="*/ 242888 w 588169"/>
                  <a:gd name="connsiteY24" fmla="*/ 616744 h 823913"/>
                  <a:gd name="connsiteX25" fmla="*/ 264319 w 588169"/>
                  <a:gd name="connsiteY25" fmla="*/ 638175 h 823913"/>
                  <a:gd name="connsiteX26" fmla="*/ 288132 w 588169"/>
                  <a:gd name="connsiteY26" fmla="*/ 652463 h 823913"/>
                  <a:gd name="connsiteX27" fmla="*/ 309563 w 588169"/>
                  <a:gd name="connsiteY27" fmla="*/ 650081 h 823913"/>
                  <a:gd name="connsiteX28" fmla="*/ 333375 w 588169"/>
                  <a:gd name="connsiteY28" fmla="*/ 664369 h 823913"/>
                  <a:gd name="connsiteX29" fmla="*/ 352425 w 588169"/>
                  <a:gd name="connsiteY29" fmla="*/ 669131 h 823913"/>
                  <a:gd name="connsiteX30" fmla="*/ 371475 w 588169"/>
                  <a:gd name="connsiteY30" fmla="*/ 695325 h 823913"/>
                  <a:gd name="connsiteX31" fmla="*/ 376238 w 588169"/>
                  <a:gd name="connsiteY31" fmla="*/ 731044 h 823913"/>
                  <a:gd name="connsiteX32" fmla="*/ 385763 w 588169"/>
                  <a:gd name="connsiteY32" fmla="*/ 759619 h 823913"/>
                  <a:gd name="connsiteX33" fmla="*/ 378619 w 588169"/>
                  <a:gd name="connsiteY33" fmla="*/ 778669 h 823913"/>
                  <a:gd name="connsiteX34" fmla="*/ 385763 w 588169"/>
                  <a:gd name="connsiteY34" fmla="*/ 792956 h 823913"/>
                  <a:gd name="connsiteX35" fmla="*/ 407194 w 588169"/>
                  <a:gd name="connsiteY35" fmla="*/ 821531 h 823913"/>
                  <a:gd name="connsiteX36" fmla="*/ 435769 w 588169"/>
                  <a:gd name="connsiteY36" fmla="*/ 809625 h 823913"/>
                  <a:gd name="connsiteX37" fmla="*/ 464344 w 588169"/>
                  <a:gd name="connsiteY37" fmla="*/ 778669 h 823913"/>
                  <a:gd name="connsiteX38" fmla="*/ 471489 w 588169"/>
                  <a:gd name="connsiteY38" fmla="*/ 776288 h 823913"/>
                  <a:gd name="connsiteX39" fmla="*/ 497682 w 588169"/>
                  <a:gd name="connsiteY39" fmla="*/ 783431 h 823913"/>
                  <a:gd name="connsiteX40" fmla="*/ 531019 w 588169"/>
                  <a:gd name="connsiteY40" fmla="*/ 783431 h 823913"/>
                  <a:gd name="connsiteX41" fmla="*/ 542925 w 588169"/>
                  <a:gd name="connsiteY41" fmla="*/ 781050 h 823913"/>
                  <a:gd name="connsiteX42" fmla="*/ 573882 w 588169"/>
                  <a:gd name="connsiteY42" fmla="*/ 809625 h 823913"/>
                  <a:gd name="connsiteX43" fmla="*/ 588169 w 588169"/>
                  <a:gd name="connsiteY43" fmla="*/ 823913 h 823913"/>
                  <a:gd name="connsiteX44" fmla="*/ 588169 w 588169"/>
                  <a:gd name="connsiteY44" fmla="*/ 823913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8169" h="823913">
                    <a:moveTo>
                      <a:pt x="0" y="0"/>
                    </a:moveTo>
                    <a:lnTo>
                      <a:pt x="45244" y="30956"/>
                    </a:lnTo>
                    <a:lnTo>
                      <a:pt x="88107" y="38100"/>
                    </a:lnTo>
                    <a:lnTo>
                      <a:pt x="111919" y="40481"/>
                    </a:lnTo>
                    <a:lnTo>
                      <a:pt x="135732" y="40481"/>
                    </a:lnTo>
                    <a:lnTo>
                      <a:pt x="150019" y="76200"/>
                    </a:lnTo>
                    <a:lnTo>
                      <a:pt x="154782" y="104775"/>
                    </a:lnTo>
                    <a:lnTo>
                      <a:pt x="152400" y="128588"/>
                    </a:lnTo>
                    <a:lnTo>
                      <a:pt x="150019" y="145256"/>
                    </a:lnTo>
                    <a:lnTo>
                      <a:pt x="159544" y="166688"/>
                    </a:lnTo>
                    <a:lnTo>
                      <a:pt x="188119" y="180975"/>
                    </a:lnTo>
                    <a:lnTo>
                      <a:pt x="214313" y="183356"/>
                    </a:lnTo>
                    <a:lnTo>
                      <a:pt x="252413" y="183356"/>
                    </a:lnTo>
                    <a:lnTo>
                      <a:pt x="269082" y="183356"/>
                    </a:lnTo>
                    <a:lnTo>
                      <a:pt x="269082" y="169069"/>
                    </a:lnTo>
                    <a:lnTo>
                      <a:pt x="278607" y="161925"/>
                    </a:lnTo>
                    <a:lnTo>
                      <a:pt x="297657" y="166688"/>
                    </a:lnTo>
                    <a:lnTo>
                      <a:pt x="283369" y="454819"/>
                    </a:lnTo>
                    <a:lnTo>
                      <a:pt x="273844" y="473869"/>
                    </a:lnTo>
                    <a:lnTo>
                      <a:pt x="257175" y="497681"/>
                    </a:lnTo>
                    <a:lnTo>
                      <a:pt x="235744" y="511969"/>
                    </a:lnTo>
                    <a:lnTo>
                      <a:pt x="219075" y="540544"/>
                    </a:lnTo>
                    <a:lnTo>
                      <a:pt x="223838" y="554831"/>
                    </a:lnTo>
                    <a:lnTo>
                      <a:pt x="226219" y="588169"/>
                    </a:lnTo>
                    <a:lnTo>
                      <a:pt x="242888" y="616744"/>
                    </a:lnTo>
                    <a:lnTo>
                      <a:pt x="264319" y="638175"/>
                    </a:lnTo>
                    <a:lnTo>
                      <a:pt x="288132" y="652463"/>
                    </a:lnTo>
                    <a:lnTo>
                      <a:pt x="309563" y="650081"/>
                    </a:lnTo>
                    <a:lnTo>
                      <a:pt x="333375" y="664369"/>
                    </a:lnTo>
                    <a:lnTo>
                      <a:pt x="352425" y="669131"/>
                    </a:lnTo>
                    <a:lnTo>
                      <a:pt x="371475" y="695325"/>
                    </a:lnTo>
                    <a:lnTo>
                      <a:pt x="376238" y="731044"/>
                    </a:lnTo>
                    <a:lnTo>
                      <a:pt x="385763" y="759619"/>
                    </a:lnTo>
                    <a:lnTo>
                      <a:pt x="378619" y="778669"/>
                    </a:lnTo>
                    <a:lnTo>
                      <a:pt x="385763" y="792956"/>
                    </a:lnTo>
                    <a:lnTo>
                      <a:pt x="407194" y="821531"/>
                    </a:lnTo>
                    <a:lnTo>
                      <a:pt x="435769" y="809625"/>
                    </a:lnTo>
                    <a:lnTo>
                      <a:pt x="464344" y="778669"/>
                    </a:lnTo>
                    <a:lnTo>
                      <a:pt x="471489" y="776288"/>
                    </a:lnTo>
                    <a:lnTo>
                      <a:pt x="497682" y="783431"/>
                    </a:lnTo>
                    <a:lnTo>
                      <a:pt x="531019" y="783431"/>
                    </a:lnTo>
                    <a:lnTo>
                      <a:pt x="542925" y="781050"/>
                    </a:lnTo>
                    <a:lnTo>
                      <a:pt x="573882" y="809625"/>
                    </a:lnTo>
                    <a:lnTo>
                      <a:pt x="588169" y="823913"/>
                    </a:lnTo>
                    <a:lnTo>
                      <a:pt x="588169" y="823913"/>
                    </a:lnTo>
                  </a:path>
                </a:pathLst>
              </a:custGeom>
              <a:no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44B09F5-50F9-41A3-A450-E3CB520337F8}"/>
                  </a:ext>
                </a:extLst>
              </p:cNvPr>
              <p:cNvSpPr>
                <a:spLocks noChangeAspect="1"/>
              </p:cNvSpPr>
              <p:nvPr/>
            </p:nvSpPr>
            <p:spPr>
              <a:xfrm>
                <a:off x="1683963" y="2325030"/>
                <a:ext cx="1394137" cy="1399947"/>
              </a:xfrm>
              <a:custGeom>
                <a:avLst/>
                <a:gdLst>
                  <a:gd name="connsiteX0" fmla="*/ 878681 w 1143000"/>
                  <a:gd name="connsiteY0" fmla="*/ 823913 h 1147763"/>
                  <a:gd name="connsiteX1" fmla="*/ 912019 w 1143000"/>
                  <a:gd name="connsiteY1" fmla="*/ 881063 h 1147763"/>
                  <a:gd name="connsiteX2" fmla="*/ 926306 w 1143000"/>
                  <a:gd name="connsiteY2" fmla="*/ 904875 h 1147763"/>
                  <a:gd name="connsiteX3" fmla="*/ 933450 w 1143000"/>
                  <a:gd name="connsiteY3" fmla="*/ 914400 h 1147763"/>
                  <a:gd name="connsiteX4" fmla="*/ 954881 w 1143000"/>
                  <a:gd name="connsiteY4" fmla="*/ 921544 h 1147763"/>
                  <a:gd name="connsiteX5" fmla="*/ 973931 w 1143000"/>
                  <a:gd name="connsiteY5" fmla="*/ 931069 h 1147763"/>
                  <a:gd name="connsiteX6" fmla="*/ 1014413 w 1143000"/>
                  <a:gd name="connsiteY6" fmla="*/ 935831 h 1147763"/>
                  <a:gd name="connsiteX7" fmla="*/ 1054894 w 1143000"/>
                  <a:gd name="connsiteY7" fmla="*/ 923925 h 1147763"/>
                  <a:gd name="connsiteX8" fmla="*/ 1076325 w 1143000"/>
                  <a:gd name="connsiteY8" fmla="*/ 928688 h 1147763"/>
                  <a:gd name="connsiteX9" fmla="*/ 1090613 w 1143000"/>
                  <a:gd name="connsiteY9" fmla="*/ 914400 h 1147763"/>
                  <a:gd name="connsiteX10" fmla="*/ 1123950 w 1143000"/>
                  <a:gd name="connsiteY10" fmla="*/ 888206 h 1147763"/>
                  <a:gd name="connsiteX11" fmla="*/ 1123950 w 1143000"/>
                  <a:gd name="connsiteY11" fmla="*/ 888206 h 1147763"/>
                  <a:gd name="connsiteX12" fmla="*/ 1143000 w 1143000"/>
                  <a:gd name="connsiteY12" fmla="*/ 1143000 h 1147763"/>
                  <a:gd name="connsiteX13" fmla="*/ 1102519 w 1143000"/>
                  <a:gd name="connsiteY13" fmla="*/ 1145381 h 1147763"/>
                  <a:gd name="connsiteX14" fmla="*/ 1071563 w 1143000"/>
                  <a:gd name="connsiteY14" fmla="*/ 1147763 h 1147763"/>
                  <a:gd name="connsiteX15" fmla="*/ 988219 w 1143000"/>
                  <a:gd name="connsiteY15" fmla="*/ 1135856 h 1147763"/>
                  <a:gd name="connsiteX16" fmla="*/ 912019 w 1143000"/>
                  <a:gd name="connsiteY16" fmla="*/ 1119188 h 1147763"/>
                  <a:gd name="connsiteX17" fmla="*/ 778669 w 1143000"/>
                  <a:gd name="connsiteY17" fmla="*/ 1083469 h 1147763"/>
                  <a:gd name="connsiteX18" fmla="*/ 735806 w 1143000"/>
                  <a:gd name="connsiteY18" fmla="*/ 1052513 h 1147763"/>
                  <a:gd name="connsiteX19" fmla="*/ 685800 w 1143000"/>
                  <a:gd name="connsiteY19" fmla="*/ 990600 h 1147763"/>
                  <a:gd name="connsiteX20" fmla="*/ 666750 w 1143000"/>
                  <a:gd name="connsiteY20" fmla="*/ 942975 h 1147763"/>
                  <a:gd name="connsiteX21" fmla="*/ 635794 w 1143000"/>
                  <a:gd name="connsiteY21" fmla="*/ 840581 h 1147763"/>
                  <a:gd name="connsiteX22" fmla="*/ 628650 w 1143000"/>
                  <a:gd name="connsiteY22" fmla="*/ 833438 h 1147763"/>
                  <a:gd name="connsiteX23" fmla="*/ 614363 w 1143000"/>
                  <a:gd name="connsiteY23" fmla="*/ 840581 h 1147763"/>
                  <a:gd name="connsiteX24" fmla="*/ 592931 w 1143000"/>
                  <a:gd name="connsiteY24" fmla="*/ 859631 h 1147763"/>
                  <a:gd name="connsiteX25" fmla="*/ 585788 w 1143000"/>
                  <a:gd name="connsiteY25" fmla="*/ 859631 h 1147763"/>
                  <a:gd name="connsiteX26" fmla="*/ 578644 w 1143000"/>
                  <a:gd name="connsiteY26" fmla="*/ 859631 h 1147763"/>
                  <a:gd name="connsiteX27" fmla="*/ 561975 w 1143000"/>
                  <a:gd name="connsiteY27" fmla="*/ 831056 h 1147763"/>
                  <a:gd name="connsiteX28" fmla="*/ 547688 w 1143000"/>
                  <a:gd name="connsiteY28" fmla="*/ 816769 h 1147763"/>
                  <a:gd name="connsiteX29" fmla="*/ 531019 w 1143000"/>
                  <a:gd name="connsiteY29" fmla="*/ 792956 h 1147763"/>
                  <a:gd name="connsiteX30" fmla="*/ 523875 w 1143000"/>
                  <a:gd name="connsiteY30" fmla="*/ 792956 h 1147763"/>
                  <a:gd name="connsiteX31" fmla="*/ 500063 w 1143000"/>
                  <a:gd name="connsiteY31" fmla="*/ 759619 h 1147763"/>
                  <a:gd name="connsiteX32" fmla="*/ 483394 w 1143000"/>
                  <a:gd name="connsiteY32" fmla="*/ 747713 h 1147763"/>
                  <a:gd name="connsiteX33" fmla="*/ 454819 w 1143000"/>
                  <a:gd name="connsiteY33" fmla="*/ 740569 h 1147763"/>
                  <a:gd name="connsiteX34" fmla="*/ 409575 w 1143000"/>
                  <a:gd name="connsiteY34" fmla="*/ 757238 h 1147763"/>
                  <a:gd name="connsiteX35" fmla="*/ 388144 w 1143000"/>
                  <a:gd name="connsiteY35" fmla="*/ 769144 h 1147763"/>
                  <a:gd name="connsiteX36" fmla="*/ 347663 w 1143000"/>
                  <a:gd name="connsiteY36" fmla="*/ 769144 h 1147763"/>
                  <a:gd name="connsiteX37" fmla="*/ 319088 w 1143000"/>
                  <a:gd name="connsiteY37" fmla="*/ 769144 h 1147763"/>
                  <a:gd name="connsiteX38" fmla="*/ 228600 w 1143000"/>
                  <a:gd name="connsiteY38" fmla="*/ 747713 h 1147763"/>
                  <a:gd name="connsiteX39" fmla="*/ 190500 w 1143000"/>
                  <a:gd name="connsiteY39" fmla="*/ 740569 h 1147763"/>
                  <a:gd name="connsiteX40" fmla="*/ 140494 w 1143000"/>
                  <a:gd name="connsiteY40" fmla="*/ 688181 h 1147763"/>
                  <a:gd name="connsiteX41" fmla="*/ 111919 w 1143000"/>
                  <a:gd name="connsiteY41" fmla="*/ 666750 h 1147763"/>
                  <a:gd name="connsiteX42" fmla="*/ 45244 w 1143000"/>
                  <a:gd name="connsiteY42" fmla="*/ 619125 h 1147763"/>
                  <a:gd name="connsiteX43" fmla="*/ 42863 w 1143000"/>
                  <a:gd name="connsiteY43" fmla="*/ 607219 h 1147763"/>
                  <a:gd name="connsiteX44" fmla="*/ 35719 w 1143000"/>
                  <a:gd name="connsiteY44" fmla="*/ 592931 h 1147763"/>
                  <a:gd name="connsiteX45" fmla="*/ 38100 w 1143000"/>
                  <a:gd name="connsiteY45" fmla="*/ 400050 h 1147763"/>
                  <a:gd name="connsiteX46" fmla="*/ 52388 w 1143000"/>
                  <a:gd name="connsiteY46" fmla="*/ 385763 h 1147763"/>
                  <a:gd name="connsiteX47" fmla="*/ 59531 w 1143000"/>
                  <a:gd name="connsiteY47" fmla="*/ 371475 h 1147763"/>
                  <a:gd name="connsiteX48" fmla="*/ 35719 w 1143000"/>
                  <a:gd name="connsiteY48" fmla="*/ 319088 h 1147763"/>
                  <a:gd name="connsiteX49" fmla="*/ 0 w 1143000"/>
                  <a:gd name="connsiteY49" fmla="*/ 259556 h 1147763"/>
                  <a:gd name="connsiteX50" fmla="*/ 0 w 1143000"/>
                  <a:gd name="connsiteY50" fmla="*/ 154781 h 1147763"/>
                  <a:gd name="connsiteX51" fmla="*/ 2381 w 1143000"/>
                  <a:gd name="connsiteY51" fmla="*/ 135731 h 1147763"/>
                  <a:gd name="connsiteX52" fmla="*/ 52388 w 1143000"/>
                  <a:gd name="connsiteY52" fmla="*/ 188119 h 1147763"/>
                  <a:gd name="connsiteX53" fmla="*/ 104775 w 1143000"/>
                  <a:gd name="connsiteY53" fmla="*/ 188119 h 1147763"/>
                  <a:gd name="connsiteX54" fmla="*/ 128588 w 1143000"/>
                  <a:gd name="connsiteY54" fmla="*/ 169069 h 1147763"/>
                  <a:gd name="connsiteX55" fmla="*/ 152400 w 1143000"/>
                  <a:gd name="connsiteY55" fmla="*/ 166688 h 1147763"/>
                  <a:gd name="connsiteX56" fmla="*/ 171450 w 1143000"/>
                  <a:gd name="connsiteY56" fmla="*/ 180975 h 1147763"/>
                  <a:gd name="connsiteX57" fmla="*/ 190500 w 1143000"/>
                  <a:gd name="connsiteY57" fmla="*/ 166688 h 1147763"/>
                  <a:gd name="connsiteX58" fmla="*/ 216694 w 1143000"/>
                  <a:gd name="connsiteY58" fmla="*/ 173831 h 1147763"/>
                  <a:gd name="connsiteX59" fmla="*/ 240506 w 1143000"/>
                  <a:gd name="connsiteY59" fmla="*/ 183356 h 1147763"/>
                  <a:gd name="connsiteX60" fmla="*/ 276225 w 1143000"/>
                  <a:gd name="connsiteY60" fmla="*/ 183356 h 1147763"/>
                  <a:gd name="connsiteX61" fmla="*/ 273844 w 1143000"/>
                  <a:gd name="connsiteY61" fmla="*/ 121444 h 1147763"/>
                  <a:gd name="connsiteX62" fmla="*/ 283369 w 1143000"/>
                  <a:gd name="connsiteY62" fmla="*/ 114300 h 1147763"/>
                  <a:gd name="connsiteX63" fmla="*/ 333375 w 1143000"/>
                  <a:gd name="connsiteY63" fmla="*/ 107156 h 1147763"/>
                  <a:gd name="connsiteX64" fmla="*/ 340519 w 1143000"/>
                  <a:gd name="connsiteY64" fmla="*/ 90488 h 1147763"/>
                  <a:gd name="connsiteX65" fmla="*/ 333375 w 1143000"/>
                  <a:gd name="connsiteY65" fmla="*/ 69056 h 1147763"/>
                  <a:gd name="connsiteX66" fmla="*/ 316706 w 1143000"/>
                  <a:gd name="connsiteY66" fmla="*/ 64294 h 1147763"/>
                  <a:gd name="connsiteX67" fmla="*/ 290513 w 1143000"/>
                  <a:gd name="connsiteY67" fmla="*/ 64294 h 1147763"/>
                  <a:gd name="connsiteX68" fmla="*/ 264319 w 1143000"/>
                  <a:gd name="connsiteY68" fmla="*/ 23813 h 1147763"/>
                  <a:gd name="connsiteX69" fmla="*/ 285750 w 1143000"/>
                  <a:gd name="connsiteY69" fmla="*/ 0 h 114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43000" h="1147763">
                    <a:moveTo>
                      <a:pt x="878681" y="823913"/>
                    </a:moveTo>
                    <a:lnTo>
                      <a:pt x="912019" y="881063"/>
                    </a:lnTo>
                    <a:lnTo>
                      <a:pt x="926306" y="904875"/>
                    </a:lnTo>
                    <a:lnTo>
                      <a:pt x="933450" y="914400"/>
                    </a:lnTo>
                    <a:lnTo>
                      <a:pt x="954881" y="921544"/>
                    </a:lnTo>
                    <a:lnTo>
                      <a:pt x="973931" y="931069"/>
                    </a:lnTo>
                    <a:lnTo>
                      <a:pt x="1014413" y="935831"/>
                    </a:lnTo>
                    <a:lnTo>
                      <a:pt x="1054894" y="923925"/>
                    </a:lnTo>
                    <a:lnTo>
                      <a:pt x="1076325" y="928688"/>
                    </a:lnTo>
                    <a:lnTo>
                      <a:pt x="1090613" y="914400"/>
                    </a:lnTo>
                    <a:lnTo>
                      <a:pt x="1123950" y="888206"/>
                    </a:lnTo>
                    <a:lnTo>
                      <a:pt x="1123950" y="888206"/>
                    </a:lnTo>
                    <a:lnTo>
                      <a:pt x="1143000" y="1143000"/>
                    </a:lnTo>
                    <a:lnTo>
                      <a:pt x="1102519" y="1145381"/>
                    </a:lnTo>
                    <a:lnTo>
                      <a:pt x="1071563" y="1147763"/>
                    </a:lnTo>
                    <a:lnTo>
                      <a:pt x="988219" y="1135856"/>
                    </a:lnTo>
                    <a:lnTo>
                      <a:pt x="912019" y="1119188"/>
                    </a:lnTo>
                    <a:lnTo>
                      <a:pt x="778669" y="1083469"/>
                    </a:lnTo>
                    <a:lnTo>
                      <a:pt x="735806" y="1052513"/>
                    </a:lnTo>
                    <a:lnTo>
                      <a:pt x="685800" y="990600"/>
                    </a:lnTo>
                    <a:lnTo>
                      <a:pt x="666750" y="942975"/>
                    </a:lnTo>
                    <a:lnTo>
                      <a:pt x="635794" y="840581"/>
                    </a:lnTo>
                    <a:lnTo>
                      <a:pt x="628650" y="833438"/>
                    </a:lnTo>
                    <a:lnTo>
                      <a:pt x="614363" y="840581"/>
                    </a:lnTo>
                    <a:lnTo>
                      <a:pt x="592931" y="859631"/>
                    </a:lnTo>
                    <a:lnTo>
                      <a:pt x="585788" y="859631"/>
                    </a:lnTo>
                    <a:lnTo>
                      <a:pt x="578644" y="859631"/>
                    </a:lnTo>
                    <a:lnTo>
                      <a:pt x="561975" y="831056"/>
                    </a:lnTo>
                    <a:lnTo>
                      <a:pt x="547688" y="816769"/>
                    </a:lnTo>
                    <a:lnTo>
                      <a:pt x="531019" y="792956"/>
                    </a:lnTo>
                    <a:lnTo>
                      <a:pt x="523875" y="792956"/>
                    </a:lnTo>
                    <a:lnTo>
                      <a:pt x="500063" y="759619"/>
                    </a:lnTo>
                    <a:lnTo>
                      <a:pt x="483394" y="747713"/>
                    </a:lnTo>
                    <a:lnTo>
                      <a:pt x="454819" y="740569"/>
                    </a:lnTo>
                    <a:lnTo>
                      <a:pt x="409575" y="757238"/>
                    </a:lnTo>
                    <a:lnTo>
                      <a:pt x="388144" y="769144"/>
                    </a:lnTo>
                    <a:lnTo>
                      <a:pt x="347663" y="769144"/>
                    </a:lnTo>
                    <a:lnTo>
                      <a:pt x="319088" y="769144"/>
                    </a:lnTo>
                    <a:lnTo>
                      <a:pt x="228600" y="747713"/>
                    </a:lnTo>
                    <a:lnTo>
                      <a:pt x="190500" y="740569"/>
                    </a:lnTo>
                    <a:lnTo>
                      <a:pt x="140494" y="688181"/>
                    </a:lnTo>
                    <a:lnTo>
                      <a:pt x="111919" y="666750"/>
                    </a:lnTo>
                    <a:lnTo>
                      <a:pt x="45244" y="619125"/>
                    </a:lnTo>
                    <a:lnTo>
                      <a:pt x="42863" y="607219"/>
                    </a:lnTo>
                    <a:lnTo>
                      <a:pt x="35719" y="592931"/>
                    </a:lnTo>
                    <a:cubicBezTo>
                      <a:pt x="36513" y="528637"/>
                      <a:pt x="37306" y="464344"/>
                      <a:pt x="38100" y="400050"/>
                    </a:cubicBezTo>
                    <a:lnTo>
                      <a:pt x="52388" y="385763"/>
                    </a:lnTo>
                    <a:lnTo>
                      <a:pt x="59531" y="371475"/>
                    </a:lnTo>
                    <a:lnTo>
                      <a:pt x="35719" y="319088"/>
                    </a:lnTo>
                    <a:lnTo>
                      <a:pt x="0" y="259556"/>
                    </a:lnTo>
                    <a:lnTo>
                      <a:pt x="0" y="154781"/>
                    </a:lnTo>
                    <a:lnTo>
                      <a:pt x="2381" y="135731"/>
                    </a:lnTo>
                    <a:lnTo>
                      <a:pt x="52388" y="188119"/>
                    </a:lnTo>
                    <a:lnTo>
                      <a:pt x="104775" y="188119"/>
                    </a:lnTo>
                    <a:lnTo>
                      <a:pt x="128588" y="169069"/>
                    </a:lnTo>
                    <a:lnTo>
                      <a:pt x="152400" y="166688"/>
                    </a:lnTo>
                    <a:lnTo>
                      <a:pt x="171450" y="180975"/>
                    </a:lnTo>
                    <a:lnTo>
                      <a:pt x="190500" y="166688"/>
                    </a:lnTo>
                    <a:lnTo>
                      <a:pt x="216694" y="173831"/>
                    </a:lnTo>
                    <a:lnTo>
                      <a:pt x="240506" y="183356"/>
                    </a:lnTo>
                    <a:lnTo>
                      <a:pt x="276225" y="183356"/>
                    </a:lnTo>
                    <a:cubicBezTo>
                      <a:pt x="275431" y="162719"/>
                      <a:pt x="274638" y="142081"/>
                      <a:pt x="273844" y="121444"/>
                    </a:cubicBezTo>
                    <a:lnTo>
                      <a:pt x="283369" y="114300"/>
                    </a:lnTo>
                    <a:lnTo>
                      <a:pt x="333375" y="107156"/>
                    </a:lnTo>
                    <a:lnTo>
                      <a:pt x="340519" y="90488"/>
                    </a:lnTo>
                    <a:lnTo>
                      <a:pt x="333375" y="69056"/>
                    </a:lnTo>
                    <a:lnTo>
                      <a:pt x="316706" y="64294"/>
                    </a:lnTo>
                    <a:lnTo>
                      <a:pt x="290513" y="64294"/>
                    </a:lnTo>
                    <a:lnTo>
                      <a:pt x="264319" y="23813"/>
                    </a:lnTo>
                    <a:lnTo>
                      <a:pt x="285750" y="0"/>
                    </a:lnTo>
                  </a:path>
                </a:pathLst>
              </a:custGeom>
              <a:no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9023CFD-3E0A-4EBC-9651-5656B69A1940}"/>
                  </a:ext>
                </a:extLst>
              </p:cNvPr>
              <p:cNvGrpSpPr>
                <a:grpSpLocks noChangeAspect="1"/>
              </p:cNvGrpSpPr>
              <p:nvPr/>
            </p:nvGrpSpPr>
            <p:grpSpPr>
              <a:xfrm>
                <a:off x="1683962" y="2521770"/>
                <a:ext cx="6763933" cy="1831167"/>
                <a:chOff x="1733815" y="2502520"/>
                <a:chExt cx="5714673" cy="1547105"/>
              </a:xfrm>
            </p:grpSpPr>
            <p:sp>
              <p:nvSpPr>
                <p:cNvPr id="30" name="Freeform: Shape 29">
                  <a:extLst>
                    <a:ext uri="{FF2B5EF4-FFF2-40B4-BE49-F238E27FC236}">
                      <a16:creationId xmlns:a16="http://schemas.microsoft.com/office/drawing/2014/main" id="{436219EC-CD08-4BC8-BBD1-2EFE1AA59925}"/>
                    </a:ext>
                  </a:extLst>
                </p:cNvPr>
                <p:cNvSpPr/>
                <p:nvPr/>
              </p:nvSpPr>
              <p:spPr>
                <a:xfrm>
                  <a:off x="5241380" y="3191420"/>
                  <a:ext cx="1822600" cy="421482"/>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07204 w 1840707"/>
                    <a:gd name="connsiteY33" fmla="*/ 373857 h 421482"/>
                    <a:gd name="connsiteX34" fmla="*/ 1840707 w 1840707"/>
                    <a:gd name="connsiteY34" fmla="*/ 385764 h 421482"/>
                    <a:gd name="connsiteX0" fmla="*/ 0 w 1864849"/>
                    <a:gd name="connsiteY0" fmla="*/ 411957 h 421482"/>
                    <a:gd name="connsiteX1" fmla="*/ 57150 w 1864849"/>
                    <a:gd name="connsiteY1" fmla="*/ 409576 h 421482"/>
                    <a:gd name="connsiteX2" fmla="*/ 95250 w 1864849"/>
                    <a:gd name="connsiteY2" fmla="*/ 392907 h 421482"/>
                    <a:gd name="connsiteX3" fmla="*/ 126206 w 1864849"/>
                    <a:gd name="connsiteY3" fmla="*/ 383382 h 421482"/>
                    <a:gd name="connsiteX4" fmla="*/ 138112 w 1864849"/>
                    <a:gd name="connsiteY4" fmla="*/ 381001 h 421482"/>
                    <a:gd name="connsiteX5" fmla="*/ 164306 w 1864849"/>
                    <a:gd name="connsiteY5" fmla="*/ 383382 h 421482"/>
                    <a:gd name="connsiteX6" fmla="*/ 226219 w 1864849"/>
                    <a:gd name="connsiteY6" fmla="*/ 411957 h 421482"/>
                    <a:gd name="connsiteX7" fmla="*/ 259556 w 1864849"/>
                    <a:gd name="connsiteY7" fmla="*/ 421482 h 421482"/>
                    <a:gd name="connsiteX8" fmla="*/ 314325 w 1864849"/>
                    <a:gd name="connsiteY8" fmla="*/ 421482 h 421482"/>
                    <a:gd name="connsiteX9" fmla="*/ 397669 w 1864849"/>
                    <a:gd name="connsiteY9" fmla="*/ 421482 h 421482"/>
                    <a:gd name="connsiteX10" fmla="*/ 473869 w 1864849"/>
                    <a:gd name="connsiteY10" fmla="*/ 421482 h 421482"/>
                    <a:gd name="connsiteX11" fmla="*/ 592931 w 1864849"/>
                    <a:gd name="connsiteY11" fmla="*/ 395288 h 421482"/>
                    <a:gd name="connsiteX12" fmla="*/ 638175 w 1864849"/>
                    <a:gd name="connsiteY12" fmla="*/ 304801 h 421482"/>
                    <a:gd name="connsiteX13" fmla="*/ 673894 w 1864849"/>
                    <a:gd name="connsiteY13" fmla="*/ 278607 h 421482"/>
                    <a:gd name="connsiteX14" fmla="*/ 740569 w 1864849"/>
                    <a:gd name="connsiteY14" fmla="*/ 257176 h 421482"/>
                    <a:gd name="connsiteX15" fmla="*/ 790575 w 1864849"/>
                    <a:gd name="connsiteY15" fmla="*/ 233363 h 421482"/>
                    <a:gd name="connsiteX16" fmla="*/ 850106 w 1864849"/>
                    <a:gd name="connsiteY16" fmla="*/ 130969 h 421482"/>
                    <a:gd name="connsiteX17" fmla="*/ 938213 w 1864849"/>
                    <a:gd name="connsiteY17" fmla="*/ 66675 h 421482"/>
                    <a:gd name="connsiteX18" fmla="*/ 1069180 w 1864849"/>
                    <a:gd name="connsiteY18" fmla="*/ 26195 h 421482"/>
                    <a:gd name="connsiteX19" fmla="*/ 1140619 w 1864849"/>
                    <a:gd name="connsiteY19" fmla="*/ 7144 h 421482"/>
                    <a:gd name="connsiteX20" fmla="*/ 1200150 w 1864849"/>
                    <a:gd name="connsiteY20" fmla="*/ 0 h 421482"/>
                    <a:gd name="connsiteX21" fmla="*/ 1247775 w 1864849"/>
                    <a:gd name="connsiteY21" fmla="*/ 16669 h 421482"/>
                    <a:gd name="connsiteX22" fmla="*/ 1309687 w 1864849"/>
                    <a:gd name="connsiteY22" fmla="*/ 57151 h 421482"/>
                    <a:gd name="connsiteX23" fmla="*/ 1343025 w 1864849"/>
                    <a:gd name="connsiteY23" fmla="*/ 95251 h 421482"/>
                    <a:gd name="connsiteX24" fmla="*/ 1373981 w 1864849"/>
                    <a:gd name="connsiteY24" fmla="*/ 123826 h 421482"/>
                    <a:gd name="connsiteX25" fmla="*/ 1426369 w 1864849"/>
                    <a:gd name="connsiteY25" fmla="*/ 152401 h 421482"/>
                    <a:gd name="connsiteX26" fmla="*/ 1464469 w 1864849"/>
                    <a:gd name="connsiteY26" fmla="*/ 180976 h 421482"/>
                    <a:gd name="connsiteX27" fmla="*/ 1509713 w 1864849"/>
                    <a:gd name="connsiteY27" fmla="*/ 192882 h 421482"/>
                    <a:gd name="connsiteX28" fmla="*/ 1590675 w 1864849"/>
                    <a:gd name="connsiteY28" fmla="*/ 183357 h 421482"/>
                    <a:gd name="connsiteX29" fmla="*/ 1628775 w 1864849"/>
                    <a:gd name="connsiteY29" fmla="*/ 207169 h 421482"/>
                    <a:gd name="connsiteX30" fmla="*/ 1666875 w 1864849"/>
                    <a:gd name="connsiteY30" fmla="*/ 242888 h 421482"/>
                    <a:gd name="connsiteX31" fmla="*/ 1724025 w 1864849"/>
                    <a:gd name="connsiteY31" fmla="*/ 319088 h 421482"/>
                    <a:gd name="connsiteX32" fmla="*/ 1752599 w 1864849"/>
                    <a:gd name="connsiteY32" fmla="*/ 366713 h 421482"/>
                    <a:gd name="connsiteX33" fmla="*/ 1807204 w 1864849"/>
                    <a:gd name="connsiteY33" fmla="*/ 373857 h 421482"/>
                    <a:gd name="connsiteX34" fmla="*/ 1864849 w 1864849"/>
                    <a:gd name="connsiteY34" fmla="*/ 399846 h 421482"/>
                    <a:gd name="connsiteX0" fmla="*/ 0 w 1864849"/>
                    <a:gd name="connsiteY0" fmla="*/ 411957 h 421482"/>
                    <a:gd name="connsiteX1" fmla="*/ 57150 w 1864849"/>
                    <a:gd name="connsiteY1" fmla="*/ 409576 h 421482"/>
                    <a:gd name="connsiteX2" fmla="*/ 95250 w 1864849"/>
                    <a:gd name="connsiteY2" fmla="*/ 392907 h 421482"/>
                    <a:gd name="connsiteX3" fmla="*/ 126206 w 1864849"/>
                    <a:gd name="connsiteY3" fmla="*/ 383382 h 421482"/>
                    <a:gd name="connsiteX4" fmla="*/ 138112 w 1864849"/>
                    <a:gd name="connsiteY4" fmla="*/ 381001 h 421482"/>
                    <a:gd name="connsiteX5" fmla="*/ 164306 w 1864849"/>
                    <a:gd name="connsiteY5" fmla="*/ 383382 h 421482"/>
                    <a:gd name="connsiteX6" fmla="*/ 226219 w 1864849"/>
                    <a:gd name="connsiteY6" fmla="*/ 411957 h 421482"/>
                    <a:gd name="connsiteX7" fmla="*/ 259556 w 1864849"/>
                    <a:gd name="connsiteY7" fmla="*/ 421482 h 421482"/>
                    <a:gd name="connsiteX8" fmla="*/ 314325 w 1864849"/>
                    <a:gd name="connsiteY8" fmla="*/ 421482 h 421482"/>
                    <a:gd name="connsiteX9" fmla="*/ 397669 w 1864849"/>
                    <a:gd name="connsiteY9" fmla="*/ 421482 h 421482"/>
                    <a:gd name="connsiteX10" fmla="*/ 473869 w 1864849"/>
                    <a:gd name="connsiteY10" fmla="*/ 421482 h 421482"/>
                    <a:gd name="connsiteX11" fmla="*/ 592931 w 1864849"/>
                    <a:gd name="connsiteY11" fmla="*/ 395288 h 421482"/>
                    <a:gd name="connsiteX12" fmla="*/ 638175 w 1864849"/>
                    <a:gd name="connsiteY12" fmla="*/ 304801 h 421482"/>
                    <a:gd name="connsiteX13" fmla="*/ 673894 w 1864849"/>
                    <a:gd name="connsiteY13" fmla="*/ 278607 h 421482"/>
                    <a:gd name="connsiteX14" fmla="*/ 740569 w 1864849"/>
                    <a:gd name="connsiteY14" fmla="*/ 257176 h 421482"/>
                    <a:gd name="connsiteX15" fmla="*/ 790575 w 1864849"/>
                    <a:gd name="connsiteY15" fmla="*/ 233363 h 421482"/>
                    <a:gd name="connsiteX16" fmla="*/ 850106 w 1864849"/>
                    <a:gd name="connsiteY16" fmla="*/ 130969 h 421482"/>
                    <a:gd name="connsiteX17" fmla="*/ 938213 w 1864849"/>
                    <a:gd name="connsiteY17" fmla="*/ 66675 h 421482"/>
                    <a:gd name="connsiteX18" fmla="*/ 1069180 w 1864849"/>
                    <a:gd name="connsiteY18" fmla="*/ 26195 h 421482"/>
                    <a:gd name="connsiteX19" fmla="*/ 1140619 w 1864849"/>
                    <a:gd name="connsiteY19" fmla="*/ 7144 h 421482"/>
                    <a:gd name="connsiteX20" fmla="*/ 1200150 w 1864849"/>
                    <a:gd name="connsiteY20" fmla="*/ 0 h 421482"/>
                    <a:gd name="connsiteX21" fmla="*/ 1247775 w 1864849"/>
                    <a:gd name="connsiteY21" fmla="*/ 16669 h 421482"/>
                    <a:gd name="connsiteX22" fmla="*/ 1309687 w 1864849"/>
                    <a:gd name="connsiteY22" fmla="*/ 57151 h 421482"/>
                    <a:gd name="connsiteX23" fmla="*/ 1343025 w 1864849"/>
                    <a:gd name="connsiteY23" fmla="*/ 95251 h 421482"/>
                    <a:gd name="connsiteX24" fmla="*/ 1373981 w 1864849"/>
                    <a:gd name="connsiteY24" fmla="*/ 123826 h 421482"/>
                    <a:gd name="connsiteX25" fmla="*/ 1426369 w 1864849"/>
                    <a:gd name="connsiteY25" fmla="*/ 152401 h 421482"/>
                    <a:gd name="connsiteX26" fmla="*/ 1464469 w 1864849"/>
                    <a:gd name="connsiteY26" fmla="*/ 180976 h 421482"/>
                    <a:gd name="connsiteX27" fmla="*/ 1509713 w 1864849"/>
                    <a:gd name="connsiteY27" fmla="*/ 192882 h 421482"/>
                    <a:gd name="connsiteX28" fmla="*/ 1590675 w 1864849"/>
                    <a:gd name="connsiteY28" fmla="*/ 183357 h 421482"/>
                    <a:gd name="connsiteX29" fmla="*/ 1628775 w 1864849"/>
                    <a:gd name="connsiteY29" fmla="*/ 207169 h 421482"/>
                    <a:gd name="connsiteX30" fmla="*/ 1666875 w 1864849"/>
                    <a:gd name="connsiteY30" fmla="*/ 242888 h 421482"/>
                    <a:gd name="connsiteX31" fmla="*/ 1724025 w 1864849"/>
                    <a:gd name="connsiteY31" fmla="*/ 319088 h 421482"/>
                    <a:gd name="connsiteX32" fmla="*/ 1752599 w 1864849"/>
                    <a:gd name="connsiteY32" fmla="*/ 366713 h 421482"/>
                    <a:gd name="connsiteX33" fmla="*/ 1864849 w 1864849"/>
                    <a:gd name="connsiteY33" fmla="*/ 399846 h 421482"/>
                    <a:gd name="connsiteX0" fmla="*/ 0 w 1838695"/>
                    <a:gd name="connsiteY0" fmla="*/ 411957 h 421482"/>
                    <a:gd name="connsiteX1" fmla="*/ 57150 w 1838695"/>
                    <a:gd name="connsiteY1" fmla="*/ 409576 h 421482"/>
                    <a:gd name="connsiteX2" fmla="*/ 95250 w 1838695"/>
                    <a:gd name="connsiteY2" fmla="*/ 392907 h 421482"/>
                    <a:gd name="connsiteX3" fmla="*/ 126206 w 1838695"/>
                    <a:gd name="connsiteY3" fmla="*/ 383382 h 421482"/>
                    <a:gd name="connsiteX4" fmla="*/ 138112 w 1838695"/>
                    <a:gd name="connsiteY4" fmla="*/ 381001 h 421482"/>
                    <a:gd name="connsiteX5" fmla="*/ 164306 w 1838695"/>
                    <a:gd name="connsiteY5" fmla="*/ 383382 h 421482"/>
                    <a:gd name="connsiteX6" fmla="*/ 226219 w 1838695"/>
                    <a:gd name="connsiteY6" fmla="*/ 411957 h 421482"/>
                    <a:gd name="connsiteX7" fmla="*/ 259556 w 1838695"/>
                    <a:gd name="connsiteY7" fmla="*/ 421482 h 421482"/>
                    <a:gd name="connsiteX8" fmla="*/ 314325 w 1838695"/>
                    <a:gd name="connsiteY8" fmla="*/ 421482 h 421482"/>
                    <a:gd name="connsiteX9" fmla="*/ 397669 w 1838695"/>
                    <a:gd name="connsiteY9" fmla="*/ 421482 h 421482"/>
                    <a:gd name="connsiteX10" fmla="*/ 473869 w 1838695"/>
                    <a:gd name="connsiteY10" fmla="*/ 421482 h 421482"/>
                    <a:gd name="connsiteX11" fmla="*/ 592931 w 1838695"/>
                    <a:gd name="connsiteY11" fmla="*/ 395288 h 421482"/>
                    <a:gd name="connsiteX12" fmla="*/ 638175 w 1838695"/>
                    <a:gd name="connsiteY12" fmla="*/ 304801 h 421482"/>
                    <a:gd name="connsiteX13" fmla="*/ 673894 w 1838695"/>
                    <a:gd name="connsiteY13" fmla="*/ 278607 h 421482"/>
                    <a:gd name="connsiteX14" fmla="*/ 740569 w 1838695"/>
                    <a:gd name="connsiteY14" fmla="*/ 257176 h 421482"/>
                    <a:gd name="connsiteX15" fmla="*/ 790575 w 1838695"/>
                    <a:gd name="connsiteY15" fmla="*/ 233363 h 421482"/>
                    <a:gd name="connsiteX16" fmla="*/ 850106 w 1838695"/>
                    <a:gd name="connsiteY16" fmla="*/ 130969 h 421482"/>
                    <a:gd name="connsiteX17" fmla="*/ 938213 w 1838695"/>
                    <a:gd name="connsiteY17" fmla="*/ 66675 h 421482"/>
                    <a:gd name="connsiteX18" fmla="*/ 1069180 w 1838695"/>
                    <a:gd name="connsiteY18" fmla="*/ 26195 h 421482"/>
                    <a:gd name="connsiteX19" fmla="*/ 1140619 w 1838695"/>
                    <a:gd name="connsiteY19" fmla="*/ 7144 h 421482"/>
                    <a:gd name="connsiteX20" fmla="*/ 1200150 w 1838695"/>
                    <a:gd name="connsiteY20" fmla="*/ 0 h 421482"/>
                    <a:gd name="connsiteX21" fmla="*/ 1247775 w 1838695"/>
                    <a:gd name="connsiteY21" fmla="*/ 16669 h 421482"/>
                    <a:gd name="connsiteX22" fmla="*/ 1309687 w 1838695"/>
                    <a:gd name="connsiteY22" fmla="*/ 57151 h 421482"/>
                    <a:gd name="connsiteX23" fmla="*/ 1343025 w 1838695"/>
                    <a:gd name="connsiteY23" fmla="*/ 95251 h 421482"/>
                    <a:gd name="connsiteX24" fmla="*/ 1373981 w 1838695"/>
                    <a:gd name="connsiteY24" fmla="*/ 123826 h 421482"/>
                    <a:gd name="connsiteX25" fmla="*/ 1426369 w 1838695"/>
                    <a:gd name="connsiteY25" fmla="*/ 152401 h 421482"/>
                    <a:gd name="connsiteX26" fmla="*/ 1464469 w 1838695"/>
                    <a:gd name="connsiteY26" fmla="*/ 180976 h 421482"/>
                    <a:gd name="connsiteX27" fmla="*/ 1509713 w 1838695"/>
                    <a:gd name="connsiteY27" fmla="*/ 192882 h 421482"/>
                    <a:gd name="connsiteX28" fmla="*/ 1590675 w 1838695"/>
                    <a:gd name="connsiteY28" fmla="*/ 183357 h 421482"/>
                    <a:gd name="connsiteX29" fmla="*/ 1628775 w 1838695"/>
                    <a:gd name="connsiteY29" fmla="*/ 207169 h 421482"/>
                    <a:gd name="connsiteX30" fmla="*/ 1666875 w 1838695"/>
                    <a:gd name="connsiteY30" fmla="*/ 242888 h 421482"/>
                    <a:gd name="connsiteX31" fmla="*/ 1724025 w 1838695"/>
                    <a:gd name="connsiteY31" fmla="*/ 319088 h 421482"/>
                    <a:gd name="connsiteX32" fmla="*/ 1752599 w 1838695"/>
                    <a:gd name="connsiteY32" fmla="*/ 366713 h 421482"/>
                    <a:gd name="connsiteX33" fmla="*/ 1838695 w 1838695"/>
                    <a:gd name="connsiteY33" fmla="*/ 385762 h 421482"/>
                    <a:gd name="connsiteX0" fmla="*/ 0 w 1838695"/>
                    <a:gd name="connsiteY0" fmla="*/ 411957 h 421482"/>
                    <a:gd name="connsiteX1" fmla="*/ 57150 w 1838695"/>
                    <a:gd name="connsiteY1" fmla="*/ 409576 h 421482"/>
                    <a:gd name="connsiteX2" fmla="*/ 95250 w 1838695"/>
                    <a:gd name="connsiteY2" fmla="*/ 392907 h 421482"/>
                    <a:gd name="connsiteX3" fmla="*/ 126206 w 1838695"/>
                    <a:gd name="connsiteY3" fmla="*/ 383382 h 421482"/>
                    <a:gd name="connsiteX4" fmla="*/ 138112 w 1838695"/>
                    <a:gd name="connsiteY4" fmla="*/ 381001 h 421482"/>
                    <a:gd name="connsiteX5" fmla="*/ 164306 w 1838695"/>
                    <a:gd name="connsiteY5" fmla="*/ 383382 h 421482"/>
                    <a:gd name="connsiteX6" fmla="*/ 226219 w 1838695"/>
                    <a:gd name="connsiteY6" fmla="*/ 411957 h 421482"/>
                    <a:gd name="connsiteX7" fmla="*/ 259556 w 1838695"/>
                    <a:gd name="connsiteY7" fmla="*/ 421482 h 421482"/>
                    <a:gd name="connsiteX8" fmla="*/ 314325 w 1838695"/>
                    <a:gd name="connsiteY8" fmla="*/ 421482 h 421482"/>
                    <a:gd name="connsiteX9" fmla="*/ 397669 w 1838695"/>
                    <a:gd name="connsiteY9" fmla="*/ 421482 h 421482"/>
                    <a:gd name="connsiteX10" fmla="*/ 473869 w 1838695"/>
                    <a:gd name="connsiteY10" fmla="*/ 421482 h 421482"/>
                    <a:gd name="connsiteX11" fmla="*/ 592931 w 1838695"/>
                    <a:gd name="connsiteY11" fmla="*/ 395288 h 421482"/>
                    <a:gd name="connsiteX12" fmla="*/ 638175 w 1838695"/>
                    <a:gd name="connsiteY12" fmla="*/ 304801 h 421482"/>
                    <a:gd name="connsiteX13" fmla="*/ 673894 w 1838695"/>
                    <a:gd name="connsiteY13" fmla="*/ 278607 h 421482"/>
                    <a:gd name="connsiteX14" fmla="*/ 740569 w 1838695"/>
                    <a:gd name="connsiteY14" fmla="*/ 257176 h 421482"/>
                    <a:gd name="connsiteX15" fmla="*/ 790575 w 1838695"/>
                    <a:gd name="connsiteY15" fmla="*/ 233363 h 421482"/>
                    <a:gd name="connsiteX16" fmla="*/ 850106 w 1838695"/>
                    <a:gd name="connsiteY16" fmla="*/ 130969 h 421482"/>
                    <a:gd name="connsiteX17" fmla="*/ 938213 w 1838695"/>
                    <a:gd name="connsiteY17" fmla="*/ 66675 h 421482"/>
                    <a:gd name="connsiteX18" fmla="*/ 1069180 w 1838695"/>
                    <a:gd name="connsiteY18" fmla="*/ 26195 h 421482"/>
                    <a:gd name="connsiteX19" fmla="*/ 1140619 w 1838695"/>
                    <a:gd name="connsiteY19" fmla="*/ 7144 h 421482"/>
                    <a:gd name="connsiteX20" fmla="*/ 1200150 w 1838695"/>
                    <a:gd name="connsiteY20" fmla="*/ 0 h 421482"/>
                    <a:gd name="connsiteX21" fmla="*/ 1247775 w 1838695"/>
                    <a:gd name="connsiteY21" fmla="*/ 16669 h 421482"/>
                    <a:gd name="connsiteX22" fmla="*/ 1309687 w 1838695"/>
                    <a:gd name="connsiteY22" fmla="*/ 57151 h 421482"/>
                    <a:gd name="connsiteX23" fmla="*/ 1343025 w 1838695"/>
                    <a:gd name="connsiteY23" fmla="*/ 95251 h 421482"/>
                    <a:gd name="connsiteX24" fmla="*/ 1373981 w 1838695"/>
                    <a:gd name="connsiteY24" fmla="*/ 123826 h 421482"/>
                    <a:gd name="connsiteX25" fmla="*/ 1426369 w 1838695"/>
                    <a:gd name="connsiteY25" fmla="*/ 152401 h 421482"/>
                    <a:gd name="connsiteX26" fmla="*/ 1464469 w 1838695"/>
                    <a:gd name="connsiteY26" fmla="*/ 180976 h 421482"/>
                    <a:gd name="connsiteX27" fmla="*/ 1509713 w 1838695"/>
                    <a:gd name="connsiteY27" fmla="*/ 192882 h 421482"/>
                    <a:gd name="connsiteX28" fmla="*/ 1590675 w 1838695"/>
                    <a:gd name="connsiteY28" fmla="*/ 183357 h 421482"/>
                    <a:gd name="connsiteX29" fmla="*/ 1628775 w 1838695"/>
                    <a:gd name="connsiteY29" fmla="*/ 207169 h 421482"/>
                    <a:gd name="connsiteX30" fmla="*/ 1666875 w 1838695"/>
                    <a:gd name="connsiteY30" fmla="*/ 242888 h 421482"/>
                    <a:gd name="connsiteX31" fmla="*/ 1724025 w 1838695"/>
                    <a:gd name="connsiteY31" fmla="*/ 319088 h 421482"/>
                    <a:gd name="connsiteX32" fmla="*/ 1752599 w 1838695"/>
                    <a:gd name="connsiteY32" fmla="*/ 366713 h 421482"/>
                    <a:gd name="connsiteX33" fmla="*/ 1838695 w 1838695"/>
                    <a:gd name="connsiteY33" fmla="*/ 385762 h 421482"/>
                    <a:gd name="connsiteX0" fmla="*/ 0 w 1822600"/>
                    <a:gd name="connsiteY0" fmla="*/ 411957 h 421482"/>
                    <a:gd name="connsiteX1" fmla="*/ 57150 w 1822600"/>
                    <a:gd name="connsiteY1" fmla="*/ 409576 h 421482"/>
                    <a:gd name="connsiteX2" fmla="*/ 95250 w 1822600"/>
                    <a:gd name="connsiteY2" fmla="*/ 392907 h 421482"/>
                    <a:gd name="connsiteX3" fmla="*/ 126206 w 1822600"/>
                    <a:gd name="connsiteY3" fmla="*/ 383382 h 421482"/>
                    <a:gd name="connsiteX4" fmla="*/ 138112 w 1822600"/>
                    <a:gd name="connsiteY4" fmla="*/ 381001 h 421482"/>
                    <a:gd name="connsiteX5" fmla="*/ 164306 w 1822600"/>
                    <a:gd name="connsiteY5" fmla="*/ 383382 h 421482"/>
                    <a:gd name="connsiteX6" fmla="*/ 226219 w 1822600"/>
                    <a:gd name="connsiteY6" fmla="*/ 411957 h 421482"/>
                    <a:gd name="connsiteX7" fmla="*/ 259556 w 1822600"/>
                    <a:gd name="connsiteY7" fmla="*/ 421482 h 421482"/>
                    <a:gd name="connsiteX8" fmla="*/ 314325 w 1822600"/>
                    <a:gd name="connsiteY8" fmla="*/ 421482 h 421482"/>
                    <a:gd name="connsiteX9" fmla="*/ 397669 w 1822600"/>
                    <a:gd name="connsiteY9" fmla="*/ 421482 h 421482"/>
                    <a:gd name="connsiteX10" fmla="*/ 473869 w 1822600"/>
                    <a:gd name="connsiteY10" fmla="*/ 421482 h 421482"/>
                    <a:gd name="connsiteX11" fmla="*/ 592931 w 1822600"/>
                    <a:gd name="connsiteY11" fmla="*/ 395288 h 421482"/>
                    <a:gd name="connsiteX12" fmla="*/ 638175 w 1822600"/>
                    <a:gd name="connsiteY12" fmla="*/ 304801 h 421482"/>
                    <a:gd name="connsiteX13" fmla="*/ 673894 w 1822600"/>
                    <a:gd name="connsiteY13" fmla="*/ 278607 h 421482"/>
                    <a:gd name="connsiteX14" fmla="*/ 740569 w 1822600"/>
                    <a:gd name="connsiteY14" fmla="*/ 257176 h 421482"/>
                    <a:gd name="connsiteX15" fmla="*/ 790575 w 1822600"/>
                    <a:gd name="connsiteY15" fmla="*/ 233363 h 421482"/>
                    <a:gd name="connsiteX16" fmla="*/ 850106 w 1822600"/>
                    <a:gd name="connsiteY16" fmla="*/ 130969 h 421482"/>
                    <a:gd name="connsiteX17" fmla="*/ 938213 w 1822600"/>
                    <a:gd name="connsiteY17" fmla="*/ 66675 h 421482"/>
                    <a:gd name="connsiteX18" fmla="*/ 1069180 w 1822600"/>
                    <a:gd name="connsiteY18" fmla="*/ 26195 h 421482"/>
                    <a:gd name="connsiteX19" fmla="*/ 1140619 w 1822600"/>
                    <a:gd name="connsiteY19" fmla="*/ 7144 h 421482"/>
                    <a:gd name="connsiteX20" fmla="*/ 1200150 w 1822600"/>
                    <a:gd name="connsiteY20" fmla="*/ 0 h 421482"/>
                    <a:gd name="connsiteX21" fmla="*/ 1247775 w 1822600"/>
                    <a:gd name="connsiteY21" fmla="*/ 16669 h 421482"/>
                    <a:gd name="connsiteX22" fmla="*/ 1309687 w 1822600"/>
                    <a:gd name="connsiteY22" fmla="*/ 57151 h 421482"/>
                    <a:gd name="connsiteX23" fmla="*/ 1343025 w 1822600"/>
                    <a:gd name="connsiteY23" fmla="*/ 95251 h 421482"/>
                    <a:gd name="connsiteX24" fmla="*/ 1373981 w 1822600"/>
                    <a:gd name="connsiteY24" fmla="*/ 123826 h 421482"/>
                    <a:gd name="connsiteX25" fmla="*/ 1426369 w 1822600"/>
                    <a:gd name="connsiteY25" fmla="*/ 152401 h 421482"/>
                    <a:gd name="connsiteX26" fmla="*/ 1464469 w 1822600"/>
                    <a:gd name="connsiteY26" fmla="*/ 180976 h 421482"/>
                    <a:gd name="connsiteX27" fmla="*/ 1509713 w 1822600"/>
                    <a:gd name="connsiteY27" fmla="*/ 192882 h 421482"/>
                    <a:gd name="connsiteX28" fmla="*/ 1590675 w 1822600"/>
                    <a:gd name="connsiteY28" fmla="*/ 183357 h 421482"/>
                    <a:gd name="connsiteX29" fmla="*/ 1628775 w 1822600"/>
                    <a:gd name="connsiteY29" fmla="*/ 207169 h 421482"/>
                    <a:gd name="connsiteX30" fmla="*/ 1666875 w 1822600"/>
                    <a:gd name="connsiteY30" fmla="*/ 242888 h 421482"/>
                    <a:gd name="connsiteX31" fmla="*/ 1724025 w 1822600"/>
                    <a:gd name="connsiteY31" fmla="*/ 319088 h 421482"/>
                    <a:gd name="connsiteX32" fmla="*/ 1752599 w 1822600"/>
                    <a:gd name="connsiteY32" fmla="*/ 366713 h 421482"/>
                    <a:gd name="connsiteX33" fmla="*/ 1822600 w 1822600"/>
                    <a:gd name="connsiteY33" fmla="*/ 377714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2600"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cubicBezTo>
                        <a:pt x="1816308" y="374137"/>
                        <a:pt x="1799215" y="370811"/>
                        <a:pt x="1822600" y="377714"/>
                      </a:cubicBezTo>
                    </a:path>
                  </a:pathLst>
                </a:custGeom>
                <a:noFill/>
                <a:ln w="25400">
                  <a:solidFill>
                    <a:srgbClr val="2F528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9242294-455C-471F-A698-627ABCBB259C}"/>
                    </a:ext>
                  </a:extLst>
                </p:cNvPr>
                <p:cNvSpPr/>
                <p:nvPr/>
              </p:nvSpPr>
              <p:spPr>
                <a:xfrm>
                  <a:off x="7078524" y="3575043"/>
                  <a:ext cx="369964" cy="474582"/>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93937 w 957262"/>
                    <a:gd name="connsiteY4" fmla="*/ 154043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97427 w 957262"/>
                    <a:gd name="connsiteY5" fmla="*/ 190870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97427 w 957262"/>
                    <a:gd name="connsiteY5" fmla="*/ 190870 h 1033463"/>
                    <a:gd name="connsiteX6" fmla="*/ 126206 w 957262"/>
                    <a:gd name="connsiteY6" fmla="*/ 257175 h 1033463"/>
                    <a:gd name="connsiteX7" fmla="*/ 157162 w 957262"/>
                    <a:gd name="connsiteY7" fmla="*/ 292894 h 1033463"/>
                    <a:gd name="connsiteX8" fmla="*/ 230981 w 957262"/>
                    <a:gd name="connsiteY8" fmla="*/ 330994 h 1033463"/>
                    <a:gd name="connsiteX9" fmla="*/ 288131 w 957262"/>
                    <a:gd name="connsiteY9" fmla="*/ 359569 h 1033463"/>
                    <a:gd name="connsiteX10" fmla="*/ 321469 w 957262"/>
                    <a:gd name="connsiteY10" fmla="*/ 397669 h 1033463"/>
                    <a:gd name="connsiteX11" fmla="*/ 352425 w 957262"/>
                    <a:gd name="connsiteY11" fmla="*/ 445294 h 1033463"/>
                    <a:gd name="connsiteX12" fmla="*/ 373856 w 957262"/>
                    <a:gd name="connsiteY12" fmla="*/ 476250 h 1033463"/>
                    <a:gd name="connsiteX13" fmla="*/ 469106 w 957262"/>
                    <a:gd name="connsiteY13" fmla="*/ 607219 h 1033463"/>
                    <a:gd name="connsiteX14" fmla="*/ 495300 w 957262"/>
                    <a:gd name="connsiteY14" fmla="*/ 657225 h 1033463"/>
                    <a:gd name="connsiteX15" fmla="*/ 528637 w 957262"/>
                    <a:gd name="connsiteY15" fmla="*/ 690563 h 1033463"/>
                    <a:gd name="connsiteX16" fmla="*/ 578644 w 957262"/>
                    <a:gd name="connsiteY16" fmla="*/ 723900 h 1033463"/>
                    <a:gd name="connsiteX17" fmla="*/ 604837 w 957262"/>
                    <a:gd name="connsiteY17" fmla="*/ 738188 h 1033463"/>
                    <a:gd name="connsiteX18" fmla="*/ 640556 w 957262"/>
                    <a:gd name="connsiteY18" fmla="*/ 783432 h 1033463"/>
                    <a:gd name="connsiteX19" fmla="*/ 640556 w 957262"/>
                    <a:gd name="connsiteY19" fmla="*/ 807244 h 1033463"/>
                    <a:gd name="connsiteX20" fmla="*/ 623887 w 957262"/>
                    <a:gd name="connsiteY20" fmla="*/ 859632 h 1033463"/>
                    <a:gd name="connsiteX21" fmla="*/ 619125 w 957262"/>
                    <a:gd name="connsiteY21" fmla="*/ 895350 h 1033463"/>
                    <a:gd name="connsiteX22" fmla="*/ 623887 w 957262"/>
                    <a:gd name="connsiteY22" fmla="*/ 933450 h 1033463"/>
                    <a:gd name="connsiteX23" fmla="*/ 692944 w 957262"/>
                    <a:gd name="connsiteY23" fmla="*/ 992982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97427 w 957262"/>
                    <a:gd name="connsiteY5" fmla="*/ 190870 h 1033463"/>
                    <a:gd name="connsiteX6" fmla="*/ 126206 w 957262"/>
                    <a:gd name="connsiteY6" fmla="*/ 257175 h 1033463"/>
                    <a:gd name="connsiteX7" fmla="*/ 173257 w 957262"/>
                    <a:gd name="connsiteY7" fmla="*/ 274788 h 1033463"/>
                    <a:gd name="connsiteX8" fmla="*/ 230981 w 957262"/>
                    <a:gd name="connsiteY8" fmla="*/ 330994 h 1033463"/>
                    <a:gd name="connsiteX9" fmla="*/ 288131 w 957262"/>
                    <a:gd name="connsiteY9" fmla="*/ 359569 h 1033463"/>
                    <a:gd name="connsiteX10" fmla="*/ 321469 w 957262"/>
                    <a:gd name="connsiteY10" fmla="*/ 397669 h 1033463"/>
                    <a:gd name="connsiteX11" fmla="*/ 352425 w 957262"/>
                    <a:gd name="connsiteY11" fmla="*/ 445294 h 1033463"/>
                    <a:gd name="connsiteX12" fmla="*/ 373856 w 957262"/>
                    <a:gd name="connsiteY12" fmla="*/ 476250 h 1033463"/>
                    <a:gd name="connsiteX13" fmla="*/ 469106 w 957262"/>
                    <a:gd name="connsiteY13" fmla="*/ 607219 h 1033463"/>
                    <a:gd name="connsiteX14" fmla="*/ 495300 w 957262"/>
                    <a:gd name="connsiteY14" fmla="*/ 657225 h 1033463"/>
                    <a:gd name="connsiteX15" fmla="*/ 528637 w 957262"/>
                    <a:gd name="connsiteY15" fmla="*/ 690563 h 1033463"/>
                    <a:gd name="connsiteX16" fmla="*/ 578644 w 957262"/>
                    <a:gd name="connsiteY16" fmla="*/ 723900 h 1033463"/>
                    <a:gd name="connsiteX17" fmla="*/ 604837 w 957262"/>
                    <a:gd name="connsiteY17" fmla="*/ 738188 h 1033463"/>
                    <a:gd name="connsiteX18" fmla="*/ 640556 w 957262"/>
                    <a:gd name="connsiteY18" fmla="*/ 783432 h 1033463"/>
                    <a:gd name="connsiteX19" fmla="*/ 640556 w 957262"/>
                    <a:gd name="connsiteY19" fmla="*/ 807244 h 1033463"/>
                    <a:gd name="connsiteX20" fmla="*/ 623887 w 957262"/>
                    <a:gd name="connsiteY20" fmla="*/ 859632 h 1033463"/>
                    <a:gd name="connsiteX21" fmla="*/ 619125 w 957262"/>
                    <a:gd name="connsiteY21" fmla="*/ 895350 h 1033463"/>
                    <a:gd name="connsiteX22" fmla="*/ 623887 w 957262"/>
                    <a:gd name="connsiteY22" fmla="*/ 933450 h 1033463"/>
                    <a:gd name="connsiteX23" fmla="*/ 692944 w 957262"/>
                    <a:gd name="connsiteY23" fmla="*/ 992982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97427 w 957262"/>
                    <a:gd name="connsiteY5" fmla="*/ 190870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640556 w 957262"/>
                    <a:gd name="connsiteY18" fmla="*/ 807244 h 1033463"/>
                    <a:gd name="connsiteX19" fmla="*/ 623887 w 957262"/>
                    <a:gd name="connsiteY19" fmla="*/ 859632 h 1033463"/>
                    <a:gd name="connsiteX20" fmla="*/ 619125 w 957262"/>
                    <a:gd name="connsiteY20" fmla="*/ 895350 h 1033463"/>
                    <a:gd name="connsiteX21" fmla="*/ 623887 w 957262"/>
                    <a:gd name="connsiteY21" fmla="*/ 933450 h 1033463"/>
                    <a:gd name="connsiteX22" fmla="*/ 692944 w 957262"/>
                    <a:gd name="connsiteY22" fmla="*/ 992982 h 1033463"/>
                    <a:gd name="connsiteX23" fmla="*/ 788194 w 957262"/>
                    <a:gd name="connsiteY23" fmla="*/ 1002507 h 1033463"/>
                    <a:gd name="connsiteX24" fmla="*/ 797719 w 957262"/>
                    <a:gd name="connsiteY24" fmla="*/ 988219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866775 w 957262"/>
                    <a:gd name="connsiteY28" fmla="*/ 923925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640556 w 957262"/>
                    <a:gd name="connsiteY18" fmla="*/ 807244 h 1033463"/>
                    <a:gd name="connsiteX19" fmla="*/ 623887 w 957262"/>
                    <a:gd name="connsiteY19" fmla="*/ 859632 h 1033463"/>
                    <a:gd name="connsiteX20" fmla="*/ 619125 w 957262"/>
                    <a:gd name="connsiteY20" fmla="*/ 895350 h 1033463"/>
                    <a:gd name="connsiteX21" fmla="*/ 623887 w 957262"/>
                    <a:gd name="connsiteY21" fmla="*/ 933450 h 1033463"/>
                    <a:gd name="connsiteX22" fmla="*/ 692944 w 957262"/>
                    <a:gd name="connsiteY22" fmla="*/ 992982 h 1033463"/>
                    <a:gd name="connsiteX23" fmla="*/ 788194 w 957262"/>
                    <a:gd name="connsiteY23" fmla="*/ 1002507 h 1033463"/>
                    <a:gd name="connsiteX24" fmla="*/ 797719 w 957262"/>
                    <a:gd name="connsiteY24" fmla="*/ 988219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866775 w 957262"/>
                    <a:gd name="connsiteY28" fmla="*/ 923925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623887 w 957262"/>
                    <a:gd name="connsiteY18" fmla="*/ 859632 h 1033463"/>
                    <a:gd name="connsiteX19" fmla="*/ 619125 w 957262"/>
                    <a:gd name="connsiteY19" fmla="*/ 895350 h 1033463"/>
                    <a:gd name="connsiteX20" fmla="*/ 623887 w 957262"/>
                    <a:gd name="connsiteY20" fmla="*/ 933450 h 1033463"/>
                    <a:gd name="connsiteX21" fmla="*/ 692944 w 957262"/>
                    <a:gd name="connsiteY21" fmla="*/ 992982 h 1033463"/>
                    <a:gd name="connsiteX22" fmla="*/ 788194 w 957262"/>
                    <a:gd name="connsiteY22" fmla="*/ 1002507 h 1033463"/>
                    <a:gd name="connsiteX23" fmla="*/ 797719 w 957262"/>
                    <a:gd name="connsiteY23" fmla="*/ 988219 h 1033463"/>
                    <a:gd name="connsiteX24" fmla="*/ 797719 w 957262"/>
                    <a:gd name="connsiteY24" fmla="*/ 954882 h 1033463"/>
                    <a:gd name="connsiteX25" fmla="*/ 814387 w 957262"/>
                    <a:gd name="connsiteY25" fmla="*/ 928688 h 1033463"/>
                    <a:gd name="connsiteX26" fmla="*/ 835819 w 957262"/>
                    <a:gd name="connsiteY26" fmla="*/ 921544 h 1033463"/>
                    <a:gd name="connsiteX27" fmla="*/ 866775 w 957262"/>
                    <a:gd name="connsiteY27" fmla="*/ 923925 h 1033463"/>
                    <a:gd name="connsiteX28" fmla="*/ 904875 w 957262"/>
                    <a:gd name="connsiteY28" fmla="*/ 933450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619125 w 957262"/>
                    <a:gd name="connsiteY18" fmla="*/ 895350 h 1033463"/>
                    <a:gd name="connsiteX19" fmla="*/ 623887 w 957262"/>
                    <a:gd name="connsiteY19" fmla="*/ 933450 h 1033463"/>
                    <a:gd name="connsiteX20" fmla="*/ 692944 w 957262"/>
                    <a:gd name="connsiteY20" fmla="*/ 992982 h 1033463"/>
                    <a:gd name="connsiteX21" fmla="*/ 788194 w 957262"/>
                    <a:gd name="connsiteY21" fmla="*/ 1002507 h 1033463"/>
                    <a:gd name="connsiteX22" fmla="*/ 797719 w 957262"/>
                    <a:gd name="connsiteY22" fmla="*/ 988219 h 1033463"/>
                    <a:gd name="connsiteX23" fmla="*/ 797719 w 957262"/>
                    <a:gd name="connsiteY23" fmla="*/ 954882 h 1033463"/>
                    <a:gd name="connsiteX24" fmla="*/ 814387 w 957262"/>
                    <a:gd name="connsiteY24" fmla="*/ 928688 h 1033463"/>
                    <a:gd name="connsiteX25" fmla="*/ 835819 w 957262"/>
                    <a:gd name="connsiteY25" fmla="*/ 921544 h 1033463"/>
                    <a:gd name="connsiteX26" fmla="*/ 866775 w 957262"/>
                    <a:gd name="connsiteY26" fmla="*/ 923925 h 1033463"/>
                    <a:gd name="connsiteX27" fmla="*/ 904875 w 957262"/>
                    <a:gd name="connsiteY27" fmla="*/ 933450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623887 w 957262"/>
                    <a:gd name="connsiteY18" fmla="*/ 933450 h 1033463"/>
                    <a:gd name="connsiteX19" fmla="*/ 692944 w 957262"/>
                    <a:gd name="connsiteY19" fmla="*/ 992982 h 1033463"/>
                    <a:gd name="connsiteX20" fmla="*/ 788194 w 957262"/>
                    <a:gd name="connsiteY20" fmla="*/ 1002507 h 1033463"/>
                    <a:gd name="connsiteX21" fmla="*/ 797719 w 957262"/>
                    <a:gd name="connsiteY21" fmla="*/ 988219 h 1033463"/>
                    <a:gd name="connsiteX22" fmla="*/ 797719 w 957262"/>
                    <a:gd name="connsiteY22" fmla="*/ 954882 h 1033463"/>
                    <a:gd name="connsiteX23" fmla="*/ 814387 w 957262"/>
                    <a:gd name="connsiteY23" fmla="*/ 928688 h 1033463"/>
                    <a:gd name="connsiteX24" fmla="*/ 835819 w 957262"/>
                    <a:gd name="connsiteY24" fmla="*/ 921544 h 1033463"/>
                    <a:gd name="connsiteX25" fmla="*/ 866775 w 957262"/>
                    <a:gd name="connsiteY25" fmla="*/ 923925 h 1033463"/>
                    <a:gd name="connsiteX26" fmla="*/ 904875 w 957262"/>
                    <a:gd name="connsiteY26" fmla="*/ 933450 h 1033463"/>
                    <a:gd name="connsiteX27" fmla="*/ 926306 w 957262"/>
                    <a:gd name="connsiteY27" fmla="*/ 978694 h 1033463"/>
                    <a:gd name="connsiteX28" fmla="*/ 926306 w 957262"/>
                    <a:gd name="connsiteY28" fmla="*/ 1009650 h 1033463"/>
                    <a:gd name="connsiteX29" fmla="*/ 957262 w 957262"/>
                    <a:gd name="connsiteY29"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692944 w 957262"/>
                    <a:gd name="connsiteY18" fmla="*/ 992982 h 1033463"/>
                    <a:gd name="connsiteX19" fmla="*/ 788194 w 957262"/>
                    <a:gd name="connsiteY19" fmla="*/ 1002507 h 1033463"/>
                    <a:gd name="connsiteX20" fmla="*/ 797719 w 957262"/>
                    <a:gd name="connsiteY20" fmla="*/ 988219 h 1033463"/>
                    <a:gd name="connsiteX21" fmla="*/ 797719 w 957262"/>
                    <a:gd name="connsiteY21" fmla="*/ 954882 h 1033463"/>
                    <a:gd name="connsiteX22" fmla="*/ 814387 w 957262"/>
                    <a:gd name="connsiteY22" fmla="*/ 928688 h 1033463"/>
                    <a:gd name="connsiteX23" fmla="*/ 835819 w 957262"/>
                    <a:gd name="connsiteY23" fmla="*/ 921544 h 1033463"/>
                    <a:gd name="connsiteX24" fmla="*/ 866775 w 957262"/>
                    <a:gd name="connsiteY24" fmla="*/ 923925 h 1033463"/>
                    <a:gd name="connsiteX25" fmla="*/ 904875 w 957262"/>
                    <a:gd name="connsiteY25" fmla="*/ 933450 h 1033463"/>
                    <a:gd name="connsiteX26" fmla="*/ 926306 w 957262"/>
                    <a:gd name="connsiteY26" fmla="*/ 978694 h 1033463"/>
                    <a:gd name="connsiteX27" fmla="*/ 926306 w 957262"/>
                    <a:gd name="connsiteY27" fmla="*/ 1009650 h 1033463"/>
                    <a:gd name="connsiteX28" fmla="*/ 957262 w 957262"/>
                    <a:gd name="connsiteY28"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797719 w 957262"/>
                    <a:gd name="connsiteY20" fmla="*/ 954882 h 1033463"/>
                    <a:gd name="connsiteX21" fmla="*/ 814387 w 957262"/>
                    <a:gd name="connsiteY21" fmla="*/ 928688 h 1033463"/>
                    <a:gd name="connsiteX22" fmla="*/ 835819 w 957262"/>
                    <a:gd name="connsiteY22" fmla="*/ 921544 h 1033463"/>
                    <a:gd name="connsiteX23" fmla="*/ 866775 w 957262"/>
                    <a:gd name="connsiteY23" fmla="*/ 923925 h 1033463"/>
                    <a:gd name="connsiteX24" fmla="*/ 904875 w 957262"/>
                    <a:gd name="connsiteY24" fmla="*/ 933450 h 1033463"/>
                    <a:gd name="connsiteX25" fmla="*/ 926306 w 957262"/>
                    <a:gd name="connsiteY25" fmla="*/ 978694 h 1033463"/>
                    <a:gd name="connsiteX26" fmla="*/ 926306 w 957262"/>
                    <a:gd name="connsiteY26" fmla="*/ 1009650 h 1033463"/>
                    <a:gd name="connsiteX27" fmla="*/ 957262 w 957262"/>
                    <a:gd name="connsiteY27"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797719 w 957262"/>
                    <a:gd name="connsiteY20" fmla="*/ 954882 h 1033463"/>
                    <a:gd name="connsiteX21" fmla="*/ 835819 w 957262"/>
                    <a:gd name="connsiteY21" fmla="*/ 921544 h 1033463"/>
                    <a:gd name="connsiteX22" fmla="*/ 866775 w 957262"/>
                    <a:gd name="connsiteY22" fmla="*/ 923925 h 1033463"/>
                    <a:gd name="connsiteX23" fmla="*/ 904875 w 957262"/>
                    <a:gd name="connsiteY23" fmla="*/ 933450 h 1033463"/>
                    <a:gd name="connsiteX24" fmla="*/ 926306 w 957262"/>
                    <a:gd name="connsiteY24" fmla="*/ 978694 h 1033463"/>
                    <a:gd name="connsiteX25" fmla="*/ 926306 w 957262"/>
                    <a:gd name="connsiteY25" fmla="*/ 1009650 h 1033463"/>
                    <a:gd name="connsiteX26" fmla="*/ 957262 w 957262"/>
                    <a:gd name="connsiteY26"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797719 w 957262"/>
                    <a:gd name="connsiteY20" fmla="*/ 954882 h 1033463"/>
                    <a:gd name="connsiteX21" fmla="*/ 866775 w 957262"/>
                    <a:gd name="connsiteY21" fmla="*/ 923925 h 1033463"/>
                    <a:gd name="connsiteX22" fmla="*/ 904875 w 957262"/>
                    <a:gd name="connsiteY22" fmla="*/ 933450 h 1033463"/>
                    <a:gd name="connsiteX23" fmla="*/ 926306 w 957262"/>
                    <a:gd name="connsiteY23" fmla="*/ 978694 h 1033463"/>
                    <a:gd name="connsiteX24" fmla="*/ 926306 w 957262"/>
                    <a:gd name="connsiteY24" fmla="*/ 1009650 h 1033463"/>
                    <a:gd name="connsiteX25" fmla="*/ 957262 w 957262"/>
                    <a:gd name="connsiteY25"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797719 w 957262"/>
                    <a:gd name="connsiteY20" fmla="*/ 954882 h 1033463"/>
                    <a:gd name="connsiteX21" fmla="*/ 904875 w 957262"/>
                    <a:gd name="connsiteY21" fmla="*/ 933450 h 1033463"/>
                    <a:gd name="connsiteX22" fmla="*/ 926306 w 957262"/>
                    <a:gd name="connsiteY22" fmla="*/ 978694 h 1033463"/>
                    <a:gd name="connsiteX23" fmla="*/ 926306 w 957262"/>
                    <a:gd name="connsiteY23" fmla="*/ 1009650 h 1033463"/>
                    <a:gd name="connsiteX24" fmla="*/ 957262 w 957262"/>
                    <a:gd name="connsiteY24"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797719 w 957262"/>
                    <a:gd name="connsiteY20" fmla="*/ 954882 h 1033463"/>
                    <a:gd name="connsiteX21" fmla="*/ 926306 w 957262"/>
                    <a:gd name="connsiteY21" fmla="*/ 978694 h 1033463"/>
                    <a:gd name="connsiteX22" fmla="*/ 926306 w 957262"/>
                    <a:gd name="connsiteY22" fmla="*/ 1009650 h 1033463"/>
                    <a:gd name="connsiteX23" fmla="*/ 957262 w 957262"/>
                    <a:gd name="connsiteY23"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797719 w 957262"/>
                    <a:gd name="connsiteY20" fmla="*/ 954882 h 1033463"/>
                    <a:gd name="connsiteX21" fmla="*/ 926306 w 957262"/>
                    <a:gd name="connsiteY21" fmla="*/ 1009650 h 1033463"/>
                    <a:gd name="connsiteX22" fmla="*/ 957262 w 957262"/>
                    <a:gd name="connsiteY22"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797719 w 957262"/>
                    <a:gd name="connsiteY19" fmla="*/ 988219 h 1033463"/>
                    <a:gd name="connsiteX20" fmla="*/ 926306 w 957262"/>
                    <a:gd name="connsiteY20" fmla="*/ 1009650 h 1033463"/>
                    <a:gd name="connsiteX21" fmla="*/ 957262 w 957262"/>
                    <a:gd name="connsiteY21"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788194 w 957262"/>
                    <a:gd name="connsiteY18" fmla="*/ 1002507 h 1033463"/>
                    <a:gd name="connsiteX19" fmla="*/ 926306 w 957262"/>
                    <a:gd name="connsiteY19" fmla="*/ 1009650 h 1033463"/>
                    <a:gd name="connsiteX20" fmla="*/ 957262 w 957262"/>
                    <a:gd name="connsiteY20"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926306 w 957262"/>
                    <a:gd name="connsiteY18" fmla="*/ 1009650 h 1033463"/>
                    <a:gd name="connsiteX19" fmla="*/ 957262 w 957262"/>
                    <a:gd name="connsiteY19" fmla="*/ 1033463 h 1033463"/>
                    <a:gd name="connsiteX0" fmla="*/ 0 w 957262"/>
                    <a:gd name="connsiteY0" fmla="*/ 0 h 1033463"/>
                    <a:gd name="connsiteX1" fmla="*/ 45244 w 957262"/>
                    <a:gd name="connsiteY1" fmla="*/ 30957 h 1033463"/>
                    <a:gd name="connsiteX2" fmla="*/ 61912 w 957262"/>
                    <a:gd name="connsiteY2" fmla="*/ 64294 h 1033463"/>
                    <a:gd name="connsiteX3" fmla="*/ 80758 w 957262"/>
                    <a:gd name="connsiteY3" fmla="*/ 90322 h 1033463"/>
                    <a:gd name="connsiteX4" fmla="*/ 93937 w 957262"/>
                    <a:gd name="connsiteY4" fmla="*/ 154043 h 1033463"/>
                    <a:gd name="connsiteX5" fmla="*/ 111510 w 957262"/>
                    <a:gd name="connsiteY5" fmla="*/ 215012 h 1033463"/>
                    <a:gd name="connsiteX6" fmla="*/ 173257 w 957262"/>
                    <a:gd name="connsiteY6" fmla="*/ 274788 h 1033463"/>
                    <a:gd name="connsiteX7" fmla="*/ 230981 w 957262"/>
                    <a:gd name="connsiteY7" fmla="*/ 330994 h 1033463"/>
                    <a:gd name="connsiteX8" fmla="*/ 288131 w 957262"/>
                    <a:gd name="connsiteY8" fmla="*/ 359569 h 1033463"/>
                    <a:gd name="connsiteX9" fmla="*/ 321469 w 957262"/>
                    <a:gd name="connsiteY9" fmla="*/ 397669 h 1033463"/>
                    <a:gd name="connsiteX10" fmla="*/ 352425 w 957262"/>
                    <a:gd name="connsiteY10" fmla="*/ 445294 h 1033463"/>
                    <a:gd name="connsiteX11" fmla="*/ 373856 w 957262"/>
                    <a:gd name="connsiteY11" fmla="*/ 476250 h 1033463"/>
                    <a:gd name="connsiteX12" fmla="*/ 469106 w 957262"/>
                    <a:gd name="connsiteY12" fmla="*/ 607219 h 1033463"/>
                    <a:gd name="connsiteX13" fmla="*/ 495300 w 957262"/>
                    <a:gd name="connsiteY13" fmla="*/ 657225 h 1033463"/>
                    <a:gd name="connsiteX14" fmla="*/ 528637 w 957262"/>
                    <a:gd name="connsiteY14" fmla="*/ 690563 h 1033463"/>
                    <a:gd name="connsiteX15" fmla="*/ 578644 w 957262"/>
                    <a:gd name="connsiteY15" fmla="*/ 723900 h 1033463"/>
                    <a:gd name="connsiteX16" fmla="*/ 604837 w 957262"/>
                    <a:gd name="connsiteY16" fmla="*/ 738188 h 1033463"/>
                    <a:gd name="connsiteX17" fmla="*/ 640556 w 957262"/>
                    <a:gd name="connsiteY17" fmla="*/ 783432 h 1033463"/>
                    <a:gd name="connsiteX18" fmla="*/ 957262 w 957262"/>
                    <a:gd name="connsiteY18" fmla="*/ 1033463 h 1033463"/>
                    <a:gd name="connsiteX0" fmla="*/ 0 w 640556"/>
                    <a:gd name="connsiteY0" fmla="*/ 0 h 783432"/>
                    <a:gd name="connsiteX1" fmla="*/ 45244 w 640556"/>
                    <a:gd name="connsiteY1" fmla="*/ 30957 h 783432"/>
                    <a:gd name="connsiteX2" fmla="*/ 61912 w 640556"/>
                    <a:gd name="connsiteY2" fmla="*/ 64294 h 783432"/>
                    <a:gd name="connsiteX3" fmla="*/ 80758 w 640556"/>
                    <a:gd name="connsiteY3" fmla="*/ 90322 h 783432"/>
                    <a:gd name="connsiteX4" fmla="*/ 93937 w 640556"/>
                    <a:gd name="connsiteY4" fmla="*/ 154043 h 783432"/>
                    <a:gd name="connsiteX5" fmla="*/ 111510 w 640556"/>
                    <a:gd name="connsiteY5" fmla="*/ 215012 h 783432"/>
                    <a:gd name="connsiteX6" fmla="*/ 173257 w 640556"/>
                    <a:gd name="connsiteY6" fmla="*/ 274788 h 783432"/>
                    <a:gd name="connsiteX7" fmla="*/ 230981 w 640556"/>
                    <a:gd name="connsiteY7" fmla="*/ 330994 h 783432"/>
                    <a:gd name="connsiteX8" fmla="*/ 288131 w 640556"/>
                    <a:gd name="connsiteY8" fmla="*/ 359569 h 783432"/>
                    <a:gd name="connsiteX9" fmla="*/ 321469 w 640556"/>
                    <a:gd name="connsiteY9" fmla="*/ 397669 h 783432"/>
                    <a:gd name="connsiteX10" fmla="*/ 352425 w 640556"/>
                    <a:gd name="connsiteY10" fmla="*/ 445294 h 783432"/>
                    <a:gd name="connsiteX11" fmla="*/ 373856 w 640556"/>
                    <a:gd name="connsiteY11" fmla="*/ 476250 h 783432"/>
                    <a:gd name="connsiteX12" fmla="*/ 469106 w 640556"/>
                    <a:gd name="connsiteY12" fmla="*/ 607219 h 783432"/>
                    <a:gd name="connsiteX13" fmla="*/ 495300 w 640556"/>
                    <a:gd name="connsiteY13" fmla="*/ 657225 h 783432"/>
                    <a:gd name="connsiteX14" fmla="*/ 528637 w 640556"/>
                    <a:gd name="connsiteY14" fmla="*/ 690563 h 783432"/>
                    <a:gd name="connsiteX15" fmla="*/ 578644 w 640556"/>
                    <a:gd name="connsiteY15" fmla="*/ 723900 h 783432"/>
                    <a:gd name="connsiteX16" fmla="*/ 604837 w 640556"/>
                    <a:gd name="connsiteY16" fmla="*/ 738188 h 783432"/>
                    <a:gd name="connsiteX17" fmla="*/ 640556 w 640556"/>
                    <a:gd name="connsiteY17" fmla="*/ 783432 h 783432"/>
                    <a:gd name="connsiteX0" fmla="*/ 0 w 640556"/>
                    <a:gd name="connsiteY0" fmla="*/ 0 h 783432"/>
                    <a:gd name="connsiteX1" fmla="*/ 45244 w 640556"/>
                    <a:gd name="connsiteY1" fmla="*/ 30957 h 783432"/>
                    <a:gd name="connsiteX2" fmla="*/ 61912 w 640556"/>
                    <a:gd name="connsiteY2" fmla="*/ 64294 h 783432"/>
                    <a:gd name="connsiteX3" fmla="*/ 80758 w 640556"/>
                    <a:gd name="connsiteY3" fmla="*/ 90322 h 783432"/>
                    <a:gd name="connsiteX4" fmla="*/ 93937 w 640556"/>
                    <a:gd name="connsiteY4" fmla="*/ 154043 h 783432"/>
                    <a:gd name="connsiteX5" fmla="*/ 111510 w 640556"/>
                    <a:gd name="connsiteY5" fmla="*/ 215012 h 783432"/>
                    <a:gd name="connsiteX6" fmla="*/ 173257 w 640556"/>
                    <a:gd name="connsiteY6" fmla="*/ 274788 h 783432"/>
                    <a:gd name="connsiteX7" fmla="*/ 230981 w 640556"/>
                    <a:gd name="connsiteY7" fmla="*/ 330994 h 783432"/>
                    <a:gd name="connsiteX8" fmla="*/ 288131 w 640556"/>
                    <a:gd name="connsiteY8" fmla="*/ 359569 h 783432"/>
                    <a:gd name="connsiteX9" fmla="*/ 321469 w 640556"/>
                    <a:gd name="connsiteY9" fmla="*/ 397669 h 783432"/>
                    <a:gd name="connsiteX10" fmla="*/ 352425 w 640556"/>
                    <a:gd name="connsiteY10" fmla="*/ 445294 h 783432"/>
                    <a:gd name="connsiteX11" fmla="*/ 373856 w 640556"/>
                    <a:gd name="connsiteY11" fmla="*/ 476250 h 783432"/>
                    <a:gd name="connsiteX12" fmla="*/ 469106 w 640556"/>
                    <a:gd name="connsiteY12" fmla="*/ 607219 h 783432"/>
                    <a:gd name="connsiteX13" fmla="*/ 528637 w 640556"/>
                    <a:gd name="connsiteY13" fmla="*/ 690563 h 783432"/>
                    <a:gd name="connsiteX14" fmla="*/ 578644 w 640556"/>
                    <a:gd name="connsiteY14" fmla="*/ 723900 h 783432"/>
                    <a:gd name="connsiteX15" fmla="*/ 604837 w 640556"/>
                    <a:gd name="connsiteY15" fmla="*/ 738188 h 783432"/>
                    <a:gd name="connsiteX16" fmla="*/ 640556 w 640556"/>
                    <a:gd name="connsiteY16" fmla="*/ 783432 h 783432"/>
                    <a:gd name="connsiteX0" fmla="*/ 0 w 640556"/>
                    <a:gd name="connsiteY0" fmla="*/ 0 h 783432"/>
                    <a:gd name="connsiteX1" fmla="*/ 45244 w 640556"/>
                    <a:gd name="connsiteY1" fmla="*/ 30957 h 783432"/>
                    <a:gd name="connsiteX2" fmla="*/ 61912 w 640556"/>
                    <a:gd name="connsiteY2" fmla="*/ 64294 h 783432"/>
                    <a:gd name="connsiteX3" fmla="*/ 80758 w 640556"/>
                    <a:gd name="connsiteY3" fmla="*/ 90322 h 783432"/>
                    <a:gd name="connsiteX4" fmla="*/ 93937 w 640556"/>
                    <a:gd name="connsiteY4" fmla="*/ 154043 h 783432"/>
                    <a:gd name="connsiteX5" fmla="*/ 111510 w 640556"/>
                    <a:gd name="connsiteY5" fmla="*/ 215012 h 783432"/>
                    <a:gd name="connsiteX6" fmla="*/ 173257 w 640556"/>
                    <a:gd name="connsiteY6" fmla="*/ 274788 h 783432"/>
                    <a:gd name="connsiteX7" fmla="*/ 230981 w 640556"/>
                    <a:gd name="connsiteY7" fmla="*/ 330994 h 783432"/>
                    <a:gd name="connsiteX8" fmla="*/ 288131 w 640556"/>
                    <a:gd name="connsiteY8" fmla="*/ 359569 h 783432"/>
                    <a:gd name="connsiteX9" fmla="*/ 321469 w 640556"/>
                    <a:gd name="connsiteY9" fmla="*/ 397669 h 783432"/>
                    <a:gd name="connsiteX10" fmla="*/ 352425 w 640556"/>
                    <a:gd name="connsiteY10" fmla="*/ 445294 h 783432"/>
                    <a:gd name="connsiteX11" fmla="*/ 373856 w 640556"/>
                    <a:gd name="connsiteY11" fmla="*/ 476250 h 783432"/>
                    <a:gd name="connsiteX12" fmla="*/ 469106 w 640556"/>
                    <a:gd name="connsiteY12" fmla="*/ 607219 h 783432"/>
                    <a:gd name="connsiteX13" fmla="*/ 528637 w 640556"/>
                    <a:gd name="connsiteY13" fmla="*/ 690563 h 783432"/>
                    <a:gd name="connsiteX14" fmla="*/ 604837 w 640556"/>
                    <a:gd name="connsiteY14" fmla="*/ 738188 h 783432"/>
                    <a:gd name="connsiteX15" fmla="*/ 640556 w 640556"/>
                    <a:gd name="connsiteY15" fmla="*/ 783432 h 783432"/>
                    <a:gd name="connsiteX0" fmla="*/ 0 w 604837"/>
                    <a:gd name="connsiteY0" fmla="*/ 0 h 738188"/>
                    <a:gd name="connsiteX1" fmla="*/ 45244 w 604837"/>
                    <a:gd name="connsiteY1" fmla="*/ 30957 h 738188"/>
                    <a:gd name="connsiteX2" fmla="*/ 61912 w 604837"/>
                    <a:gd name="connsiteY2" fmla="*/ 64294 h 738188"/>
                    <a:gd name="connsiteX3" fmla="*/ 80758 w 604837"/>
                    <a:gd name="connsiteY3" fmla="*/ 90322 h 738188"/>
                    <a:gd name="connsiteX4" fmla="*/ 93937 w 604837"/>
                    <a:gd name="connsiteY4" fmla="*/ 154043 h 738188"/>
                    <a:gd name="connsiteX5" fmla="*/ 111510 w 604837"/>
                    <a:gd name="connsiteY5" fmla="*/ 215012 h 738188"/>
                    <a:gd name="connsiteX6" fmla="*/ 173257 w 604837"/>
                    <a:gd name="connsiteY6" fmla="*/ 274788 h 738188"/>
                    <a:gd name="connsiteX7" fmla="*/ 230981 w 604837"/>
                    <a:gd name="connsiteY7" fmla="*/ 330994 h 738188"/>
                    <a:gd name="connsiteX8" fmla="*/ 288131 w 604837"/>
                    <a:gd name="connsiteY8" fmla="*/ 359569 h 738188"/>
                    <a:gd name="connsiteX9" fmla="*/ 321469 w 604837"/>
                    <a:gd name="connsiteY9" fmla="*/ 397669 h 738188"/>
                    <a:gd name="connsiteX10" fmla="*/ 352425 w 604837"/>
                    <a:gd name="connsiteY10" fmla="*/ 445294 h 738188"/>
                    <a:gd name="connsiteX11" fmla="*/ 373856 w 604837"/>
                    <a:gd name="connsiteY11" fmla="*/ 476250 h 738188"/>
                    <a:gd name="connsiteX12" fmla="*/ 469106 w 604837"/>
                    <a:gd name="connsiteY12" fmla="*/ 607219 h 738188"/>
                    <a:gd name="connsiteX13" fmla="*/ 528637 w 604837"/>
                    <a:gd name="connsiteY13" fmla="*/ 690563 h 738188"/>
                    <a:gd name="connsiteX14" fmla="*/ 604837 w 604837"/>
                    <a:gd name="connsiteY14" fmla="*/ 738188 h 738188"/>
                    <a:gd name="connsiteX0" fmla="*/ 0 w 604837"/>
                    <a:gd name="connsiteY0" fmla="*/ 0 h 738188"/>
                    <a:gd name="connsiteX1" fmla="*/ 45244 w 604837"/>
                    <a:gd name="connsiteY1" fmla="*/ 30957 h 738188"/>
                    <a:gd name="connsiteX2" fmla="*/ 61912 w 604837"/>
                    <a:gd name="connsiteY2" fmla="*/ 64294 h 738188"/>
                    <a:gd name="connsiteX3" fmla="*/ 80758 w 604837"/>
                    <a:gd name="connsiteY3" fmla="*/ 90322 h 738188"/>
                    <a:gd name="connsiteX4" fmla="*/ 93937 w 604837"/>
                    <a:gd name="connsiteY4" fmla="*/ 154043 h 738188"/>
                    <a:gd name="connsiteX5" fmla="*/ 111510 w 604837"/>
                    <a:gd name="connsiteY5" fmla="*/ 215012 h 738188"/>
                    <a:gd name="connsiteX6" fmla="*/ 173257 w 604837"/>
                    <a:gd name="connsiteY6" fmla="*/ 274788 h 738188"/>
                    <a:gd name="connsiteX7" fmla="*/ 230981 w 604837"/>
                    <a:gd name="connsiteY7" fmla="*/ 330994 h 738188"/>
                    <a:gd name="connsiteX8" fmla="*/ 288131 w 604837"/>
                    <a:gd name="connsiteY8" fmla="*/ 359569 h 738188"/>
                    <a:gd name="connsiteX9" fmla="*/ 321469 w 604837"/>
                    <a:gd name="connsiteY9" fmla="*/ 397669 h 738188"/>
                    <a:gd name="connsiteX10" fmla="*/ 352425 w 604837"/>
                    <a:gd name="connsiteY10" fmla="*/ 445294 h 738188"/>
                    <a:gd name="connsiteX11" fmla="*/ 373856 w 604837"/>
                    <a:gd name="connsiteY11" fmla="*/ 476250 h 738188"/>
                    <a:gd name="connsiteX12" fmla="*/ 469106 w 604837"/>
                    <a:gd name="connsiteY12" fmla="*/ 607219 h 738188"/>
                    <a:gd name="connsiteX13" fmla="*/ 604837 w 604837"/>
                    <a:gd name="connsiteY13" fmla="*/ 738188 h 738188"/>
                    <a:gd name="connsiteX0" fmla="*/ 0 w 469106"/>
                    <a:gd name="connsiteY0" fmla="*/ 0 h 607219"/>
                    <a:gd name="connsiteX1" fmla="*/ 45244 w 469106"/>
                    <a:gd name="connsiteY1" fmla="*/ 30957 h 607219"/>
                    <a:gd name="connsiteX2" fmla="*/ 61912 w 469106"/>
                    <a:gd name="connsiteY2" fmla="*/ 64294 h 607219"/>
                    <a:gd name="connsiteX3" fmla="*/ 80758 w 469106"/>
                    <a:gd name="connsiteY3" fmla="*/ 90322 h 607219"/>
                    <a:gd name="connsiteX4" fmla="*/ 93937 w 469106"/>
                    <a:gd name="connsiteY4" fmla="*/ 154043 h 607219"/>
                    <a:gd name="connsiteX5" fmla="*/ 111510 w 469106"/>
                    <a:gd name="connsiteY5" fmla="*/ 215012 h 607219"/>
                    <a:gd name="connsiteX6" fmla="*/ 173257 w 469106"/>
                    <a:gd name="connsiteY6" fmla="*/ 274788 h 607219"/>
                    <a:gd name="connsiteX7" fmla="*/ 230981 w 469106"/>
                    <a:gd name="connsiteY7" fmla="*/ 330994 h 607219"/>
                    <a:gd name="connsiteX8" fmla="*/ 288131 w 469106"/>
                    <a:gd name="connsiteY8" fmla="*/ 359569 h 607219"/>
                    <a:gd name="connsiteX9" fmla="*/ 321469 w 469106"/>
                    <a:gd name="connsiteY9" fmla="*/ 397669 h 607219"/>
                    <a:gd name="connsiteX10" fmla="*/ 352425 w 469106"/>
                    <a:gd name="connsiteY10" fmla="*/ 445294 h 607219"/>
                    <a:gd name="connsiteX11" fmla="*/ 373856 w 469106"/>
                    <a:gd name="connsiteY11" fmla="*/ 476250 h 607219"/>
                    <a:gd name="connsiteX12" fmla="*/ 469106 w 469106"/>
                    <a:gd name="connsiteY12" fmla="*/ 607219 h 607219"/>
                    <a:gd name="connsiteX0" fmla="*/ 0 w 373856"/>
                    <a:gd name="connsiteY0" fmla="*/ 0 h 476250"/>
                    <a:gd name="connsiteX1" fmla="*/ 45244 w 373856"/>
                    <a:gd name="connsiteY1" fmla="*/ 30957 h 476250"/>
                    <a:gd name="connsiteX2" fmla="*/ 61912 w 373856"/>
                    <a:gd name="connsiteY2" fmla="*/ 64294 h 476250"/>
                    <a:gd name="connsiteX3" fmla="*/ 80758 w 373856"/>
                    <a:gd name="connsiteY3" fmla="*/ 90322 h 476250"/>
                    <a:gd name="connsiteX4" fmla="*/ 93937 w 373856"/>
                    <a:gd name="connsiteY4" fmla="*/ 154043 h 476250"/>
                    <a:gd name="connsiteX5" fmla="*/ 111510 w 373856"/>
                    <a:gd name="connsiteY5" fmla="*/ 215012 h 476250"/>
                    <a:gd name="connsiteX6" fmla="*/ 173257 w 373856"/>
                    <a:gd name="connsiteY6" fmla="*/ 274788 h 476250"/>
                    <a:gd name="connsiteX7" fmla="*/ 230981 w 373856"/>
                    <a:gd name="connsiteY7" fmla="*/ 330994 h 476250"/>
                    <a:gd name="connsiteX8" fmla="*/ 288131 w 373856"/>
                    <a:gd name="connsiteY8" fmla="*/ 359569 h 476250"/>
                    <a:gd name="connsiteX9" fmla="*/ 321469 w 373856"/>
                    <a:gd name="connsiteY9" fmla="*/ 397669 h 476250"/>
                    <a:gd name="connsiteX10" fmla="*/ 352425 w 373856"/>
                    <a:gd name="connsiteY10" fmla="*/ 445294 h 476250"/>
                    <a:gd name="connsiteX11" fmla="*/ 373856 w 373856"/>
                    <a:gd name="connsiteY11" fmla="*/ 476250 h 476250"/>
                    <a:gd name="connsiteX0" fmla="*/ 0 w 391659"/>
                    <a:gd name="connsiteY0" fmla="*/ 0 h 489602"/>
                    <a:gd name="connsiteX1" fmla="*/ 45244 w 391659"/>
                    <a:gd name="connsiteY1" fmla="*/ 30957 h 489602"/>
                    <a:gd name="connsiteX2" fmla="*/ 61912 w 391659"/>
                    <a:gd name="connsiteY2" fmla="*/ 64294 h 489602"/>
                    <a:gd name="connsiteX3" fmla="*/ 80758 w 391659"/>
                    <a:gd name="connsiteY3" fmla="*/ 90322 h 489602"/>
                    <a:gd name="connsiteX4" fmla="*/ 93937 w 391659"/>
                    <a:gd name="connsiteY4" fmla="*/ 154043 h 489602"/>
                    <a:gd name="connsiteX5" fmla="*/ 111510 w 391659"/>
                    <a:gd name="connsiteY5" fmla="*/ 215012 h 489602"/>
                    <a:gd name="connsiteX6" fmla="*/ 173257 w 391659"/>
                    <a:gd name="connsiteY6" fmla="*/ 274788 h 489602"/>
                    <a:gd name="connsiteX7" fmla="*/ 230981 w 391659"/>
                    <a:gd name="connsiteY7" fmla="*/ 330994 h 489602"/>
                    <a:gd name="connsiteX8" fmla="*/ 288131 w 391659"/>
                    <a:gd name="connsiteY8" fmla="*/ 359569 h 489602"/>
                    <a:gd name="connsiteX9" fmla="*/ 321469 w 391659"/>
                    <a:gd name="connsiteY9" fmla="*/ 397669 h 489602"/>
                    <a:gd name="connsiteX10" fmla="*/ 352425 w 391659"/>
                    <a:gd name="connsiteY10" fmla="*/ 445294 h 489602"/>
                    <a:gd name="connsiteX11" fmla="*/ 391659 w 391659"/>
                    <a:gd name="connsiteY11" fmla="*/ 489602 h 489602"/>
                    <a:gd name="connsiteX0" fmla="*/ 0 w 373300"/>
                    <a:gd name="connsiteY0" fmla="*/ 0 h 469574"/>
                    <a:gd name="connsiteX1" fmla="*/ 45244 w 373300"/>
                    <a:gd name="connsiteY1" fmla="*/ 30957 h 469574"/>
                    <a:gd name="connsiteX2" fmla="*/ 61912 w 373300"/>
                    <a:gd name="connsiteY2" fmla="*/ 64294 h 469574"/>
                    <a:gd name="connsiteX3" fmla="*/ 80758 w 373300"/>
                    <a:gd name="connsiteY3" fmla="*/ 90322 h 469574"/>
                    <a:gd name="connsiteX4" fmla="*/ 93937 w 373300"/>
                    <a:gd name="connsiteY4" fmla="*/ 154043 h 469574"/>
                    <a:gd name="connsiteX5" fmla="*/ 111510 w 373300"/>
                    <a:gd name="connsiteY5" fmla="*/ 215012 h 469574"/>
                    <a:gd name="connsiteX6" fmla="*/ 173257 w 373300"/>
                    <a:gd name="connsiteY6" fmla="*/ 274788 h 469574"/>
                    <a:gd name="connsiteX7" fmla="*/ 230981 w 373300"/>
                    <a:gd name="connsiteY7" fmla="*/ 330994 h 469574"/>
                    <a:gd name="connsiteX8" fmla="*/ 288131 w 373300"/>
                    <a:gd name="connsiteY8" fmla="*/ 359569 h 469574"/>
                    <a:gd name="connsiteX9" fmla="*/ 321469 w 373300"/>
                    <a:gd name="connsiteY9" fmla="*/ 397669 h 469574"/>
                    <a:gd name="connsiteX10" fmla="*/ 352425 w 373300"/>
                    <a:gd name="connsiteY10" fmla="*/ 445294 h 469574"/>
                    <a:gd name="connsiteX11" fmla="*/ 373300 w 373300"/>
                    <a:gd name="connsiteY11" fmla="*/ 469574 h 469574"/>
                    <a:gd name="connsiteX0" fmla="*/ 0 w 378307"/>
                    <a:gd name="connsiteY0" fmla="*/ 0 h 472912"/>
                    <a:gd name="connsiteX1" fmla="*/ 45244 w 378307"/>
                    <a:gd name="connsiteY1" fmla="*/ 30957 h 472912"/>
                    <a:gd name="connsiteX2" fmla="*/ 61912 w 378307"/>
                    <a:gd name="connsiteY2" fmla="*/ 64294 h 472912"/>
                    <a:gd name="connsiteX3" fmla="*/ 80758 w 378307"/>
                    <a:gd name="connsiteY3" fmla="*/ 90322 h 472912"/>
                    <a:gd name="connsiteX4" fmla="*/ 93937 w 378307"/>
                    <a:gd name="connsiteY4" fmla="*/ 154043 h 472912"/>
                    <a:gd name="connsiteX5" fmla="*/ 111510 w 378307"/>
                    <a:gd name="connsiteY5" fmla="*/ 215012 h 472912"/>
                    <a:gd name="connsiteX6" fmla="*/ 173257 w 378307"/>
                    <a:gd name="connsiteY6" fmla="*/ 274788 h 472912"/>
                    <a:gd name="connsiteX7" fmla="*/ 230981 w 378307"/>
                    <a:gd name="connsiteY7" fmla="*/ 330994 h 472912"/>
                    <a:gd name="connsiteX8" fmla="*/ 288131 w 378307"/>
                    <a:gd name="connsiteY8" fmla="*/ 359569 h 472912"/>
                    <a:gd name="connsiteX9" fmla="*/ 321469 w 378307"/>
                    <a:gd name="connsiteY9" fmla="*/ 397669 h 472912"/>
                    <a:gd name="connsiteX10" fmla="*/ 352425 w 378307"/>
                    <a:gd name="connsiteY10" fmla="*/ 445294 h 472912"/>
                    <a:gd name="connsiteX11" fmla="*/ 378307 w 378307"/>
                    <a:gd name="connsiteY11" fmla="*/ 472912 h 472912"/>
                    <a:gd name="connsiteX0" fmla="*/ 0 w 378307"/>
                    <a:gd name="connsiteY0" fmla="*/ 0 h 472912"/>
                    <a:gd name="connsiteX1" fmla="*/ 45244 w 378307"/>
                    <a:gd name="connsiteY1" fmla="*/ 30957 h 472912"/>
                    <a:gd name="connsiteX2" fmla="*/ 61912 w 378307"/>
                    <a:gd name="connsiteY2" fmla="*/ 64294 h 472912"/>
                    <a:gd name="connsiteX3" fmla="*/ 80758 w 378307"/>
                    <a:gd name="connsiteY3" fmla="*/ 90322 h 472912"/>
                    <a:gd name="connsiteX4" fmla="*/ 93937 w 378307"/>
                    <a:gd name="connsiteY4" fmla="*/ 154043 h 472912"/>
                    <a:gd name="connsiteX5" fmla="*/ 111510 w 378307"/>
                    <a:gd name="connsiteY5" fmla="*/ 215012 h 472912"/>
                    <a:gd name="connsiteX6" fmla="*/ 173257 w 378307"/>
                    <a:gd name="connsiteY6" fmla="*/ 274788 h 472912"/>
                    <a:gd name="connsiteX7" fmla="*/ 230981 w 378307"/>
                    <a:gd name="connsiteY7" fmla="*/ 330994 h 472912"/>
                    <a:gd name="connsiteX8" fmla="*/ 288131 w 378307"/>
                    <a:gd name="connsiteY8" fmla="*/ 359569 h 472912"/>
                    <a:gd name="connsiteX9" fmla="*/ 321469 w 378307"/>
                    <a:gd name="connsiteY9" fmla="*/ 397669 h 472912"/>
                    <a:gd name="connsiteX10" fmla="*/ 349087 w 378307"/>
                    <a:gd name="connsiteY10" fmla="*/ 441957 h 472912"/>
                    <a:gd name="connsiteX11" fmla="*/ 378307 w 378307"/>
                    <a:gd name="connsiteY11" fmla="*/ 472912 h 472912"/>
                    <a:gd name="connsiteX0" fmla="*/ 0 w 378307"/>
                    <a:gd name="connsiteY0" fmla="*/ 0 h 472912"/>
                    <a:gd name="connsiteX1" fmla="*/ 45244 w 378307"/>
                    <a:gd name="connsiteY1" fmla="*/ 30957 h 472912"/>
                    <a:gd name="connsiteX2" fmla="*/ 61912 w 378307"/>
                    <a:gd name="connsiteY2" fmla="*/ 64294 h 472912"/>
                    <a:gd name="connsiteX3" fmla="*/ 80758 w 378307"/>
                    <a:gd name="connsiteY3" fmla="*/ 90322 h 472912"/>
                    <a:gd name="connsiteX4" fmla="*/ 93937 w 378307"/>
                    <a:gd name="connsiteY4" fmla="*/ 154043 h 472912"/>
                    <a:gd name="connsiteX5" fmla="*/ 111510 w 378307"/>
                    <a:gd name="connsiteY5" fmla="*/ 215012 h 472912"/>
                    <a:gd name="connsiteX6" fmla="*/ 173257 w 378307"/>
                    <a:gd name="connsiteY6" fmla="*/ 274788 h 472912"/>
                    <a:gd name="connsiteX7" fmla="*/ 230981 w 378307"/>
                    <a:gd name="connsiteY7" fmla="*/ 330994 h 472912"/>
                    <a:gd name="connsiteX8" fmla="*/ 288131 w 378307"/>
                    <a:gd name="connsiteY8" fmla="*/ 359569 h 472912"/>
                    <a:gd name="connsiteX9" fmla="*/ 321469 w 378307"/>
                    <a:gd name="connsiteY9" fmla="*/ 397669 h 472912"/>
                    <a:gd name="connsiteX10" fmla="*/ 349087 w 378307"/>
                    <a:gd name="connsiteY10" fmla="*/ 441957 h 472912"/>
                    <a:gd name="connsiteX11" fmla="*/ 378307 w 378307"/>
                    <a:gd name="connsiteY11" fmla="*/ 472912 h 472912"/>
                    <a:gd name="connsiteX0" fmla="*/ 0 w 378307"/>
                    <a:gd name="connsiteY0" fmla="*/ 0 h 479588"/>
                    <a:gd name="connsiteX1" fmla="*/ 45244 w 378307"/>
                    <a:gd name="connsiteY1" fmla="*/ 30957 h 479588"/>
                    <a:gd name="connsiteX2" fmla="*/ 61912 w 378307"/>
                    <a:gd name="connsiteY2" fmla="*/ 64294 h 479588"/>
                    <a:gd name="connsiteX3" fmla="*/ 80758 w 378307"/>
                    <a:gd name="connsiteY3" fmla="*/ 90322 h 479588"/>
                    <a:gd name="connsiteX4" fmla="*/ 93937 w 378307"/>
                    <a:gd name="connsiteY4" fmla="*/ 154043 h 479588"/>
                    <a:gd name="connsiteX5" fmla="*/ 111510 w 378307"/>
                    <a:gd name="connsiteY5" fmla="*/ 215012 h 479588"/>
                    <a:gd name="connsiteX6" fmla="*/ 173257 w 378307"/>
                    <a:gd name="connsiteY6" fmla="*/ 274788 h 479588"/>
                    <a:gd name="connsiteX7" fmla="*/ 230981 w 378307"/>
                    <a:gd name="connsiteY7" fmla="*/ 330994 h 479588"/>
                    <a:gd name="connsiteX8" fmla="*/ 288131 w 378307"/>
                    <a:gd name="connsiteY8" fmla="*/ 359569 h 479588"/>
                    <a:gd name="connsiteX9" fmla="*/ 321469 w 378307"/>
                    <a:gd name="connsiteY9" fmla="*/ 397669 h 479588"/>
                    <a:gd name="connsiteX10" fmla="*/ 349087 w 378307"/>
                    <a:gd name="connsiteY10" fmla="*/ 441957 h 479588"/>
                    <a:gd name="connsiteX11" fmla="*/ 378307 w 378307"/>
                    <a:gd name="connsiteY11" fmla="*/ 479588 h 479588"/>
                    <a:gd name="connsiteX0" fmla="*/ 0 w 369962"/>
                    <a:gd name="connsiteY0" fmla="*/ 0 h 474581"/>
                    <a:gd name="connsiteX1" fmla="*/ 36899 w 369962"/>
                    <a:gd name="connsiteY1" fmla="*/ 25950 h 474581"/>
                    <a:gd name="connsiteX2" fmla="*/ 53567 w 369962"/>
                    <a:gd name="connsiteY2" fmla="*/ 59287 h 474581"/>
                    <a:gd name="connsiteX3" fmla="*/ 72413 w 369962"/>
                    <a:gd name="connsiteY3" fmla="*/ 85315 h 474581"/>
                    <a:gd name="connsiteX4" fmla="*/ 85592 w 369962"/>
                    <a:gd name="connsiteY4" fmla="*/ 149036 h 474581"/>
                    <a:gd name="connsiteX5" fmla="*/ 103165 w 369962"/>
                    <a:gd name="connsiteY5" fmla="*/ 210005 h 474581"/>
                    <a:gd name="connsiteX6" fmla="*/ 164912 w 369962"/>
                    <a:gd name="connsiteY6" fmla="*/ 269781 h 474581"/>
                    <a:gd name="connsiteX7" fmla="*/ 222636 w 369962"/>
                    <a:gd name="connsiteY7" fmla="*/ 325987 h 474581"/>
                    <a:gd name="connsiteX8" fmla="*/ 279786 w 369962"/>
                    <a:gd name="connsiteY8" fmla="*/ 354562 h 474581"/>
                    <a:gd name="connsiteX9" fmla="*/ 313124 w 369962"/>
                    <a:gd name="connsiteY9" fmla="*/ 392662 h 474581"/>
                    <a:gd name="connsiteX10" fmla="*/ 340742 w 369962"/>
                    <a:gd name="connsiteY10" fmla="*/ 436950 h 474581"/>
                    <a:gd name="connsiteX11" fmla="*/ 369962 w 369962"/>
                    <a:gd name="connsiteY11" fmla="*/ 474581 h 47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962" h="474581">
                      <a:moveTo>
                        <a:pt x="0" y="0"/>
                      </a:moveTo>
                      <a:cubicBezTo>
                        <a:pt x="17462" y="10120"/>
                        <a:pt x="27971" y="16069"/>
                        <a:pt x="36899" y="25950"/>
                      </a:cubicBezTo>
                      <a:cubicBezTo>
                        <a:pt x="45827" y="35831"/>
                        <a:pt x="47648" y="49393"/>
                        <a:pt x="53567" y="59287"/>
                      </a:cubicBezTo>
                      <a:cubicBezTo>
                        <a:pt x="59486" y="69181"/>
                        <a:pt x="67076" y="70357"/>
                        <a:pt x="72413" y="85315"/>
                      </a:cubicBezTo>
                      <a:cubicBezTo>
                        <a:pt x="77751" y="100273"/>
                        <a:pt x="80467" y="128254"/>
                        <a:pt x="85592" y="149036"/>
                      </a:cubicBezTo>
                      <a:cubicBezTo>
                        <a:pt x="90717" y="169818"/>
                        <a:pt x="89945" y="189881"/>
                        <a:pt x="103165" y="210005"/>
                      </a:cubicBezTo>
                      <a:cubicBezTo>
                        <a:pt x="116385" y="230129"/>
                        <a:pt x="145000" y="250451"/>
                        <a:pt x="164912" y="269781"/>
                      </a:cubicBezTo>
                      <a:cubicBezTo>
                        <a:pt x="184824" y="289111"/>
                        <a:pt x="203490" y="311857"/>
                        <a:pt x="222636" y="325987"/>
                      </a:cubicBezTo>
                      <a:cubicBezTo>
                        <a:pt x="241782" y="340117"/>
                        <a:pt x="264705" y="343449"/>
                        <a:pt x="279786" y="354562"/>
                      </a:cubicBezTo>
                      <a:cubicBezTo>
                        <a:pt x="294867" y="365675"/>
                        <a:pt x="302965" y="378931"/>
                        <a:pt x="313124" y="392662"/>
                      </a:cubicBezTo>
                      <a:cubicBezTo>
                        <a:pt x="323283" y="406393"/>
                        <a:pt x="331269" y="423297"/>
                        <a:pt x="340742" y="436950"/>
                      </a:cubicBezTo>
                      <a:cubicBezTo>
                        <a:pt x="350215" y="450603"/>
                        <a:pt x="350515" y="447594"/>
                        <a:pt x="369962" y="474581"/>
                      </a:cubicBezTo>
                    </a:path>
                  </a:pathLst>
                </a:custGeom>
                <a:no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2644273C-6FB3-4AD1-B653-2A656509D50E}"/>
                    </a:ext>
                  </a:extLst>
                </p:cNvPr>
                <p:cNvSpPr/>
                <p:nvPr/>
              </p:nvSpPr>
              <p:spPr>
                <a:xfrm>
                  <a:off x="1733815" y="2502520"/>
                  <a:ext cx="3517273" cy="1108688"/>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285840 w 3505200"/>
                    <a:gd name="connsiteY19" fmla="*/ 539830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975623 w 3505200"/>
                    <a:gd name="connsiteY17" fmla="*/ 606734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836502 w 3505200"/>
                    <a:gd name="connsiteY16" fmla="*/ 665563 h 1108688"/>
                    <a:gd name="connsiteX17" fmla="*/ 975623 w 3505200"/>
                    <a:gd name="connsiteY17" fmla="*/ 606734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285840 w 3505200"/>
                    <a:gd name="connsiteY17" fmla="*/ 539830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11328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11328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55635 w 3505200"/>
                    <a:gd name="connsiteY12" fmla="*/ 502802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55635 w 3505200"/>
                    <a:gd name="connsiteY12" fmla="*/ 502802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28291 w 3505200"/>
                    <a:gd name="connsiteY4" fmla="*/ 78956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1098 w 3505200"/>
                    <a:gd name="connsiteY3" fmla="*/ 56148 h 1108688"/>
                    <a:gd name="connsiteX4" fmla="*/ 228291 w 3505200"/>
                    <a:gd name="connsiteY4" fmla="*/ 78956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56441 w 3505200"/>
                    <a:gd name="connsiteY45" fmla="*/ 958959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36429 w 3505200"/>
                    <a:gd name="connsiteY44" fmla="*/ 916360 h 1108688"/>
                    <a:gd name="connsiteX45" fmla="*/ 3256441 w 3505200"/>
                    <a:gd name="connsiteY45" fmla="*/ 958959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17272"/>
                    <a:gd name="connsiteY0" fmla="*/ 0 h 1108688"/>
                    <a:gd name="connsiteX1" fmla="*/ 74845 w 3517272"/>
                    <a:gd name="connsiteY1" fmla="*/ 60060 h 1108688"/>
                    <a:gd name="connsiteX2" fmla="*/ 171098 w 3517272"/>
                    <a:gd name="connsiteY2" fmla="*/ 56148 h 1108688"/>
                    <a:gd name="connsiteX3" fmla="*/ 228291 w 3517272"/>
                    <a:gd name="connsiteY3" fmla="*/ 78956 h 1108688"/>
                    <a:gd name="connsiteX4" fmla="*/ 344905 w 3517272"/>
                    <a:gd name="connsiteY4" fmla="*/ 104274 h 1108688"/>
                    <a:gd name="connsiteX5" fmla="*/ 385010 w 3517272"/>
                    <a:gd name="connsiteY5" fmla="*/ 128337 h 1108688"/>
                    <a:gd name="connsiteX6" fmla="*/ 403685 w 3517272"/>
                    <a:gd name="connsiteY6" fmla="*/ 173206 h 1108688"/>
                    <a:gd name="connsiteX7" fmla="*/ 395635 w 3517272"/>
                    <a:gd name="connsiteY7" fmla="*/ 288758 h 1108688"/>
                    <a:gd name="connsiteX8" fmla="*/ 331714 w 3517272"/>
                    <a:gd name="connsiteY8" fmla="*/ 333375 h 1108688"/>
                    <a:gd name="connsiteX9" fmla="*/ 315451 w 3517272"/>
                    <a:gd name="connsiteY9" fmla="*/ 427772 h 1108688"/>
                    <a:gd name="connsiteX10" fmla="*/ 355635 w 3517272"/>
                    <a:gd name="connsiteY10" fmla="*/ 502802 h 1108688"/>
                    <a:gd name="connsiteX11" fmla="*/ 471091 w 3517272"/>
                    <a:gd name="connsiteY11" fmla="*/ 476788 h 1108688"/>
                    <a:gd name="connsiteX12" fmla="*/ 626196 w 3517272"/>
                    <a:gd name="connsiteY12" fmla="*/ 513428 h 1108688"/>
                    <a:gd name="connsiteX13" fmla="*/ 715629 w 3517272"/>
                    <a:gd name="connsiteY13" fmla="*/ 685926 h 1108688"/>
                    <a:gd name="connsiteX14" fmla="*/ 836502 w 3517272"/>
                    <a:gd name="connsiteY14" fmla="*/ 665563 h 1108688"/>
                    <a:gd name="connsiteX15" fmla="*/ 975623 w 3517272"/>
                    <a:gd name="connsiteY15" fmla="*/ 606734 h 1108688"/>
                    <a:gd name="connsiteX16" fmla="*/ 1154399 w 3517272"/>
                    <a:gd name="connsiteY16" fmla="*/ 555925 h 1108688"/>
                    <a:gd name="connsiteX17" fmla="*/ 1457044 w 3517272"/>
                    <a:gd name="connsiteY17" fmla="*/ 518739 h 1108688"/>
                    <a:gd name="connsiteX18" fmla="*/ 1569365 w 3517272"/>
                    <a:gd name="connsiteY18" fmla="*/ 518739 h 1108688"/>
                    <a:gd name="connsiteX19" fmla="*/ 1644316 w 3517272"/>
                    <a:gd name="connsiteY19" fmla="*/ 505327 h 1108688"/>
                    <a:gd name="connsiteX20" fmla="*/ 1700463 w 3517272"/>
                    <a:gd name="connsiteY20" fmla="*/ 505327 h 1108688"/>
                    <a:gd name="connsiteX21" fmla="*/ 1788695 w 3517272"/>
                    <a:gd name="connsiteY21" fmla="*/ 473243 h 1108688"/>
                    <a:gd name="connsiteX22" fmla="*/ 2045368 w 3517272"/>
                    <a:gd name="connsiteY22" fmla="*/ 465222 h 1108688"/>
                    <a:gd name="connsiteX23" fmla="*/ 2159417 w 3517272"/>
                    <a:gd name="connsiteY23" fmla="*/ 415341 h 1108688"/>
                    <a:gd name="connsiteX24" fmla="*/ 2217320 w 3517272"/>
                    <a:gd name="connsiteY24" fmla="*/ 396918 h 1108688"/>
                    <a:gd name="connsiteX25" fmla="*/ 2258929 w 3517272"/>
                    <a:gd name="connsiteY25" fmla="*/ 395413 h 1108688"/>
                    <a:gd name="connsiteX26" fmla="*/ 2294021 w 3517272"/>
                    <a:gd name="connsiteY26" fmla="*/ 470665 h 1108688"/>
                    <a:gd name="connsiteX27" fmla="*/ 2366210 w 3517272"/>
                    <a:gd name="connsiteY27" fmla="*/ 545432 h 1108688"/>
                    <a:gd name="connsiteX28" fmla="*/ 2401554 w 3517272"/>
                    <a:gd name="connsiteY28" fmla="*/ 577516 h 1108688"/>
                    <a:gd name="connsiteX29" fmla="*/ 2454442 w 3517272"/>
                    <a:gd name="connsiteY29" fmla="*/ 625643 h 1108688"/>
                    <a:gd name="connsiteX30" fmla="*/ 2486526 w 3517272"/>
                    <a:gd name="connsiteY30" fmla="*/ 625643 h 1108688"/>
                    <a:gd name="connsiteX31" fmla="*/ 2550695 w 3517272"/>
                    <a:gd name="connsiteY31" fmla="*/ 617622 h 1108688"/>
                    <a:gd name="connsiteX32" fmla="*/ 2610101 w 3517272"/>
                    <a:gd name="connsiteY32" fmla="*/ 616743 h 1108688"/>
                    <a:gd name="connsiteX33" fmla="*/ 2662989 w 3517272"/>
                    <a:gd name="connsiteY33" fmla="*/ 649706 h 1108688"/>
                    <a:gd name="connsiteX34" fmla="*/ 2698333 w 3517272"/>
                    <a:gd name="connsiteY34" fmla="*/ 682667 h 1108688"/>
                    <a:gd name="connsiteX35" fmla="*/ 2739314 w 3517272"/>
                    <a:gd name="connsiteY35" fmla="*/ 690688 h 1108688"/>
                    <a:gd name="connsiteX36" fmla="*/ 2785060 w 3517272"/>
                    <a:gd name="connsiteY36" fmla="*/ 683545 h 1108688"/>
                    <a:gd name="connsiteX37" fmla="*/ 2823410 w 3517272"/>
                    <a:gd name="connsiteY37" fmla="*/ 681790 h 1108688"/>
                    <a:gd name="connsiteX38" fmla="*/ 2895600 w 3517272"/>
                    <a:gd name="connsiteY38" fmla="*/ 721895 h 1108688"/>
                    <a:gd name="connsiteX39" fmla="*/ 2903569 w 3517272"/>
                    <a:gd name="connsiteY39" fmla="*/ 770022 h 1108688"/>
                    <a:gd name="connsiteX40" fmla="*/ 2962149 w 3517272"/>
                    <a:gd name="connsiteY40" fmla="*/ 821406 h 1108688"/>
                    <a:gd name="connsiteX41" fmla="*/ 3031958 w 3517272"/>
                    <a:gd name="connsiteY41" fmla="*/ 786064 h 1108688"/>
                    <a:gd name="connsiteX42" fmla="*/ 3116303 w 3517272"/>
                    <a:gd name="connsiteY42" fmla="*/ 782179 h 1108688"/>
                    <a:gd name="connsiteX43" fmla="*/ 3186112 w 3517272"/>
                    <a:gd name="connsiteY43" fmla="*/ 826169 h 1108688"/>
                    <a:gd name="connsiteX44" fmla="*/ 3236429 w 3517272"/>
                    <a:gd name="connsiteY44" fmla="*/ 916360 h 1108688"/>
                    <a:gd name="connsiteX45" fmla="*/ 3256441 w 3517272"/>
                    <a:gd name="connsiteY45" fmla="*/ 958959 h 1108688"/>
                    <a:gd name="connsiteX46" fmla="*/ 3320716 w 3517272"/>
                    <a:gd name="connsiteY46" fmla="*/ 1010653 h 1108688"/>
                    <a:gd name="connsiteX47" fmla="*/ 3376863 w 3517272"/>
                    <a:gd name="connsiteY47" fmla="*/ 1082843 h 1108688"/>
                    <a:gd name="connsiteX48" fmla="*/ 3424989 w 3517272"/>
                    <a:gd name="connsiteY48" fmla="*/ 1106906 h 1108688"/>
                    <a:gd name="connsiteX49" fmla="*/ 3457073 w 3517272"/>
                    <a:gd name="connsiteY49" fmla="*/ 1106906 h 1108688"/>
                    <a:gd name="connsiteX50" fmla="*/ 3517272 w 3517272"/>
                    <a:gd name="connsiteY50" fmla="*/ 1098859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17272" h="1108688">
                      <a:moveTo>
                        <a:pt x="0" y="0"/>
                      </a:moveTo>
                      <a:cubicBezTo>
                        <a:pt x="57590" y="50246"/>
                        <a:pt x="49011" y="39972"/>
                        <a:pt x="74845" y="60060"/>
                      </a:cubicBezTo>
                      <a:cubicBezTo>
                        <a:pt x="100679" y="80148"/>
                        <a:pt x="145524" y="52999"/>
                        <a:pt x="171098" y="56148"/>
                      </a:cubicBezTo>
                      <a:cubicBezTo>
                        <a:pt x="196672" y="59297"/>
                        <a:pt x="199323" y="70935"/>
                        <a:pt x="228291" y="78956"/>
                      </a:cubicBezTo>
                      <a:cubicBezTo>
                        <a:pt x="257259" y="86977"/>
                        <a:pt x="318785" y="96044"/>
                        <a:pt x="344905" y="104274"/>
                      </a:cubicBezTo>
                      <a:cubicBezTo>
                        <a:pt x="371025" y="112504"/>
                        <a:pt x="375213" y="116848"/>
                        <a:pt x="385010" y="128337"/>
                      </a:cubicBezTo>
                      <a:cubicBezTo>
                        <a:pt x="394807" y="139826"/>
                        <a:pt x="401914" y="146469"/>
                        <a:pt x="403685" y="173206"/>
                      </a:cubicBezTo>
                      <a:cubicBezTo>
                        <a:pt x="405456" y="199943"/>
                        <a:pt x="407630" y="262063"/>
                        <a:pt x="395635" y="288758"/>
                      </a:cubicBezTo>
                      <a:cubicBezTo>
                        <a:pt x="383640" y="315453"/>
                        <a:pt x="345078" y="310206"/>
                        <a:pt x="331714" y="333375"/>
                      </a:cubicBezTo>
                      <a:cubicBezTo>
                        <a:pt x="318350" y="356544"/>
                        <a:pt x="311464" y="399534"/>
                        <a:pt x="315451" y="427772"/>
                      </a:cubicBezTo>
                      <a:cubicBezTo>
                        <a:pt x="319438" y="456010"/>
                        <a:pt x="331930" y="495527"/>
                        <a:pt x="355635" y="502802"/>
                      </a:cubicBezTo>
                      <a:cubicBezTo>
                        <a:pt x="415561" y="479242"/>
                        <a:pt x="362512" y="488877"/>
                        <a:pt x="471091" y="476788"/>
                      </a:cubicBezTo>
                      <a:cubicBezTo>
                        <a:pt x="550163" y="480794"/>
                        <a:pt x="585440" y="478572"/>
                        <a:pt x="626196" y="513428"/>
                      </a:cubicBezTo>
                      <a:cubicBezTo>
                        <a:pt x="666952" y="548284"/>
                        <a:pt x="680578" y="660570"/>
                        <a:pt x="715629" y="685926"/>
                      </a:cubicBezTo>
                      <a:cubicBezTo>
                        <a:pt x="750680" y="711282"/>
                        <a:pt x="793170" y="678762"/>
                        <a:pt x="836502" y="665563"/>
                      </a:cubicBezTo>
                      <a:cubicBezTo>
                        <a:pt x="879834" y="652364"/>
                        <a:pt x="922640" y="625007"/>
                        <a:pt x="975623" y="606734"/>
                      </a:cubicBezTo>
                      <a:cubicBezTo>
                        <a:pt x="1028606" y="588461"/>
                        <a:pt x="1074162" y="570591"/>
                        <a:pt x="1154399" y="555925"/>
                      </a:cubicBezTo>
                      <a:cubicBezTo>
                        <a:pt x="1234636" y="541259"/>
                        <a:pt x="1387883" y="524937"/>
                        <a:pt x="1457044" y="518739"/>
                      </a:cubicBezTo>
                      <a:cubicBezTo>
                        <a:pt x="1526205" y="512541"/>
                        <a:pt x="1569365" y="518739"/>
                        <a:pt x="1569365" y="518739"/>
                      </a:cubicBezTo>
                      <a:lnTo>
                        <a:pt x="1644316" y="505327"/>
                      </a:lnTo>
                      <a:cubicBezTo>
                        <a:pt x="1661695" y="505327"/>
                        <a:pt x="1676400" y="510674"/>
                        <a:pt x="1700463" y="505327"/>
                      </a:cubicBezTo>
                      <a:cubicBezTo>
                        <a:pt x="1724526" y="499980"/>
                        <a:pt x="1731211" y="479927"/>
                        <a:pt x="1788695" y="473243"/>
                      </a:cubicBezTo>
                      <a:cubicBezTo>
                        <a:pt x="1846179" y="466559"/>
                        <a:pt x="1983581" y="474872"/>
                        <a:pt x="2045368" y="465222"/>
                      </a:cubicBezTo>
                      <a:cubicBezTo>
                        <a:pt x="2107155" y="455572"/>
                        <a:pt x="2130758" y="426725"/>
                        <a:pt x="2159417" y="415341"/>
                      </a:cubicBezTo>
                      <a:cubicBezTo>
                        <a:pt x="2188076" y="403957"/>
                        <a:pt x="2200735" y="400239"/>
                        <a:pt x="2217320" y="396918"/>
                      </a:cubicBezTo>
                      <a:cubicBezTo>
                        <a:pt x="2233905" y="393597"/>
                        <a:pt x="2246146" y="383122"/>
                        <a:pt x="2258929" y="395413"/>
                      </a:cubicBezTo>
                      <a:cubicBezTo>
                        <a:pt x="2271712" y="407704"/>
                        <a:pt x="2276141" y="445662"/>
                        <a:pt x="2294021" y="470665"/>
                      </a:cubicBezTo>
                      <a:cubicBezTo>
                        <a:pt x="2311901" y="495668"/>
                        <a:pt x="2348288" y="527624"/>
                        <a:pt x="2366210" y="545432"/>
                      </a:cubicBezTo>
                      <a:cubicBezTo>
                        <a:pt x="2384132" y="563240"/>
                        <a:pt x="2386849" y="564148"/>
                        <a:pt x="2401554" y="577516"/>
                      </a:cubicBezTo>
                      <a:cubicBezTo>
                        <a:pt x="2416259" y="590884"/>
                        <a:pt x="2440280" y="617622"/>
                        <a:pt x="2454442" y="625643"/>
                      </a:cubicBezTo>
                      <a:cubicBezTo>
                        <a:pt x="2468604" y="633664"/>
                        <a:pt x="2470484" y="626980"/>
                        <a:pt x="2486526" y="625643"/>
                      </a:cubicBezTo>
                      <a:cubicBezTo>
                        <a:pt x="2502568" y="624306"/>
                        <a:pt x="2530099" y="619105"/>
                        <a:pt x="2550695" y="617622"/>
                      </a:cubicBezTo>
                      <a:cubicBezTo>
                        <a:pt x="2571291" y="616139"/>
                        <a:pt x="2591385" y="611396"/>
                        <a:pt x="2610101" y="616743"/>
                      </a:cubicBezTo>
                      <a:cubicBezTo>
                        <a:pt x="2628817" y="622090"/>
                        <a:pt x="2648284" y="638719"/>
                        <a:pt x="2662989" y="649706"/>
                      </a:cubicBezTo>
                      <a:cubicBezTo>
                        <a:pt x="2677694" y="660693"/>
                        <a:pt x="2685612" y="675837"/>
                        <a:pt x="2698333" y="682667"/>
                      </a:cubicBezTo>
                      <a:cubicBezTo>
                        <a:pt x="2711054" y="689497"/>
                        <a:pt x="2724860" y="690542"/>
                        <a:pt x="2739314" y="690688"/>
                      </a:cubicBezTo>
                      <a:cubicBezTo>
                        <a:pt x="2753768" y="690834"/>
                        <a:pt x="2771044" y="685028"/>
                        <a:pt x="2785060" y="683545"/>
                      </a:cubicBezTo>
                      <a:cubicBezTo>
                        <a:pt x="2799076" y="682062"/>
                        <a:pt x="2804987" y="675398"/>
                        <a:pt x="2823410" y="681790"/>
                      </a:cubicBezTo>
                      <a:cubicBezTo>
                        <a:pt x="2841833" y="688182"/>
                        <a:pt x="2882240" y="707190"/>
                        <a:pt x="2895600" y="721895"/>
                      </a:cubicBezTo>
                      <a:cubicBezTo>
                        <a:pt x="2908960" y="736600"/>
                        <a:pt x="2892478" y="753437"/>
                        <a:pt x="2903569" y="770022"/>
                      </a:cubicBezTo>
                      <a:cubicBezTo>
                        <a:pt x="2914661" y="786607"/>
                        <a:pt x="2940751" y="818732"/>
                        <a:pt x="2962149" y="821406"/>
                      </a:cubicBezTo>
                      <a:cubicBezTo>
                        <a:pt x="2983547" y="824080"/>
                        <a:pt x="3006266" y="792602"/>
                        <a:pt x="3031958" y="786064"/>
                      </a:cubicBezTo>
                      <a:cubicBezTo>
                        <a:pt x="3057650" y="779526"/>
                        <a:pt x="3090611" y="775495"/>
                        <a:pt x="3116303" y="782179"/>
                      </a:cubicBezTo>
                      <a:cubicBezTo>
                        <a:pt x="3141995" y="788863"/>
                        <a:pt x="3166091" y="803806"/>
                        <a:pt x="3186112" y="826169"/>
                      </a:cubicBezTo>
                      <a:cubicBezTo>
                        <a:pt x="3206133" y="848532"/>
                        <a:pt x="3224708" y="894228"/>
                        <a:pt x="3236429" y="916360"/>
                      </a:cubicBezTo>
                      <a:cubicBezTo>
                        <a:pt x="3248150" y="938492"/>
                        <a:pt x="3242393" y="943244"/>
                        <a:pt x="3256441" y="958959"/>
                      </a:cubicBezTo>
                      <a:cubicBezTo>
                        <a:pt x="3270489" y="974675"/>
                        <a:pt x="3300646" y="990006"/>
                        <a:pt x="3320716" y="1010653"/>
                      </a:cubicBezTo>
                      <a:cubicBezTo>
                        <a:pt x="3340786" y="1031300"/>
                        <a:pt x="3359484" y="1066801"/>
                        <a:pt x="3376863" y="1082843"/>
                      </a:cubicBezTo>
                      <a:cubicBezTo>
                        <a:pt x="3394242" y="1098885"/>
                        <a:pt x="3424989" y="1106906"/>
                        <a:pt x="3424989" y="1106906"/>
                      </a:cubicBezTo>
                      <a:cubicBezTo>
                        <a:pt x="3438357" y="1110916"/>
                        <a:pt x="3457073" y="1106906"/>
                        <a:pt x="3457073" y="1106906"/>
                      </a:cubicBezTo>
                      <a:lnTo>
                        <a:pt x="3517272" y="1098859"/>
                      </a:lnTo>
                    </a:path>
                  </a:pathLst>
                </a:custGeom>
                <a:noFill/>
                <a:ln w="25400">
                  <a:solidFill>
                    <a:srgbClr val="2F528F"/>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4" name="TextBox 33">
              <a:extLst>
                <a:ext uri="{FF2B5EF4-FFF2-40B4-BE49-F238E27FC236}">
                  <a16:creationId xmlns:a16="http://schemas.microsoft.com/office/drawing/2014/main" id="{C1769997-CED7-484A-9FC3-631679ACB12F}"/>
                </a:ext>
              </a:extLst>
            </p:cNvPr>
            <p:cNvSpPr txBox="1"/>
            <p:nvPr/>
          </p:nvSpPr>
          <p:spPr>
            <a:xfrm>
              <a:off x="1341871" y="1822644"/>
              <a:ext cx="2233304"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solidFill>
                    <a:srgbClr val="C00000"/>
                  </a:solidFill>
                </a:rPr>
                <a:t>Oakdale Disposal Site</a:t>
              </a:r>
            </a:p>
          </p:txBody>
        </p:sp>
        <p:sp>
          <p:nvSpPr>
            <p:cNvPr id="36" name="TextBox 35">
              <a:extLst>
                <a:ext uri="{FF2B5EF4-FFF2-40B4-BE49-F238E27FC236}">
                  <a16:creationId xmlns:a16="http://schemas.microsoft.com/office/drawing/2014/main" id="{D36D4EF7-0969-44B6-B099-2929914CE31F}"/>
                </a:ext>
              </a:extLst>
            </p:cNvPr>
            <p:cNvSpPr txBox="1"/>
            <p:nvPr/>
          </p:nvSpPr>
          <p:spPr>
            <a:xfrm>
              <a:off x="5185573" y="2899188"/>
              <a:ext cx="1230879" cy="30639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solidFill>
                    <a:srgbClr val="2F528F"/>
                  </a:solidFill>
                  <a:effectLst>
                    <a:glow rad="127000">
                      <a:schemeClr val="bg1"/>
                    </a:glow>
                  </a:effectLst>
                </a:rPr>
                <a:t>Raleigh Creek</a:t>
              </a:r>
            </a:p>
          </p:txBody>
        </p:sp>
      </p:grpSp>
      <p:sp>
        <p:nvSpPr>
          <p:cNvPr id="21" name="TextBox 20">
            <a:extLst>
              <a:ext uri="{FF2B5EF4-FFF2-40B4-BE49-F238E27FC236}">
                <a16:creationId xmlns:a16="http://schemas.microsoft.com/office/drawing/2014/main" id="{89AFB8A2-6001-40B9-909D-E9BBA48FA353}"/>
              </a:ext>
            </a:extLst>
          </p:cNvPr>
          <p:cNvSpPr txBox="1"/>
          <p:nvPr/>
        </p:nvSpPr>
        <p:spPr>
          <a:xfrm>
            <a:off x="8698333" y="2448964"/>
            <a:ext cx="431528"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err="1"/>
              <a:t>Os</a:t>
            </a:r>
            <a:endParaRPr lang="en-US" b="1" dirty="0"/>
          </a:p>
        </p:txBody>
      </p:sp>
      <p:sp>
        <p:nvSpPr>
          <p:cNvPr id="22" name="TextBox 21">
            <a:extLst>
              <a:ext uri="{FF2B5EF4-FFF2-40B4-BE49-F238E27FC236}">
                <a16:creationId xmlns:a16="http://schemas.microsoft.com/office/drawing/2014/main" id="{97CD328A-8597-4EA6-A7BD-ED34293A9092}"/>
              </a:ext>
            </a:extLst>
          </p:cNvPr>
          <p:cNvSpPr txBox="1"/>
          <p:nvPr/>
        </p:nvSpPr>
        <p:spPr>
          <a:xfrm>
            <a:off x="3277903" y="2110047"/>
            <a:ext cx="463588"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Od</a:t>
            </a:r>
          </a:p>
        </p:txBody>
      </p:sp>
      <p:sp>
        <p:nvSpPr>
          <p:cNvPr id="23" name="TextBox 22">
            <a:extLst>
              <a:ext uri="{FF2B5EF4-FFF2-40B4-BE49-F238E27FC236}">
                <a16:creationId xmlns:a16="http://schemas.microsoft.com/office/drawing/2014/main" id="{70918851-8632-4763-ADE3-D3D041FCCED6}"/>
              </a:ext>
            </a:extLst>
          </p:cNvPr>
          <p:cNvSpPr txBox="1"/>
          <p:nvPr/>
        </p:nvSpPr>
        <p:spPr>
          <a:xfrm>
            <a:off x="6561602" y="1620326"/>
            <a:ext cx="572593"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err="1"/>
              <a:t>Opg</a:t>
            </a:r>
            <a:endParaRPr lang="en-US" b="1" dirty="0"/>
          </a:p>
        </p:txBody>
      </p:sp>
      <p:sp>
        <p:nvSpPr>
          <p:cNvPr id="24" name="TextBox 23">
            <a:extLst>
              <a:ext uri="{FF2B5EF4-FFF2-40B4-BE49-F238E27FC236}">
                <a16:creationId xmlns:a16="http://schemas.microsoft.com/office/drawing/2014/main" id="{A9DF7B09-6C45-4BE6-A2F7-8DC11D86CCCD}"/>
              </a:ext>
            </a:extLst>
          </p:cNvPr>
          <p:cNvSpPr txBox="1"/>
          <p:nvPr/>
        </p:nvSpPr>
        <p:spPr>
          <a:xfrm>
            <a:off x="1448949" y="3619266"/>
            <a:ext cx="431528"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err="1"/>
              <a:t>Os</a:t>
            </a:r>
            <a:endParaRPr lang="en-US" b="1" dirty="0"/>
          </a:p>
        </p:txBody>
      </p:sp>
      <p:sp>
        <p:nvSpPr>
          <p:cNvPr id="4" name="Freeform: Shape 3">
            <a:extLst>
              <a:ext uri="{FF2B5EF4-FFF2-40B4-BE49-F238E27FC236}">
                <a16:creationId xmlns:a16="http://schemas.microsoft.com/office/drawing/2014/main" id="{1B97F4D4-C1CA-419F-A7F7-7A17B1CCAE0F}"/>
              </a:ext>
            </a:extLst>
          </p:cNvPr>
          <p:cNvSpPr/>
          <p:nvPr/>
        </p:nvSpPr>
        <p:spPr>
          <a:xfrm>
            <a:off x="9143722" y="2247448"/>
            <a:ext cx="525006" cy="1169520"/>
          </a:xfrm>
          <a:custGeom>
            <a:avLst/>
            <a:gdLst>
              <a:gd name="connsiteX0" fmla="*/ 9903 w 539293"/>
              <a:gd name="connsiteY0" fmla="*/ 1174282 h 1174282"/>
              <a:gd name="connsiteX1" fmla="*/ 278 w 539293"/>
              <a:gd name="connsiteY1" fmla="*/ 1116531 h 1174282"/>
              <a:gd name="connsiteX2" fmla="*/ 19529 w 539293"/>
              <a:gd name="connsiteY2" fmla="*/ 1039529 h 1174282"/>
              <a:gd name="connsiteX3" fmla="*/ 96531 w 539293"/>
              <a:gd name="connsiteY3" fmla="*/ 1001028 h 1174282"/>
              <a:gd name="connsiteX4" fmla="*/ 327537 w 539293"/>
              <a:gd name="connsiteY4" fmla="*/ 904775 h 1174282"/>
              <a:gd name="connsiteX5" fmla="*/ 221659 w 539293"/>
              <a:gd name="connsiteY5" fmla="*/ 577516 h 1174282"/>
              <a:gd name="connsiteX6" fmla="*/ 240910 w 539293"/>
              <a:gd name="connsiteY6" fmla="*/ 279133 h 1174282"/>
              <a:gd name="connsiteX7" fmla="*/ 327537 w 539293"/>
              <a:gd name="connsiteY7" fmla="*/ 144379 h 1174282"/>
              <a:gd name="connsiteX8" fmla="*/ 443040 w 539293"/>
              <a:gd name="connsiteY8" fmla="*/ 57752 h 1174282"/>
              <a:gd name="connsiteX9" fmla="*/ 539293 w 539293"/>
              <a:gd name="connsiteY9" fmla="*/ 0 h 1174282"/>
              <a:gd name="connsiteX0" fmla="*/ 9903 w 539293"/>
              <a:gd name="connsiteY0" fmla="*/ 1174282 h 1174282"/>
              <a:gd name="connsiteX1" fmla="*/ 278 w 539293"/>
              <a:gd name="connsiteY1" fmla="*/ 1116531 h 1174282"/>
              <a:gd name="connsiteX2" fmla="*/ 19529 w 539293"/>
              <a:gd name="connsiteY2" fmla="*/ 1039529 h 1174282"/>
              <a:gd name="connsiteX3" fmla="*/ 96531 w 539293"/>
              <a:gd name="connsiteY3" fmla="*/ 1001028 h 1174282"/>
              <a:gd name="connsiteX4" fmla="*/ 286028 w 539293"/>
              <a:gd name="connsiteY4" fmla="*/ 948189 h 1174282"/>
              <a:gd name="connsiteX5" fmla="*/ 327537 w 539293"/>
              <a:gd name="connsiteY5" fmla="*/ 904775 h 1174282"/>
              <a:gd name="connsiteX6" fmla="*/ 221659 w 539293"/>
              <a:gd name="connsiteY6" fmla="*/ 577516 h 1174282"/>
              <a:gd name="connsiteX7" fmla="*/ 240910 w 539293"/>
              <a:gd name="connsiteY7" fmla="*/ 279133 h 1174282"/>
              <a:gd name="connsiteX8" fmla="*/ 327537 w 539293"/>
              <a:gd name="connsiteY8" fmla="*/ 144379 h 1174282"/>
              <a:gd name="connsiteX9" fmla="*/ 443040 w 539293"/>
              <a:gd name="connsiteY9" fmla="*/ 57752 h 1174282"/>
              <a:gd name="connsiteX10" fmla="*/ 539293 w 539293"/>
              <a:gd name="connsiteY10" fmla="*/ 0 h 1174282"/>
              <a:gd name="connsiteX0" fmla="*/ 9903 w 539293"/>
              <a:gd name="connsiteY0" fmla="*/ 1174282 h 1174282"/>
              <a:gd name="connsiteX1" fmla="*/ 278 w 539293"/>
              <a:gd name="connsiteY1" fmla="*/ 1116531 h 1174282"/>
              <a:gd name="connsiteX2" fmla="*/ 19529 w 539293"/>
              <a:gd name="connsiteY2" fmla="*/ 1039529 h 1174282"/>
              <a:gd name="connsiteX3" fmla="*/ 96531 w 539293"/>
              <a:gd name="connsiteY3" fmla="*/ 1001028 h 1174282"/>
              <a:gd name="connsiteX4" fmla="*/ 241578 w 539293"/>
              <a:gd name="connsiteY4" fmla="*/ 945014 h 1174282"/>
              <a:gd name="connsiteX5" fmla="*/ 327537 w 539293"/>
              <a:gd name="connsiteY5" fmla="*/ 904775 h 1174282"/>
              <a:gd name="connsiteX6" fmla="*/ 221659 w 539293"/>
              <a:gd name="connsiteY6" fmla="*/ 577516 h 1174282"/>
              <a:gd name="connsiteX7" fmla="*/ 240910 w 539293"/>
              <a:gd name="connsiteY7" fmla="*/ 279133 h 1174282"/>
              <a:gd name="connsiteX8" fmla="*/ 327537 w 539293"/>
              <a:gd name="connsiteY8" fmla="*/ 144379 h 1174282"/>
              <a:gd name="connsiteX9" fmla="*/ 443040 w 539293"/>
              <a:gd name="connsiteY9" fmla="*/ 57752 h 1174282"/>
              <a:gd name="connsiteX10" fmla="*/ 539293 w 539293"/>
              <a:gd name="connsiteY10" fmla="*/ 0 h 1174282"/>
              <a:gd name="connsiteX0" fmla="*/ 9903 w 539293"/>
              <a:gd name="connsiteY0" fmla="*/ 1174282 h 1174282"/>
              <a:gd name="connsiteX1" fmla="*/ 278 w 539293"/>
              <a:gd name="connsiteY1" fmla="*/ 1116531 h 1174282"/>
              <a:gd name="connsiteX2" fmla="*/ 19529 w 539293"/>
              <a:gd name="connsiteY2" fmla="*/ 1039529 h 1174282"/>
              <a:gd name="connsiteX3" fmla="*/ 96531 w 539293"/>
              <a:gd name="connsiteY3" fmla="*/ 1001028 h 1174282"/>
              <a:gd name="connsiteX4" fmla="*/ 241578 w 539293"/>
              <a:gd name="connsiteY4" fmla="*/ 945014 h 1174282"/>
              <a:gd name="connsiteX5" fmla="*/ 327537 w 539293"/>
              <a:gd name="connsiteY5" fmla="*/ 904775 h 1174282"/>
              <a:gd name="connsiteX6" fmla="*/ 221659 w 539293"/>
              <a:gd name="connsiteY6" fmla="*/ 577516 h 1174282"/>
              <a:gd name="connsiteX7" fmla="*/ 240910 w 539293"/>
              <a:gd name="connsiteY7" fmla="*/ 279133 h 1174282"/>
              <a:gd name="connsiteX8" fmla="*/ 327537 w 539293"/>
              <a:gd name="connsiteY8" fmla="*/ 144379 h 1174282"/>
              <a:gd name="connsiteX9" fmla="*/ 443040 w 539293"/>
              <a:gd name="connsiteY9" fmla="*/ 57752 h 1174282"/>
              <a:gd name="connsiteX10" fmla="*/ 539293 w 539293"/>
              <a:gd name="connsiteY10" fmla="*/ 0 h 1174282"/>
              <a:gd name="connsiteX0" fmla="*/ 9903 w 539293"/>
              <a:gd name="connsiteY0" fmla="*/ 1174282 h 1174282"/>
              <a:gd name="connsiteX1" fmla="*/ 278 w 539293"/>
              <a:gd name="connsiteY1" fmla="*/ 1116531 h 1174282"/>
              <a:gd name="connsiteX2" fmla="*/ 19529 w 539293"/>
              <a:gd name="connsiteY2" fmla="*/ 1039529 h 1174282"/>
              <a:gd name="connsiteX3" fmla="*/ 96531 w 539293"/>
              <a:gd name="connsiteY3" fmla="*/ 1001028 h 1174282"/>
              <a:gd name="connsiteX4" fmla="*/ 241578 w 539293"/>
              <a:gd name="connsiteY4" fmla="*/ 945014 h 1174282"/>
              <a:gd name="connsiteX5" fmla="*/ 327537 w 539293"/>
              <a:gd name="connsiteY5" fmla="*/ 904775 h 1174282"/>
              <a:gd name="connsiteX6" fmla="*/ 221659 w 539293"/>
              <a:gd name="connsiteY6" fmla="*/ 577516 h 1174282"/>
              <a:gd name="connsiteX7" fmla="*/ 240910 w 539293"/>
              <a:gd name="connsiteY7" fmla="*/ 279133 h 1174282"/>
              <a:gd name="connsiteX8" fmla="*/ 327537 w 539293"/>
              <a:gd name="connsiteY8" fmla="*/ 144379 h 1174282"/>
              <a:gd name="connsiteX9" fmla="*/ 443040 w 539293"/>
              <a:gd name="connsiteY9" fmla="*/ 57752 h 1174282"/>
              <a:gd name="connsiteX10" fmla="*/ 539293 w 539293"/>
              <a:gd name="connsiteY10" fmla="*/ 0 h 1174282"/>
              <a:gd name="connsiteX0" fmla="*/ 9903 w 525006"/>
              <a:gd name="connsiteY0" fmla="*/ 1169520 h 1169520"/>
              <a:gd name="connsiteX1" fmla="*/ 278 w 525006"/>
              <a:gd name="connsiteY1" fmla="*/ 1111769 h 1169520"/>
              <a:gd name="connsiteX2" fmla="*/ 19529 w 525006"/>
              <a:gd name="connsiteY2" fmla="*/ 1034767 h 1169520"/>
              <a:gd name="connsiteX3" fmla="*/ 96531 w 525006"/>
              <a:gd name="connsiteY3" fmla="*/ 996266 h 1169520"/>
              <a:gd name="connsiteX4" fmla="*/ 241578 w 525006"/>
              <a:gd name="connsiteY4" fmla="*/ 940252 h 1169520"/>
              <a:gd name="connsiteX5" fmla="*/ 327537 w 525006"/>
              <a:gd name="connsiteY5" fmla="*/ 900013 h 1169520"/>
              <a:gd name="connsiteX6" fmla="*/ 221659 w 525006"/>
              <a:gd name="connsiteY6" fmla="*/ 572754 h 1169520"/>
              <a:gd name="connsiteX7" fmla="*/ 240910 w 525006"/>
              <a:gd name="connsiteY7" fmla="*/ 274371 h 1169520"/>
              <a:gd name="connsiteX8" fmla="*/ 327537 w 525006"/>
              <a:gd name="connsiteY8" fmla="*/ 139617 h 1169520"/>
              <a:gd name="connsiteX9" fmla="*/ 443040 w 525006"/>
              <a:gd name="connsiteY9" fmla="*/ 52990 h 1169520"/>
              <a:gd name="connsiteX10" fmla="*/ 525006 w 525006"/>
              <a:gd name="connsiteY10" fmla="*/ 0 h 116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006" h="1169520">
                <a:moveTo>
                  <a:pt x="9903" y="1169520"/>
                </a:moveTo>
                <a:cubicBezTo>
                  <a:pt x="4288" y="1151874"/>
                  <a:pt x="-1326" y="1134228"/>
                  <a:pt x="278" y="1111769"/>
                </a:cubicBezTo>
                <a:cubicBezTo>
                  <a:pt x="1882" y="1089310"/>
                  <a:pt x="3487" y="1054017"/>
                  <a:pt x="19529" y="1034767"/>
                </a:cubicBezTo>
                <a:cubicBezTo>
                  <a:pt x="35571" y="1015517"/>
                  <a:pt x="59523" y="1012018"/>
                  <a:pt x="96531" y="996266"/>
                </a:cubicBezTo>
                <a:cubicBezTo>
                  <a:pt x="133539" y="980514"/>
                  <a:pt x="203077" y="956294"/>
                  <a:pt x="241578" y="940252"/>
                </a:cubicBezTo>
                <a:cubicBezTo>
                  <a:pt x="280079" y="924210"/>
                  <a:pt x="286407" y="923163"/>
                  <a:pt x="327537" y="900013"/>
                </a:cubicBezTo>
                <a:cubicBezTo>
                  <a:pt x="368667" y="876863"/>
                  <a:pt x="236097" y="677028"/>
                  <a:pt x="221659" y="572754"/>
                </a:cubicBezTo>
                <a:cubicBezTo>
                  <a:pt x="207221" y="468480"/>
                  <a:pt x="223264" y="346560"/>
                  <a:pt x="240910" y="274371"/>
                </a:cubicBezTo>
                <a:cubicBezTo>
                  <a:pt x="258556" y="202182"/>
                  <a:pt x="293849" y="176514"/>
                  <a:pt x="327537" y="139617"/>
                </a:cubicBezTo>
                <a:cubicBezTo>
                  <a:pt x="361225" y="102720"/>
                  <a:pt x="410129" y="76259"/>
                  <a:pt x="443040" y="52990"/>
                </a:cubicBezTo>
                <a:cubicBezTo>
                  <a:pt x="475951" y="29721"/>
                  <a:pt x="494526" y="16844"/>
                  <a:pt x="525006"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04E85D0-24FC-4378-93D6-5294CA7A257A}"/>
              </a:ext>
            </a:extLst>
          </p:cNvPr>
          <p:cNvSpPr txBox="1"/>
          <p:nvPr/>
        </p:nvSpPr>
        <p:spPr>
          <a:xfrm>
            <a:off x="7657523" y="3251442"/>
            <a:ext cx="1408064" cy="523220"/>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r"/>
            <a:r>
              <a:rPr lang="en-US" sz="1400" b="1" dirty="0">
                <a:solidFill>
                  <a:srgbClr val="2F528F"/>
                </a:solidFill>
                <a:effectLst>
                  <a:glow rad="63500">
                    <a:schemeClr val="bg1"/>
                  </a:glow>
                </a:effectLst>
              </a:rPr>
              <a:t>Confluence</a:t>
            </a:r>
          </a:p>
          <a:p>
            <a:pPr algn="r"/>
            <a:r>
              <a:rPr lang="en-US" sz="1400" b="1" dirty="0">
                <a:solidFill>
                  <a:srgbClr val="2F528F"/>
                </a:solidFill>
                <a:effectLst>
                  <a:glow rad="63500">
                    <a:schemeClr val="bg1"/>
                  </a:glow>
                </a:effectLst>
              </a:rPr>
              <a:t>with P1007</a:t>
            </a:r>
          </a:p>
        </p:txBody>
      </p:sp>
      <p:sp>
        <p:nvSpPr>
          <p:cNvPr id="11" name="Star: 5 Points 10">
            <a:extLst>
              <a:ext uri="{FF2B5EF4-FFF2-40B4-BE49-F238E27FC236}">
                <a16:creationId xmlns:a16="http://schemas.microsoft.com/office/drawing/2014/main" id="{EF8A6B1C-FCB1-4618-9D10-CC83CA2541AA}"/>
              </a:ext>
            </a:extLst>
          </p:cNvPr>
          <p:cNvSpPr/>
          <p:nvPr/>
        </p:nvSpPr>
        <p:spPr>
          <a:xfrm>
            <a:off x="9080282" y="3333572"/>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
            <a:extLst>
              <a:ext uri="{FF2B5EF4-FFF2-40B4-BE49-F238E27FC236}">
                <a16:creationId xmlns:a16="http://schemas.microsoft.com/office/drawing/2014/main" id="{48F259D1-6493-4A6F-9D7D-A2C25416803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3F0157DB-2F7D-4533-B161-1404D25721F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88518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8" y="672478"/>
            <a:ext cx="12119686"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Comparison of Two Source Areas: Oakdale Disposal Site V.S. WCL</a:t>
              </a:r>
            </a:p>
          </p:txBody>
        </p:sp>
      </p:grpSp>
      <p:sp>
        <p:nvSpPr>
          <p:cNvPr id="19" name="TextBox 18">
            <a:extLst>
              <a:ext uri="{FF2B5EF4-FFF2-40B4-BE49-F238E27FC236}">
                <a16:creationId xmlns:a16="http://schemas.microsoft.com/office/drawing/2014/main" id="{7D589BD3-E25F-4118-9DFF-BF6701279E34}"/>
              </a:ext>
            </a:extLst>
          </p:cNvPr>
          <p:cNvSpPr txBox="1"/>
          <p:nvPr/>
        </p:nvSpPr>
        <p:spPr>
          <a:xfrm>
            <a:off x="120161" y="1003808"/>
            <a:ext cx="3649960" cy="577421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400"/>
              </a:spcAft>
              <a:defRPr/>
            </a:pPr>
            <a:r>
              <a:rPr lang="en-US" sz="1100" b="1" dirty="0">
                <a:solidFill>
                  <a:srgbClr val="00B0F0"/>
                </a:solidFill>
                <a:latin typeface="Arial" panose="020B0604020202020204" pitchFamily="34" charset="0"/>
                <a:cs typeface="Arial" panose="020B0604020202020204" pitchFamily="34" charset="0"/>
              </a:rPr>
              <a:t>Disposal Site-Specific PFAS-Containing Waste</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Oakdale Disposal Site (ODS) accepted liquid and solid industrial waste, while the Washington County Landfill (WCL) accepted a variety of industrial and wastewater treatment plant waste. The PFAS contamination associated with these two historic waste streams is made up of different PFAS compounds, resulting in a PFAS “signature” that</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may be unique to each source area.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PFAS signature associated with ODS is generally PFOS-dominant, while the PFAS signature from WCL is generally PFBA-dominant. As a result, analysis of the PFBA:PFOS ratio or the relative distribution of key compounds can be used to evaluate a possible PFAS source contribution at different locations.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Locations that are not associated with either ODS or WCL impacted waters may have a similar PFAS signature; however, the concentrations of all compounds will be significantly lower. This may be a result of widespread anthropogenic use of PFAS and atmospheric deposition</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FB91D97-19A4-4147-ACED-184DF1023A91}"/>
              </a:ext>
            </a:extLst>
          </p:cNvPr>
          <p:cNvSpPr txBox="1"/>
          <p:nvPr/>
        </p:nvSpPr>
        <p:spPr>
          <a:xfrm>
            <a:off x="3883781" y="5295452"/>
            <a:ext cx="8208158" cy="147732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Future Chemometrics Forensic Analysis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By applying multivariate statistical tools such as principal component analysis, hierarchical clustering, and logarithmic transformations to chemistry data using PFAS Chemometrics as a forensics tool, potential source area signatures can be identified and separated by subtle variations to provide powerful forensic interpretations.  This will aid in future understanding of partitioning, fate and transport and source mixing.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Future data analysis will use the above tools to refine the CSM and develop a deeper understanding of how PFAS is behaving in the surface and subsurface features of Project 1007.</a:t>
            </a:r>
          </a:p>
        </p:txBody>
      </p:sp>
      <p:graphicFrame>
        <p:nvGraphicFramePr>
          <p:cNvPr id="46" name="Chart 45">
            <a:extLst>
              <a:ext uri="{FF2B5EF4-FFF2-40B4-BE49-F238E27FC236}">
                <a16:creationId xmlns:a16="http://schemas.microsoft.com/office/drawing/2014/main" id="{2A81D33C-CA78-443A-9CFA-0D0C878FC317}"/>
              </a:ext>
            </a:extLst>
          </p:cNvPr>
          <p:cNvGraphicFramePr>
            <a:graphicFrameLocks/>
          </p:cNvGraphicFramePr>
          <p:nvPr/>
        </p:nvGraphicFramePr>
        <p:xfrm>
          <a:off x="11256200" y="4062621"/>
          <a:ext cx="899643" cy="810705"/>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DD02E8D0-6C82-4926-A582-7674CF59867B}"/>
              </a:ext>
            </a:extLst>
          </p:cNvPr>
          <p:cNvGrpSpPr/>
          <p:nvPr/>
        </p:nvGrpSpPr>
        <p:grpSpPr>
          <a:xfrm>
            <a:off x="3913752" y="1010076"/>
            <a:ext cx="8136701" cy="4373917"/>
            <a:chOff x="3868032" y="1010076"/>
            <a:chExt cx="8136701" cy="4373917"/>
          </a:xfrm>
        </p:grpSpPr>
        <p:pic>
          <p:nvPicPr>
            <p:cNvPr id="89" name="Picture 88">
              <a:extLst>
                <a:ext uri="{FF2B5EF4-FFF2-40B4-BE49-F238E27FC236}">
                  <a16:creationId xmlns:a16="http://schemas.microsoft.com/office/drawing/2014/main" id="{D9275AF9-311C-4E0C-9468-8761761D5E06}"/>
                </a:ext>
              </a:extLst>
            </p:cNvPr>
            <p:cNvPicPr>
              <a:picLocks noChangeAspect="1"/>
            </p:cNvPicPr>
            <p:nvPr/>
          </p:nvPicPr>
          <p:blipFill rotWithShape="1">
            <a:blip r:embed="rId4">
              <a:alphaModFix/>
            </a:blip>
            <a:srcRect l="1127" t="1264"/>
            <a:stretch/>
          </p:blipFill>
          <p:spPr>
            <a:xfrm>
              <a:off x="3868032" y="1010076"/>
              <a:ext cx="8136701" cy="4225980"/>
            </a:xfrm>
            <a:prstGeom prst="rect">
              <a:avLst/>
            </a:prstGeom>
            <a:ln w="34925">
              <a:solidFill>
                <a:srgbClr val="00B0F0"/>
              </a:solidFill>
            </a:ln>
          </p:spPr>
        </p:pic>
        <p:graphicFrame>
          <p:nvGraphicFramePr>
            <p:cNvPr id="22" name="Chart 21">
              <a:extLst>
                <a:ext uri="{FF2B5EF4-FFF2-40B4-BE49-F238E27FC236}">
                  <a16:creationId xmlns:a16="http://schemas.microsoft.com/office/drawing/2014/main" id="{28765493-AC4C-4420-A22A-C6B3544E0879}"/>
                </a:ext>
              </a:extLst>
            </p:cNvPr>
            <p:cNvGraphicFramePr>
              <a:graphicFrameLocks/>
            </p:cNvGraphicFramePr>
            <p:nvPr/>
          </p:nvGraphicFramePr>
          <p:xfrm>
            <a:off x="5567832" y="3802301"/>
            <a:ext cx="899643" cy="810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9FAC83A5-0BC3-4139-9ACD-F789E484A8D7}"/>
                </a:ext>
              </a:extLst>
            </p:cNvPr>
            <p:cNvGraphicFramePr>
              <a:graphicFrameLocks/>
            </p:cNvGraphicFramePr>
            <p:nvPr/>
          </p:nvGraphicFramePr>
          <p:xfrm>
            <a:off x="7276645" y="3902604"/>
            <a:ext cx="899643" cy="810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E82FF198-11DF-4B13-A700-F98A47032F3B}"/>
                </a:ext>
              </a:extLst>
            </p:cNvPr>
            <p:cNvGraphicFramePr>
              <a:graphicFrameLocks/>
            </p:cNvGraphicFramePr>
            <p:nvPr/>
          </p:nvGraphicFramePr>
          <p:xfrm>
            <a:off x="10367038" y="4573288"/>
            <a:ext cx="899643" cy="8107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26">
              <a:extLst>
                <a:ext uri="{FF2B5EF4-FFF2-40B4-BE49-F238E27FC236}">
                  <a16:creationId xmlns:a16="http://schemas.microsoft.com/office/drawing/2014/main" id="{725C48DF-0968-4C09-A6ED-5D46BF1C25A3}"/>
                </a:ext>
              </a:extLst>
            </p:cNvPr>
            <p:cNvGraphicFramePr>
              <a:graphicFrameLocks/>
            </p:cNvGraphicFramePr>
            <p:nvPr/>
          </p:nvGraphicFramePr>
          <p:xfrm>
            <a:off x="9201642" y="3091899"/>
            <a:ext cx="899643" cy="81070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Chart 60">
              <a:extLst>
                <a:ext uri="{FF2B5EF4-FFF2-40B4-BE49-F238E27FC236}">
                  <a16:creationId xmlns:a16="http://schemas.microsoft.com/office/drawing/2014/main" id="{1805CE7C-F821-4EAE-AD74-CEF228737B60}"/>
                </a:ext>
              </a:extLst>
            </p:cNvPr>
            <p:cNvGraphicFramePr>
              <a:graphicFrameLocks/>
            </p:cNvGraphicFramePr>
            <p:nvPr/>
          </p:nvGraphicFramePr>
          <p:xfrm>
            <a:off x="8315817" y="3116078"/>
            <a:ext cx="899643" cy="810705"/>
          </p:xfrm>
          <a:graphic>
            <a:graphicData uri="http://schemas.openxmlformats.org/drawingml/2006/chart">
              <c:chart xmlns:c="http://schemas.openxmlformats.org/drawingml/2006/chart" xmlns:r="http://schemas.openxmlformats.org/officeDocument/2006/relationships" r:id="rId9"/>
            </a:graphicData>
          </a:graphic>
        </p:graphicFrame>
        <p:cxnSp>
          <p:nvCxnSpPr>
            <p:cNvPr id="62" name="Straight Arrow Connector 61">
              <a:extLst>
                <a:ext uri="{FF2B5EF4-FFF2-40B4-BE49-F238E27FC236}">
                  <a16:creationId xmlns:a16="http://schemas.microsoft.com/office/drawing/2014/main" id="{7089E40F-CD75-4F3A-B20A-0FB5D1A20038}"/>
                </a:ext>
              </a:extLst>
            </p:cNvPr>
            <p:cNvCxnSpPr>
              <a:cxnSpLocks/>
            </p:cNvCxnSpPr>
            <p:nvPr/>
          </p:nvCxnSpPr>
          <p:spPr>
            <a:xfrm flipH="1">
              <a:off x="5317283" y="3423699"/>
              <a:ext cx="302333" cy="4484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84E3014-9A27-4832-9B3E-C771BCB5AE7D}"/>
                </a:ext>
              </a:extLst>
            </p:cNvPr>
            <p:cNvCxnSpPr>
              <a:cxnSpLocks/>
            </p:cNvCxnSpPr>
            <p:nvPr/>
          </p:nvCxnSpPr>
          <p:spPr>
            <a:xfrm>
              <a:off x="5751518" y="3423699"/>
              <a:ext cx="733339" cy="5030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73C70C5-D727-4F3E-B041-FFF7096D49CA}"/>
                </a:ext>
              </a:extLst>
            </p:cNvPr>
            <p:cNvSpPr txBox="1"/>
            <p:nvPr/>
          </p:nvSpPr>
          <p:spPr>
            <a:xfrm>
              <a:off x="4332271" y="2982639"/>
              <a:ext cx="2240357" cy="400110"/>
            </a:xfrm>
            <a:prstGeom prst="rect">
              <a:avLst/>
            </a:prstGeom>
            <a:noFill/>
            <a:ln>
              <a:noFill/>
            </a:ln>
            <a:effectLst>
              <a:outerShdw blurRad="50800" dist="38100" algn="l" rotWithShape="0">
                <a:schemeClr val="bg1">
                  <a:alpha val="40000"/>
                </a:schemeClr>
              </a:outerShd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ODS PFAS Signature</a:t>
              </a:r>
            </a:p>
          </p:txBody>
        </p:sp>
        <p:sp>
          <p:nvSpPr>
            <p:cNvPr id="65" name="TextBox 64">
              <a:extLst>
                <a:ext uri="{FF2B5EF4-FFF2-40B4-BE49-F238E27FC236}">
                  <a16:creationId xmlns:a16="http://schemas.microsoft.com/office/drawing/2014/main" id="{98A89907-446A-40D8-8273-23F02CD85203}"/>
                </a:ext>
              </a:extLst>
            </p:cNvPr>
            <p:cNvSpPr txBox="1"/>
            <p:nvPr/>
          </p:nvSpPr>
          <p:spPr>
            <a:xfrm>
              <a:off x="9412651" y="1552127"/>
              <a:ext cx="1339810" cy="70788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WCL PFAS Signature</a:t>
              </a:r>
            </a:p>
          </p:txBody>
        </p:sp>
        <p:cxnSp>
          <p:nvCxnSpPr>
            <p:cNvPr id="66" name="Straight Arrow Connector 65">
              <a:extLst>
                <a:ext uri="{FF2B5EF4-FFF2-40B4-BE49-F238E27FC236}">
                  <a16:creationId xmlns:a16="http://schemas.microsoft.com/office/drawing/2014/main" id="{8AB55902-B25E-4C18-B63B-C57A2B7CFF9D}"/>
                </a:ext>
              </a:extLst>
            </p:cNvPr>
            <p:cNvCxnSpPr>
              <a:cxnSpLocks/>
            </p:cNvCxnSpPr>
            <p:nvPr/>
          </p:nvCxnSpPr>
          <p:spPr>
            <a:xfrm flipH="1">
              <a:off x="10043649" y="2287479"/>
              <a:ext cx="29219" cy="5568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7118F8-C843-4654-8B08-B76109DD7A7D}"/>
                </a:ext>
              </a:extLst>
            </p:cNvPr>
            <p:cNvCxnSpPr>
              <a:cxnSpLocks/>
            </p:cNvCxnSpPr>
            <p:nvPr/>
          </p:nvCxnSpPr>
          <p:spPr>
            <a:xfrm>
              <a:off x="8144198" y="3798859"/>
              <a:ext cx="621440" cy="7559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Chart 67">
              <a:extLst>
                <a:ext uri="{FF2B5EF4-FFF2-40B4-BE49-F238E27FC236}">
                  <a16:creationId xmlns:a16="http://schemas.microsoft.com/office/drawing/2014/main" id="{239D968F-48F1-4B5D-A28C-CEB0467A525C}"/>
                </a:ext>
              </a:extLst>
            </p:cNvPr>
            <p:cNvGraphicFramePr>
              <a:graphicFrameLocks/>
            </p:cNvGraphicFramePr>
            <p:nvPr/>
          </p:nvGraphicFramePr>
          <p:xfrm>
            <a:off x="10682469" y="2574784"/>
            <a:ext cx="973975" cy="812199"/>
          </p:xfrm>
          <a:graphic>
            <a:graphicData uri="http://schemas.openxmlformats.org/drawingml/2006/chart">
              <c:chart xmlns:c="http://schemas.openxmlformats.org/drawingml/2006/chart" xmlns:r="http://schemas.openxmlformats.org/officeDocument/2006/relationships" r:id="rId10"/>
            </a:graphicData>
          </a:graphic>
        </p:graphicFrame>
        <p:sp>
          <p:nvSpPr>
            <p:cNvPr id="69" name="TextBox 68">
              <a:extLst>
                <a:ext uri="{FF2B5EF4-FFF2-40B4-BE49-F238E27FC236}">
                  <a16:creationId xmlns:a16="http://schemas.microsoft.com/office/drawing/2014/main" id="{326FB5DA-FB13-4199-AA92-6B50C05BEF33}"/>
                </a:ext>
              </a:extLst>
            </p:cNvPr>
            <p:cNvSpPr txBox="1"/>
            <p:nvPr/>
          </p:nvSpPr>
          <p:spPr>
            <a:xfrm>
              <a:off x="6616198" y="2986568"/>
              <a:ext cx="1809995" cy="132343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2000" dirty="0">
                  <a:ln w="6350">
                    <a:noFill/>
                  </a:ln>
                  <a:solidFill>
                    <a:srgbClr val="00B0F0"/>
                  </a:solidFill>
                  <a:effectLst>
                    <a:outerShdw blurRad="50800" dist="38100" dir="2700000" algn="tl" rotWithShape="0">
                      <a:schemeClr val="bg1">
                        <a:alpha val="40000"/>
                      </a:schemeClr>
                    </a:outerShdw>
                  </a:effectLst>
                </a:rPr>
                <a:t>Low Concentration Widespread PFAS</a:t>
              </a:r>
            </a:p>
          </p:txBody>
        </p:sp>
        <p:sp>
          <p:nvSpPr>
            <p:cNvPr id="70" name="Oval 69">
              <a:extLst>
                <a:ext uri="{FF2B5EF4-FFF2-40B4-BE49-F238E27FC236}">
                  <a16:creationId xmlns:a16="http://schemas.microsoft.com/office/drawing/2014/main" id="{8990DEFF-8053-4BEB-BEA1-8FB5F02B2006}"/>
                </a:ext>
              </a:extLst>
            </p:cNvPr>
            <p:cNvSpPr/>
            <p:nvPr/>
          </p:nvSpPr>
          <p:spPr>
            <a:xfrm>
              <a:off x="9076713" y="3091232"/>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D0CC6EB8-7A5D-4E52-A593-02FC0C5C794F}"/>
                </a:ext>
              </a:extLst>
            </p:cNvPr>
            <p:cNvCxnSpPr>
              <a:cxnSpLocks/>
            </p:cNvCxnSpPr>
            <p:nvPr/>
          </p:nvCxnSpPr>
          <p:spPr>
            <a:xfrm flipH="1">
              <a:off x="9215460" y="2287479"/>
              <a:ext cx="716341" cy="9343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FC60704-5AB4-4D40-A011-BB31779EB926}"/>
                </a:ext>
              </a:extLst>
            </p:cNvPr>
            <p:cNvSpPr/>
            <p:nvPr/>
          </p:nvSpPr>
          <p:spPr>
            <a:xfrm>
              <a:off x="9598996" y="3008551"/>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0564957-8948-4866-BA40-915F5409F3EA}"/>
                </a:ext>
              </a:extLst>
            </p:cNvPr>
            <p:cNvSpPr/>
            <p:nvPr/>
          </p:nvSpPr>
          <p:spPr>
            <a:xfrm>
              <a:off x="4675984" y="435896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65A5C23-898B-457D-BAE6-805D1DE959C5}"/>
                </a:ext>
              </a:extLst>
            </p:cNvPr>
            <p:cNvSpPr/>
            <p:nvPr/>
          </p:nvSpPr>
          <p:spPr>
            <a:xfrm>
              <a:off x="6288087" y="438021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44EF28-B07E-4541-A43D-CFA0B8261A31}"/>
                </a:ext>
              </a:extLst>
            </p:cNvPr>
            <p:cNvSpPr/>
            <p:nvPr/>
          </p:nvSpPr>
          <p:spPr>
            <a:xfrm>
              <a:off x="5247009" y="427064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Chart 77">
              <a:extLst>
                <a:ext uri="{FF2B5EF4-FFF2-40B4-BE49-F238E27FC236}">
                  <a16:creationId xmlns:a16="http://schemas.microsoft.com/office/drawing/2014/main" id="{8C5D0CC7-8E37-4696-9035-A46411E61B6F}"/>
                </a:ext>
              </a:extLst>
            </p:cNvPr>
            <p:cNvGraphicFramePr>
              <a:graphicFrameLocks/>
            </p:cNvGraphicFramePr>
            <p:nvPr/>
          </p:nvGraphicFramePr>
          <p:xfrm>
            <a:off x="4577114" y="3529910"/>
            <a:ext cx="898230" cy="810705"/>
          </p:xfrm>
          <a:graphic>
            <a:graphicData uri="http://schemas.openxmlformats.org/drawingml/2006/chart">
              <c:chart xmlns:c="http://schemas.openxmlformats.org/drawingml/2006/chart" xmlns:r="http://schemas.openxmlformats.org/officeDocument/2006/relationships" r:id="rId11"/>
            </a:graphicData>
          </a:graphic>
        </p:graphicFrame>
        <p:sp>
          <p:nvSpPr>
            <p:cNvPr id="79" name="Rectangle 78">
              <a:extLst>
                <a:ext uri="{FF2B5EF4-FFF2-40B4-BE49-F238E27FC236}">
                  <a16:creationId xmlns:a16="http://schemas.microsoft.com/office/drawing/2014/main" id="{C399C908-EA02-4326-90AC-52D61098E103}"/>
                </a:ext>
              </a:extLst>
            </p:cNvPr>
            <p:cNvSpPr/>
            <p:nvPr/>
          </p:nvSpPr>
          <p:spPr>
            <a:xfrm>
              <a:off x="10694429" y="307246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34EA880-B6E7-4072-B883-22F63866FBCA}"/>
                </a:ext>
              </a:extLst>
            </p:cNvPr>
            <p:cNvSpPr/>
            <p:nvPr/>
          </p:nvSpPr>
          <p:spPr>
            <a:xfrm>
              <a:off x="7347589" y="2146287"/>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58FA57-4B72-4352-83E9-862D2169718F}"/>
                </a:ext>
              </a:extLst>
            </p:cNvPr>
            <p:cNvSpPr/>
            <p:nvPr/>
          </p:nvSpPr>
          <p:spPr>
            <a:xfrm>
              <a:off x="8504478" y="4704199"/>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286B4081-B2AD-45F3-9577-359633CBA998}"/>
                </a:ext>
              </a:extLst>
            </p:cNvPr>
            <p:cNvCxnSpPr>
              <a:cxnSpLocks/>
              <a:stCxn id="69" idx="0"/>
            </p:cNvCxnSpPr>
            <p:nvPr/>
          </p:nvCxnSpPr>
          <p:spPr>
            <a:xfrm flipH="1" flipV="1">
              <a:off x="7201364" y="2414218"/>
              <a:ext cx="319832" cy="5723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D3D4E12-A3EA-4FA1-9A02-83576384F50D}"/>
                </a:ext>
              </a:extLst>
            </p:cNvPr>
            <p:cNvCxnSpPr>
              <a:cxnSpLocks/>
            </p:cNvCxnSpPr>
            <p:nvPr/>
          </p:nvCxnSpPr>
          <p:spPr>
            <a:xfrm flipH="1">
              <a:off x="5663210" y="3413904"/>
              <a:ext cx="43715" cy="9647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BD57F2-B07F-4A52-8533-3FB5ED85C8DC}"/>
                </a:ext>
              </a:extLst>
            </p:cNvPr>
            <p:cNvCxnSpPr>
              <a:cxnSpLocks/>
            </p:cNvCxnSpPr>
            <p:nvPr/>
          </p:nvCxnSpPr>
          <p:spPr>
            <a:xfrm>
              <a:off x="10184716" y="2287479"/>
              <a:ext cx="711884" cy="4638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5">
              <a:extLst>
                <a:ext uri="{FF2B5EF4-FFF2-40B4-BE49-F238E27FC236}">
                  <a16:creationId xmlns:a16="http://schemas.microsoft.com/office/drawing/2014/main" id="{B20ECFB3-3FA8-43C8-B7EE-E9C7ADE9F8E9}"/>
                </a:ext>
              </a:extLst>
            </p:cNvPr>
            <p:cNvSpPr/>
            <p:nvPr/>
          </p:nvSpPr>
          <p:spPr>
            <a:xfrm>
              <a:off x="3935139" y="1058547"/>
              <a:ext cx="2419750"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Distribution by Source Area</a:t>
              </a:r>
            </a:p>
          </p:txBody>
        </p:sp>
        <p:pic>
          <p:nvPicPr>
            <p:cNvPr id="86" name="Picture 85">
              <a:extLst>
                <a:ext uri="{FF2B5EF4-FFF2-40B4-BE49-F238E27FC236}">
                  <a16:creationId xmlns:a16="http://schemas.microsoft.com/office/drawing/2014/main" id="{367081F1-02BE-474A-9BAD-E1F4A2CB47AF}"/>
                </a:ext>
              </a:extLst>
            </p:cNvPr>
            <p:cNvPicPr>
              <a:picLocks noChangeAspect="1"/>
            </p:cNvPicPr>
            <p:nvPr/>
          </p:nvPicPr>
          <p:blipFill rotWithShape="1">
            <a:blip r:embed="rId12"/>
            <a:srcRect r="21831" b="-8272"/>
            <a:stretch/>
          </p:blipFill>
          <p:spPr>
            <a:xfrm>
              <a:off x="10165666" y="4825813"/>
              <a:ext cx="1786957" cy="360950"/>
            </a:xfrm>
            <a:prstGeom prst="rect">
              <a:avLst/>
            </a:prstGeom>
          </p:spPr>
        </p:pic>
      </p:grpSp>
      <p:sp>
        <p:nvSpPr>
          <p:cNvPr id="87" name="TextBox 86">
            <a:extLst>
              <a:ext uri="{FF2B5EF4-FFF2-40B4-BE49-F238E27FC236}">
                <a16:creationId xmlns:a16="http://schemas.microsoft.com/office/drawing/2014/main" id="{17DA6CBB-45EF-4AC0-8534-C97C72B748CC}"/>
              </a:ext>
            </a:extLst>
          </p:cNvPr>
          <p:cNvSpPr txBox="1"/>
          <p:nvPr/>
        </p:nvSpPr>
        <p:spPr>
          <a:xfrm>
            <a:off x="360829" y="4814960"/>
            <a:ext cx="3168624" cy="276999"/>
          </a:xfrm>
          <a:prstGeom prst="rect">
            <a:avLst/>
          </a:prstGeom>
          <a:noFill/>
        </p:spPr>
        <p:txBody>
          <a:bodyPr wrap="none" rtlCol="0">
            <a:spAutoFit/>
          </a:bodyPr>
          <a:lstStyle/>
          <a:p>
            <a:r>
              <a:rPr lang="en-US" sz="1200" b="1" dirty="0">
                <a:solidFill>
                  <a:srgbClr val="00B0F0"/>
                </a:solidFill>
                <a:latin typeface="Arial" panose="020B0604020202020204" pitchFamily="34" charset="0"/>
                <a:cs typeface="Arial" panose="020B0604020202020204" pitchFamily="34" charset="0"/>
              </a:rPr>
              <a:t>Typical</a:t>
            </a:r>
            <a:r>
              <a:rPr lang="en-US" sz="1200" dirty="0">
                <a:latin typeface="Arial" panose="020B0604020202020204" pitchFamily="34" charset="0"/>
                <a:cs typeface="Arial" panose="020B0604020202020204" pitchFamily="34" charset="0"/>
              </a:rPr>
              <a:t> </a:t>
            </a:r>
            <a:r>
              <a:rPr lang="en-US" sz="1200" b="1" dirty="0">
                <a:solidFill>
                  <a:srgbClr val="00B0F0"/>
                </a:solidFill>
                <a:latin typeface="Arial" panose="020B0604020202020204" pitchFamily="34" charset="0"/>
                <a:cs typeface="Arial" panose="020B0604020202020204" pitchFamily="34" charset="0"/>
              </a:rPr>
              <a:t>PFAS Distribution: ODS vs WCL</a:t>
            </a:r>
          </a:p>
        </p:txBody>
      </p:sp>
      <p:sp>
        <p:nvSpPr>
          <p:cNvPr id="88" name="TextBox 87">
            <a:extLst>
              <a:ext uri="{FF2B5EF4-FFF2-40B4-BE49-F238E27FC236}">
                <a16:creationId xmlns:a16="http://schemas.microsoft.com/office/drawing/2014/main" id="{AB0FDB34-1AFB-4D8F-B276-69D2B8486B6B}"/>
              </a:ext>
            </a:extLst>
          </p:cNvPr>
          <p:cNvSpPr txBox="1"/>
          <p:nvPr/>
        </p:nvSpPr>
        <p:spPr>
          <a:xfrm>
            <a:off x="147824" y="4994385"/>
            <a:ext cx="1311578"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ODS</a:t>
            </a:r>
          </a:p>
          <a:p>
            <a:pPr algn="ctr"/>
            <a:r>
              <a:rPr lang="en-US" sz="1200" dirty="0">
                <a:latin typeface="Arial" panose="020B0604020202020204" pitchFamily="34" charset="0"/>
                <a:cs typeface="Arial" panose="020B0604020202020204" pitchFamily="34" charset="0"/>
              </a:rPr>
              <a:t>PFOS-Dominant</a:t>
            </a:r>
          </a:p>
        </p:txBody>
      </p:sp>
      <p:sp>
        <p:nvSpPr>
          <p:cNvPr id="90" name="TextBox 89">
            <a:extLst>
              <a:ext uri="{FF2B5EF4-FFF2-40B4-BE49-F238E27FC236}">
                <a16:creationId xmlns:a16="http://schemas.microsoft.com/office/drawing/2014/main" id="{0FBA2697-9EF6-4088-8F13-83899A841075}"/>
              </a:ext>
            </a:extLst>
          </p:cNvPr>
          <p:cNvSpPr txBox="1"/>
          <p:nvPr/>
        </p:nvSpPr>
        <p:spPr>
          <a:xfrm>
            <a:off x="2435460" y="4949768"/>
            <a:ext cx="1293944"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WCL</a:t>
            </a:r>
          </a:p>
          <a:p>
            <a:pPr algn="ctr"/>
            <a:r>
              <a:rPr lang="en-US" sz="1200" dirty="0">
                <a:latin typeface="Arial" panose="020B0604020202020204" pitchFamily="34" charset="0"/>
                <a:cs typeface="Arial" panose="020B0604020202020204" pitchFamily="34" charset="0"/>
              </a:rPr>
              <a:t>PFBA-Dominant</a:t>
            </a:r>
          </a:p>
        </p:txBody>
      </p:sp>
      <p:graphicFrame>
        <p:nvGraphicFramePr>
          <p:cNvPr id="59" name="Chart 58">
            <a:extLst>
              <a:ext uri="{FF2B5EF4-FFF2-40B4-BE49-F238E27FC236}">
                <a16:creationId xmlns:a16="http://schemas.microsoft.com/office/drawing/2014/main" id="{9F6F0878-A70F-40E9-8F84-A043AFB684D0}"/>
              </a:ext>
            </a:extLst>
          </p:cNvPr>
          <p:cNvGraphicFramePr>
            <a:graphicFrameLocks/>
          </p:cNvGraphicFramePr>
          <p:nvPr/>
        </p:nvGraphicFramePr>
        <p:xfrm>
          <a:off x="4640721" y="3547258"/>
          <a:ext cx="899643" cy="8122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1" name="Chart 90">
            <a:extLst>
              <a:ext uri="{FF2B5EF4-FFF2-40B4-BE49-F238E27FC236}">
                <a16:creationId xmlns:a16="http://schemas.microsoft.com/office/drawing/2014/main" id="{61A5CF70-7470-48A3-8D50-B10E40784F43}"/>
              </a:ext>
            </a:extLst>
          </p:cNvPr>
          <p:cNvGraphicFramePr>
            <a:graphicFrameLocks/>
          </p:cNvGraphicFramePr>
          <p:nvPr/>
        </p:nvGraphicFramePr>
        <p:xfrm>
          <a:off x="10815329" y="2565920"/>
          <a:ext cx="899643" cy="8122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2" name="Chart 91">
            <a:extLst>
              <a:ext uri="{FF2B5EF4-FFF2-40B4-BE49-F238E27FC236}">
                <a16:creationId xmlns:a16="http://schemas.microsoft.com/office/drawing/2014/main" id="{74209DCE-7325-40D4-9DC7-C91DA124CC64}"/>
              </a:ext>
            </a:extLst>
          </p:cNvPr>
          <p:cNvGraphicFramePr>
            <a:graphicFrameLocks/>
          </p:cNvGraphicFramePr>
          <p:nvPr/>
        </p:nvGraphicFramePr>
        <p:xfrm>
          <a:off x="8676123" y="4307208"/>
          <a:ext cx="893192" cy="812201"/>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3" name="Chart 92">
            <a:extLst>
              <a:ext uri="{FF2B5EF4-FFF2-40B4-BE49-F238E27FC236}">
                <a16:creationId xmlns:a16="http://schemas.microsoft.com/office/drawing/2014/main" id="{C57E3E6B-8696-4E11-9DB9-6C275A5D02DA}"/>
              </a:ext>
            </a:extLst>
          </p:cNvPr>
          <p:cNvGraphicFramePr>
            <a:graphicFrameLocks/>
          </p:cNvGraphicFramePr>
          <p:nvPr/>
        </p:nvGraphicFramePr>
        <p:xfrm>
          <a:off x="9631589" y="2795352"/>
          <a:ext cx="893192" cy="812202"/>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5" name="Chart 94">
            <a:extLst>
              <a:ext uri="{FF2B5EF4-FFF2-40B4-BE49-F238E27FC236}">
                <a16:creationId xmlns:a16="http://schemas.microsoft.com/office/drawing/2014/main" id="{3A107DF8-4932-4C87-9DD7-FCFBD3744287}"/>
              </a:ext>
            </a:extLst>
          </p:cNvPr>
          <p:cNvGraphicFramePr>
            <a:graphicFrameLocks/>
          </p:cNvGraphicFramePr>
          <p:nvPr/>
        </p:nvGraphicFramePr>
        <p:xfrm>
          <a:off x="10707898" y="2595878"/>
          <a:ext cx="875660" cy="815752"/>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6" name="Chart 95">
            <a:extLst>
              <a:ext uri="{FF2B5EF4-FFF2-40B4-BE49-F238E27FC236}">
                <a16:creationId xmlns:a16="http://schemas.microsoft.com/office/drawing/2014/main" id="{C57E3E6B-8696-4E11-9DB9-6C275A5D02DA}"/>
              </a:ext>
            </a:extLst>
          </p:cNvPr>
          <p:cNvGraphicFramePr>
            <a:graphicFrameLocks/>
          </p:cNvGraphicFramePr>
          <p:nvPr/>
        </p:nvGraphicFramePr>
        <p:xfrm>
          <a:off x="9689474" y="2808557"/>
          <a:ext cx="875660" cy="812583"/>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7" name="Chart 96">
            <a:extLst>
              <a:ext uri="{FF2B5EF4-FFF2-40B4-BE49-F238E27FC236}">
                <a16:creationId xmlns:a16="http://schemas.microsoft.com/office/drawing/2014/main" id="{E7F387F0-093B-4EA6-B21D-5AF9EF25FE35}"/>
              </a:ext>
            </a:extLst>
          </p:cNvPr>
          <p:cNvGraphicFramePr>
            <a:graphicFrameLocks/>
          </p:cNvGraphicFramePr>
          <p:nvPr/>
        </p:nvGraphicFramePr>
        <p:xfrm>
          <a:off x="8781193" y="3120497"/>
          <a:ext cx="875660" cy="81476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8" name="Chart 97">
            <a:extLst>
              <a:ext uri="{FF2B5EF4-FFF2-40B4-BE49-F238E27FC236}">
                <a16:creationId xmlns:a16="http://schemas.microsoft.com/office/drawing/2014/main" id="{AFF2E5FB-C5FB-4513-9F61-AED8BC241B6B}"/>
              </a:ext>
            </a:extLst>
          </p:cNvPr>
          <p:cNvGraphicFramePr>
            <a:graphicFrameLocks/>
          </p:cNvGraphicFramePr>
          <p:nvPr/>
        </p:nvGraphicFramePr>
        <p:xfrm>
          <a:off x="6623384" y="1717712"/>
          <a:ext cx="896190" cy="810838"/>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99" name="Chart 98">
            <a:extLst>
              <a:ext uri="{FF2B5EF4-FFF2-40B4-BE49-F238E27FC236}">
                <a16:creationId xmlns:a16="http://schemas.microsoft.com/office/drawing/2014/main" id="{74209DCE-7325-40D4-9DC7-C91DA124CC64}"/>
              </a:ext>
            </a:extLst>
          </p:cNvPr>
          <p:cNvGraphicFramePr>
            <a:graphicFrameLocks/>
          </p:cNvGraphicFramePr>
          <p:nvPr/>
        </p:nvGraphicFramePr>
        <p:xfrm>
          <a:off x="8668883" y="4289519"/>
          <a:ext cx="875660" cy="820748"/>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0" name="Chart 99">
            <a:extLst>
              <a:ext uri="{FF2B5EF4-FFF2-40B4-BE49-F238E27FC236}">
                <a16:creationId xmlns:a16="http://schemas.microsoft.com/office/drawing/2014/main" id="{75650E71-A936-45B7-A7CE-429E3DDADA9A}"/>
              </a:ext>
            </a:extLst>
          </p:cNvPr>
          <p:cNvGraphicFramePr>
            <a:graphicFrameLocks/>
          </p:cNvGraphicFramePr>
          <p:nvPr/>
        </p:nvGraphicFramePr>
        <p:xfrm>
          <a:off x="5406174" y="4296680"/>
          <a:ext cx="899643" cy="812202"/>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01" name="Chart 100">
            <a:extLst>
              <a:ext uri="{FF2B5EF4-FFF2-40B4-BE49-F238E27FC236}">
                <a16:creationId xmlns:a16="http://schemas.microsoft.com/office/drawing/2014/main" id="{5DC3A5FA-E99E-4AA7-BFC7-F3151042D4B2}"/>
              </a:ext>
            </a:extLst>
          </p:cNvPr>
          <p:cNvGraphicFramePr>
            <a:graphicFrameLocks/>
          </p:cNvGraphicFramePr>
          <p:nvPr/>
        </p:nvGraphicFramePr>
        <p:xfrm>
          <a:off x="6384775" y="3675210"/>
          <a:ext cx="890830" cy="812203"/>
        </p:xfrm>
        <a:graphic>
          <a:graphicData uri="http://schemas.openxmlformats.org/drawingml/2006/chart">
            <c:chart xmlns:c="http://schemas.openxmlformats.org/drawingml/2006/chart" xmlns:r="http://schemas.openxmlformats.org/officeDocument/2006/relationships" r:id="rId23"/>
          </a:graphicData>
        </a:graphic>
      </p:graphicFrame>
      <p:pic>
        <p:nvPicPr>
          <p:cNvPr id="102" name="Picture 101">
            <a:extLst>
              <a:ext uri="{FF2B5EF4-FFF2-40B4-BE49-F238E27FC236}">
                <a16:creationId xmlns:a16="http://schemas.microsoft.com/office/drawing/2014/main" id="{2987D1FA-B3C0-43D3-8B5C-1720413E35F3}"/>
              </a:ext>
            </a:extLst>
          </p:cNvPr>
          <p:cNvPicPr>
            <a:picLocks noChangeAspect="1"/>
          </p:cNvPicPr>
          <p:nvPr/>
        </p:nvPicPr>
        <p:blipFill>
          <a:blip r:embed="rId24"/>
          <a:stretch>
            <a:fillRect/>
          </a:stretch>
        </p:blipFill>
        <p:spPr>
          <a:xfrm>
            <a:off x="205253" y="6516406"/>
            <a:ext cx="1666875" cy="219075"/>
          </a:xfrm>
          <a:prstGeom prst="rect">
            <a:avLst/>
          </a:prstGeom>
          <a:ln w="15875">
            <a:noFill/>
          </a:ln>
        </p:spPr>
      </p:pic>
      <p:graphicFrame>
        <p:nvGraphicFramePr>
          <p:cNvPr id="104" name="Chart 103">
            <a:extLst>
              <a:ext uri="{FF2B5EF4-FFF2-40B4-BE49-F238E27FC236}">
                <a16:creationId xmlns:a16="http://schemas.microsoft.com/office/drawing/2014/main" id="{37AC12CF-E89F-4C93-8394-470CC4A13E78}"/>
              </a:ext>
            </a:extLst>
          </p:cNvPr>
          <p:cNvGraphicFramePr>
            <a:graphicFrameLocks/>
          </p:cNvGraphicFramePr>
          <p:nvPr>
            <p:extLst>
              <p:ext uri="{D42A27DB-BD31-4B8C-83A1-F6EECF244321}">
                <p14:modId xmlns:p14="http://schemas.microsoft.com/office/powerpoint/2010/main" val="2066426500"/>
              </p:ext>
            </p:extLst>
          </p:nvPr>
        </p:nvGraphicFramePr>
        <p:xfrm>
          <a:off x="205253" y="5425356"/>
          <a:ext cx="1057411" cy="906202"/>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05" name="Chart 104">
            <a:extLst>
              <a:ext uri="{FF2B5EF4-FFF2-40B4-BE49-F238E27FC236}">
                <a16:creationId xmlns:a16="http://schemas.microsoft.com/office/drawing/2014/main" id="{0B5CA190-A4A5-499B-A209-0046FE8D8D7A}"/>
              </a:ext>
            </a:extLst>
          </p:cNvPr>
          <p:cNvGraphicFramePr>
            <a:graphicFrameLocks/>
          </p:cNvGraphicFramePr>
          <p:nvPr>
            <p:extLst>
              <p:ext uri="{D42A27DB-BD31-4B8C-83A1-F6EECF244321}">
                <p14:modId xmlns:p14="http://schemas.microsoft.com/office/powerpoint/2010/main" val="2735988850"/>
              </p:ext>
            </p:extLst>
          </p:nvPr>
        </p:nvGraphicFramePr>
        <p:xfrm>
          <a:off x="2558234" y="5353597"/>
          <a:ext cx="1057411" cy="906202"/>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106" name="Chart 105">
            <a:extLst>
              <a:ext uri="{FF2B5EF4-FFF2-40B4-BE49-F238E27FC236}">
                <a16:creationId xmlns:a16="http://schemas.microsoft.com/office/drawing/2014/main" id="{8475CDBA-6DB8-4A5F-9652-E60727D547DD}"/>
              </a:ext>
            </a:extLst>
          </p:cNvPr>
          <p:cNvGraphicFramePr>
            <a:graphicFrameLocks/>
          </p:cNvGraphicFramePr>
          <p:nvPr>
            <p:extLst>
              <p:ext uri="{D42A27DB-BD31-4B8C-83A1-F6EECF244321}">
                <p14:modId xmlns:p14="http://schemas.microsoft.com/office/powerpoint/2010/main" val="1784478553"/>
              </p:ext>
            </p:extLst>
          </p:nvPr>
        </p:nvGraphicFramePr>
        <p:xfrm>
          <a:off x="1423592" y="5782901"/>
          <a:ext cx="1062711" cy="906203"/>
        </p:xfrm>
        <a:graphic>
          <a:graphicData uri="http://schemas.openxmlformats.org/drawingml/2006/chart">
            <c:chart xmlns:c="http://schemas.openxmlformats.org/drawingml/2006/chart" xmlns:r="http://schemas.openxmlformats.org/officeDocument/2006/relationships" r:id="rId27"/>
          </a:graphicData>
        </a:graphic>
      </p:graphicFrame>
      <p:sp>
        <p:nvSpPr>
          <p:cNvPr id="107" name="TextBox 106">
            <a:extLst>
              <a:ext uri="{FF2B5EF4-FFF2-40B4-BE49-F238E27FC236}">
                <a16:creationId xmlns:a16="http://schemas.microsoft.com/office/drawing/2014/main" id="{6EFFE493-ED79-4666-85A0-501BB0FFE9D8}"/>
              </a:ext>
            </a:extLst>
          </p:cNvPr>
          <p:cNvSpPr txBox="1"/>
          <p:nvPr/>
        </p:nvSpPr>
        <p:spPr>
          <a:xfrm>
            <a:off x="1148929" y="5313906"/>
            <a:ext cx="1629139"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Low Concentration Widespread PFAS*</a:t>
            </a:r>
          </a:p>
        </p:txBody>
      </p:sp>
      <p:sp>
        <p:nvSpPr>
          <p:cNvPr id="108" name="TextBox 107">
            <a:extLst>
              <a:ext uri="{FF2B5EF4-FFF2-40B4-BE49-F238E27FC236}">
                <a16:creationId xmlns:a16="http://schemas.microsoft.com/office/drawing/2014/main" id="{DE91B91D-2D7C-4DB2-BB25-3EC6FD0E3BEE}"/>
              </a:ext>
            </a:extLst>
          </p:cNvPr>
          <p:cNvSpPr txBox="1"/>
          <p:nvPr/>
        </p:nvSpPr>
        <p:spPr>
          <a:xfrm>
            <a:off x="2117447" y="6096448"/>
            <a:ext cx="1747915" cy="707886"/>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*Key difference between unknown anthropogenic source and WCL is the concentrations.</a:t>
            </a:r>
          </a:p>
        </p:txBody>
      </p:sp>
      <p:sp>
        <p:nvSpPr>
          <p:cNvPr id="73" name="Rounded Rectangle 5">
            <a:extLst>
              <a:ext uri="{FF2B5EF4-FFF2-40B4-BE49-F238E27FC236}">
                <a16:creationId xmlns:a16="http://schemas.microsoft.com/office/drawing/2014/main" id="{ADBAB989-FDC7-43ED-9C37-D9827D0829F8}"/>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EE6892E4-0D49-4423-8BBA-71C40BEDD4B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752612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Box 118">
            <a:extLst>
              <a:ext uri="{FF2B5EF4-FFF2-40B4-BE49-F238E27FC236}">
                <a16:creationId xmlns:a16="http://schemas.microsoft.com/office/drawing/2014/main" id="{BB90493A-E2CB-4FEF-90CB-C9211FFB0455}"/>
              </a:ext>
            </a:extLst>
          </p:cNvPr>
          <p:cNvSpPr txBox="1"/>
          <p:nvPr/>
        </p:nvSpPr>
        <p:spPr>
          <a:xfrm>
            <a:off x="9613991" y="1020157"/>
            <a:ext cx="2587860" cy="5816977"/>
          </a:xfrm>
          <a:prstGeom prst="rect">
            <a:avLst/>
          </a:prstGeom>
          <a:noFill/>
          <a:ln w="34925">
            <a:no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AECOM Beta Sites</a:t>
            </a:r>
            <a:endParaRPr lang="en-US" sz="1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Beta Site 1 (BS1)</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300"/>
              </a:spcAft>
              <a:defRPr/>
            </a:pPr>
            <a:r>
              <a:rPr lang="en-US" sz="1050" dirty="0">
                <a:latin typeface="Arial" panose="020B0604020202020204" pitchFamily="34" charset="0"/>
                <a:cs typeface="Arial" panose="020B0604020202020204" pitchFamily="34" charset="0"/>
              </a:rPr>
              <a:t>MW1A: Jordan Aquifer Well</a:t>
            </a:r>
          </a:p>
          <a:p>
            <a:pPr algn="ctr" defTabSz="1063460" fontAlgn="auto">
              <a:spcBef>
                <a:spcPts val="0"/>
              </a:spcBef>
              <a:spcAft>
                <a:spcPts val="300"/>
              </a:spcAft>
              <a:defRPr/>
            </a:pPr>
            <a:r>
              <a:rPr lang="en-US" sz="1050" dirty="0">
                <a:latin typeface="Arial" panose="020B0604020202020204" pitchFamily="34" charset="0"/>
                <a:cs typeface="Arial" panose="020B0604020202020204" pitchFamily="34" charset="0"/>
              </a:rPr>
              <a:t>MW1B: St Peter Aquifer Well</a:t>
            </a:r>
          </a:p>
          <a:p>
            <a:pPr algn="ctr" defTabSz="1063460" fontAlgn="auto">
              <a:spcBef>
                <a:spcPts val="0"/>
              </a:spcBef>
              <a:spcAft>
                <a:spcPts val="300"/>
              </a:spcAft>
              <a:defRPr/>
            </a:pPr>
            <a:r>
              <a:rPr lang="en-US" sz="1050" dirty="0">
                <a:latin typeface="Arial" panose="020B0604020202020204" pitchFamily="34" charset="0"/>
                <a:cs typeface="Arial" panose="020B0604020202020204" pitchFamily="34" charset="0"/>
              </a:rPr>
              <a:t>MW1C: Platteville Aquifer Well</a:t>
            </a: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Vertical Aquifer Profile Samples from Quaternary Aquifer, Shakopee Aquifer, and Oneota Aquitard</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Beta Site 14 (BS14)</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i="1" dirty="0">
                <a:latin typeface="Arial" panose="020B0604020202020204" pitchFamily="34" charset="0"/>
                <a:cs typeface="Arial" panose="020B0604020202020204" pitchFamily="34" charset="0"/>
              </a:rPr>
              <a:t>Well Nest Downgradient of IAWC:</a:t>
            </a: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spcAft>
                <a:spcPts val="300"/>
              </a:spcAft>
              <a:defRPr/>
            </a:pPr>
            <a:r>
              <a:rPr lang="en-US" sz="1050" dirty="0">
                <a:latin typeface="Arial" panose="020B0604020202020204" pitchFamily="34" charset="0"/>
                <a:cs typeface="Arial" panose="020B0604020202020204" pitchFamily="34" charset="0"/>
              </a:rPr>
              <a:t>MW14A: Jordan Aquifer Well</a:t>
            </a:r>
          </a:p>
          <a:p>
            <a:pPr algn="ctr" defTabSz="1063460">
              <a:spcAft>
                <a:spcPts val="300"/>
              </a:spcAft>
              <a:defRPr/>
            </a:pPr>
            <a:r>
              <a:rPr lang="en-US" sz="1050" dirty="0">
                <a:latin typeface="Arial" panose="020B0604020202020204" pitchFamily="34" charset="0"/>
                <a:cs typeface="Arial" panose="020B0604020202020204" pitchFamily="34" charset="0"/>
              </a:rPr>
              <a:t>MW14B: St Peter Aquifer Well</a:t>
            </a:r>
          </a:p>
          <a:p>
            <a:pPr algn="ctr" defTabSz="1063460">
              <a:spcAft>
                <a:spcPts val="300"/>
              </a:spcAft>
              <a:defRPr/>
            </a:pPr>
            <a:r>
              <a:rPr lang="en-US" sz="1050" dirty="0">
                <a:latin typeface="Arial" panose="020B0604020202020204" pitchFamily="34" charset="0"/>
                <a:cs typeface="Arial" panose="020B0604020202020204" pitchFamily="34" charset="0"/>
              </a:rPr>
              <a:t>MW14C: Quaternary Aquifer Well</a:t>
            </a:r>
          </a:p>
          <a:p>
            <a:pPr algn="ctr" defTabSz="1063460">
              <a:defRPr/>
            </a:pPr>
            <a:r>
              <a:rPr lang="en-US" sz="1000" dirty="0">
                <a:latin typeface="Arial" panose="020B0604020202020204" pitchFamily="34" charset="0"/>
                <a:cs typeface="Arial" panose="020B0604020202020204" pitchFamily="34" charset="0"/>
              </a:rPr>
              <a:t>Vertical Aquifer Profile Samples from Shakopee Aquifer and Oneota Aquitard</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a:defRPr/>
            </a:pPr>
            <a:r>
              <a:rPr lang="en-US" sz="1100" i="1" dirty="0">
                <a:latin typeface="Arial" panose="020B0604020202020204" pitchFamily="34" charset="0"/>
                <a:cs typeface="Arial" panose="020B0604020202020204" pitchFamily="34" charset="0"/>
              </a:rPr>
              <a:t>Well Upgradient of IAWC:</a:t>
            </a: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MW14D: Quaternary Aquifer Well </a:t>
            </a:r>
          </a:p>
          <a:p>
            <a:pPr algn="ctr" defTabSz="1063460">
              <a:defRPr/>
            </a:pP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Beta Site 2 (BS2)</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spcAft>
                <a:spcPts val="300"/>
              </a:spcAft>
              <a:defRPr/>
            </a:pPr>
            <a:r>
              <a:rPr lang="en-US" sz="1050" dirty="0">
                <a:latin typeface="Arial" panose="020B0604020202020204" pitchFamily="34" charset="0"/>
                <a:cs typeface="Arial" panose="020B0604020202020204" pitchFamily="34" charset="0"/>
              </a:rPr>
              <a:t>MW2A: Jordan Aquifer Well</a:t>
            </a:r>
          </a:p>
          <a:p>
            <a:pPr algn="ctr" defTabSz="1063460">
              <a:spcAft>
                <a:spcPts val="300"/>
              </a:spcAft>
              <a:defRPr/>
            </a:pPr>
            <a:r>
              <a:rPr lang="en-US" sz="1050" dirty="0">
                <a:latin typeface="Arial" panose="020B0604020202020204" pitchFamily="34" charset="0"/>
                <a:cs typeface="Arial" panose="020B0604020202020204" pitchFamily="34" charset="0"/>
              </a:rPr>
              <a:t>MW2E: St Peter Aquifer Well</a:t>
            </a:r>
          </a:p>
          <a:p>
            <a:pPr algn="ctr" defTabSz="1063460">
              <a:spcAft>
                <a:spcPts val="300"/>
              </a:spcAft>
              <a:defRPr/>
            </a:pPr>
            <a:r>
              <a:rPr lang="en-US" sz="1050" dirty="0">
                <a:latin typeface="Arial" panose="020B0604020202020204" pitchFamily="34" charset="0"/>
                <a:cs typeface="Arial" panose="020B0604020202020204" pitchFamily="34" charset="0"/>
              </a:rPr>
              <a:t>MW2B: Deep Quaternary Aquifer Well</a:t>
            </a:r>
          </a:p>
          <a:p>
            <a:pPr algn="ctr" defTabSz="1063460">
              <a:spcAft>
                <a:spcPts val="300"/>
              </a:spcAft>
              <a:defRPr/>
            </a:pPr>
            <a:r>
              <a:rPr lang="en-US" sz="1050" dirty="0">
                <a:latin typeface="Arial" panose="020B0604020202020204" pitchFamily="34" charset="0"/>
                <a:cs typeface="Arial" panose="020B0604020202020204" pitchFamily="34" charset="0"/>
              </a:rPr>
              <a:t>MW2C: Mid Quaternary Aquifer Well</a:t>
            </a:r>
          </a:p>
          <a:p>
            <a:pPr algn="ctr" defTabSz="1063460">
              <a:spcAft>
                <a:spcPts val="300"/>
              </a:spcAft>
              <a:defRPr/>
            </a:pPr>
            <a:r>
              <a:rPr lang="en-US" sz="1050" dirty="0">
                <a:latin typeface="Arial" panose="020B0604020202020204" pitchFamily="34" charset="0"/>
                <a:cs typeface="Arial" panose="020B0604020202020204" pitchFamily="34" charset="0"/>
              </a:rPr>
              <a:t>MW2D: Shallow Quaternary Aquifer Well</a:t>
            </a:r>
          </a:p>
          <a:p>
            <a:pPr algn="ctr" defTabSz="1063460">
              <a:defRPr/>
            </a:pPr>
            <a:r>
              <a:rPr lang="en-US" sz="1000" dirty="0">
                <a:latin typeface="Arial" panose="020B0604020202020204" pitchFamily="34" charset="0"/>
                <a:cs typeface="Arial" panose="020B0604020202020204" pitchFamily="34" charset="0"/>
              </a:rPr>
              <a:t>Vertical Aquifer Profile Samples from Shakopee Aquifer and Oneota Aquitard</a:t>
            </a:r>
          </a:p>
        </p:txBody>
      </p:sp>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22302" y="670042"/>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2704" y="683629"/>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2: Site Features and Beta Sites</a:t>
            </a:r>
          </a:p>
        </p:txBody>
      </p:sp>
      <p:grpSp>
        <p:nvGrpSpPr>
          <p:cNvPr id="118" name="Group 117">
            <a:extLst>
              <a:ext uri="{FF2B5EF4-FFF2-40B4-BE49-F238E27FC236}">
                <a16:creationId xmlns:a16="http://schemas.microsoft.com/office/drawing/2014/main" id="{1873EAB9-7188-4F68-AA8E-29E74C9FEFF8}"/>
              </a:ext>
            </a:extLst>
          </p:cNvPr>
          <p:cNvGrpSpPr/>
          <p:nvPr/>
        </p:nvGrpSpPr>
        <p:grpSpPr>
          <a:xfrm>
            <a:off x="840258" y="1049741"/>
            <a:ext cx="8888389" cy="5252205"/>
            <a:chOff x="551543" y="1000516"/>
            <a:chExt cx="9214782" cy="5371408"/>
          </a:xfrm>
        </p:grpSpPr>
        <p:grpSp>
          <p:nvGrpSpPr>
            <p:cNvPr id="116" name="Group 115">
              <a:extLst>
                <a:ext uri="{FF2B5EF4-FFF2-40B4-BE49-F238E27FC236}">
                  <a16:creationId xmlns:a16="http://schemas.microsoft.com/office/drawing/2014/main" id="{345999BA-7977-48E6-A948-9C7EF9B66810}"/>
                </a:ext>
              </a:extLst>
            </p:cNvPr>
            <p:cNvGrpSpPr/>
            <p:nvPr/>
          </p:nvGrpSpPr>
          <p:grpSpPr>
            <a:xfrm>
              <a:off x="551543" y="1000516"/>
              <a:ext cx="9214782" cy="5371408"/>
              <a:chOff x="551543" y="1000516"/>
              <a:chExt cx="9214782" cy="5371408"/>
            </a:xfrm>
          </p:grpSpPr>
          <p:grpSp>
            <p:nvGrpSpPr>
              <p:cNvPr id="115" name="Group 114">
                <a:extLst>
                  <a:ext uri="{FF2B5EF4-FFF2-40B4-BE49-F238E27FC236}">
                    <a16:creationId xmlns:a16="http://schemas.microsoft.com/office/drawing/2014/main" id="{B1EA91D8-FB66-435E-9EA1-72C2EB1A3B24}"/>
                  </a:ext>
                </a:extLst>
              </p:cNvPr>
              <p:cNvGrpSpPr/>
              <p:nvPr/>
            </p:nvGrpSpPr>
            <p:grpSpPr>
              <a:xfrm>
                <a:off x="551543" y="1000516"/>
                <a:ext cx="9214782" cy="5371408"/>
                <a:chOff x="551543" y="1000516"/>
                <a:chExt cx="9214782" cy="5371408"/>
              </a:xfrm>
            </p:grpSpPr>
            <p:pic>
              <p:nvPicPr>
                <p:cNvPr id="16" name="Picture 15">
                  <a:extLst>
                    <a:ext uri="{FF2B5EF4-FFF2-40B4-BE49-F238E27FC236}">
                      <a16:creationId xmlns:a16="http://schemas.microsoft.com/office/drawing/2014/main" id="{9AADCBC6-7371-44B3-A93B-F848D862AB75}"/>
                    </a:ext>
                  </a:extLst>
                </p:cNvPr>
                <p:cNvPicPr>
                  <a:picLocks noChangeAspect="1"/>
                </p:cNvPicPr>
                <p:nvPr/>
              </p:nvPicPr>
              <p:blipFill rotWithShape="1">
                <a:blip r:embed="rId2">
                  <a:alphaModFix/>
                </a:blip>
                <a:srcRect t="3925" r="3248" b="7035"/>
                <a:stretch/>
              </p:blipFill>
              <p:spPr>
                <a:xfrm>
                  <a:off x="551543" y="1000516"/>
                  <a:ext cx="9145845" cy="5371408"/>
                </a:xfrm>
                <a:prstGeom prst="rect">
                  <a:avLst/>
                </a:prstGeom>
                <a:ln w="34925">
                  <a:solidFill>
                    <a:srgbClr val="00B0F0"/>
                  </a:solidFill>
                </a:ln>
              </p:spPr>
            </p:pic>
            <p:sp>
              <p:nvSpPr>
                <p:cNvPr id="15" name="IAWC">
                  <a:extLst>
                    <a:ext uri="{FF2B5EF4-FFF2-40B4-BE49-F238E27FC236}">
                      <a16:creationId xmlns:a16="http://schemas.microsoft.com/office/drawing/2014/main" id="{8ACC928D-212F-448A-B70E-41CA8E5A5D00}"/>
                    </a:ext>
                  </a:extLst>
                </p:cNvPr>
                <p:cNvSpPr/>
                <p:nvPr/>
              </p:nvSpPr>
              <p:spPr>
                <a:xfrm>
                  <a:off x="5153025" y="4227059"/>
                  <a:ext cx="395288" cy="392566"/>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288"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395288" y="366372"/>
                      </a:lnTo>
                      <a:lnTo>
                        <a:pt x="383381" y="294935"/>
                      </a:lnTo>
                      <a:lnTo>
                        <a:pt x="378619" y="225879"/>
                      </a:lnTo>
                      <a:lnTo>
                        <a:pt x="307181" y="228260"/>
                      </a:lnTo>
                      <a:lnTo>
                        <a:pt x="276225" y="206829"/>
                      </a:lnTo>
                      <a:lnTo>
                        <a:pt x="230981" y="166347"/>
                      </a:lnTo>
                      <a:lnTo>
                        <a:pt x="154781" y="106816"/>
                      </a:lnTo>
                      <a:lnTo>
                        <a:pt x="107156" y="75860"/>
                      </a:lnTo>
                      <a:lnTo>
                        <a:pt x="63039" y="6024"/>
                      </a:lnTo>
                      <a:lnTo>
                        <a:pt x="21431" y="0"/>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F929725-4D6A-4290-B945-8814116D45ED}"/>
                    </a:ext>
                  </a:extLst>
                </p:cNvPr>
                <p:cNvGrpSpPr>
                  <a:grpSpLocks noChangeAspect="1"/>
                </p:cNvGrpSpPr>
                <p:nvPr/>
              </p:nvGrpSpPr>
              <p:grpSpPr>
                <a:xfrm>
                  <a:off x="878205" y="3074184"/>
                  <a:ext cx="7248101" cy="1485123"/>
                  <a:chOff x="1849063" y="2318570"/>
                  <a:chExt cx="6414193" cy="1314258"/>
                </a:xfrm>
              </p:grpSpPr>
              <p:grpSp>
                <p:nvGrpSpPr>
                  <p:cNvPr id="6" name="Group 5">
                    <a:extLst>
                      <a:ext uri="{FF2B5EF4-FFF2-40B4-BE49-F238E27FC236}">
                        <a16:creationId xmlns:a16="http://schemas.microsoft.com/office/drawing/2014/main" id="{99023CFD-3E0A-4EBC-9651-5656B69A1940}"/>
                      </a:ext>
                    </a:extLst>
                  </p:cNvPr>
                  <p:cNvGrpSpPr>
                    <a:grpSpLocks noChangeAspect="1"/>
                  </p:cNvGrpSpPr>
                  <p:nvPr/>
                </p:nvGrpSpPr>
                <p:grpSpPr>
                  <a:xfrm>
                    <a:off x="1849063" y="2318570"/>
                    <a:ext cx="6414193" cy="1314258"/>
                    <a:chOff x="1733815" y="2502520"/>
                    <a:chExt cx="5419186" cy="1110382"/>
                  </a:xfrm>
                </p:grpSpPr>
                <p:sp>
                  <p:nvSpPr>
                    <p:cNvPr id="30" name="Freeform: Shape 29">
                      <a:extLst>
                        <a:ext uri="{FF2B5EF4-FFF2-40B4-BE49-F238E27FC236}">
                          <a16:creationId xmlns:a16="http://schemas.microsoft.com/office/drawing/2014/main" id="{436219EC-CD08-4BC8-BBD1-2EFE1AA59925}"/>
                        </a:ext>
                      </a:extLst>
                    </p:cNvPr>
                    <p:cNvSpPr/>
                    <p:nvPr/>
                  </p:nvSpPr>
                  <p:spPr>
                    <a:xfrm>
                      <a:off x="5241381" y="3191420"/>
                      <a:ext cx="1911620" cy="421482"/>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07204 w 1840707"/>
                        <a:gd name="connsiteY33" fmla="*/ 373857 h 421482"/>
                        <a:gd name="connsiteX34" fmla="*/ 1840707 w 1840707"/>
                        <a:gd name="connsiteY34" fmla="*/ 385764 h 421482"/>
                        <a:gd name="connsiteX0" fmla="*/ 0 w 1864849"/>
                        <a:gd name="connsiteY0" fmla="*/ 411957 h 421482"/>
                        <a:gd name="connsiteX1" fmla="*/ 57150 w 1864849"/>
                        <a:gd name="connsiteY1" fmla="*/ 409576 h 421482"/>
                        <a:gd name="connsiteX2" fmla="*/ 95250 w 1864849"/>
                        <a:gd name="connsiteY2" fmla="*/ 392907 h 421482"/>
                        <a:gd name="connsiteX3" fmla="*/ 126206 w 1864849"/>
                        <a:gd name="connsiteY3" fmla="*/ 383382 h 421482"/>
                        <a:gd name="connsiteX4" fmla="*/ 138112 w 1864849"/>
                        <a:gd name="connsiteY4" fmla="*/ 381001 h 421482"/>
                        <a:gd name="connsiteX5" fmla="*/ 164306 w 1864849"/>
                        <a:gd name="connsiteY5" fmla="*/ 383382 h 421482"/>
                        <a:gd name="connsiteX6" fmla="*/ 226219 w 1864849"/>
                        <a:gd name="connsiteY6" fmla="*/ 411957 h 421482"/>
                        <a:gd name="connsiteX7" fmla="*/ 259556 w 1864849"/>
                        <a:gd name="connsiteY7" fmla="*/ 421482 h 421482"/>
                        <a:gd name="connsiteX8" fmla="*/ 314325 w 1864849"/>
                        <a:gd name="connsiteY8" fmla="*/ 421482 h 421482"/>
                        <a:gd name="connsiteX9" fmla="*/ 397669 w 1864849"/>
                        <a:gd name="connsiteY9" fmla="*/ 421482 h 421482"/>
                        <a:gd name="connsiteX10" fmla="*/ 473869 w 1864849"/>
                        <a:gd name="connsiteY10" fmla="*/ 421482 h 421482"/>
                        <a:gd name="connsiteX11" fmla="*/ 592931 w 1864849"/>
                        <a:gd name="connsiteY11" fmla="*/ 395288 h 421482"/>
                        <a:gd name="connsiteX12" fmla="*/ 638175 w 1864849"/>
                        <a:gd name="connsiteY12" fmla="*/ 304801 h 421482"/>
                        <a:gd name="connsiteX13" fmla="*/ 673894 w 1864849"/>
                        <a:gd name="connsiteY13" fmla="*/ 278607 h 421482"/>
                        <a:gd name="connsiteX14" fmla="*/ 740569 w 1864849"/>
                        <a:gd name="connsiteY14" fmla="*/ 257176 h 421482"/>
                        <a:gd name="connsiteX15" fmla="*/ 790575 w 1864849"/>
                        <a:gd name="connsiteY15" fmla="*/ 233363 h 421482"/>
                        <a:gd name="connsiteX16" fmla="*/ 850106 w 1864849"/>
                        <a:gd name="connsiteY16" fmla="*/ 130969 h 421482"/>
                        <a:gd name="connsiteX17" fmla="*/ 938213 w 1864849"/>
                        <a:gd name="connsiteY17" fmla="*/ 66675 h 421482"/>
                        <a:gd name="connsiteX18" fmla="*/ 1069180 w 1864849"/>
                        <a:gd name="connsiteY18" fmla="*/ 26195 h 421482"/>
                        <a:gd name="connsiteX19" fmla="*/ 1140619 w 1864849"/>
                        <a:gd name="connsiteY19" fmla="*/ 7144 h 421482"/>
                        <a:gd name="connsiteX20" fmla="*/ 1200150 w 1864849"/>
                        <a:gd name="connsiteY20" fmla="*/ 0 h 421482"/>
                        <a:gd name="connsiteX21" fmla="*/ 1247775 w 1864849"/>
                        <a:gd name="connsiteY21" fmla="*/ 16669 h 421482"/>
                        <a:gd name="connsiteX22" fmla="*/ 1309687 w 1864849"/>
                        <a:gd name="connsiteY22" fmla="*/ 57151 h 421482"/>
                        <a:gd name="connsiteX23" fmla="*/ 1343025 w 1864849"/>
                        <a:gd name="connsiteY23" fmla="*/ 95251 h 421482"/>
                        <a:gd name="connsiteX24" fmla="*/ 1373981 w 1864849"/>
                        <a:gd name="connsiteY24" fmla="*/ 123826 h 421482"/>
                        <a:gd name="connsiteX25" fmla="*/ 1426369 w 1864849"/>
                        <a:gd name="connsiteY25" fmla="*/ 152401 h 421482"/>
                        <a:gd name="connsiteX26" fmla="*/ 1464469 w 1864849"/>
                        <a:gd name="connsiteY26" fmla="*/ 180976 h 421482"/>
                        <a:gd name="connsiteX27" fmla="*/ 1509713 w 1864849"/>
                        <a:gd name="connsiteY27" fmla="*/ 192882 h 421482"/>
                        <a:gd name="connsiteX28" fmla="*/ 1590675 w 1864849"/>
                        <a:gd name="connsiteY28" fmla="*/ 183357 h 421482"/>
                        <a:gd name="connsiteX29" fmla="*/ 1628775 w 1864849"/>
                        <a:gd name="connsiteY29" fmla="*/ 207169 h 421482"/>
                        <a:gd name="connsiteX30" fmla="*/ 1666875 w 1864849"/>
                        <a:gd name="connsiteY30" fmla="*/ 242888 h 421482"/>
                        <a:gd name="connsiteX31" fmla="*/ 1724025 w 1864849"/>
                        <a:gd name="connsiteY31" fmla="*/ 319088 h 421482"/>
                        <a:gd name="connsiteX32" fmla="*/ 1752599 w 1864849"/>
                        <a:gd name="connsiteY32" fmla="*/ 366713 h 421482"/>
                        <a:gd name="connsiteX33" fmla="*/ 1807204 w 1864849"/>
                        <a:gd name="connsiteY33" fmla="*/ 373857 h 421482"/>
                        <a:gd name="connsiteX34" fmla="*/ 1864849 w 1864849"/>
                        <a:gd name="connsiteY34" fmla="*/ 399846 h 421482"/>
                        <a:gd name="connsiteX0" fmla="*/ 0 w 1864849"/>
                        <a:gd name="connsiteY0" fmla="*/ 411957 h 421482"/>
                        <a:gd name="connsiteX1" fmla="*/ 57150 w 1864849"/>
                        <a:gd name="connsiteY1" fmla="*/ 409576 h 421482"/>
                        <a:gd name="connsiteX2" fmla="*/ 95250 w 1864849"/>
                        <a:gd name="connsiteY2" fmla="*/ 392907 h 421482"/>
                        <a:gd name="connsiteX3" fmla="*/ 126206 w 1864849"/>
                        <a:gd name="connsiteY3" fmla="*/ 383382 h 421482"/>
                        <a:gd name="connsiteX4" fmla="*/ 138112 w 1864849"/>
                        <a:gd name="connsiteY4" fmla="*/ 381001 h 421482"/>
                        <a:gd name="connsiteX5" fmla="*/ 164306 w 1864849"/>
                        <a:gd name="connsiteY5" fmla="*/ 383382 h 421482"/>
                        <a:gd name="connsiteX6" fmla="*/ 226219 w 1864849"/>
                        <a:gd name="connsiteY6" fmla="*/ 411957 h 421482"/>
                        <a:gd name="connsiteX7" fmla="*/ 259556 w 1864849"/>
                        <a:gd name="connsiteY7" fmla="*/ 421482 h 421482"/>
                        <a:gd name="connsiteX8" fmla="*/ 314325 w 1864849"/>
                        <a:gd name="connsiteY8" fmla="*/ 421482 h 421482"/>
                        <a:gd name="connsiteX9" fmla="*/ 397669 w 1864849"/>
                        <a:gd name="connsiteY9" fmla="*/ 421482 h 421482"/>
                        <a:gd name="connsiteX10" fmla="*/ 473869 w 1864849"/>
                        <a:gd name="connsiteY10" fmla="*/ 421482 h 421482"/>
                        <a:gd name="connsiteX11" fmla="*/ 592931 w 1864849"/>
                        <a:gd name="connsiteY11" fmla="*/ 395288 h 421482"/>
                        <a:gd name="connsiteX12" fmla="*/ 638175 w 1864849"/>
                        <a:gd name="connsiteY12" fmla="*/ 304801 h 421482"/>
                        <a:gd name="connsiteX13" fmla="*/ 673894 w 1864849"/>
                        <a:gd name="connsiteY13" fmla="*/ 278607 h 421482"/>
                        <a:gd name="connsiteX14" fmla="*/ 740569 w 1864849"/>
                        <a:gd name="connsiteY14" fmla="*/ 257176 h 421482"/>
                        <a:gd name="connsiteX15" fmla="*/ 790575 w 1864849"/>
                        <a:gd name="connsiteY15" fmla="*/ 233363 h 421482"/>
                        <a:gd name="connsiteX16" fmla="*/ 850106 w 1864849"/>
                        <a:gd name="connsiteY16" fmla="*/ 130969 h 421482"/>
                        <a:gd name="connsiteX17" fmla="*/ 938213 w 1864849"/>
                        <a:gd name="connsiteY17" fmla="*/ 66675 h 421482"/>
                        <a:gd name="connsiteX18" fmla="*/ 1069180 w 1864849"/>
                        <a:gd name="connsiteY18" fmla="*/ 26195 h 421482"/>
                        <a:gd name="connsiteX19" fmla="*/ 1140619 w 1864849"/>
                        <a:gd name="connsiteY19" fmla="*/ 7144 h 421482"/>
                        <a:gd name="connsiteX20" fmla="*/ 1200150 w 1864849"/>
                        <a:gd name="connsiteY20" fmla="*/ 0 h 421482"/>
                        <a:gd name="connsiteX21" fmla="*/ 1247775 w 1864849"/>
                        <a:gd name="connsiteY21" fmla="*/ 16669 h 421482"/>
                        <a:gd name="connsiteX22" fmla="*/ 1309687 w 1864849"/>
                        <a:gd name="connsiteY22" fmla="*/ 57151 h 421482"/>
                        <a:gd name="connsiteX23" fmla="*/ 1343025 w 1864849"/>
                        <a:gd name="connsiteY23" fmla="*/ 95251 h 421482"/>
                        <a:gd name="connsiteX24" fmla="*/ 1373981 w 1864849"/>
                        <a:gd name="connsiteY24" fmla="*/ 123826 h 421482"/>
                        <a:gd name="connsiteX25" fmla="*/ 1426369 w 1864849"/>
                        <a:gd name="connsiteY25" fmla="*/ 152401 h 421482"/>
                        <a:gd name="connsiteX26" fmla="*/ 1464469 w 1864849"/>
                        <a:gd name="connsiteY26" fmla="*/ 180976 h 421482"/>
                        <a:gd name="connsiteX27" fmla="*/ 1509713 w 1864849"/>
                        <a:gd name="connsiteY27" fmla="*/ 192882 h 421482"/>
                        <a:gd name="connsiteX28" fmla="*/ 1590675 w 1864849"/>
                        <a:gd name="connsiteY28" fmla="*/ 183357 h 421482"/>
                        <a:gd name="connsiteX29" fmla="*/ 1628775 w 1864849"/>
                        <a:gd name="connsiteY29" fmla="*/ 207169 h 421482"/>
                        <a:gd name="connsiteX30" fmla="*/ 1666875 w 1864849"/>
                        <a:gd name="connsiteY30" fmla="*/ 242888 h 421482"/>
                        <a:gd name="connsiteX31" fmla="*/ 1724025 w 1864849"/>
                        <a:gd name="connsiteY31" fmla="*/ 319088 h 421482"/>
                        <a:gd name="connsiteX32" fmla="*/ 1752599 w 1864849"/>
                        <a:gd name="connsiteY32" fmla="*/ 366713 h 421482"/>
                        <a:gd name="connsiteX33" fmla="*/ 1864849 w 1864849"/>
                        <a:gd name="connsiteY33" fmla="*/ 399846 h 421482"/>
                        <a:gd name="connsiteX0" fmla="*/ 0 w 1838695"/>
                        <a:gd name="connsiteY0" fmla="*/ 411957 h 421482"/>
                        <a:gd name="connsiteX1" fmla="*/ 57150 w 1838695"/>
                        <a:gd name="connsiteY1" fmla="*/ 409576 h 421482"/>
                        <a:gd name="connsiteX2" fmla="*/ 95250 w 1838695"/>
                        <a:gd name="connsiteY2" fmla="*/ 392907 h 421482"/>
                        <a:gd name="connsiteX3" fmla="*/ 126206 w 1838695"/>
                        <a:gd name="connsiteY3" fmla="*/ 383382 h 421482"/>
                        <a:gd name="connsiteX4" fmla="*/ 138112 w 1838695"/>
                        <a:gd name="connsiteY4" fmla="*/ 381001 h 421482"/>
                        <a:gd name="connsiteX5" fmla="*/ 164306 w 1838695"/>
                        <a:gd name="connsiteY5" fmla="*/ 383382 h 421482"/>
                        <a:gd name="connsiteX6" fmla="*/ 226219 w 1838695"/>
                        <a:gd name="connsiteY6" fmla="*/ 411957 h 421482"/>
                        <a:gd name="connsiteX7" fmla="*/ 259556 w 1838695"/>
                        <a:gd name="connsiteY7" fmla="*/ 421482 h 421482"/>
                        <a:gd name="connsiteX8" fmla="*/ 314325 w 1838695"/>
                        <a:gd name="connsiteY8" fmla="*/ 421482 h 421482"/>
                        <a:gd name="connsiteX9" fmla="*/ 397669 w 1838695"/>
                        <a:gd name="connsiteY9" fmla="*/ 421482 h 421482"/>
                        <a:gd name="connsiteX10" fmla="*/ 473869 w 1838695"/>
                        <a:gd name="connsiteY10" fmla="*/ 421482 h 421482"/>
                        <a:gd name="connsiteX11" fmla="*/ 592931 w 1838695"/>
                        <a:gd name="connsiteY11" fmla="*/ 395288 h 421482"/>
                        <a:gd name="connsiteX12" fmla="*/ 638175 w 1838695"/>
                        <a:gd name="connsiteY12" fmla="*/ 304801 h 421482"/>
                        <a:gd name="connsiteX13" fmla="*/ 673894 w 1838695"/>
                        <a:gd name="connsiteY13" fmla="*/ 278607 h 421482"/>
                        <a:gd name="connsiteX14" fmla="*/ 740569 w 1838695"/>
                        <a:gd name="connsiteY14" fmla="*/ 257176 h 421482"/>
                        <a:gd name="connsiteX15" fmla="*/ 790575 w 1838695"/>
                        <a:gd name="connsiteY15" fmla="*/ 233363 h 421482"/>
                        <a:gd name="connsiteX16" fmla="*/ 850106 w 1838695"/>
                        <a:gd name="connsiteY16" fmla="*/ 130969 h 421482"/>
                        <a:gd name="connsiteX17" fmla="*/ 938213 w 1838695"/>
                        <a:gd name="connsiteY17" fmla="*/ 66675 h 421482"/>
                        <a:gd name="connsiteX18" fmla="*/ 1069180 w 1838695"/>
                        <a:gd name="connsiteY18" fmla="*/ 26195 h 421482"/>
                        <a:gd name="connsiteX19" fmla="*/ 1140619 w 1838695"/>
                        <a:gd name="connsiteY19" fmla="*/ 7144 h 421482"/>
                        <a:gd name="connsiteX20" fmla="*/ 1200150 w 1838695"/>
                        <a:gd name="connsiteY20" fmla="*/ 0 h 421482"/>
                        <a:gd name="connsiteX21" fmla="*/ 1247775 w 1838695"/>
                        <a:gd name="connsiteY21" fmla="*/ 16669 h 421482"/>
                        <a:gd name="connsiteX22" fmla="*/ 1309687 w 1838695"/>
                        <a:gd name="connsiteY22" fmla="*/ 57151 h 421482"/>
                        <a:gd name="connsiteX23" fmla="*/ 1343025 w 1838695"/>
                        <a:gd name="connsiteY23" fmla="*/ 95251 h 421482"/>
                        <a:gd name="connsiteX24" fmla="*/ 1373981 w 1838695"/>
                        <a:gd name="connsiteY24" fmla="*/ 123826 h 421482"/>
                        <a:gd name="connsiteX25" fmla="*/ 1426369 w 1838695"/>
                        <a:gd name="connsiteY25" fmla="*/ 152401 h 421482"/>
                        <a:gd name="connsiteX26" fmla="*/ 1464469 w 1838695"/>
                        <a:gd name="connsiteY26" fmla="*/ 180976 h 421482"/>
                        <a:gd name="connsiteX27" fmla="*/ 1509713 w 1838695"/>
                        <a:gd name="connsiteY27" fmla="*/ 192882 h 421482"/>
                        <a:gd name="connsiteX28" fmla="*/ 1590675 w 1838695"/>
                        <a:gd name="connsiteY28" fmla="*/ 183357 h 421482"/>
                        <a:gd name="connsiteX29" fmla="*/ 1628775 w 1838695"/>
                        <a:gd name="connsiteY29" fmla="*/ 207169 h 421482"/>
                        <a:gd name="connsiteX30" fmla="*/ 1666875 w 1838695"/>
                        <a:gd name="connsiteY30" fmla="*/ 242888 h 421482"/>
                        <a:gd name="connsiteX31" fmla="*/ 1724025 w 1838695"/>
                        <a:gd name="connsiteY31" fmla="*/ 319088 h 421482"/>
                        <a:gd name="connsiteX32" fmla="*/ 1752599 w 1838695"/>
                        <a:gd name="connsiteY32" fmla="*/ 366713 h 421482"/>
                        <a:gd name="connsiteX33" fmla="*/ 1838695 w 1838695"/>
                        <a:gd name="connsiteY33" fmla="*/ 385762 h 421482"/>
                        <a:gd name="connsiteX0" fmla="*/ 0 w 1838695"/>
                        <a:gd name="connsiteY0" fmla="*/ 411957 h 421482"/>
                        <a:gd name="connsiteX1" fmla="*/ 57150 w 1838695"/>
                        <a:gd name="connsiteY1" fmla="*/ 409576 h 421482"/>
                        <a:gd name="connsiteX2" fmla="*/ 95250 w 1838695"/>
                        <a:gd name="connsiteY2" fmla="*/ 392907 h 421482"/>
                        <a:gd name="connsiteX3" fmla="*/ 126206 w 1838695"/>
                        <a:gd name="connsiteY3" fmla="*/ 383382 h 421482"/>
                        <a:gd name="connsiteX4" fmla="*/ 138112 w 1838695"/>
                        <a:gd name="connsiteY4" fmla="*/ 381001 h 421482"/>
                        <a:gd name="connsiteX5" fmla="*/ 164306 w 1838695"/>
                        <a:gd name="connsiteY5" fmla="*/ 383382 h 421482"/>
                        <a:gd name="connsiteX6" fmla="*/ 226219 w 1838695"/>
                        <a:gd name="connsiteY6" fmla="*/ 411957 h 421482"/>
                        <a:gd name="connsiteX7" fmla="*/ 259556 w 1838695"/>
                        <a:gd name="connsiteY7" fmla="*/ 421482 h 421482"/>
                        <a:gd name="connsiteX8" fmla="*/ 314325 w 1838695"/>
                        <a:gd name="connsiteY8" fmla="*/ 421482 h 421482"/>
                        <a:gd name="connsiteX9" fmla="*/ 397669 w 1838695"/>
                        <a:gd name="connsiteY9" fmla="*/ 421482 h 421482"/>
                        <a:gd name="connsiteX10" fmla="*/ 473869 w 1838695"/>
                        <a:gd name="connsiteY10" fmla="*/ 421482 h 421482"/>
                        <a:gd name="connsiteX11" fmla="*/ 592931 w 1838695"/>
                        <a:gd name="connsiteY11" fmla="*/ 395288 h 421482"/>
                        <a:gd name="connsiteX12" fmla="*/ 638175 w 1838695"/>
                        <a:gd name="connsiteY12" fmla="*/ 304801 h 421482"/>
                        <a:gd name="connsiteX13" fmla="*/ 673894 w 1838695"/>
                        <a:gd name="connsiteY13" fmla="*/ 278607 h 421482"/>
                        <a:gd name="connsiteX14" fmla="*/ 740569 w 1838695"/>
                        <a:gd name="connsiteY14" fmla="*/ 257176 h 421482"/>
                        <a:gd name="connsiteX15" fmla="*/ 790575 w 1838695"/>
                        <a:gd name="connsiteY15" fmla="*/ 233363 h 421482"/>
                        <a:gd name="connsiteX16" fmla="*/ 850106 w 1838695"/>
                        <a:gd name="connsiteY16" fmla="*/ 130969 h 421482"/>
                        <a:gd name="connsiteX17" fmla="*/ 938213 w 1838695"/>
                        <a:gd name="connsiteY17" fmla="*/ 66675 h 421482"/>
                        <a:gd name="connsiteX18" fmla="*/ 1069180 w 1838695"/>
                        <a:gd name="connsiteY18" fmla="*/ 26195 h 421482"/>
                        <a:gd name="connsiteX19" fmla="*/ 1140619 w 1838695"/>
                        <a:gd name="connsiteY19" fmla="*/ 7144 h 421482"/>
                        <a:gd name="connsiteX20" fmla="*/ 1200150 w 1838695"/>
                        <a:gd name="connsiteY20" fmla="*/ 0 h 421482"/>
                        <a:gd name="connsiteX21" fmla="*/ 1247775 w 1838695"/>
                        <a:gd name="connsiteY21" fmla="*/ 16669 h 421482"/>
                        <a:gd name="connsiteX22" fmla="*/ 1309687 w 1838695"/>
                        <a:gd name="connsiteY22" fmla="*/ 57151 h 421482"/>
                        <a:gd name="connsiteX23" fmla="*/ 1343025 w 1838695"/>
                        <a:gd name="connsiteY23" fmla="*/ 95251 h 421482"/>
                        <a:gd name="connsiteX24" fmla="*/ 1373981 w 1838695"/>
                        <a:gd name="connsiteY24" fmla="*/ 123826 h 421482"/>
                        <a:gd name="connsiteX25" fmla="*/ 1426369 w 1838695"/>
                        <a:gd name="connsiteY25" fmla="*/ 152401 h 421482"/>
                        <a:gd name="connsiteX26" fmla="*/ 1464469 w 1838695"/>
                        <a:gd name="connsiteY26" fmla="*/ 180976 h 421482"/>
                        <a:gd name="connsiteX27" fmla="*/ 1509713 w 1838695"/>
                        <a:gd name="connsiteY27" fmla="*/ 192882 h 421482"/>
                        <a:gd name="connsiteX28" fmla="*/ 1590675 w 1838695"/>
                        <a:gd name="connsiteY28" fmla="*/ 183357 h 421482"/>
                        <a:gd name="connsiteX29" fmla="*/ 1628775 w 1838695"/>
                        <a:gd name="connsiteY29" fmla="*/ 207169 h 421482"/>
                        <a:gd name="connsiteX30" fmla="*/ 1666875 w 1838695"/>
                        <a:gd name="connsiteY30" fmla="*/ 242888 h 421482"/>
                        <a:gd name="connsiteX31" fmla="*/ 1724025 w 1838695"/>
                        <a:gd name="connsiteY31" fmla="*/ 319088 h 421482"/>
                        <a:gd name="connsiteX32" fmla="*/ 1752599 w 1838695"/>
                        <a:gd name="connsiteY32" fmla="*/ 366713 h 421482"/>
                        <a:gd name="connsiteX33" fmla="*/ 1838695 w 1838695"/>
                        <a:gd name="connsiteY33" fmla="*/ 385762 h 421482"/>
                        <a:gd name="connsiteX0" fmla="*/ 0 w 1822600"/>
                        <a:gd name="connsiteY0" fmla="*/ 411957 h 421482"/>
                        <a:gd name="connsiteX1" fmla="*/ 57150 w 1822600"/>
                        <a:gd name="connsiteY1" fmla="*/ 409576 h 421482"/>
                        <a:gd name="connsiteX2" fmla="*/ 95250 w 1822600"/>
                        <a:gd name="connsiteY2" fmla="*/ 392907 h 421482"/>
                        <a:gd name="connsiteX3" fmla="*/ 126206 w 1822600"/>
                        <a:gd name="connsiteY3" fmla="*/ 383382 h 421482"/>
                        <a:gd name="connsiteX4" fmla="*/ 138112 w 1822600"/>
                        <a:gd name="connsiteY4" fmla="*/ 381001 h 421482"/>
                        <a:gd name="connsiteX5" fmla="*/ 164306 w 1822600"/>
                        <a:gd name="connsiteY5" fmla="*/ 383382 h 421482"/>
                        <a:gd name="connsiteX6" fmla="*/ 226219 w 1822600"/>
                        <a:gd name="connsiteY6" fmla="*/ 411957 h 421482"/>
                        <a:gd name="connsiteX7" fmla="*/ 259556 w 1822600"/>
                        <a:gd name="connsiteY7" fmla="*/ 421482 h 421482"/>
                        <a:gd name="connsiteX8" fmla="*/ 314325 w 1822600"/>
                        <a:gd name="connsiteY8" fmla="*/ 421482 h 421482"/>
                        <a:gd name="connsiteX9" fmla="*/ 397669 w 1822600"/>
                        <a:gd name="connsiteY9" fmla="*/ 421482 h 421482"/>
                        <a:gd name="connsiteX10" fmla="*/ 473869 w 1822600"/>
                        <a:gd name="connsiteY10" fmla="*/ 421482 h 421482"/>
                        <a:gd name="connsiteX11" fmla="*/ 592931 w 1822600"/>
                        <a:gd name="connsiteY11" fmla="*/ 395288 h 421482"/>
                        <a:gd name="connsiteX12" fmla="*/ 638175 w 1822600"/>
                        <a:gd name="connsiteY12" fmla="*/ 304801 h 421482"/>
                        <a:gd name="connsiteX13" fmla="*/ 673894 w 1822600"/>
                        <a:gd name="connsiteY13" fmla="*/ 278607 h 421482"/>
                        <a:gd name="connsiteX14" fmla="*/ 740569 w 1822600"/>
                        <a:gd name="connsiteY14" fmla="*/ 257176 h 421482"/>
                        <a:gd name="connsiteX15" fmla="*/ 790575 w 1822600"/>
                        <a:gd name="connsiteY15" fmla="*/ 233363 h 421482"/>
                        <a:gd name="connsiteX16" fmla="*/ 850106 w 1822600"/>
                        <a:gd name="connsiteY16" fmla="*/ 130969 h 421482"/>
                        <a:gd name="connsiteX17" fmla="*/ 938213 w 1822600"/>
                        <a:gd name="connsiteY17" fmla="*/ 66675 h 421482"/>
                        <a:gd name="connsiteX18" fmla="*/ 1069180 w 1822600"/>
                        <a:gd name="connsiteY18" fmla="*/ 26195 h 421482"/>
                        <a:gd name="connsiteX19" fmla="*/ 1140619 w 1822600"/>
                        <a:gd name="connsiteY19" fmla="*/ 7144 h 421482"/>
                        <a:gd name="connsiteX20" fmla="*/ 1200150 w 1822600"/>
                        <a:gd name="connsiteY20" fmla="*/ 0 h 421482"/>
                        <a:gd name="connsiteX21" fmla="*/ 1247775 w 1822600"/>
                        <a:gd name="connsiteY21" fmla="*/ 16669 h 421482"/>
                        <a:gd name="connsiteX22" fmla="*/ 1309687 w 1822600"/>
                        <a:gd name="connsiteY22" fmla="*/ 57151 h 421482"/>
                        <a:gd name="connsiteX23" fmla="*/ 1343025 w 1822600"/>
                        <a:gd name="connsiteY23" fmla="*/ 95251 h 421482"/>
                        <a:gd name="connsiteX24" fmla="*/ 1373981 w 1822600"/>
                        <a:gd name="connsiteY24" fmla="*/ 123826 h 421482"/>
                        <a:gd name="connsiteX25" fmla="*/ 1426369 w 1822600"/>
                        <a:gd name="connsiteY25" fmla="*/ 152401 h 421482"/>
                        <a:gd name="connsiteX26" fmla="*/ 1464469 w 1822600"/>
                        <a:gd name="connsiteY26" fmla="*/ 180976 h 421482"/>
                        <a:gd name="connsiteX27" fmla="*/ 1509713 w 1822600"/>
                        <a:gd name="connsiteY27" fmla="*/ 192882 h 421482"/>
                        <a:gd name="connsiteX28" fmla="*/ 1590675 w 1822600"/>
                        <a:gd name="connsiteY28" fmla="*/ 183357 h 421482"/>
                        <a:gd name="connsiteX29" fmla="*/ 1628775 w 1822600"/>
                        <a:gd name="connsiteY29" fmla="*/ 207169 h 421482"/>
                        <a:gd name="connsiteX30" fmla="*/ 1666875 w 1822600"/>
                        <a:gd name="connsiteY30" fmla="*/ 242888 h 421482"/>
                        <a:gd name="connsiteX31" fmla="*/ 1724025 w 1822600"/>
                        <a:gd name="connsiteY31" fmla="*/ 319088 h 421482"/>
                        <a:gd name="connsiteX32" fmla="*/ 1752599 w 1822600"/>
                        <a:gd name="connsiteY32" fmla="*/ 366713 h 421482"/>
                        <a:gd name="connsiteX33" fmla="*/ 1822600 w 1822600"/>
                        <a:gd name="connsiteY33" fmla="*/ 377714 h 421482"/>
                        <a:gd name="connsiteX0" fmla="*/ 0 w 1877792"/>
                        <a:gd name="connsiteY0" fmla="*/ 411957 h 421482"/>
                        <a:gd name="connsiteX1" fmla="*/ 57150 w 1877792"/>
                        <a:gd name="connsiteY1" fmla="*/ 409576 h 421482"/>
                        <a:gd name="connsiteX2" fmla="*/ 95250 w 1877792"/>
                        <a:gd name="connsiteY2" fmla="*/ 392907 h 421482"/>
                        <a:gd name="connsiteX3" fmla="*/ 126206 w 1877792"/>
                        <a:gd name="connsiteY3" fmla="*/ 383382 h 421482"/>
                        <a:gd name="connsiteX4" fmla="*/ 138112 w 1877792"/>
                        <a:gd name="connsiteY4" fmla="*/ 381001 h 421482"/>
                        <a:gd name="connsiteX5" fmla="*/ 164306 w 1877792"/>
                        <a:gd name="connsiteY5" fmla="*/ 383382 h 421482"/>
                        <a:gd name="connsiteX6" fmla="*/ 226219 w 1877792"/>
                        <a:gd name="connsiteY6" fmla="*/ 411957 h 421482"/>
                        <a:gd name="connsiteX7" fmla="*/ 259556 w 1877792"/>
                        <a:gd name="connsiteY7" fmla="*/ 421482 h 421482"/>
                        <a:gd name="connsiteX8" fmla="*/ 314325 w 1877792"/>
                        <a:gd name="connsiteY8" fmla="*/ 421482 h 421482"/>
                        <a:gd name="connsiteX9" fmla="*/ 397669 w 1877792"/>
                        <a:gd name="connsiteY9" fmla="*/ 421482 h 421482"/>
                        <a:gd name="connsiteX10" fmla="*/ 473869 w 1877792"/>
                        <a:gd name="connsiteY10" fmla="*/ 421482 h 421482"/>
                        <a:gd name="connsiteX11" fmla="*/ 592931 w 1877792"/>
                        <a:gd name="connsiteY11" fmla="*/ 395288 h 421482"/>
                        <a:gd name="connsiteX12" fmla="*/ 638175 w 1877792"/>
                        <a:gd name="connsiteY12" fmla="*/ 304801 h 421482"/>
                        <a:gd name="connsiteX13" fmla="*/ 673894 w 1877792"/>
                        <a:gd name="connsiteY13" fmla="*/ 278607 h 421482"/>
                        <a:gd name="connsiteX14" fmla="*/ 740569 w 1877792"/>
                        <a:gd name="connsiteY14" fmla="*/ 257176 h 421482"/>
                        <a:gd name="connsiteX15" fmla="*/ 790575 w 1877792"/>
                        <a:gd name="connsiteY15" fmla="*/ 233363 h 421482"/>
                        <a:gd name="connsiteX16" fmla="*/ 850106 w 1877792"/>
                        <a:gd name="connsiteY16" fmla="*/ 130969 h 421482"/>
                        <a:gd name="connsiteX17" fmla="*/ 938213 w 1877792"/>
                        <a:gd name="connsiteY17" fmla="*/ 66675 h 421482"/>
                        <a:gd name="connsiteX18" fmla="*/ 1069180 w 1877792"/>
                        <a:gd name="connsiteY18" fmla="*/ 26195 h 421482"/>
                        <a:gd name="connsiteX19" fmla="*/ 1140619 w 1877792"/>
                        <a:gd name="connsiteY19" fmla="*/ 7144 h 421482"/>
                        <a:gd name="connsiteX20" fmla="*/ 1200150 w 1877792"/>
                        <a:gd name="connsiteY20" fmla="*/ 0 h 421482"/>
                        <a:gd name="connsiteX21" fmla="*/ 1247775 w 1877792"/>
                        <a:gd name="connsiteY21" fmla="*/ 16669 h 421482"/>
                        <a:gd name="connsiteX22" fmla="*/ 1309687 w 1877792"/>
                        <a:gd name="connsiteY22" fmla="*/ 57151 h 421482"/>
                        <a:gd name="connsiteX23" fmla="*/ 1343025 w 1877792"/>
                        <a:gd name="connsiteY23" fmla="*/ 95251 h 421482"/>
                        <a:gd name="connsiteX24" fmla="*/ 1373981 w 1877792"/>
                        <a:gd name="connsiteY24" fmla="*/ 123826 h 421482"/>
                        <a:gd name="connsiteX25" fmla="*/ 1426369 w 1877792"/>
                        <a:gd name="connsiteY25" fmla="*/ 152401 h 421482"/>
                        <a:gd name="connsiteX26" fmla="*/ 1464469 w 1877792"/>
                        <a:gd name="connsiteY26" fmla="*/ 180976 h 421482"/>
                        <a:gd name="connsiteX27" fmla="*/ 1509713 w 1877792"/>
                        <a:gd name="connsiteY27" fmla="*/ 192882 h 421482"/>
                        <a:gd name="connsiteX28" fmla="*/ 1590675 w 1877792"/>
                        <a:gd name="connsiteY28" fmla="*/ 183357 h 421482"/>
                        <a:gd name="connsiteX29" fmla="*/ 1628775 w 1877792"/>
                        <a:gd name="connsiteY29" fmla="*/ 207169 h 421482"/>
                        <a:gd name="connsiteX30" fmla="*/ 1666875 w 1877792"/>
                        <a:gd name="connsiteY30" fmla="*/ 242888 h 421482"/>
                        <a:gd name="connsiteX31" fmla="*/ 1724025 w 1877792"/>
                        <a:gd name="connsiteY31" fmla="*/ 319088 h 421482"/>
                        <a:gd name="connsiteX32" fmla="*/ 1752599 w 1877792"/>
                        <a:gd name="connsiteY32" fmla="*/ 366713 h 421482"/>
                        <a:gd name="connsiteX33" fmla="*/ 1877792 w 1877792"/>
                        <a:gd name="connsiteY33" fmla="*/ 377714 h 421482"/>
                        <a:gd name="connsiteX0" fmla="*/ 0 w 1911620"/>
                        <a:gd name="connsiteY0" fmla="*/ 411957 h 421482"/>
                        <a:gd name="connsiteX1" fmla="*/ 57150 w 1911620"/>
                        <a:gd name="connsiteY1" fmla="*/ 409576 h 421482"/>
                        <a:gd name="connsiteX2" fmla="*/ 95250 w 1911620"/>
                        <a:gd name="connsiteY2" fmla="*/ 392907 h 421482"/>
                        <a:gd name="connsiteX3" fmla="*/ 126206 w 1911620"/>
                        <a:gd name="connsiteY3" fmla="*/ 383382 h 421482"/>
                        <a:gd name="connsiteX4" fmla="*/ 138112 w 1911620"/>
                        <a:gd name="connsiteY4" fmla="*/ 381001 h 421482"/>
                        <a:gd name="connsiteX5" fmla="*/ 164306 w 1911620"/>
                        <a:gd name="connsiteY5" fmla="*/ 383382 h 421482"/>
                        <a:gd name="connsiteX6" fmla="*/ 226219 w 1911620"/>
                        <a:gd name="connsiteY6" fmla="*/ 411957 h 421482"/>
                        <a:gd name="connsiteX7" fmla="*/ 259556 w 1911620"/>
                        <a:gd name="connsiteY7" fmla="*/ 421482 h 421482"/>
                        <a:gd name="connsiteX8" fmla="*/ 314325 w 1911620"/>
                        <a:gd name="connsiteY8" fmla="*/ 421482 h 421482"/>
                        <a:gd name="connsiteX9" fmla="*/ 397669 w 1911620"/>
                        <a:gd name="connsiteY9" fmla="*/ 421482 h 421482"/>
                        <a:gd name="connsiteX10" fmla="*/ 473869 w 1911620"/>
                        <a:gd name="connsiteY10" fmla="*/ 421482 h 421482"/>
                        <a:gd name="connsiteX11" fmla="*/ 592931 w 1911620"/>
                        <a:gd name="connsiteY11" fmla="*/ 395288 h 421482"/>
                        <a:gd name="connsiteX12" fmla="*/ 638175 w 1911620"/>
                        <a:gd name="connsiteY12" fmla="*/ 304801 h 421482"/>
                        <a:gd name="connsiteX13" fmla="*/ 673894 w 1911620"/>
                        <a:gd name="connsiteY13" fmla="*/ 278607 h 421482"/>
                        <a:gd name="connsiteX14" fmla="*/ 740569 w 1911620"/>
                        <a:gd name="connsiteY14" fmla="*/ 257176 h 421482"/>
                        <a:gd name="connsiteX15" fmla="*/ 790575 w 1911620"/>
                        <a:gd name="connsiteY15" fmla="*/ 233363 h 421482"/>
                        <a:gd name="connsiteX16" fmla="*/ 850106 w 1911620"/>
                        <a:gd name="connsiteY16" fmla="*/ 130969 h 421482"/>
                        <a:gd name="connsiteX17" fmla="*/ 938213 w 1911620"/>
                        <a:gd name="connsiteY17" fmla="*/ 66675 h 421482"/>
                        <a:gd name="connsiteX18" fmla="*/ 1069180 w 1911620"/>
                        <a:gd name="connsiteY18" fmla="*/ 26195 h 421482"/>
                        <a:gd name="connsiteX19" fmla="*/ 1140619 w 1911620"/>
                        <a:gd name="connsiteY19" fmla="*/ 7144 h 421482"/>
                        <a:gd name="connsiteX20" fmla="*/ 1200150 w 1911620"/>
                        <a:gd name="connsiteY20" fmla="*/ 0 h 421482"/>
                        <a:gd name="connsiteX21" fmla="*/ 1247775 w 1911620"/>
                        <a:gd name="connsiteY21" fmla="*/ 16669 h 421482"/>
                        <a:gd name="connsiteX22" fmla="*/ 1309687 w 1911620"/>
                        <a:gd name="connsiteY22" fmla="*/ 57151 h 421482"/>
                        <a:gd name="connsiteX23" fmla="*/ 1343025 w 1911620"/>
                        <a:gd name="connsiteY23" fmla="*/ 95251 h 421482"/>
                        <a:gd name="connsiteX24" fmla="*/ 1373981 w 1911620"/>
                        <a:gd name="connsiteY24" fmla="*/ 123826 h 421482"/>
                        <a:gd name="connsiteX25" fmla="*/ 1426369 w 1911620"/>
                        <a:gd name="connsiteY25" fmla="*/ 152401 h 421482"/>
                        <a:gd name="connsiteX26" fmla="*/ 1464469 w 1911620"/>
                        <a:gd name="connsiteY26" fmla="*/ 180976 h 421482"/>
                        <a:gd name="connsiteX27" fmla="*/ 1509713 w 1911620"/>
                        <a:gd name="connsiteY27" fmla="*/ 192882 h 421482"/>
                        <a:gd name="connsiteX28" fmla="*/ 1590675 w 1911620"/>
                        <a:gd name="connsiteY28" fmla="*/ 183357 h 421482"/>
                        <a:gd name="connsiteX29" fmla="*/ 1628775 w 1911620"/>
                        <a:gd name="connsiteY29" fmla="*/ 207169 h 421482"/>
                        <a:gd name="connsiteX30" fmla="*/ 1666875 w 1911620"/>
                        <a:gd name="connsiteY30" fmla="*/ 242888 h 421482"/>
                        <a:gd name="connsiteX31" fmla="*/ 1724025 w 1911620"/>
                        <a:gd name="connsiteY31" fmla="*/ 319088 h 421482"/>
                        <a:gd name="connsiteX32" fmla="*/ 1752599 w 1911620"/>
                        <a:gd name="connsiteY32" fmla="*/ 366713 h 421482"/>
                        <a:gd name="connsiteX33" fmla="*/ 1911620 w 1911620"/>
                        <a:gd name="connsiteY33" fmla="*/ 3723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1620"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cubicBezTo>
                            <a:pt x="1816308" y="374137"/>
                            <a:pt x="1888235" y="365470"/>
                            <a:pt x="1911620" y="372373"/>
                          </a:cubicBezTo>
                        </a:path>
                      </a:pathLst>
                    </a:custGeom>
                    <a:noFill/>
                    <a:ln w="25400">
                      <a:solidFill>
                        <a:srgbClr val="2F528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2644273C-6FB3-4AD1-B653-2A656509D50E}"/>
                        </a:ext>
                      </a:extLst>
                    </p:cNvPr>
                    <p:cNvSpPr/>
                    <p:nvPr/>
                  </p:nvSpPr>
                  <p:spPr>
                    <a:xfrm>
                      <a:off x="1733815" y="2502520"/>
                      <a:ext cx="3517273" cy="1108688"/>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285840 w 3505200"/>
                        <a:gd name="connsiteY19" fmla="*/ 539830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975623 w 3505200"/>
                        <a:gd name="connsiteY17" fmla="*/ 606734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836502 w 3505200"/>
                        <a:gd name="connsiteY16" fmla="*/ 665563 h 1108688"/>
                        <a:gd name="connsiteX17" fmla="*/ 975623 w 3505200"/>
                        <a:gd name="connsiteY17" fmla="*/ 606734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285840 w 3505200"/>
                        <a:gd name="connsiteY17" fmla="*/ 539830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11328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11328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55635 w 3505200"/>
                        <a:gd name="connsiteY12" fmla="*/ 502802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55635 w 3505200"/>
                        <a:gd name="connsiteY12" fmla="*/ 502802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28291 w 3505200"/>
                        <a:gd name="connsiteY4" fmla="*/ 78956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1098 w 3505200"/>
                        <a:gd name="connsiteY3" fmla="*/ 56148 h 1108688"/>
                        <a:gd name="connsiteX4" fmla="*/ 228291 w 3505200"/>
                        <a:gd name="connsiteY4" fmla="*/ 78956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56441 w 3505200"/>
                        <a:gd name="connsiteY45" fmla="*/ 958959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36429 w 3505200"/>
                        <a:gd name="connsiteY44" fmla="*/ 916360 h 1108688"/>
                        <a:gd name="connsiteX45" fmla="*/ 3256441 w 3505200"/>
                        <a:gd name="connsiteY45" fmla="*/ 958959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17272"/>
                        <a:gd name="connsiteY0" fmla="*/ 0 h 1108688"/>
                        <a:gd name="connsiteX1" fmla="*/ 74845 w 3517272"/>
                        <a:gd name="connsiteY1" fmla="*/ 60060 h 1108688"/>
                        <a:gd name="connsiteX2" fmla="*/ 171098 w 3517272"/>
                        <a:gd name="connsiteY2" fmla="*/ 56148 h 1108688"/>
                        <a:gd name="connsiteX3" fmla="*/ 228291 w 3517272"/>
                        <a:gd name="connsiteY3" fmla="*/ 78956 h 1108688"/>
                        <a:gd name="connsiteX4" fmla="*/ 344905 w 3517272"/>
                        <a:gd name="connsiteY4" fmla="*/ 104274 h 1108688"/>
                        <a:gd name="connsiteX5" fmla="*/ 385010 w 3517272"/>
                        <a:gd name="connsiteY5" fmla="*/ 128337 h 1108688"/>
                        <a:gd name="connsiteX6" fmla="*/ 403685 w 3517272"/>
                        <a:gd name="connsiteY6" fmla="*/ 173206 h 1108688"/>
                        <a:gd name="connsiteX7" fmla="*/ 395635 w 3517272"/>
                        <a:gd name="connsiteY7" fmla="*/ 288758 h 1108688"/>
                        <a:gd name="connsiteX8" fmla="*/ 331714 w 3517272"/>
                        <a:gd name="connsiteY8" fmla="*/ 333375 h 1108688"/>
                        <a:gd name="connsiteX9" fmla="*/ 315451 w 3517272"/>
                        <a:gd name="connsiteY9" fmla="*/ 427772 h 1108688"/>
                        <a:gd name="connsiteX10" fmla="*/ 355635 w 3517272"/>
                        <a:gd name="connsiteY10" fmla="*/ 502802 h 1108688"/>
                        <a:gd name="connsiteX11" fmla="*/ 471091 w 3517272"/>
                        <a:gd name="connsiteY11" fmla="*/ 476788 h 1108688"/>
                        <a:gd name="connsiteX12" fmla="*/ 626196 w 3517272"/>
                        <a:gd name="connsiteY12" fmla="*/ 513428 h 1108688"/>
                        <a:gd name="connsiteX13" fmla="*/ 715629 w 3517272"/>
                        <a:gd name="connsiteY13" fmla="*/ 685926 h 1108688"/>
                        <a:gd name="connsiteX14" fmla="*/ 836502 w 3517272"/>
                        <a:gd name="connsiteY14" fmla="*/ 665563 h 1108688"/>
                        <a:gd name="connsiteX15" fmla="*/ 975623 w 3517272"/>
                        <a:gd name="connsiteY15" fmla="*/ 606734 h 1108688"/>
                        <a:gd name="connsiteX16" fmla="*/ 1154399 w 3517272"/>
                        <a:gd name="connsiteY16" fmla="*/ 555925 h 1108688"/>
                        <a:gd name="connsiteX17" fmla="*/ 1457044 w 3517272"/>
                        <a:gd name="connsiteY17" fmla="*/ 518739 h 1108688"/>
                        <a:gd name="connsiteX18" fmla="*/ 1569365 w 3517272"/>
                        <a:gd name="connsiteY18" fmla="*/ 518739 h 1108688"/>
                        <a:gd name="connsiteX19" fmla="*/ 1644316 w 3517272"/>
                        <a:gd name="connsiteY19" fmla="*/ 505327 h 1108688"/>
                        <a:gd name="connsiteX20" fmla="*/ 1700463 w 3517272"/>
                        <a:gd name="connsiteY20" fmla="*/ 505327 h 1108688"/>
                        <a:gd name="connsiteX21" fmla="*/ 1788695 w 3517272"/>
                        <a:gd name="connsiteY21" fmla="*/ 473243 h 1108688"/>
                        <a:gd name="connsiteX22" fmla="*/ 2045368 w 3517272"/>
                        <a:gd name="connsiteY22" fmla="*/ 465222 h 1108688"/>
                        <a:gd name="connsiteX23" fmla="*/ 2159417 w 3517272"/>
                        <a:gd name="connsiteY23" fmla="*/ 415341 h 1108688"/>
                        <a:gd name="connsiteX24" fmla="*/ 2217320 w 3517272"/>
                        <a:gd name="connsiteY24" fmla="*/ 396918 h 1108688"/>
                        <a:gd name="connsiteX25" fmla="*/ 2258929 w 3517272"/>
                        <a:gd name="connsiteY25" fmla="*/ 395413 h 1108688"/>
                        <a:gd name="connsiteX26" fmla="*/ 2294021 w 3517272"/>
                        <a:gd name="connsiteY26" fmla="*/ 470665 h 1108688"/>
                        <a:gd name="connsiteX27" fmla="*/ 2366210 w 3517272"/>
                        <a:gd name="connsiteY27" fmla="*/ 545432 h 1108688"/>
                        <a:gd name="connsiteX28" fmla="*/ 2401554 w 3517272"/>
                        <a:gd name="connsiteY28" fmla="*/ 577516 h 1108688"/>
                        <a:gd name="connsiteX29" fmla="*/ 2454442 w 3517272"/>
                        <a:gd name="connsiteY29" fmla="*/ 625643 h 1108688"/>
                        <a:gd name="connsiteX30" fmla="*/ 2486526 w 3517272"/>
                        <a:gd name="connsiteY30" fmla="*/ 625643 h 1108688"/>
                        <a:gd name="connsiteX31" fmla="*/ 2550695 w 3517272"/>
                        <a:gd name="connsiteY31" fmla="*/ 617622 h 1108688"/>
                        <a:gd name="connsiteX32" fmla="*/ 2610101 w 3517272"/>
                        <a:gd name="connsiteY32" fmla="*/ 616743 h 1108688"/>
                        <a:gd name="connsiteX33" fmla="*/ 2662989 w 3517272"/>
                        <a:gd name="connsiteY33" fmla="*/ 649706 h 1108688"/>
                        <a:gd name="connsiteX34" fmla="*/ 2698333 w 3517272"/>
                        <a:gd name="connsiteY34" fmla="*/ 682667 h 1108688"/>
                        <a:gd name="connsiteX35" fmla="*/ 2739314 w 3517272"/>
                        <a:gd name="connsiteY35" fmla="*/ 690688 h 1108688"/>
                        <a:gd name="connsiteX36" fmla="*/ 2785060 w 3517272"/>
                        <a:gd name="connsiteY36" fmla="*/ 683545 h 1108688"/>
                        <a:gd name="connsiteX37" fmla="*/ 2823410 w 3517272"/>
                        <a:gd name="connsiteY37" fmla="*/ 681790 h 1108688"/>
                        <a:gd name="connsiteX38" fmla="*/ 2895600 w 3517272"/>
                        <a:gd name="connsiteY38" fmla="*/ 721895 h 1108688"/>
                        <a:gd name="connsiteX39" fmla="*/ 2903569 w 3517272"/>
                        <a:gd name="connsiteY39" fmla="*/ 770022 h 1108688"/>
                        <a:gd name="connsiteX40" fmla="*/ 2962149 w 3517272"/>
                        <a:gd name="connsiteY40" fmla="*/ 821406 h 1108688"/>
                        <a:gd name="connsiteX41" fmla="*/ 3031958 w 3517272"/>
                        <a:gd name="connsiteY41" fmla="*/ 786064 h 1108688"/>
                        <a:gd name="connsiteX42" fmla="*/ 3116303 w 3517272"/>
                        <a:gd name="connsiteY42" fmla="*/ 782179 h 1108688"/>
                        <a:gd name="connsiteX43" fmla="*/ 3186112 w 3517272"/>
                        <a:gd name="connsiteY43" fmla="*/ 826169 h 1108688"/>
                        <a:gd name="connsiteX44" fmla="*/ 3236429 w 3517272"/>
                        <a:gd name="connsiteY44" fmla="*/ 916360 h 1108688"/>
                        <a:gd name="connsiteX45" fmla="*/ 3256441 w 3517272"/>
                        <a:gd name="connsiteY45" fmla="*/ 958959 h 1108688"/>
                        <a:gd name="connsiteX46" fmla="*/ 3320716 w 3517272"/>
                        <a:gd name="connsiteY46" fmla="*/ 1010653 h 1108688"/>
                        <a:gd name="connsiteX47" fmla="*/ 3376863 w 3517272"/>
                        <a:gd name="connsiteY47" fmla="*/ 1082843 h 1108688"/>
                        <a:gd name="connsiteX48" fmla="*/ 3424989 w 3517272"/>
                        <a:gd name="connsiteY48" fmla="*/ 1106906 h 1108688"/>
                        <a:gd name="connsiteX49" fmla="*/ 3457073 w 3517272"/>
                        <a:gd name="connsiteY49" fmla="*/ 1106906 h 1108688"/>
                        <a:gd name="connsiteX50" fmla="*/ 3517272 w 3517272"/>
                        <a:gd name="connsiteY50" fmla="*/ 1098859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17272" h="1108688">
                          <a:moveTo>
                            <a:pt x="0" y="0"/>
                          </a:moveTo>
                          <a:cubicBezTo>
                            <a:pt x="57590" y="50246"/>
                            <a:pt x="49011" y="39972"/>
                            <a:pt x="74845" y="60060"/>
                          </a:cubicBezTo>
                          <a:cubicBezTo>
                            <a:pt x="100679" y="80148"/>
                            <a:pt x="145524" y="52999"/>
                            <a:pt x="171098" y="56148"/>
                          </a:cubicBezTo>
                          <a:cubicBezTo>
                            <a:pt x="196672" y="59297"/>
                            <a:pt x="199323" y="70935"/>
                            <a:pt x="228291" y="78956"/>
                          </a:cubicBezTo>
                          <a:cubicBezTo>
                            <a:pt x="257259" y="86977"/>
                            <a:pt x="318785" y="96044"/>
                            <a:pt x="344905" y="104274"/>
                          </a:cubicBezTo>
                          <a:cubicBezTo>
                            <a:pt x="371025" y="112504"/>
                            <a:pt x="375213" y="116848"/>
                            <a:pt x="385010" y="128337"/>
                          </a:cubicBezTo>
                          <a:cubicBezTo>
                            <a:pt x="394807" y="139826"/>
                            <a:pt x="401914" y="146469"/>
                            <a:pt x="403685" y="173206"/>
                          </a:cubicBezTo>
                          <a:cubicBezTo>
                            <a:pt x="405456" y="199943"/>
                            <a:pt x="407630" y="262063"/>
                            <a:pt x="395635" y="288758"/>
                          </a:cubicBezTo>
                          <a:cubicBezTo>
                            <a:pt x="383640" y="315453"/>
                            <a:pt x="345078" y="310206"/>
                            <a:pt x="331714" y="333375"/>
                          </a:cubicBezTo>
                          <a:cubicBezTo>
                            <a:pt x="318350" y="356544"/>
                            <a:pt x="311464" y="399534"/>
                            <a:pt x="315451" y="427772"/>
                          </a:cubicBezTo>
                          <a:cubicBezTo>
                            <a:pt x="319438" y="456010"/>
                            <a:pt x="331930" y="495527"/>
                            <a:pt x="355635" y="502802"/>
                          </a:cubicBezTo>
                          <a:cubicBezTo>
                            <a:pt x="415561" y="479242"/>
                            <a:pt x="362512" y="488877"/>
                            <a:pt x="471091" y="476788"/>
                          </a:cubicBezTo>
                          <a:cubicBezTo>
                            <a:pt x="550163" y="480794"/>
                            <a:pt x="585440" y="478572"/>
                            <a:pt x="626196" y="513428"/>
                          </a:cubicBezTo>
                          <a:cubicBezTo>
                            <a:pt x="666952" y="548284"/>
                            <a:pt x="680578" y="660570"/>
                            <a:pt x="715629" y="685926"/>
                          </a:cubicBezTo>
                          <a:cubicBezTo>
                            <a:pt x="750680" y="711282"/>
                            <a:pt x="793170" y="678762"/>
                            <a:pt x="836502" y="665563"/>
                          </a:cubicBezTo>
                          <a:cubicBezTo>
                            <a:pt x="879834" y="652364"/>
                            <a:pt x="922640" y="625007"/>
                            <a:pt x="975623" y="606734"/>
                          </a:cubicBezTo>
                          <a:cubicBezTo>
                            <a:pt x="1028606" y="588461"/>
                            <a:pt x="1074162" y="570591"/>
                            <a:pt x="1154399" y="555925"/>
                          </a:cubicBezTo>
                          <a:cubicBezTo>
                            <a:pt x="1234636" y="541259"/>
                            <a:pt x="1387883" y="524937"/>
                            <a:pt x="1457044" y="518739"/>
                          </a:cubicBezTo>
                          <a:cubicBezTo>
                            <a:pt x="1526205" y="512541"/>
                            <a:pt x="1569365" y="518739"/>
                            <a:pt x="1569365" y="518739"/>
                          </a:cubicBezTo>
                          <a:lnTo>
                            <a:pt x="1644316" y="505327"/>
                          </a:lnTo>
                          <a:cubicBezTo>
                            <a:pt x="1661695" y="505327"/>
                            <a:pt x="1676400" y="510674"/>
                            <a:pt x="1700463" y="505327"/>
                          </a:cubicBezTo>
                          <a:cubicBezTo>
                            <a:pt x="1724526" y="499980"/>
                            <a:pt x="1731211" y="479927"/>
                            <a:pt x="1788695" y="473243"/>
                          </a:cubicBezTo>
                          <a:cubicBezTo>
                            <a:pt x="1846179" y="466559"/>
                            <a:pt x="1983581" y="474872"/>
                            <a:pt x="2045368" y="465222"/>
                          </a:cubicBezTo>
                          <a:cubicBezTo>
                            <a:pt x="2107155" y="455572"/>
                            <a:pt x="2130758" y="426725"/>
                            <a:pt x="2159417" y="415341"/>
                          </a:cubicBezTo>
                          <a:cubicBezTo>
                            <a:pt x="2188076" y="403957"/>
                            <a:pt x="2200735" y="400239"/>
                            <a:pt x="2217320" y="396918"/>
                          </a:cubicBezTo>
                          <a:cubicBezTo>
                            <a:pt x="2233905" y="393597"/>
                            <a:pt x="2246146" y="383122"/>
                            <a:pt x="2258929" y="395413"/>
                          </a:cubicBezTo>
                          <a:cubicBezTo>
                            <a:pt x="2271712" y="407704"/>
                            <a:pt x="2276141" y="445662"/>
                            <a:pt x="2294021" y="470665"/>
                          </a:cubicBezTo>
                          <a:cubicBezTo>
                            <a:pt x="2311901" y="495668"/>
                            <a:pt x="2348288" y="527624"/>
                            <a:pt x="2366210" y="545432"/>
                          </a:cubicBezTo>
                          <a:cubicBezTo>
                            <a:pt x="2384132" y="563240"/>
                            <a:pt x="2386849" y="564148"/>
                            <a:pt x="2401554" y="577516"/>
                          </a:cubicBezTo>
                          <a:cubicBezTo>
                            <a:pt x="2416259" y="590884"/>
                            <a:pt x="2440280" y="617622"/>
                            <a:pt x="2454442" y="625643"/>
                          </a:cubicBezTo>
                          <a:cubicBezTo>
                            <a:pt x="2468604" y="633664"/>
                            <a:pt x="2470484" y="626980"/>
                            <a:pt x="2486526" y="625643"/>
                          </a:cubicBezTo>
                          <a:cubicBezTo>
                            <a:pt x="2502568" y="624306"/>
                            <a:pt x="2530099" y="619105"/>
                            <a:pt x="2550695" y="617622"/>
                          </a:cubicBezTo>
                          <a:cubicBezTo>
                            <a:pt x="2571291" y="616139"/>
                            <a:pt x="2591385" y="611396"/>
                            <a:pt x="2610101" y="616743"/>
                          </a:cubicBezTo>
                          <a:cubicBezTo>
                            <a:pt x="2628817" y="622090"/>
                            <a:pt x="2648284" y="638719"/>
                            <a:pt x="2662989" y="649706"/>
                          </a:cubicBezTo>
                          <a:cubicBezTo>
                            <a:pt x="2677694" y="660693"/>
                            <a:pt x="2685612" y="675837"/>
                            <a:pt x="2698333" y="682667"/>
                          </a:cubicBezTo>
                          <a:cubicBezTo>
                            <a:pt x="2711054" y="689497"/>
                            <a:pt x="2724860" y="690542"/>
                            <a:pt x="2739314" y="690688"/>
                          </a:cubicBezTo>
                          <a:cubicBezTo>
                            <a:pt x="2753768" y="690834"/>
                            <a:pt x="2771044" y="685028"/>
                            <a:pt x="2785060" y="683545"/>
                          </a:cubicBezTo>
                          <a:cubicBezTo>
                            <a:pt x="2799076" y="682062"/>
                            <a:pt x="2804987" y="675398"/>
                            <a:pt x="2823410" y="681790"/>
                          </a:cubicBezTo>
                          <a:cubicBezTo>
                            <a:pt x="2841833" y="688182"/>
                            <a:pt x="2882240" y="707190"/>
                            <a:pt x="2895600" y="721895"/>
                          </a:cubicBezTo>
                          <a:cubicBezTo>
                            <a:pt x="2908960" y="736600"/>
                            <a:pt x="2892478" y="753437"/>
                            <a:pt x="2903569" y="770022"/>
                          </a:cubicBezTo>
                          <a:cubicBezTo>
                            <a:pt x="2914661" y="786607"/>
                            <a:pt x="2940751" y="818732"/>
                            <a:pt x="2962149" y="821406"/>
                          </a:cubicBezTo>
                          <a:cubicBezTo>
                            <a:pt x="2983547" y="824080"/>
                            <a:pt x="3006266" y="792602"/>
                            <a:pt x="3031958" y="786064"/>
                          </a:cubicBezTo>
                          <a:cubicBezTo>
                            <a:pt x="3057650" y="779526"/>
                            <a:pt x="3090611" y="775495"/>
                            <a:pt x="3116303" y="782179"/>
                          </a:cubicBezTo>
                          <a:cubicBezTo>
                            <a:pt x="3141995" y="788863"/>
                            <a:pt x="3166091" y="803806"/>
                            <a:pt x="3186112" y="826169"/>
                          </a:cubicBezTo>
                          <a:cubicBezTo>
                            <a:pt x="3206133" y="848532"/>
                            <a:pt x="3224708" y="894228"/>
                            <a:pt x="3236429" y="916360"/>
                          </a:cubicBezTo>
                          <a:cubicBezTo>
                            <a:pt x="3248150" y="938492"/>
                            <a:pt x="3242393" y="943244"/>
                            <a:pt x="3256441" y="958959"/>
                          </a:cubicBezTo>
                          <a:cubicBezTo>
                            <a:pt x="3270489" y="974675"/>
                            <a:pt x="3300646" y="990006"/>
                            <a:pt x="3320716" y="1010653"/>
                          </a:cubicBezTo>
                          <a:cubicBezTo>
                            <a:pt x="3340786" y="1031300"/>
                            <a:pt x="3359484" y="1066801"/>
                            <a:pt x="3376863" y="1082843"/>
                          </a:cubicBezTo>
                          <a:cubicBezTo>
                            <a:pt x="3394242" y="1098885"/>
                            <a:pt x="3424989" y="1106906"/>
                            <a:pt x="3424989" y="1106906"/>
                          </a:cubicBezTo>
                          <a:cubicBezTo>
                            <a:pt x="3438357" y="1110916"/>
                            <a:pt x="3457073" y="1106906"/>
                            <a:pt x="3457073" y="1106906"/>
                          </a:cubicBezTo>
                          <a:lnTo>
                            <a:pt x="3517272" y="1098859"/>
                          </a:lnTo>
                        </a:path>
                      </a:pathLst>
                    </a:custGeom>
                    <a:noFill/>
                    <a:ln w="25400">
                      <a:solidFill>
                        <a:srgbClr val="2F528F"/>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D36D4EF7-0969-44B6-B099-2929914CE31F}"/>
                      </a:ext>
                    </a:extLst>
                  </p:cNvPr>
                  <p:cNvSpPr txBox="1"/>
                  <p:nvPr/>
                </p:nvSpPr>
                <p:spPr>
                  <a:xfrm>
                    <a:off x="6602025" y="2903423"/>
                    <a:ext cx="1597429" cy="463023"/>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2F528F"/>
                        </a:solidFill>
                        <a:effectLst>
                          <a:glow rad="76200">
                            <a:schemeClr val="bg1"/>
                          </a:glow>
                        </a:effectLst>
                      </a:rPr>
                      <a:t>Raleigh Creek</a:t>
                    </a:r>
                  </a:p>
                  <a:p>
                    <a:pPr algn="ctr"/>
                    <a:r>
                      <a:rPr lang="en-US" sz="1400" b="1" dirty="0">
                        <a:solidFill>
                          <a:srgbClr val="2F528F"/>
                        </a:solidFill>
                        <a:effectLst>
                          <a:glow rad="76200">
                            <a:schemeClr val="bg1"/>
                          </a:glow>
                        </a:effectLst>
                      </a:rPr>
                      <a:t>(intermittent portion)</a:t>
                    </a:r>
                  </a:p>
                </p:txBody>
              </p:sp>
            </p:grpSp>
            <p:sp>
              <p:nvSpPr>
                <p:cNvPr id="87" name="Rounded Rectangle 5">
                  <a:extLst>
                    <a:ext uri="{FF2B5EF4-FFF2-40B4-BE49-F238E27FC236}">
                      <a16:creationId xmlns:a16="http://schemas.microsoft.com/office/drawing/2014/main" id="{4F880E53-9C8F-4BB4-8785-BC4912BC68E9}"/>
                    </a:ext>
                  </a:extLst>
                </p:cNvPr>
                <p:cNvSpPr/>
                <p:nvPr/>
              </p:nvSpPr>
              <p:spPr>
                <a:xfrm>
                  <a:off x="614842" y="1027077"/>
                  <a:ext cx="3376670" cy="392158"/>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600" b="1" dirty="0">
                      <a:solidFill>
                        <a:schemeClr val="bg1"/>
                      </a:solidFill>
                      <a:latin typeface="Arial" panose="020B0604020202020204" pitchFamily="34" charset="0"/>
                      <a:cs typeface="Arial" panose="020B0604020202020204" pitchFamily="34" charset="0"/>
                    </a:rPr>
                    <a:t>Beta Site Map: Segment 2</a:t>
                  </a:r>
                </a:p>
              </p:txBody>
            </p:sp>
            <p:sp>
              <p:nvSpPr>
                <p:cNvPr id="90" name="TextBox 89">
                  <a:extLst>
                    <a:ext uri="{FF2B5EF4-FFF2-40B4-BE49-F238E27FC236}">
                      <a16:creationId xmlns:a16="http://schemas.microsoft.com/office/drawing/2014/main" id="{50CADFCC-717A-401E-8A98-27467A56DED1}"/>
                    </a:ext>
                  </a:extLst>
                </p:cNvPr>
                <p:cNvSpPr txBox="1"/>
                <p:nvPr/>
              </p:nvSpPr>
              <p:spPr>
                <a:xfrm>
                  <a:off x="3995890" y="3513625"/>
                  <a:ext cx="58004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92" name="TextBox 91">
                  <a:extLst>
                    <a:ext uri="{FF2B5EF4-FFF2-40B4-BE49-F238E27FC236}">
                      <a16:creationId xmlns:a16="http://schemas.microsoft.com/office/drawing/2014/main" id="{642705B3-1F13-4A49-AA91-DC61BE2326AE}"/>
                    </a:ext>
                  </a:extLst>
                </p:cNvPr>
                <p:cNvSpPr txBox="1"/>
                <p:nvPr/>
              </p:nvSpPr>
              <p:spPr>
                <a:xfrm>
                  <a:off x="4998689" y="3241028"/>
                  <a:ext cx="1090331" cy="73866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BS14</a:t>
                  </a:r>
                </a:p>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Pre- and Post-IAWC</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3" name="Left Brace 12">
                  <a:extLst>
                    <a:ext uri="{FF2B5EF4-FFF2-40B4-BE49-F238E27FC236}">
                      <a16:creationId xmlns:a16="http://schemas.microsoft.com/office/drawing/2014/main" id="{D35AFD70-35C1-45C4-B357-EFEA38261930}"/>
                    </a:ext>
                  </a:extLst>
                </p:cNvPr>
                <p:cNvSpPr/>
                <p:nvPr/>
              </p:nvSpPr>
              <p:spPr>
                <a:xfrm rot="7427384">
                  <a:off x="5107595" y="3548099"/>
                  <a:ext cx="274290" cy="107253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Oval 92">
                  <a:extLst>
                    <a:ext uri="{FF2B5EF4-FFF2-40B4-BE49-F238E27FC236}">
                      <a16:creationId xmlns:a16="http://schemas.microsoft.com/office/drawing/2014/main" id="{644AA3DC-4128-48D2-BCF1-1643EADFF007}"/>
                    </a:ext>
                  </a:extLst>
                </p:cNvPr>
                <p:cNvSpPr/>
                <p:nvPr/>
              </p:nvSpPr>
              <p:spPr>
                <a:xfrm>
                  <a:off x="4674588" y="3911031"/>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A014256D-FB12-4F99-BCD1-39681BC8FF0F}"/>
                    </a:ext>
                  </a:extLst>
                </p:cNvPr>
                <p:cNvSpPr txBox="1"/>
                <p:nvPr/>
              </p:nvSpPr>
              <p:spPr>
                <a:xfrm>
                  <a:off x="3567545" y="4365593"/>
                  <a:ext cx="1660969"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600" dirty="0">
                      <a:ln w="6350">
                        <a:noFill/>
                      </a:ln>
                      <a:solidFill>
                        <a:srgbClr val="233C66"/>
                      </a:solidFill>
                      <a:effectLst>
                        <a:glow rad="50800">
                          <a:schemeClr val="bg1"/>
                        </a:glow>
                        <a:outerShdw blurRad="50800" dist="38100" dir="2700000" algn="tl" rotWithShape="0">
                          <a:schemeClr val="bg1">
                            <a:alpha val="40000"/>
                          </a:schemeClr>
                        </a:outerShdw>
                      </a:effectLst>
                    </a:rPr>
                    <a:t>Ideal Ave Wetland Complex</a:t>
                  </a:r>
                  <a:endParaRPr lang="en-US" sz="1200" dirty="0">
                    <a:ln w="6350">
                      <a:noFill/>
                    </a:ln>
                    <a:solidFill>
                      <a:srgbClr val="233C66"/>
                    </a:solidFill>
                    <a:effectLst>
                      <a:glow rad="50800">
                        <a:schemeClr val="bg1"/>
                      </a:glow>
                      <a:outerShdw blurRad="50800" dist="38100" dir="2700000" algn="tl" rotWithShape="0">
                        <a:schemeClr val="bg1">
                          <a:alpha val="40000"/>
                        </a:schemeClr>
                      </a:outerShdw>
                    </a:effectLst>
                  </a:endParaRPr>
                </a:p>
              </p:txBody>
            </p:sp>
            <p:sp>
              <p:nvSpPr>
                <p:cNvPr id="96" name="Oval 95">
                  <a:extLst>
                    <a:ext uri="{FF2B5EF4-FFF2-40B4-BE49-F238E27FC236}">
                      <a16:creationId xmlns:a16="http://schemas.microsoft.com/office/drawing/2014/main" id="{776862D3-2AC6-45A7-90DC-78040C529D45}"/>
                    </a:ext>
                  </a:extLst>
                </p:cNvPr>
                <p:cNvSpPr/>
                <p:nvPr/>
              </p:nvSpPr>
              <p:spPr>
                <a:xfrm>
                  <a:off x="5539590" y="4492501"/>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B4723C32-EC19-4439-9D5D-C9D998AF2207}"/>
                    </a:ext>
                  </a:extLst>
                </p:cNvPr>
                <p:cNvSpPr txBox="1"/>
                <p:nvPr/>
              </p:nvSpPr>
              <p:spPr>
                <a:xfrm>
                  <a:off x="7617891" y="4514864"/>
                  <a:ext cx="653967"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a:t>
                  </a:r>
                  <a:endParaRPr lang="en-US" sz="2400"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98" name="Oval 97">
                  <a:extLst>
                    <a:ext uri="{FF2B5EF4-FFF2-40B4-BE49-F238E27FC236}">
                      <a16:creationId xmlns:a16="http://schemas.microsoft.com/office/drawing/2014/main" id="{19C54F94-DD86-4C89-9290-D72F17C0D3E7}"/>
                    </a:ext>
                  </a:extLst>
                </p:cNvPr>
                <p:cNvSpPr/>
                <p:nvPr/>
              </p:nvSpPr>
              <p:spPr>
                <a:xfrm>
                  <a:off x="8060156" y="4595601"/>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630AECE0-239A-422F-BC3A-B1F45BC53163}"/>
                    </a:ext>
                  </a:extLst>
                </p:cNvPr>
                <p:cNvSpPr txBox="1"/>
                <p:nvPr/>
              </p:nvSpPr>
              <p:spPr>
                <a:xfrm>
                  <a:off x="6336737" y="2095709"/>
                  <a:ext cx="1533294"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233C66"/>
                      </a:solidFill>
                      <a:effectLst>
                        <a:glow rad="50800">
                          <a:schemeClr val="bg1"/>
                        </a:glow>
                        <a:outerShdw blurRad="50800" dist="38100" dir="2700000" algn="tl" rotWithShape="0">
                          <a:schemeClr val="bg1">
                            <a:alpha val="40000"/>
                          </a:schemeClr>
                        </a:outerShdw>
                      </a:effectLst>
                    </a:rPr>
                    <a:t>P1007 Conveyance</a:t>
                  </a:r>
                  <a:endParaRPr lang="en-US" sz="1100" dirty="0">
                    <a:ln w="6350">
                      <a:noFill/>
                    </a:ln>
                    <a:solidFill>
                      <a:srgbClr val="233C66"/>
                    </a:solidFill>
                    <a:effectLst>
                      <a:glow rad="50800">
                        <a:schemeClr val="bg1"/>
                      </a:glow>
                      <a:outerShdw blurRad="50800" dist="38100" dir="2700000" algn="tl" rotWithShape="0">
                        <a:schemeClr val="bg1">
                          <a:alpha val="40000"/>
                        </a:schemeClr>
                      </a:outerShdw>
                    </a:effectLst>
                  </a:endParaRPr>
                </a:p>
              </p:txBody>
            </p:sp>
            <p:grpSp>
              <p:nvGrpSpPr>
                <p:cNvPr id="25" name="Group 24">
                  <a:extLst>
                    <a:ext uri="{FF2B5EF4-FFF2-40B4-BE49-F238E27FC236}">
                      <a16:creationId xmlns:a16="http://schemas.microsoft.com/office/drawing/2014/main" id="{807B230D-AF48-4EC6-B77B-420B5C2A159E}"/>
                    </a:ext>
                  </a:extLst>
                </p:cNvPr>
                <p:cNvGrpSpPr/>
                <p:nvPr/>
              </p:nvGrpSpPr>
              <p:grpSpPr>
                <a:xfrm>
                  <a:off x="7229475" y="1004888"/>
                  <a:ext cx="1414463" cy="3476622"/>
                  <a:chOff x="7229475" y="1004888"/>
                  <a:chExt cx="1414463" cy="3476622"/>
                </a:xfrm>
              </p:grpSpPr>
              <p:sp>
                <p:nvSpPr>
                  <p:cNvPr id="19" name="Freeform: Shape 18">
                    <a:extLst>
                      <a:ext uri="{FF2B5EF4-FFF2-40B4-BE49-F238E27FC236}">
                        <a16:creationId xmlns:a16="http://schemas.microsoft.com/office/drawing/2014/main" id="{54999021-E34F-4083-9552-0546EEC7BF78}"/>
                      </a:ext>
                    </a:extLst>
                  </p:cNvPr>
                  <p:cNvSpPr/>
                  <p:nvPr/>
                </p:nvSpPr>
                <p:spPr>
                  <a:xfrm>
                    <a:off x="7870031" y="1897855"/>
                    <a:ext cx="773907" cy="2583655"/>
                  </a:xfrm>
                  <a:custGeom>
                    <a:avLst/>
                    <a:gdLst>
                      <a:gd name="connsiteX0" fmla="*/ 0 w 781050"/>
                      <a:gd name="connsiteY0" fmla="*/ 0 h 2671762"/>
                      <a:gd name="connsiteX1" fmla="*/ 23812 w 781050"/>
                      <a:gd name="connsiteY1" fmla="*/ 1109662 h 2671762"/>
                      <a:gd name="connsiteX2" fmla="*/ 481012 w 781050"/>
                      <a:gd name="connsiteY2" fmla="*/ 1119187 h 2671762"/>
                      <a:gd name="connsiteX3" fmla="*/ 585787 w 781050"/>
                      <a:gd name="connsiteY3" fmla="*/ 1443037 h 2671762"/>
                      <a:gd name="connsiteX4" fmla="*/ 595312 w 781050"/>
                      <a:gd name="connsiteY4" fmla="*/ 1514475 h 2671762"/>
                      <a:gd name="connsiteX5" fmla="*/ 514350 w 781050"/>
                      <a:gd name="connsiteY5" fmla="*/ 1619250 h 2671762"/>
                      <a:gd name="connsiteX6" fmla="*/ 733425 w 781050"/>
                      <a:gd name="connsiteY6" fmla="*/ 1657350 h 2671762"/>
                      <a:gd name="connsiteX7" fmla="*/ 781050 w 781050"/>
                      <a:gd name="connsiteY7" fmla="*/ 1709737 h 2671762"/>
                      <a:gd name="connsiteX8" fmla="*/ 781050 w 781050"/>
                      <a:gd name="connsiteY8" fmla="*/ 1895475 h 2671762"/>
                      <a:gd name="connsiteX9" fmla="*/ 719137 w 781050"/>
                      <a:gd name="connsiteY9" fmla="*/ 2047875 h 2671762"/>
                      <a:gd name="connsiteX10" fmla="*/ 561975 w 781050"/>
                      <a:gd name="connsiteY10" fmla="*/ 2066925 h 2671762"/>
                      <a:gd name="connsiteX11" fmla="*/ 476250 w 781050"/>
                      <a:gd name="connsiteY11" fmla="*/ 2066925 h 2671762"/>
                      <a:gd name="connsiteX12" fmla="*/ 442912 w 781050"/>
                      <a:gd name="connsiteY12" fmla="*/ 2090737 h 2671762"/>
                      <a:gd name="connsiteX13" fmla="*/ 457200 w 781050"/>
                      <a:gd name="connsiteY13" fmla="*/ 2171700 h 2671762"/>
                      <a:gd name="connsiteX14" fmla="*/ 509587 w 781050"/>
                      <a:gd name="connsiteY14" fmla="*/ 2328862 h 2671762"/>
                      <a:gd name="connsiteX15" fmla="*/ 576262 w 781050"/>
                      <a:gd name="connsiteY15" fmla="*/ 2438400 h 2671762"/>
                      <a:gd name="connsiteX16" fmla="*/ 376237 w 781050"/>
                      <a:gd name="connsiteY16" fmla="*/ 2519362 h 2671762"/>
                      <a:gd name="connsiteX17" fmla="*/ 238125 w 781050"/>
                      <a:gd name="connsiteY17" fmla="*/ 2595562 h 2671762"/>
                      <a:gd name="connsiteX18" fmla="*/ 238125 w 781050"/>
                      <a:gd name="connsiteY18" fmla="*/ 2671762 h 2671762"/>
                      <a:gd name="connsiteX0" fmla="*/ 0 w 788194"/>
                      <a:gd name="connsiteY0" fmla="*/ 0 h 2686049"/>
                      <a:gd name="connsiteX1" fmla="*/ 30956 w 788194"/>
                      <a:gd name="connsiteY1" fmla="*/ 1123949 h 2686049"/>
                      <a:gd name="connsiteX2" fmla="*/ 488156 w 788194"/>
                      <a:gd name="connsiteY2" fmla="*/ 1133474 h 2686049"/>
                      <a:gd name="connsiteX3" fmla="*/ 592931 w 788194"/>
                      <a:gd name="connsiteY3" fmla="*/ 1457324 h 2686049"/>
                      <a:gd name="connsiteX4" fmla="*/ 602456 w 788194"/>
                      <a:gd name="connsiteY4" fmla="*/ 1528762 h 2686049"/>
                      <a:gd name="connsiteX5" fmla="*/ 521494 w 788194"/>
                      <a:gd name="connsiteY5" fmla="*/ 1633537 h 2686049"/>
                      <a:gd name="connsiteX6" fmla="*/ 740569 w 788194"/>
                      <a:gd name="connsiteY6" fmla="*/ 1671637 h 2686049"/>
                      <a:gd name="connsiteX7" fmla="*/ 788194 w 788194"/>
                      <a:gd name="connsiteY7" fmla="*/ 1724024 h 2686049"/>
                      <a:gd name="connsiteX8" fmla="*/ 788194 w 788194"/>
                      <a:gd name="connsiteY8" fmla="*/ 1909762 h 2686049"/>
                      <a:gd name="connsiteX9" fmla="*/ 726281 w 788194"/>
                      <a:gd name="connsiteY9" fmla="*/ 2062162 h 2686049"/>
                      <a:gd name="connsiteX10" fmla="*/ 569119 w 788194"/>
                      <a:gd name="connsiteY10" fmla="*/ 2081212 h 2686049"/>
                      <a:gd name="connsiteX11" fmla="*/ 483394 w 788194"/>
                      <a:gd name="connsiteY11" fmla="*/ 2081212 h 2686049"/>
                      <a:gd name="connsiteX12" fmla="*/ 450056 w 788194"/>
                      <a:gd name="connsiteY12" fmla="*/ 2105024 h 2686049"/>
                      <a:gd name="connsiteX13" fmla="*/ 464344 w 788194"/>
                      <a:gd name="connsiteY13" fmla="*/ 2185987 h 2686049"/>
                      <a:gd name="connsiteX14" fmla="*/ 516731 w 788194"/>
                      <a:gd name="connsiteY14" fmla="*/ 2343149 h 2686049"/>
                      <a:gd name="connsiteX15" fmla="*/ 583406 w 788194"/>
                      <a:gd name="connsiteY15" fmla="*/ 2452687 h 2686049"/>
                      <a:gd name="connsiteX16" fmla="*/ 383381 w 788194"/>
                      <a:gd name="connsiteY16" fmla="*/ 2533649 h 2686049"/>
                      <a:gd name="connsiteX17" fmla="*/ 245269 w 788194"/>
                      <a:gd name="connsiteY17" fmla="*/ 2609849 h 2686049"/>
                      <a:gd name="connsiteX18" fmla="*/ 245269 w 788194"/>
                      <a:gd name="connsiteY18" fmla="*/ 2686049 h 2686049"/>
                      <a:gd name="connsiteX0" fmla="*/ 0 w 773907"/>
                      <a:gd name="connsiteY0" fmla="*/ 0 h 2674143"/>
                      <a:gd name="connsiteX1" fmla="*/ 16669 w 773907"/>
                      <a:gd name="connsiteY1" fmla="*/ 1112043 h 2674143"/>
                      <a:gd name="connsiteX2" fmla="*/ 473869 w 773907"/>
                      <a:gd name="connsiteY2" fmla="*/ 1121568 h 2674143"/>
                      <a:gd name="connsiteX3" fmla="*/ 578644 w 773907"/>
                      <a:gd name="connsiteY3" fmla="*/ 1445418 h 2674143"/>
                      <a:gd name="connsiteX4" fmla="*/ 588169 w 773907"/>
                      <a:gd name="connsiteY4" fmla="*/ 1516856 h 2674143"/>
                      <a:gd name="connsiteX5" fmla="*/ 507207 w 773907"/>
                      <a:gd name="connsiteY5" fmla="*/ 1621631 h 2674143"/>
                      <a:gd name="connsiteX6" fmla="*/ 726282 w 773907"/>
                      <a:gd name="connsiteY6" fmla="*/ 1659731 h 2674143"/>
                      <a:gd name="connsiteX7" fmla="*/ 773907 w 773907"/>
                      <a:gd name="connsiteY7" fmla="*/ 1712118 h 2674143"/>
                      <a:gd name="connsiteX8" fmla="*/ 773907 w 773907"/>
                      <a:gd name="connsiteY8" fmla="*/ 1897856 h 2674143"/>
                      <a:gd name="connsiteX9" fmla="*/ 711994 w 773907"/>
                      <a:gd name="connsiteY9" fmla="*/ 2050256 h 2674143"/>
                      <a:gd name="connsiteX10" fmla="*/ 554832 w 773907"/>
                      <a:gd name="connsiteY10" fmla="*/ 2069306 h 2674143"/>
                      <a:gd name="connsiteX11" fmla="*/ 469107 w 773907"/>
                      <a:gd name="connsiteY11" fmla="*/ 2069306 h 2674143"/>
                      <a:gd name="connsiteX12" fmla="*/ 435769 w 773907"/>
                      <a:gd name="connsiteY12" fmla="*/ 2093118 h 2674143"/>
                      <a:gd name="connsiteX13" fmla="*/ 450057 w 773907"/>
                      <a:gd name="connsiteY13" fmla="*/ 2174081 h 2674143"/>
                      <a:gd name="connsiteX14" fmla="*/ 502444 w 773907"/>
                      <a:gd name="connsiteY14" fmla="*/ 2331243 h 2674143"/>
                      <a:gd name="connsiteX15" fmla="*/ 569119 w 773907"/>
                      <a:gd name="connsiteY15" fmla="*/ 2440781 h 2674143"/>
                      <a:gd name="connsiteX16" fmla="*/ 369094 w 773907"/>
                      <a:gd name="connsiteY16" fmla="*/ 2521743 h 2674143"/>
                      <a:gd name="connsiteX17" fmla="*/ 230982 w 773907"/>
                      <a:gd name="connsiteY17" fmla="*/ 2597943 h 2674143"/>
                      <a:gd name="connsiteX18" fmla="*/ 230982 w 773907"/>
                      <a:gd name="connsiteY18" fmla="*/ 2674143 h 2674143"/>
                      <a:gd name="connsiteX0" fmla="*/ 0 w 773907"/>
                      <a:gd name="connsiteY0" fmla="*/ 0 h 2607468"/>
                      <a:gd name="connsiteX1" fmla="*/ 16669 w 773907"/>
                      <a:gd name="connsiteY1" fmla="*/ 1112043 h 2607468"/>
                      <a:gd name="connsiteX2" fmla="*/ 473869 w 773907"/>
                      <a:gd name="connsiteY2" fmla="*/ 1121568 h 2607468"/>
                      <a:gd name="connsiteX3" fmla="*/ 578644 w 773907"/>
                      <a:gd name="connsiteY3" fmla="*/ 1445418 h 2607468"/>
                      <a:gd name="connsiteX4" fmla="*/ 588169 w 773907"/>
                      <a:gd name="connsiteY4" fmla="*/ 1516856 h 2607468"/>
                      <a:gd name="connsiteX5" fmla="*/ 507207 w 773907"/>
                      <a:gd name="connsiteY5" fmla="*/ 1621631 h 2607468"/>
                      <a:gd name="connsiteX6" fmla="*/ 726282 w 773907"/>
                      <a:gd name="connsiteY6" fmla="*/ 1659731 h 2607468"/>
                      <a:gd name="connsiteX7" fmla="*/ 773907 w 773907"/>
                      <a:gd name="connsiteY7" fmla="*/ 1712118 h 2607468"/>
                      <a:gd name="connsiteX8" fmla="*/ 773907 w 773907"/>
                      <a:gd name="connsiteY8" fmla="*/ 1897856 h 2607468"/>
                      <a:gd name="connsiteX9" fmla="*/ 711994 w 773907"/>
                      <a:gd name="connsiteY9" fmla="*/ 2050256 h 2607468"/>
                      <a:gd name="connsiteX10" fmla="*/ 554832 w 773907"/>
                      <a:gd name="connsiteY10" fmla="*/ 2069306 h 2607468"/>
                      <a:gd name="connsiteX11" fmla="*/ 469107 w 773907"/>
                      <a:gd name="connsiteY11" fmla="*/ 2069306 h 2607468"/>
                      <a:gd name="connsiteX12" fmla="*/ 435769 w 773907"/>
                      <a:gd name="connsiteY12" fmla="*/ 2093118 h 2607468"/>
                      <a:gd name="connsiteX13" fmla="*/ 450057 w 773907"/>
                      <a:gd name="connsiteY13" fmla="*/ 2174081 h 2607468"/>
                      <a:gd name="connsiteX14" fmla="*/ 502444 w 773907"/>
                      <a:gd name="connsiteY14" fmla="*/ 2331243 h 2607468"/>
                      <a:gd name="connsiteX15" fmla="*/ 569119 w 773907"/>
                      <a:gd name="connsiteY15" fmla="*/ 2440781 h 2607468"/>
                      <a:gd name="connsiteX16" fmla="*/ 369094 w 773907"/>
                      <a:gd name="connsiteY16" fmla="*/ 2521743 h 2607468"/>
                      <a:gd name="connsiteX17" fmla="*/ 230982 w 773907"/>
                      <a:gd name="connsiteY17" fmla="*/ 2597943 h 2607468"/>
                      <a:gd name="connsiteX18" fmla="*/ 230982 w 773907"/>
                      <a:gd name="connsiteY18" fmla="*/ 2607468 h 2607468"/>
                      <a:gd name="connsiteX0" fmla="*/ 0 w 773907"/>
                      <a:gd name="connsiteY0" fmla="*/ 0 h 2597943"/>
                      <a:gd name="connsiteX1" fmla="*/ 16669 w 773907"/>
                      <a:gd name="connsiteY1" fmla="*/ 1112043 h 2597943"/>
                      <a:gd name="connsiteX2" fmla="*/ 473869 w 773907"/>
                      <a:gd name="connsiteY2" fmla="*/ 1121568 h 2597943"/>
                      <a:gd name="connsiteX3" fmla="*/ 578644 w 773907"/>
                      <a:gd name="connsiteY3" fmla="*/ 1445418 h 2597943"/>
                      <a:gd name="connsiteX4" fmla="*/ 588169 w 773907"/>
                      <a:gd name="connsiteY4" fmla="*/ 1516856 h 2597943"/>
                      <a:gd name="connsiteX5" fmla="*/ 507207 w 773907"/>
                      <a:gd name="connsiteY5" fmla="*/ 1621631 h 2597943"/>
                      <a:gd name="connsiteX6" fmla="*/ 726282 w 773907"/>
                      <a:gd name="connsiteY6" fmla="*/ 1659731 h 2597943"/>
                      <a:gd name="connsiteX7" fmla="*/ 773907 w 773907"/>
                      <a:gd name="connsiteY7" fmla="*/ 1712118 h 2597943"/>
                      <a:gd name="connsiteX8" fmla="*/ 773907 w 773907"/>
                      <a:gd name="connsiteY8" fmla="*/ 1897856 h 2597943"/>
                      <a:gd name="connsiteX9" fmla="*/ 711994 w 773907"/>
                      <a:gd name="connsiteY9" fmla="*/ 2050256 h 2597943"/>
                      <a:gd name="connsiteX10" fmla="*/ 554832 w 773907"/>
                      <a:gd name="connsiteY10" fmla="*/ 2069306 h 2597943"/>
                      <a:gd name="connsiteX11" fmla="*/ 469107 w 773907"/>
                      <a:gd name="connsiteY11" fmla="*/ 2069306 h 2597943"/>
                      <a:gd name="connsiteX12" fmla="*/ 435769 w 773907"/>
                      <a:gd name="connsiteY12" fmla="*/ 2093118 h 2597943"/>
                      <a:gd name="connsiteX13" fmla="*/ 450057 w 773907"/>
                      <a:gd name="connsiteY13" fmla="*/ 2174081 h 2597943"/>
                      <a:gd name="connsiteX14" fmla="*/ 502444 w 773907"/>
                      <a:gd name="connsiteY14" fmla="*/ 2331243 h 2597943"/>
                      <a:gd name="connsiteX15" fmla="*/ 569119 w 773907"/>
                      <a:gd name="connsiteY15" fmla="*/ 2440781 h 2597943"/>
                      <a:gd name="connsiteX16" fmla="*/ 369094 w 773907"/>
                      <a:gd name="connsiteY16" fmla="*/ 2521743 h 2597943"/>
                      <a:gd name="connsiteX17" fmla="*/ 230982 w 773907"/>
                      <a:gd name="connsiteY17" fmla="*/ 2597943 h 2597943"/>
                      <a:gd name="connsiteX0" fmla="*/ 0 w 773907"/>
                      <a:gd name="connsiteY0" fmla="*/ 0 h 2583655"/>
                      <a:gd name="connsiteX1" fmla="*/ 16669 w 773907"/>
                      <a:gd name="connsiteY1" fmla="*/ 1112043 h 2583655"/>
                      <a:gd name="connsiteX2" fmla="*/ 473869 w 773907"/>
                      <a:gd name="connsiteY2" fmla="*/ 1121568 h 2583655"/>
                      <a:gd name="connsiteX3" fmla="*/ 578644 w 773907"/>
                      <a:gd name="connsiteY3" fmla="*/ 1445418 h 2583655"/>
                      <a:gd name="connsiteX4" fmla="*/ 588169 w 773907"/>
                      <a:gd name="connsiteY4" fmla="*/ 1516856 h 2583655"/>
                      <a:gd name="connsiteX5" fmla="*/ 507207 w 773907"/>
                      <a:gd name="connsiteY5" fmla="*/ 1621631 h 2583655"/>
                      <a:gd name="connsiteX6" fmla="*/ 726282 w 773907"/>
                      <a:gd name="connsiteY6" fmla="*/ 1659731 h 2583655"/>
                      <a:gd name="connsiteX7" fmla="*/ 773907 w 773907"/>
                      <a:gd name="connsiteY7" fmla="*/ 1712118 h 2583655"/>
                      <a:gd name="connsiteX8" fmla="*/ 773907 w 773907"/>
                      <a:gd name="connsiteY8" fmla="*/ 1897856 h 2583655"/>
                      <a:gd name="connsiteX9" fmla="*/ 711994 w 773907"/>
                      <a:gd name="connsiteY9" fmla="*/ 2050256 h 2583655"/>
                      <a:gd name="connsiteX10" fmla="*/ 554832 w 773907"/>
                      <a:gd name="connsiteY10" fmla="*/ 2069306 h 2583655"/>
                      <a:gd name="connsiteX11" fmla="*/ 469107 w 773907"/>
                      <a:gd name="connsiteY11" fmla="*/ 2069306 h 2583655"/>
                      <a:gd name="connsiteX12" fmla="*/ 435769 w 773907"/>
                      <a:gd name="connsiteY12" fmla="*/ 2093118 h 2583655"/>
                      <a:gd name="connsiteX13" fmla="*/ 450057 w 773907"/>
                      <a:gd name="connsiteY13" fmla="*/ 2174081 h 2583655"/>
                      <a:gd name="connsiteX14" fmla="*/ 502444 w 773907"/>
                      <a:gd name="connsiteY14" fmla="*/ 2331243 h 2583655"/>
                      <a:gd name="connsiteX15" fmla="*/ 569119 w 773907"/>
                      <a:gd name="connsiteY15" fmla="*/ 2440781 h 2583655"/>
                      <a:gd name="connsiteX16" fmla="*/ 369094 w 773907"/>
                      <a:gd name="connsiteY16" fmla="*/ 2521743 h 2583655"/>
                      <a:gd name="connsiteX17" fmla="*/ 259557 w 773907"/>
                      <a:gd name="connsiteY17" fmla="*/ 2583655 h 258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3907" h="2583655">
                        <a:moveTo>
                          <a:pt x="0" y="0"/>
                        </a:moveTo>
                        <a:lnTo>
                          <a:pt x="16669" y="1112043"/>
                        </a:lnTo>
                        <a:lnTo>
                          <a:pt x="473869" y="1121568"/>
                        </a:lnTo>
                        <a:lnTo>
                          <a:pt x="578644" y="1445418"/>
                        </a:lnTo>
                        <a:lnTo>
                          <a:pt x="588169" y="1516856"/>
                        </a:lnTo>
                        <a:lnTo>
                          <a:pt x="507207" y="1621631"/>
                        </a:lnTo>
                        <a:lnTo>
                          <a:pt x="726282" y="1659731"/>
                        </a:lnTo>
                        <a:lnTo>
                          <a:pt x="773907" y="1712118"/>
                        </a:lnTo>
                        <a:lnTo>
                          <a:pt x="773907" y="1897856"/>
                        </a:lnTo>
                        <a:lnTo>
                          <a:pt x="711994" y="2050256"/>
                        </a:lnTo>
                        <a:lnTo>
                          <a:pt x="554832" y="2069306"/>
                        </a:lnTo>
                        <a:lnTo>
                          <a:pt x="469107" y="2069306"/>
                        </a:lnTo>
                        <a:lnTo>
                          <a:pt x="435769" y="2093118"/>
                        </a:lnTo>
                        <a:lnTo>
                          <a:pt x="450057" y="2174081"/>
                        </a:lnTo>
                        <a:lnTo>
                          <a:pt x="502444" y="2331243"/>
                        </a:lnTo>
                        <a:lnTo>
                          <a:pt x="569119" y="2440781"/>
                        </a:lnTo>
                        <a:lnTo>
                          <a:pt x="369094" y="2521743"/>
                        </a:lnTo>
                        <a:lnTo>
                          <a:pt x="259557" y="2583655"/>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2EA53A3-9DC9-469E-8791-D40A4795A908}"/>
                      </a:ext>
                    </a:extLst>
                  </p:cNvPr>
                  <p:cNvSpPr/>
                  <p:nvPr/>
                </p:nvSpPr>
                <p:spPr>
                  <a:xfrm>
                    <a:off x="7229475" y="1004888"/>
                    <a:ext cx="642939" cy="902493"/>
                  </a:xfrm>
                  <a:custGeom>
                    <a:avLst/>
                    <a:gdLst>
                      <a:gd name="connsiteX0" fmla="*/ 614363 w 614363"/>
                      <a:gd name="connsiteY0" fmla="*/ 881062 h 881062"/>
                      <a:gd name="connsiteX1" fmla="*/ 295275 w 614363"/>
                      <a:gd name="connsiteY1" fmla="*/ 714375 h 881062"/>
                      <a:gd name="connsiteX2" fmla="*/ 152400 w 614363"/>
                      <a:gd name="connsiteY2" fmla="*/ 409575 h 881062"/>
                      <a:gd name="connsiteX3" fmla="*/ 109538 w 614363"/>
                      <a:gd name="connsiteY3" fmla="*/ 342900 h 881062"/>
                      <a:gd name="connsiteX4" fmla="*/ 14288 w 614363"/>
                      <a:gd name="connsiteY4" fmla="*/ 276225 h 881062"/>
                      <a:gd name="connsiteX5" fmla="*/ 0 w 614363"/>
                      <a:gd name="connsiteY5" fmla="*/ 0 h 881062"/>
                      <a:gd name="connsiteX0" fmla="*/ 614363 w 614363"/>
                      <a:gd name="connsiteY0" fmla="*/ 881062 h 881062"/>
                      <a:gd name="connsiteX1" fmla="*/ 609600 w 614363"/>
                      <a:gd name="connsiteY1" fmla="*/ 881062 h 881062"/>
                      <a:gd name="connsiteX2" fmla="*/ 295275 w 614363"/>
                      <a:gd name="connsiteY2" fmla="*/ 714375 h 881062"/>
                      <a:gd name="connsiteX3" fmla="*/ 152400 w 614363"/>
                      <a:gd name="connsiteY3" fmla="*/ 409575 h 881062"/>
                      <a:gd name="connsiteX4" fmla="*/ 109538 w 614363"/>
                      <a:gd name="connsiteY4" fmla="*/ 342900 h 881062"/>
                      <a:gd name="connsiteX5" fmla="*/ 14288 w 614363"/>
                      <a:gd name="connsiteY5" fmla="*/ 276225 h 881062"/>
                      <a:gd name="connsiteX6" fmla="*/ 0 w 614363"/>
                      <a:gd name="connsiteY6" fmla="*/ 0 h 881062"/>
                      <a:gd name="connsiteX0" fmla="*/ 614363 w 614363"/>
                      <a:gd name="connsiteY0" fmla="*/ 881062 h 881062"/>
                      <a:gd name="connsiteX1" fmla="*/ 564356 w 614363"/>
                      <a:gd name="connsiteY1" fmla="*/ 852487 h 881062"/>
                      <a:gd name="connsiteX2" fmla="*/ 295275 w 614363"/>
                      <a:gd name="connsiteY2" fmla="*/ 714375 h 881062"/>
                      <a:gd name="connsiteX3" fmla="*/ 152400 w 614363"/>
                      <a:gd name="connsiteY3" fmla="*/ 409575 h 881062"/>
                      <a:gd name="connsiteX4" fmla="*/ 109538 w 614363"/>
                      <a:gd name="connsiteY4" fmla="*/ 342900 h 881062"/>
                      <a:gd name="connsiteX5" fmla="*/ 14288 w 614363"/>
                      <a:gd name="connsiteY5" fmla="*/ 276225 h 881062"/>
                      <a:gd name="connsiteX6" fmla="*/ 0 w 614363"/>
                      <a:gd name="connsiteY6" fmla="*/ 0 h 881062"/>
                      <a:gd name="connsiteX0" fmla="*/ 640557 w 640557"/>
                      <a:gd name="connsiteY0" fmla="*/ 897731 h 897731"/>
                      <a:gd name="connsiteX1" fmla="*/ 564356 w 640557"/>
                      <a:gd name="connsiteY1" fmla="*/ 852487 h 897731"/>
                      <a:gd name="connsiteX2" fmla="*/ 295275 w 640557"/>
                      <a:gd name="connsiteY2" fmla="*/ 714375 h 897731"/>
                      <a:gd name="connsiteX3" fmla="*/ 152400 w 640557"/>
                      <a:gd name="connsiteY3" fmla="*/ 409575 h 897731"/>
                      <a:gd name="connsiteX4" fmla="*/ 109538 w 640557"/>
                      <a:gd name="connsiteY4" fmla="*/ 342900 h 897731"/>
                      <a:gd name="connsiteX5" fmla="*/ 14288 w 640557"/>
                      <a:gd name="connsiteY5" fmla="*/ 276225 h 897731"/>
                      <a:gd name="connsiteX6" fmla="*/ 0 w 640557"/>
                      <a:gd name="connsiteY6" fmla="*/ 0 h 897731"/>
                      <a:gd name="connsiteX0" fmla="*/ 642939 w 642939"/>
                      <a:gd name="connsiteY0" fmla="*/ 902493 h 902493"/>
                      <a:gd name="connsiteX1" fmla="*/ 564356 w 642939"/>
                      <a:gd name="connsiteY1" fmla="*/ 852487 h 902493"/>
                      <a:gd name="connsiteX2" fmla="*/ 295275 w 642939"/>
                      <a:gd name="connsiteY2" fmla="*/ 714375 h 902493"/>
                      <a:gd name="connsiteX3" fmla="*/ 152400 w 642939"/>
                      <a:gd name="connsiteY3" fmla="*/ 409575 h 902493"/>
                      <a:gd name="connsiteX4" fmla="*/ 109538 w 642939"/>
                      <a:gd name="connsiteY4" fmla="*/ 342900 h 902493"/>
                      <a:gd name="connsiteX5" fmla="*/ 14288 w 642939"/>
                      <a:gd name="connsiteY5" fmla="*/ 276225 h 902493"/>
                      <a:gd name="connsiteX6" fmla="*/ 0 w 642939"/>
                      <a:gd name="connsiteY6" fmla="*/ 0 h 9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9" h="902493">
                        <a:moveTo>
                          <a:pt x="642939" y="902493"/>
                        </a:moveTo>
                        <a:lnTo>
                          <a:pt x="564356" y="852487"/>
                        </a:lnTo>
                        <a:lnTo>
                          <a:pt x="295275" y="714375"/>
                        </a:lnTo>
                        <a:lnTo>
                          <a:pt x="152400" y="409575"/>
                        </a:lnTo>
                        <a:lnTo>
                          <a:pt x="109538" y="342900"/>
                        </a:lnTo>
                        <a:lnTo>
                          <a:pt x="14288" y="276225"/>
                        </a:lnTo>
                        <a:lnTo>
                          <a:pt x="0" y="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A9ADAF3F-BFF5-4115-8EFB-3F135C01700E}"/>
                    </a:ext>
                  </a:extLst>
                </p:cNvPr>
                <p:cNvSpPr txBox="1"/>
                <p:nvPr/>
              </p:nvSpPr>
              <p:spPr>
                <a:xfrm>
                  <a:off x="8233031" y="4060911"/>
                  <a:ext cx="1533294" cy="73866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b="1" dirty="0">
                      <a:solidFill>
                        <a:srgbClr val="233C66"/>
                      </a:solidFill>
                      <a:effectLst>
                        <a:glow rad="76200">
                          <a:schemeClr val="bg1"/>
                        </a:glow>
                      </a:effectLst>
                    </a:rPr>
                    <a:t>Confluence of Raleigh Creek and P1007</a:t>
                  </a:r>
                </a:p>
              </p:txBody>
            </p:sp>
            <p:sp>
              <p:nvSpPr>
                <p:cNvPr id="108" name="TextBox 107">
                  <a:extLst>
                    <a:ext uri="{FF2B5EF4-FFF2-40B4-BE49-F238E27FC236}">
                      <a16:creationId xmlns:a16="http://schemas.microsoft.com/office/drawing/2014/main" id="{2D3A1418-9F2F-451E-A432-6F39AC87D7DF}"/>
                    </a:ext>
                  </a:extLst>
                </p:cNvPr>
                <p:cNvSpPr txBox="1"/>
                <p:nvPr/>
              </p:nvSpPr>
              <p:spPr>
                <a:xfrm>
                  <a:off x="2304600" y="3140632"/>
                  <a:ext cx="1601336" cy="52322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2F528F"/>
                      </a:solidFill>
                      <a:effectLst>
                        <a:glow rad="76200">
                          <a:schemeClr val="bg1"/>
                        </a:glow>
                      </a:effectLst>
                    </a:rPr>
                    <a:t>Raleigh Creek</a:t>
                  </a:r>
                </a:p>
                <a:p>
                  <a:pPr algn="ctr"/>
                  <a:r>
                    <a:rPr lang="en-US" sz="1400" b="1" dirty="0">
                      <a:solidFill>
                        <a:srgbClr val="2F528F"/>
                      </a:solidFill>
                      <a:effectLst>
                        <a:glow rad="76200">
                          <a:schemeClr val="bg1"/>
                        </a:glow>
                      </a:effectLst>
                    </a:rPr>
                    <a:t>(perennial portion)</a:t>
                  </a:r>
                </a:p>
              </p:txBody>
            </p:sp>
            <p:sp>
              <p:nvSpPr>
                <p:cNvPr id="109" name="Oval 108">
                  <a:extLst>
                    <a:ext uri="{FF2B5EF4-FFF2-40B4-BE49-F238E27FC236}">
                      <a16:creationId xmlns:a16="http://schemas.microsoft.com/office/drawing/2014/main" id="{85EA36AD-AD29-4F53-860C-0CE31897FABD}"/>
                    </a:ext>
                  </a:extLst>
                </p:cNvPr>
                <p:cNvSpPr/>
                <p:nvPr/>
              </p:nvSpPr>
              <p:spPr>
                <a:xfrm>
                  <a:off x="4002028" y="3774646"/>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a16="http://schemas.microsoft.com/office/drawing/2014/main" id="{F3389840-ED85-488E-9E7B-C5C47827F406}"/>
                  </a:ext>
                </a:extLst>
              </p:cNvPr>
              <p:cNvSpPr/>
              <p:nvPr/>
            </p:nvSpPr>
            <p:spPr>
              <a:xfrm>
                <a:off x="8134349" y="4471987"/>
                <a:ext cx="1554163" cy="1792287"/>
              </a:xfrm>
              <a:custGeom>
                <a:avLst/>
                <a:gdLst>
                  <a:gd name="connsiteX0" fmla="*/ 1566863 w 1643063"/>
                  <a:gd name="connsiteY0" fmla="*/ 2319337 h 2319337"/>
                  <a:gd name="connsiteX1" fmla="*/ 1624013 w 1643063"/>
                  <a:gd name="connsiteY1" fmla="*/ 2185987 h 2319337"/>
                  <a:gd name="connsiteX2" fmla="*/ 1643063 w 1643063"/>
                  <a:gd name="connsiteY2" fmla="*/ 2105025 h 2319337"/>
                  <a:gd name="connsiteX3" fmla="*/ 1643063 w 1643063"/>
                  <a:gd name="connsiteY3" fmla="*/ 2000250 h 2319337"/>
                  <a:gd name="connsiteX4" fmla="*/ 1614488 w 1643063"/>
                  <a:gd name="connsiteY4" fmla="*/ 1881187 h 2319337"/>
                  <a:gd name="connsiteX5" fmla="*/ 1595438 w 1643063"/>
                  <a:gd name="connsiteY5" fmla="*/ 1824037 h 2319337"/>
                  <a:gd name="connsiteX6" fmla="*/ 1490663 w 1643063"/>
                  <a:gd name="connsiteY6" fmla="*/ 1709737 h 2319337"/>
                  <a:gd name="connsiteX7" fmla="*/ 1362075 w 1643063"/>
                  <a:gd name="connsiteY7" fmla="*/ 1614487 h 2319337"/>
                  <a:gd name="connsiteX8" fmla="*/ 1285875 w 1643063"/>
                  <a:gd name="connsiteY8" fmla="*/ 1533525 h 2319337"/>
                  <a:gd name="connsiteX9" fmla="*/ 1181100 w 1643063"/>
                  <a:gd name="connsiteY9" fmla="*/ 1471612 h 2319337"/>
                  <a:gd name="connsiteX10" fmla="*/ 1143000 w 1643063"/>
                  <a:gd name="connsiteY10" fmla="*/ 1395412 h 2319337"/>
                  <a:gd name="connsiteX11" fmla="*/ 1085850 w 1643063"/>
                  <a:gd name="connsiteY11" fmla="*/ 1362075 h 2319337"/>
                  <a:gd name="connsiteX12" fmla="*/ 1019175 w 1643063"/>
                  <a:gd name="connsiteY12" fmla="*/ 1314450 h 2319337"/>
                  <a:gd name="connsiteX13" fmla="*/ 933450 w 1643063"/>
                  <a:gd name="connsiteY13" fmla="*/ 1295400 h 2319337"/>
                  <a:gd name="connsiteX14" fmla="*/ 871538 w 1643063"/>
                  <a:gd name="connsiteY14" fmla="*/ 1271587 h 2319337"/>
                  <a:gd name="connsiteX15" fmla="*/ 852488 w 1643063"/>
                  <a:gd name="connsiteY15" fmla="*/ 1238250 h 2319337"/>
                  <a:gd name="connsiteX16" fmla="*/ 795338 w 1643063"/>
                  <a:gd name="connsiteY16" fmla="*/ 1176337 h 2319337"/>
                  <a:gd name="connsiteX17" fmla="*/ 719138 w 1643063"/>
                  <a:gd name="connsiteY17" fmla="*/ 1133475 h 2319337"/>
                  <a:gd name="connsiteX18" fmla="*/ 676275 w 1643063"/>
                  <a:gd name="connsiteY18" fmla="*/ 1090612 h 2319337"/>
                  <a:gd name="connsiteX19" fmla="*/ 676275 w 1643063"/>
                  <a:gd name="connsiteY19" fmla="*/ 1038225 h 2319337"/>
                  <a:gd name="connsiteX20" fmla="*/ 638175 w 1643063"/>
                  <a:gd name="connsiteY20" fmla="*/ 976312 h 2319337"/>
                  <a:gd name="connsiteX21" fmla="*/ 614363 w 1643063"/>
                  <a:gd name="connsiteY21" fmla="*/ 976312 h 2319337"/>
                  <a:gd name="connsiteX22" fmla="*/ 571500 w 1643063"/>
                  <a:gd name="connsiteY22" fmla="*/ 919162 h 2319337"/>
                  <a:gd name="connsiteX23" fmla="*/ 538163 w 1643063"/>
                  <a:gd name="connsiteY23" fmla="*/ 800100 h 2319337"/>
                  <a:gd name="connsiteX24" fmla="*/ 495300 w 1643063"/>
                  <a:gd name="connsiteY24" fmla="*/ 781050 h 2319337"/>
                  <a:gd name="connsiteX25" fmla="*/ 366713 w 1643063"/>
                  <a:gd name="connsiteY25" fmla="*/ 614362 h 2319337"/>
                  <a:gd name="connsiteX26" fmla="*/ 328613 w 1643063"/>
                  <a:gd name="connsiteY26" fmla="*/ 604837 h 2319337"/>
                  <a:gd name="connsiteX27" fmla="*/ 295275 w 1643063"/>
                  <a:gd name="connsiteY27" fmla="*/ 557212 h 2319337"/>
                  <a:gd name="connsiteX28" fmla="*/ 261938 w 1643063"/>
                  <a:gd name="connsiteY28" fmla="*/ 504825 h 2319337"/>
                  <a:gd name="connsiteX29" fmla="*/ 214313 w 1643063"/>
                  <a:gd name="connsiteY29" fmla="*/ 461962 h 2319337"/>
                  <a:gd name="connsiteX30" fmla="*/ 128588 w 1643063"/>
                  <a:gd name="connsiteY30" fmla="*/ 400050 h 2319337"/>
                  <a:gd name="connsiteX31" fmla="*/ 95250 w 1643063"/>
                  <a:gd name="connsiteY31" fmla="*/ 371475 h 2319337"/>
                  <a:gd name="connsiteX32" fmla="*/ 66675 w 1643063"/>
                  <a:gd name="connsiteY32" fmla="*/ 338137 h 2319337"/>
                  <a:gd name="connsiteX33" fmla="*/ 42863 w 1643063"/>
                  <a:gd name="connsiteY33" fmla="*/ 290512 h 2319337"/>
                  <a:gd name="connsiteX34" fmla="*/ 28575 w 1643063"/>
                  <a:gd name="connsiteY34" fmla="*/ 252412 h 2319337"/>
                  <a:gd name="connsiteX35" fmla="*/ 28575 w 1643063"/>
                  <a:gd name="connsiteY35" fmla="*/ 190500 h 2319337"/>
                  <a:gd name="connsiteX36" fmla="*/ 23813 w 1643063"/>
                  <a:gd name="connsiteY36" fmla="*/ 128587 h 2319337"/>
                  <a:gd name="connsiteX37" fmla="*/ 23813 w 1643063"/>
                  <a:gd name="connsiteY37" fmla="*/ 52387 h 2319337"/>
                  <a:gd name="connsiteX38" fmla="*/ 0 w 1643063"/>
                  <a:gd name="connsiteY38" fmla="*/ 0 h 2319337"/>
                  <a:gd name="connsiteX0" fmla="*/ 1624013 w 1643063"/>
                  <a:gd name="connsiteY0" fmla="*/ 2185987 h 2185987"/>
                  <a:gd name="connsiteX1" fmla="*/ 1643063 w 1643063"/>
                  <a:gd name="connsiteY1" fmla="*/ 2105025 h 2185987"/>
                  <a:gd name="connsiteX2" fmla="*/ 1643063 w 1643063"/>
                  <a:gd name="connsiteY2" fmla="*/ 2000250 h 2185987"/>
                  <a:gd name="connsiteX3" fmla="*/ 1614488 w 1643063"/>
                  <a:gd name="connsiteY3" fmla="*/ 1881187 h 2185987"/>
                  <a:gd name="connsiteX4" fmla="*/ 1595438 w 1643063"/>
                  <a:gd name="connsiteY4" fmla="*/ 1824037 h 2185987"/>
                  <a:gd name="connsiteX5" fmla="*/ 1490663 w 1643063"/>
                  <a:gd name="connsiteY5" fmla="*/ 1709737 h 2185987"/>
                  <a:gd name="connsiteX6" fmla="*/ 1362075 w 1643063"/>
                  <a:gd name="connsiteY6" fmla="*/ 1614487 h 2185987"/>
                  <a:gd name="connsiteX7" fmla="*/ 1285875 w 1643063"/>
                  <a:gd name="connsiteY7" fmla="*/ 1533525 h 2185987"/>
                  <a:gd name="connsiteX8" fmla="*/ 1181100 w 1643063"/>
                  <a:gd name="connsiteY8" fmla="*/ 1471612 h 2185987"/>
                  <a:gd name="connsiteX9" fmla="*/ 1143000 w 1643063"/>
                  <a:gd name="connsiteY9" fmla="*/ 1395412 h 2185987"/>
                  <a:gd name="connsiteX10" fmla="*/ 1085850 w 1643063"/>
                  <a:gd name="connsiteY10" fmla="*/ 1362075 h 2185987"/>
                  <a:gd name="connsiteX11" fmla="*/ 1019175 w 1643063"/>
                  <a:gd name="connsiteY11" fmla="*/ 1314450 h 2185987"/>
                  <a:gd name="connsiteX12" fmla="*/ 933450 w 1643063"/>
                  <a:gd name="connsiteY12" fmla="*/ 1295400 h 2185987"/>
                  <a:gd name="connsiteX13" fmla="*/ 871538 w 1643063"/>
                  <a:gd name="connsiteY13" fmla="*/ 1271587 h 2185987"/>
                  <a:gd name="connsiteX14" fmla="*/ 852488 w 1643063"/>
                  <a:gd name="connsiteY14" fmla="*/ 1238250 h 2185987"/>
                  <a:gd name="connsiteX15" fmla="*/ 795338 w 1643063"/>
                  <a:gd name="connsiteY15" fmla="*/ 1176337 h 2185987"/>
                  <a:gd name="connsiteX16" fmla="*/ 719138 w 1643063"/>
                  <a:gd name="connsiteY16" fmla="*/ 1133475 h 2185987"/>
                  <a:gd name="connsiteX17" fmla="*/ 676275 w 1643063"/>
                  <a:gd name="connsiteY17" fmla="*/ 1090612 h 2185987"/>
                  <a:gd name="connsiteX18" fmla="*/ 676275 w 1643063"/>
                  <a:gd name="connsiteY18" fmla="*/ 1038225 h 2185987"/>
                  <a:gd name="connsiteX19" fmla="*/ 638175 w 1643063"/>
                  <a:gd name="connsiteY19" fmla="*/ 976312 h 2185987"/>
                  <a:gd name="connsiteX20" fmla="*/ 614363 w 1643063"/>
                  <a:gd name="connsiteY20" fmla="*/ 976312 h 2185987"/>
                  <a:gd name="connsiteX21" fmla="*/ 571500 w 1643063"/>
                  <a:gd name="connsiteY21" fmla="*/ 919162 h 2185987"/>
                  <a:gd name="connsiteX22" fmla="*/ 538163 w 1643063"/>
                  <a:gd name="connsiteY22" fmla="*/ 800100 h 2185987"/>
                  <a:gd name="connsiteX23" fmla="*/ 495300 w 1643063"/>
                  <a:gd name="connsiteY23" fmla="*/ 781050 h 2185987"/>
                  <a:gd name="connsiteX24" fmla="*/ 366713 w 1643063"/>
                  <a:gd name="connsiteY24" fmla="*/ 614362 h 2185987"/>
                  <a:gd name="connsiteX25" fmla="*/ 328613 w 1643063"/>
                  <a:gd name="connsiteY25" fmla="*/ 604837 h 2185987"/>
                  <a:gd name="connsiteX26" fmla="*/ 295275 w 1643063"/>
                  <a:gd name="connsiteY26" fmla="*/ 557212 h 2185987"/>
                  <a:gd name="connsiteX27" fmla="*/ 261938 w 1643063"/>
                  <a:gd name="connsiteY27" fmla="*/ 504825 h 2185987"/>
                  <a:gd name="connsiteX28" fmla="*/ 214313 w 1643063"/>
                  <a:gd name="connsiteY28" fmla="*/ 461962 h 2185987"/>
                  <a:gd name="connsiteX29" fmla="*/ 128588 w 1643063"/>
                  <a:gd name="connsiteY29" fmla="*/ 400050 h 2185987"/>
                  <a:gd name="connsiteX30" fmla="*/ 95250 w 1643063"/>
                  <a:gd name="connsiteY30" fmla="*/ 371475 h 2185987"/>
                  <a:gd name="connsiteX31" fmla="*/ 66675 w 1643063"/>
                  <a:gd name="connsiteY31" fmla="*/ 338137 h 2185987"/>
                  <a:gd name="connsiteX32" fmla="*/ 42863 w 1643063"/>
                  <a:gd name="connsiteY32" fmla="*/ 290512 h 2185987"/>
                  <a:gd name="connsiteX33" fmla="*/ 28575 w 1643063"/>
                  <a:gd name="connsiteY33" fmla="*/ 252412 h 2185987"/>
                  <a:gd name="connsiteX34" fmla="*/ 28575 w 1643063"/>
                  <a:gd name="connsiteY34" fmla="*/ 190500 h 2185987"/>
                  <a:gd name="connsiteX35" fmla="*/ 23813 w 1643063"/>
                  <a:gd name="connsiteY35" fmla="*/ 128587 h 2185987"/>
                  <a:gd name="connsiteX36" fmla="*/ 23813 w 1643063"/>
                  <a:gd name="connsiteY36" fmla="*/ 52387 h 2185987"/>
                  <a:gd name="connsiteX37" fmla="*/ 0 w 1643063"/>
                  <a:gd name="connsiteY37" fmla="*/ 0 h 2185987"/>
                  <a:gd name="connsiteX0" fmla="*/ 1590675 w 1643063"/>
                  <a:gd name="connsiteY0" fmla="*/ 2243137 h 2243137"/>
                  <a:gd name="connsiteX1" fmla="*/ 1643063 w 1643063"/>
                  <a:gd name="connsiteY1" fmla="*/ 2105025 h 2243137"/>
                  <a:gd name="connsiteX2" fmla="*/ 1643063 w 1643063"/>
                  <a:gd name="connsiteY2" fmla="*/ 2000250 h 2243137"/>
                  <a:gd name="connsiteX3" fmla="*/ 1614488 w 1643063"/>
                  <a:gd name="connsiteY3" fmla="*/ 1881187 h 2243137"/>
                  <a:gd name="connsiteX4" fmla="*/ 1595438 w 1643063"/>
                  <a:gd name="connsiteY4" fmla="*/ 1824037 h 2243137"/>
                  <a:gd name="connsiteX5" fmla="*/ 1490663 w 1643063"/>
                  <a:gd name="connsiteY5" fmla="*/ 1709737 h 2243137"/>
                  <a:gd name="connsiteX6" fmla="*/ 1362075 w 1643063"/>
                  <a:gd name="connsiteY6" fmla="*/ 1614487 h 2243137"/>
                  <a:gd name="connsiteX7" fmla="*/ 1285875 w 1643063"/>
                  <a:gd name="connsiteY7" fmla="*/ 1533525 h 2243137"/>
                  <a:gd name="connsiteX8" fmla="*/ 1181100 w 1643063"/>
                  <a:gd name="connsiteY8" fmla="*/ 1471612 h 2243137"/>
                  <a:gd name="connsiteX9" fmla="*/ 1143000 w 1643063"/>
                  <a:gd name="connsiteY9" fmla="*/ 1395412 h 2243137"/>
                  <a:gd name="connsiteX10" fmla="*/ 1085850 w 1643063"/>
                  <a:gd name="connsiteY10" fmla="*/ 1362075 h 2243137"/>
                  <a:gd name="connsiteX11" fmla="*/ 1019175 w 1643063"/>
                  <a:gd name="connsiteY11" fmla="*/ 1314450 h 2243137"/>
                  <a:gd name="connsiteX12" fmla="*/ 933450 w 1643063"/>
                  <a:gd name="connsiteY12" fmla="*/ 1295400 h 2243137"/>
                  <a:gd name="connsiteX13" fmla="*/ 871538 w 1643063"/>
                  <a:gd name="connsiteY13" fmla="*/ 1271587 h 2243137"/>
                  <a:gd name="connsiteX14" fmla="*/ 852488 w 1643063"/>
                  <a:gd name="connsiteY14" fmla="*/ 1238250 h 2243137"/>
                  <a:gd name="connsiteX15" fmla="*/ 795338 w 1643063"/>
                  <a:gd name="connsiteY15" fmla="*/ 1176337 h 2243137"/>
                  <a:gd name="connsiteX16" fmla="*/ 719138 w 1643063"/>
                  <a:gd name="connsiteY16" fmla="*/ 1133475 h 2243137"/>
                  <a:gd name="connsiteX17" fmla="*/ 676275 w 1643063"/>
                  <a:gd name="connsiteY17" fmla="*/ 1090612 h 2243137"/>
                  <a:gd name="connsiteX18" fmla="*/ 676275 w 1643063"/>
                  <a:gd name="connsiteY18" fmla="*/ 1038225 h 2243137"/>
                  <a:gd name="connsiteX19" fmla="*/ 638175 w 1643063"/>
                  <a:gd name="connsiteY19" fmla="*/ 976312 h 2243137"/>
                  <a:gd name="connsiteX20" fmla="*/ 614363 w 1643063"/>
                  <a:gd name="connsiteY20" fmla="*/ 976312 h 2243137"/>
                  <a:gd name="connsiteX21" fmla="*/ 571500 w 1643063"/>
                  <a:gd name="connsiteY21" fmla="*/ 919162 h 2243137"/>
                  <a:gd name="connsiteX22" fmla="*/ 538163 w 1643063"/>
                  <a:gd name="connsiteY22" fmla="*/ 800100 h 2243137"/>
                  <a:gd name="connsiteX23" fmla="*/ 495300 w 1643063"/>
                  <a:gd name="connsiteY23" fmla="*/ 781050 h 2243137"/>
                  <a:gd name="connsiteX24" fmla="*/ 366713 w 1643063"/>
                  <a:gd name="connsiteY24" fmla="*/ 614362 h 2243137"/>
                  <a:gd name="connsiteX25" fmla="*/ 328613 w 1643063"/>
                  <a:gd name="connsiteY25" fmla="*/ 604837 h 2243137"/>
                  <a:gd name="connsiteX26" fmla="*/ 295275 w 1643063"/>
                  <a:gd name="connsiteY26" fmla="*/ 557212 h 2243137"/>
                  <a:gd name="connsiteX27" fmla="*/ 261938 w 1643063"/>
                  <a:gd name="connsiteY27" fmla="*/ 504825 h 2243137"/>
                  <a:gd name="connsiteX28" fmla="*/ 214313 w 1643063"/>
                  <a:gd name="connsiteY28" fmla="*/ 461962 h 2243137"/>
                  <a:gd name="connsiteX29" fmla="*/ 128588 w 1643063"/>
                  <a:gd name="connsiteY29" fmla="*/ 400050 h 2243137"/>
                  <a:gd name="connsiteX30" fmla="*/ 95250 w 1643063"/>
                  <a:gd name="connsiteY30" fmla="*/ 371475 h 2243137"/>
                  <a:gd name="connsiteX31" fmla="*/ 66675 w 1643063"/>
                  <a:gd name="connsiteY31" fmla="*/ 338137 h 2243137"/>
                  <a:gd name="connsiteX32" fmla="*/ 42863 w 1643063"/>
                  <a:gd name="connsiteY32" fmla="*/ 290512 h 2243137"/>
                  <a:gd name="connsiteX33" fmla="*/ 28575 w 1643063"/>
                  <a:gd name="connsiteY33" fmla="*/ 252412 h 2243137"/>
                  <a:gd name="connsiteX34" fmla="*/ 28575 w 1643063"/>
                  <a:gd name="connsiteY34" fmla="*/ 190500 h 2243137"/>
                  <a:gd name="connsiteX35" fmla="*/ 23813 w 1643063"/>
                  <a:gd name="connsiteY35" fmla="*/ 128587 h 2243137"/>
                  <a:gd name="connsiteX36" fmla="*/ 23813 w 1643063"/>
                  <a:gd name="connsiteY36" fmla="*/ 52387 h 2243137"/>
                  <a:gd name="connsiteX37" fmla="*/ 0 w 1643063"/>
                  <a:gd name="connsiteY37" fmla="*/ 0 h 2243137"/>
                  <a:gd name="connsiteX0" fmla="*/ 1643063 w 1643063"/>
                  <a:gd name="connsiteY0" fmla="*/ 2105025 h 2105025"/>
                  <a:gd name="connsiteX1" fmla="*/ 1643063 w 1643063"/>
                  <a:gd name="connsiteY1" fmla="*/ 2000250 h 2105025"/>
                  <a:gd name="connsiteX2" fmla="*/ 1614488 w 1643063"/>
                  <a:gd name="connsiteY2" fmla="*/ 1881187 h 2105025"/>
                  <a:gd name="connsiteX3" fmla="*/ 1595438 w 1643063"/>
                  <a:gd name="connsiteY3" fmla="*/ 1824037 h 2105025"/>
                  <a:gd name="connsiteX4" fmla="*/ 1490663 w 1643063"/>
                  <a:gd name="connsiteY4" fmla="*/ 1709737 h 2105025"/>
                  <a:gd name="connsiteX5" fmla="*/ 1362075 w 1643063"/>
                  <a:gd name="connsiteY5" fmla="*/ 1614487 h 2105025"/>
                  <a:gd name="connsiteX6" fmla="*/ 1285875 w 1643063"/>
                  <a:gd name="connsiteY6" fmla="*/ 1533525 h 2105025"/>
                  <a:gd name="connsiteX7" fmla="*/ 1181100 w 1643063"/>
                  <a:gd name="connsiteY7" fmla="*/ 1471612 h 2105025"/>
                  <a:gd name="connsiteX8" fmla="*/ 1143000 w 1643063"/>
                  <a:gd name="connsiteY8" fmla="*/ 1395412 h 2105025"/>
                  <a:gd name="connsiteX9" fmla="*/ 1085850 w 1643063"/>
                  <a:gd name="connsiteY9" fmla="*/ 1362075 h 2105025"/>
                  <a:gd name="connsiteX10" fmla="*/ 1019175 w 1643063"/>
                  <a:gd name="connsiteY10" fmla="*/ 1314450 h 2105025"/>
                  <a:gd name="connsiteX11" fmla="*/ 933450 w 1643063"/>
                  <a:gd name="connsiteY11" fmla="*/ 1295400 h 2105025"/>
                  <a:gd name="connsiteX12" fmla="*/ 871538 w 1643063"/>
                  <a:gd name="connsiteY12" fmla="*/ 1271587 h 2105025"/>
                  <a:gd name="connsiteX13" fmla="*/ 852488 w 1643063"/>
                  <a:gd name="connsiteY13" fmla="*/ 1238250 h 2105025"/>
                  <a:gd name="connsiteX14" fmla="*/ 795338 w 1643063"/>
                  <a:gd name="connsiteY14" fmla="*/ 1176337 h 2105025"/>
                  <a:gd name="connsiteX15" fmla="*/ 719138 w 1643063"/>
                  <a:gd name="connsiteY15" fmla="*/ 1133475 h 2105025"/>
                  <a:gd name="connsiteX16" fmla="*/ 676275 w 1643063"/>
                  <a:gd name="connsiteY16" fmla="*/ 1090612 h 2105025"/>
                  <a:gd name="connsiteX17" fmla="*/ 676275 w 1643063"/>
                  <a:gd name="connsiteY17" fmla="*/ 1038225 h 2105025"/>
                  <a:gd name="connsiteX18" fmla="*/ 638175 w 1643063"/>
                  <a:gd name="connsiteY18" fmla="*/ 976312 h 2105025"/>
                  <a:gd name="connsiteX19" fmla="*/ 614363 w 1643063"/>
                  <a:gd name="connsiteY19" fmla="*/ 976312 h 2105025"/>
                  <a:gd name="connsiteX20" fmla="*/ 571500 w 1643063"/>
                  <a:gd name="connsiteY20" fmla="*/ 919162 h 2105025"/>
                  <a:gd name="connsiteX21" fmla="*/ 538163 w 1643063"/>
                  <a:gd name="connsiteY21" fmla="*/ 800100 h 2105025"/>
                  <a:gd name="connsiteX22" fmla="*/ 495300 w 1643063"/>
                  <a:gd name="connsiteY22" fmla="*/ 781050 h 2105025"/>
                  <a:gd name="connsiteX23" fmla="*/ 366713 w 1643063"/>
                  <a:gd name="connsiteY23" fmla="*/ 614362 h 2105025"/>
                  <a:gd name="connsiteX24" fmla="*/ 328613 w 1643063"/>
                  <a:gd name="connsiteY24" fmla="*/ 604837 h 2105025"/>
                  <a:gd name="connsiteX25" fmla="*/ 295275 w 1643063"/>
                  <a:gd name="connsiteY25" fmla="*/ 557212 h 2105025"/>
                  <a:gd name="connsiteX26" fmla="*/ 261938 w 1643063"/>
                  <a:gd name="connsiteY26" fmla="*/ 504825 h 2105025"/>
                  <a:gd name="connsiteX27" fmla="*/ 214313 w 1643063"/>
                  <a:gd name="connsiteY27" fmla="*/ 461962 h 2105025"/>
                  <a:gd name="connsiteX28" fmla="*/ 128588 w 1643063"/>
                  <a:gd name="connsiteY28" fmla="*/ 400050 h 2105025"/>
                  <a:gd name="connsiteX29" fmla="*/ 95250 w 1643063"/>
                  <a:gd name="connsiteY29" fmla="*/ 371475 h 2105025"/>
                  <a:gd name="connsiteX30" fmla="*/ 66675 w 1643063"/>
                  <a:gd name="connsiteY30" fmla="*/ 338137 h 2105025"/>
                  <a:gd name="connsiteX31" fmla="*/ 42863 w 1643063"/>
                  <a:gd name="connsiteY31" fmla="*/ 290512 h 2105025"/>
                  <a:gd name="connsiteX32" fmla="*/ 28575 w 1643063"/>
                  <a:gd name="connsiteY32" fmla="*/ 252412 h 2105025"/>
                  <a:gd name="connsiteX33" fmla="*/ 28575 w 1643063"/>
                  <a:gd name="connsiteY33" fmla="*/ 190500 h 2105025"/>
                  <a:gd name="connsiteX34" fmla="*/ 23813 w 1643063"/>
                  <a:gd name="connsiteY34" fmla="*/ 128587 h 2105025"/>
                  <a:gd name="connsiteX35" fmla="*/ 23813 w 1643063"/>
                  <a:gd name="connsiteY35" fmla="*/ 52387 h 2105025"/>
                  <a:gd name="connsiteX36" fmla="*/ 0 w 1643063"/>
                  <a:gd name="connsiteY36" fmla="*/ 0 h 2105025"/>
                  <a:gd name="connsiteX0" fmla="*/ 1643063 w 1643063"/>
                  <a:gd name="connsiteY0" fmla="*/ 2000250 h 2000250"/>
                  <a:gd name="connsiteX1" fmla="*/ 1614488 w 1643063"/>
                  <a:gd name="connsiteY1" fmla="*/ 1881187 h 2000250"/>
                  <a:gd name="connsiteX2" fmla="*/ 1595438 w 1643063"/>
                  <a:gd name="connsiteY2" fmla="*/ 1824037 h 2000250"/>
                  <a:gd name="connsiteX3" fmla="*/ 1490663 w 1643063"/>
                  <a:gd name="connsiteY3" fmla="*/ 1709737 h 2000250"/>
                  <a:gd name="connsiteX4" fmla="*/ 1362075 w 1643063"/>
                  <a:gd name="connsiteY4" fmla="*/ 1614487 h 2000250"/>
                  <a:gd name="connsiteX5" fmla="*/ 1285875 w 1643063"/>
                  <a:gd name="connsiteY5" fmla="*/ 1533525 h 2000250"/>
                  <a:gd name="connsiteX6" fmla="*/ 1181100 w 1643063"/>
                  <a:gd name="connsiteY6" fmla="*/ 1471612 h 2000250"/>
                  <a:gd name="connsiteX7" fmla="*/ 1143000 w 1643063"/>
                  <a:gd name="connsiteY7" fmla="*/ 1395412 h 2000250"/>
                  <a:gd name="connsiteX8" fmla="*/ 1085850 w 1643063"/>
                  <a:gd name="connsiteY8" fmla="*/ 1362075 h 2000250"/>
                  <a:gd name="connsiteX9" fmla="*/ 1019175 w 1643063"/>
                  <a:gd name="connsiteY9" fmla="*/ 1314450 h 2000250"/>
                  <a:gd name="connsiteX10" fmla="*/ 933450 w 1643063"/>
                  <a:gd name="connsiteY10" fmla="*/ 1295400 h 2000250"/>
                  <a:gd name="connsiteX11" fmla="*/ 871538 w 1643063"/>
                  <a:gd name="connsiteY11" fmla="*/ 1271587 h 2000250"/>
                  <a:gd name="connsiteX12" fmla="*/ 852488 w 1643063"/>
                  <a:gd name="connsiteY12" fmla="*/ 1238250 h 2000250"/>
                  <a:gd name="connsiteX13" fmla="*/ 795338 w 1643063"/>
                  <a:gd name="connsiteY13" fmla="*/ 1176337 h 2000250"/>
                  <a:gd name="connsiteX14" fmla="*/ 719138 w 1643063"/>
                  <a:gd name="connsiteY14" fmla="*/ 1133475 h 2000250"/>
                  <a:gd name="connsiteX15" fmla="*/ 676275 w 1643063"/>
                  <a:gd name="connsiteY15" fmla="*/ 1090612 h 2000250"/>
                  <a:gd name="connsiteX16" fmla="*/ 676275 w 1643063"/>
                  <a:gd name="connsiteY16" fmla="*/ 1038225 h 2000250"/>
                  <a:gd name="connsiteX17" fmla="*/ 638175 w 1643063"/>
                  <a:gd name="connsiteY17" fmla="*/ 976312 h 2000250"/>
                  <a:gd name="connsiteX18" fmla="*/ 614363 w 1643063"/>
                  <a:gd name="connsiteY18" fmla="*/ 976312 h 2000250"/>
                  <a:gd name="connsiteX19" fmla="*/ 571500 w 1643063"/>
                  <a:gd name="connsiteY19" fmla="*/ 919162 h 2000250"/>
                  <a:gd name="connsiteX20" fmla="*/ 538163 w 1643063"/>
                  <a:gd name="connsiteY20" fmla="*/ 800100 h 2000250"/>
                  <a:gd name="connsiteX21" fmla="*/ 495300 w 1643063"/>
                  <a:gd name="connsiteY21" fmla="*/ 781050 h 2000250"/>
                  <a:gd name="connsiteX22" fmla="*/ 366713 w 1643063"/>
                  <a:gd name="connsiteY22" fmla="*/ 614362 h 2000250"/>
                  <a:gd name="connsiteX23" fmla="*/ 328613 w 1643063"/>
                  <a:gd name="connsiteY23" fmla="*/ 604837 h 2000250"/>
                  <a:gd name="connsiteX24" fmla="*/ 295275 w 1643063"/>
                  <a:gd name="connsiteY24" fmla="*/ 557212 h 2000250"/>
                  <a:gd name="connsiteX25" fmla="*/ 261938 w 1643063"/>
                  <a:gd name="connsiteY25" fmla="*/ 504825 h 2000250"/>
                  <a:gd name="connsiteX26" fmla="*/ 214313 w 1643063"/>
                  <a:gd name="connsiteY26" fmla="*/ 461962 h 2000250"/>
                  <a:gd name="connsiteX27" fmla="*/ 128588 w 1643063"/>
                  <a:gd name="connsiteY27" fmla="*/ 400050 h 2000250"/>
                  <a:gd name="connsiteX28" fmla="*/ 95250 w 1643063"/>
                  <a:gd name="connsiteY28" fmla="*/ 371475 h 2000250"/>
                  <a:gd name="connsiteX29" fmla="*/ 66675 w 1643063"/>
                  <a:gd name="connsiteY29" fmla="*/ 338137 h 2000250"/>
                  <a:gd name="connsiteX30" fmla="*/ 42863 w 1643063"/>
                  <a:gd name="connsiteY30" fmla="*/ 290512 h 2000250"/>
                  <a:gd name="connsiteX31" fmla="*/ 28575 w 1643063"/>
                  <a:gd name="connsiteY31" fmla="*/ 252412 h 2000250"/>
                  <a:gd name="connsiteX32" fmla="*/ 28575 w 1643063"/>
                  <a:gd name="connsiteY32" fmla="*/ 190500 h 2000250"/>
                  <a:gd name="connsiteX33" fmla="*/ 23813 w 1643063"/>
                  <a:gd name="connsiteY33" fmla="*/ 128587 h 2000250"/>
                  <a:gd name="connsiteX34" fmla="*/ 23813 w 1643063"/>
                  <a:gd name="connsiteY34" fmla="*/ 52387 h 2000250"/>
                  <a:gd name="connsiteX35" fmla="*/ 0 w 1643063"/>
                  <a:gd name="connsiteY35" fmla="*/ 0 h 2000250"/>
                  <a:gd name="connsiteX0" fmla="*/ 1614488 w 1614488"/>
                  <a:gd name="connsiteY0" fmla="*/ 1881187 h 1881187"/>
                  <a:gd name="connsiteX1" fmla="*/ 1595438 w 1614488"/>
                  <a:gd name="connsiteY1" fmla="*/ 1824037 h 1881187"/>
                  <a:gd name="connsiteX2" fmla="*/ 1490663 w 1614488"/>
                  <a:gd name="connsiteY2" fmla="*/ 1709737 h 1881187"/>
                  <a:gd name="connsiteX3" fmla="*/ 1362075 w 1614488"/>
                  <a:gd name="connsiteY3" fmla="*/ 1614487 h 1881187"/>
                  <a:gd name="connsiteX4" fmla="*/ 1285875 w 1614488"/>
                  <a:gd name="connsiteY4" fmla="*/ 1533525 h 1881187"/>
                  <a:gd name="connsiteX5" fmla="*/ 1181100 w 1614488"/>
                  <a:gd name="connsiteY5" fmla="*/ 1471612 h 1881187"/>
                  <a:gd name="connsiteX6" fmla="*/ 1143000 w 1614488"/>
                  <a:gd name="connsiteY6" fmla="*/ 1395412 h 1881187"/>
                  <a:gd name="connsiteX7" fmla="*/ 1085850 w 1614488"/>
                  <a:gd name="connsiteY7" fmla="*/ 1362075 h 1881187"/>
                  <a:gd name="connsiteX8" fmla="*/ 1019175 w 1614488"/>
                  <a:gd name="connsiteY8" fmla="*/ 1314450 h 1881187"/>
                  <a:gd name="connsiteX9" fmla="*/ 933450 w 1614488"/>
                  <a:gd name="connsiteY9" fmla="*/ 1295400 h 1881187"/>
                  <a:gd name="connsiteX10" fmla="*/ 871538 w 1614488"/>
                  <a:gd name="connsiteY10" fmla="*/ 1271587 h 1881187"/>
                  <a:gd name="connsiteX11" fmla="*/ 852488 w 1614488"/>
                  <a:gd name="connsiteY11" fmla="*/ 1238250 h 1881187"/>
                  <a:gd name="connsiteX12" fmla="*/ 795338 w 1614488"/>
                  <a:gd name="connsiteY12" fmla="*/ 1176337 h 1881187"/>
                  <a:gd name="connsiteX13" fmla="*/ 719138 w 1614488"/>
                  <a:gd name="connsiteY13" fmla="*/ 1133475 h 1881187"/>
                  <a:gd name="connsiteX14" fmla="*/ 676275 w 1614488"/>
                  <a:gd name="connsiteY14" fmla="*/ 1090612 h 1881187"/>
                  <a:gd name="connsiteX15" fmla="*/ 676275 w 1614488"/>
                  <a:gd name="connsiteY15" fmla="*/ 1038225 h 1881187"/>
                  <a:gd name="connsiteX16" fmla="*/ 638175 w 1614488"/>
                  <a:gd name="connsiteY16" fmla="*/ 976312 h 1881187"/>
                  <a:gd name="connsiteX17" fmla="*/ 614363 w 1614488"/>
                  <a:gd name="connsiteY17" fmla="*/ 976312 h 1881187"/>
                  <a:gd name="connsiteX18" fmla="*/ 571500 w 1614488"/>
                  <a:gd name="connsiteY18" fmla="*/ 919162 h 1881187"/>
                  <a:gd name="connsiteX19" fmla="*/ 538163 w 1614488"/>
                  <a:gd name="connsiteY19" fmla="*/ 800100 h 1881187"/>
                  <a:gd name="connsiteX20" fmla="*/ 495300 w 1614488"/>
                  <a:gd name="connsiteY20" fmla="*/ 781050 h 1881187"/>
                  <a:gd name="connsiteX21" fmla="*/ 366713 w 1614488"/>
                  <a:gd name="connsiteY21" fmla="*/ 614362 h 1881187"/>
                  <a:gd name="connsiteX22" fmla="*/ 328613 w 1614488"/>
                  <a:gd name="connsiteY22" fmla="*/ 604837 h 1881187"/>
                  <a:gd name="connsiteX23" fmla="*/ 295275 w 1614488"/>
                  <a:gd name="connsiteY23" fmla="*/ 557212 h 1881187"/>
                  <a:gd name="connsiteX24" fmla="*/ 261938 w 1614488"/>
                  <a:gd name="connsiteY24" fmla="*/ 504825 h 1881187"/>
                  <a:gd name="connsiteX25" fmla="*/ 214313 w 1614488"/>
                  <a:gd name="connsiteY25" fmla="*/ 461962 h 1881187"/>
                  <a:gd name="connsiteX26" fmla="*/ 128588 w 1614488"/>
                  <a:gd name="connsiteY26" fmla="*/ 400050 h 1881187"/>
                  <a:gd name="connsiteX27" fmla="*/ 95250 w 1614488"/>
                  <a:gd name="connsiteY27" fmla="*/ 371475 h 1881187"/>
                  <a:gd name="connsiteX28" fmla="*/ 66675 w 1614488"/>
                  <a:gd name="connsiteY28" fmla="*/ 338137 h 1881187"/>
                  <a:gd name="connsiteX29" fmla="*/ 42863 w 1614488"/>
                  <a:gd name="connsiteY29" fmla="*/ 290512 h 1881187"/>
                  <a:gd name="connsiteX30" fmla="*/ 28575 w 1614488"/>
                  <a:gd name="connsiteY30" fmla="*/ 252412 h 1881187"/>
                  <a:gd name="connsiteX31" fmla="*/ 28575 w 1614488"/>
                  <a:gd name="connsiteY31" fmla="*/ 190500 h 1881187"/>
                  <a:gd name="connsiteX32" fmla="*/ 23813 w 1614488"/>
                  <a:gd name="connsiteY32" fmla="*/ 128587 h 1881187"/>
                  <a:gd name="connsiteX33" fmla="*/ 23813 w 1614488"/>
                  <a:gd name="connsiteY33" fmla="*/ 52387 h 1881187"/>
                  <a:gd name="connsiteX34" fmla="*/ 0 w 1614488"/>
                  <a:gd name="connsiteY34" fmla="*/ 0 h 1881187"/>
                  <a:gd name="connsiteX0" fmla="*/ 1595438 w 1595438"/>
                  <a:gd name="connsiteY0" fmla="*/ 1824037 h 1824037"/>
                  <a:gd name="connsiteX1" fmla="*/ 1490663 w 1595438"/>
                  <a:gd name="connsiteY1" fmla="*/ 1709737 h 1824037"/>
                  <a:gd name="connsiteX2" fmla="*/ 1362075 w 1595438"/>
                  <a:gd name="connsiteY2" fmla="*/ 1614487 h 1824037"/>
                  <a:gd name="connsiteX3" fmla="*/ 1285875 w 1595438"/>
                  <a:gd name="connsiteY3" fmla="*/ 1533525 h 1824037"/>
                  <a:gd name="connsiteX4" fmla="*/ 1181100 w 1595438"/>
                  <a:gd name="connsiteY4" fmla="*/ 1471612 h 1824037"/>
                  <a:gd name="connsiteX5" fmla="*/ 1143000 w 1595438"/>
                  <a:gd name="connsiteY5" fmla="*/ 1395412 h 1824037"/>
                  <a:gd name="connsiteX6" fmla="*/ 1085850 w 1595438"/>
                  <a:gd name="connsiteY6" fmla="*/ 1362075 h 1824037"/>
                  <a:gd name="connsiteX7" fmla="*/ 1019175 w 1595438"/>
                  <a:gd name="connsiteY7" fmla="*/ 1314450 h 1824037"/>
                  <a:gd name="connsiteX8" fmla="*/ 933450 w 1595438"/>
                  <a:gd name="connsiteY8" fmla="*/ 1295400 h 1824037"/>
                  <a:gd name="connsiteX9" fmla="*/ 871538 w 1595438"/>
                  <a:gd name="connsiteY9" fmla="*/ 1271587 h 1824037"/>
                  <a:gd name="connsiteX10" fmla="*/ 852488 w 1595438"/>
                  <a:gd name="connsiteY10" fmla="*/ 1238250 h 1824037"/>
                  <a:gd name="connsiteX11" fmla="*/ 795338 w 1595438"/>
                  <a:gd name="connsiteY11" fmla="*/ 1176337 h 1824037"/>
                  <a:gd name="connsiteX12" fmla="*/ 719138 w 1595438"/>
                  <a:gd name="connsiteY12" fmla="*/ 1133475 h 1824037"/>
                  <a:gd name="connsiteX13" fmla="*/ 676275 w 1595438"/>
                  <a:gd name="connsiteY13" fmla="*/ 1090612 h 1824037"/>
                  <a:gd name="connsiteX14" fmla="*/ 676275 w 1595438"/>
                  <a:gd name="connsiteY14" fmla="*/ 1038225 h 1824037"/>
                  <a:gd name="connsiteX15" fmla="*/ 638175 w 1595438"/>
                  <a:gd name="connsiteY15" fmla="*/ 976312 h 1824037"/>
                  <a:gd name="connsiteX16" fmla="*/ 614363 w 1595438"/>
                  <a:gd name="connsiteY16" fmla="*/ 976312 h 1824037"/>
                  <a:gd name="connsiteX17" fmla="*/ 571500 w 1595438"/>
                  <a:gd name="connsiteY17" fmla="*/ 919162 h 1824037"/>
                  <a:gd name="connsiteX18" fmla="*/ 538163 w 1595438"/>
                  <a:gd name="connsiteY18" fmla="*/ 800100 h 1824037"/>
                  <a:gd name="connsiteX19" fmla="*/ 495300 w 1595438"/>
                  <a:gd name="connsiteY19" fmla="*/ 781050 h 1824037"/>
                  <a:gd name="connsiteX20" fmla="*/ 366713 w 1595438"/>
                  <a:gd name="connsiteY20" fmla="*/ 614362 h 1824037"/>
                  <a:gd name="connsiteX21" fmla="*/ 328613 w 1595438"/>
                  <a:gd name="connsiteY21" fmla="*/ 604837 h 1824037"/>
                  <a:gd name="connsiteX22" fmla="*/ 295275 w 1595438"/>
                  <a:gd name="connsiteY22" fmla="*/ 557212 h 1824037"/>
                  <a:gd name="connsiteX23" fmla="*/ 261938 w 1595438"/>
                  <a:gd name="connsiteY23" fmla="*/ 504825 h 1824037"/>
                  <a:gd name="connsiteX24" fmla="*/ 214313 w 1595438"/>
                  <a:gd name="connsiteY24" fmla="*/ 461962 h 1824037"/>
                  <a:gd name="connsiteX25" fmla="*/ 128588 w 1595438"/>
                  <a:gd name="connsiteY25" fmla="*/ 400050 h 1824037"/>
                  <a:gd name="connsiteX26" fmla="*/ 95250 w 1595438"/>
                  <a:gd name="connsiteY26" fmla="*/ 371475 h 1824037"/>
                  <a:gd name="connsiteX27" fmla="*/ 66675 w 1595438"/>
                  <a:gd name="connsiteY27" fmla="*/ 338137 h 1824037"/>
                  <a:gd name="connsiteX28" fmla="*/ 42863 w 1595438"/>
                  <a:gd name="connsiteY28" fmla="*/ 290512 h 1824037"/>
                  <a:gd name="connsiteX29" fmla="*/ 28575 w 1595438"/>
                  <a:gd name="connsiteY29" fmla="*/ 252412 h 1824037"/>
                  <a:gd name="connsiteX30" fmla="*/ 28575 w 1595438"/>
                  <a:gd name="connsiteY30" fmla="*/ 190500 h 1824037"/>
                  <a:gd name="connsiteX31" fmla="*/ 23813 w 1595438"/>
                  <a:gd name="connsiteY31" fmla="*/ 128587 h 1824037"/>
                  <a:gd name="connsiteX32" fmla="*/ 23813 w 1595438"/>
                  <a:gd name="connsiteY32" fmla="*/ 52387 h 1824037"/>
                  <a:gd name="connsiteX33" fmla="*/ 0 w 1595438"/>
                  <a:gd name="connsiteY33" fmla="*/ 0 h 1824037"/>
                  <a:gd name="connsiteX0" fmla="*/ 1554163 w 1554163"/>
                  <a:gd name="connsiteY0" fmla="*/ 1792287 h 1792287"/>
                  <a:gd name="connsiteX1" fmla="*/ 1490663 w 1554163"/>
                  <a:gd name="connsiteY1" fmla="*/ 1709737 h 1792287"/>
                  <a:gd name="connsiteX2" fmla="*/ 1362075 w 1554163"/>
                  <a:gd name="connsiteY2" fmla="*/ 1614487 h 1792287"/>
                  <a:gd name="connsiteX3" fmla="*/ 1285875 w 1554163"/>
                  <a:gd name="connsiteY3" fmla="*/ 1533525 h 1792287"/>
                  <a:gd name="connsiteX4" fmla="*/ 1181100 w 1554163"/>
                  <a:gd name="connsiteY4" fmla="*/ 1471612 h 1792287"/>
                  <a:gd name="connsiteX5" fmla="*/ 1143000 w 1554163"/>
                  <a:gd name="connsiteY5" fmla="*/ 1395412 h 1792287"/>
                  <a:gd name="connsiteX6" fmla="*/ 1085850 w 1554163"/>
                  <a:gd name="connsiteY6" fmla="*/ 1362075 h 1792287"/>
                  <a:gd name="connsiteX7" fmla="*/ 1019175 w 1554163"/>
                  <a:gd name="connsiteY7" fmla="*/ 1314450 h 1792287"/>
                  <a:gd name="connsiteX8" fmla="*/ 933450 w 1554163"/>
                  <a:gd name="connsiteY8" fmla="*/ 1295400 h 1792287"/>
                  <a:gd name="connsiteX9" fmla="*/ 871538 w 1554163"/>
                  <a:gd name="connsiteY9" fmla="*/ 1271587 h 1792287"/>
                  <a:gd name="connsiteX10" fmla="*/ 852488 w 1554163"/>
                  <a:gd name="connsiteY10" fmla="*/ 1238250 h 1792287"/>
                  <a:gd name="connsiteX11" fmla="*/ 795338 w 1554163"/>
                  <a:gd name="connsiteY11" fmla="*/ 1176337 h 1792287"/>
                  <a:gd name="connsiteX12" fmla="*/ 719138 w 1554163"/>
                  <a:gd name="connsiteY12" fmla="*/ 1133475 h 1792287"/>
                  <a:gd name="connsiteX13" fmla="*/ 676275 w 1554163"/>
                  <a:gd name="connsiteY13" fmla="*/ 1090612 h 1792287"/>
                  <a:gd name="connsiteX14" fmla="*/ 676275 w 1554163"/>
                  <a:gd name="connsiteY14" fmla="*/ 1038225 h 1792287"/>
                  <a:gd name="connsiteX15" fmla="*/ 638175 w 1554163"/>
                  <a:gd name="connsiteY15" fmla="*/ 976312 h 1792287"/>
                  <a:gd name="connsiteX16" fmla="*/ 614363 w 1554163"/>
                  <a:gd name="connsiteY16" fmla="*/ 976312 h 1792287"/>
                  <a:gd name="connsiteX17" fmla="*/ 571500 w 1554163"/>
                  <a:gd name="connsiteY17" fmla="*/ 919162 h 1792287"/>
                  <a:gd name="connsiteX18" fmla="*/ 538163 w 1554163"/>
                  <a:gd name="connsiteY18" fmla="*/ 800100 h 1792287"/>
                  <a:gd name="connsiteX19" fmla="*/ 495300 w 1554163"/>
                  <a:gd name="connsiteY19" fmla="*/ 781050 h 1792287"/>
                  <a:gd name="connsiteX20" fmla="*/ 366713 w 1554163"/>
                  <a:gd name="connsiteY20" fmla="*/ 614362 h 1792287"/>
                  <a:gd name="connsiteX21" fmla="*/ 328613 w 1554163"/>
                  <a:gd name="connsiteY21" fmla="*/ 604837 h 1792287"/>
                  <a:gd name="connsiteX22" fmla="*/ 295275 w 1554163"/>
                  <a:gd name="connsiteY22" fmla="*/ 557212 h 1792287"/>
                  <a:gd name="connsiteX23" fmla="*/ 261938 w 1554163"/>
                  <a:gd name="connsiteY23" fmla="*/ 504825 h 1792287"/>
                  <a:gd name="connsiteX24" fmla="*/ 214313 w 1554163"/>
                  <a:gd name="connsiteY24" fmla="*/ 461962 h 1792287"/>
                  <a:gd name="connsiteX25" fmla="*/ 128588 w 1554163"/>
                  <a:gd name="connsiteY25" fmla="*/ 400050 h 1792287"/>
                  <a:gd name="connsiteX26" fmla="*/ 95250 w 1554163"/>
                  <a:gd name="connsiteY26" fmla="*/ 371475 h 1792287"/>
                  <a:gd name="connsiteX27" fmla="*/ 66675 w 1554163"/>
                  <a:gd name="connsiteY27" fmla="*/ 338137 h 1792287"/>
                  <a:gd name="connsiteX28" fmla="*/ 42863 w 1554163"/>
                  <a:gd name="connsiteY28" fmla="*/ 290512 h 1792287"/>
                  <a:gd name="connsiteX29" fmla="*/ 28575 w 1554163"/>
                  <a:gd name="connsiteY29" fmla="*/ 252412 h 1792287"/>
                  <a:gd name="connsiteX30" fmla="*/ 28575 w 1554163"/>
                  <a:gd name="connsiteY30" fmla="*/ 190500 h 1792287"/>
                  <a:gd name="connsiteX31" fmla="*/ 23813 w 1554163"/>
                  <a:gd name="connsiteY31" fmla="*/ 128587 h 1792287"/>
                  <a:gd name="connsiteX32" fmla="*/ 23813 w 1554163"/>
                  <a:gd name="connsiteY32" fmla="*/ 52387 h 1792287"/>
                  <a:gd name="connsiteX33" fmla="*/ 0 w 1554163"/>
                  <a:gd name="connsiteY33" fmla="*/ 0 h 17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54163" h="1792287">
                    <a:moveTo>
                      <a:pt x="1554163" y="1792287"/>
                    </a:moveTo>
                    <a:lnTo>
                      <a:pt x="1490663" y="1709737"/>
                    </a:lnTo>
                    <a:lnTo>
                      <a:pt x="1362075" y="1614487"/>
                    </a:lnTo>
                    <a:lnTo>
                      <a:pt x="1285875" y="1533525"/>
                    </a:lnTo>
                    <a:lnTo>
                      <a:pt x="1181100" y="1471612"/>
                    </a:lnTo>
                    <a:lnTo>
                      <a:pt x="1143000" y="1395412"/>
                    </a:lnTo>
                    <a:lnTo>
                      <a:pt x="1085850" y="1362075"/>
                    </a:lnTo>
                    <a:lnTo>
                      <a:pt x="1019175" y="1314450"/>
                    </a:lnTo>
                    <a:lnTo>
                      <a:pt x="933450" y="1295400"/>
                    </a:lnTo>
                    <a:lnTo>
                      <a:pt x="871538" y="1271587"/>
                    </a:lnTo>
                    <a:lnTo>
                      <a:pt x="852488" y="1238250"/>
                    </a:lnTo>
                    <a:lnTo>
                      <a:pt x="795338" y="1176337"/>
                    </a:lnTo>
                    <a:lnTo>
                      <a:pt x="719138" y="1133475"/>
                    </a:lnTo>
                    <a:lnTo>
                      <a:pt x="676275" y="1090612"/>
                    </a:lnTo>
                    <a:lnTo>
                      <a:pt x="676275" y="1038225"/>
                    </a:lnTo>
                    <a:lnTo>
                      <a:pt x="638175" y="976312"/>
                    </a:lnTo>
                    <a:lnTo>
                      <a:pt x="614363" y="976312"/>
                    </a:lnTo>
                    <a:lnTo>
                      <a:pt x="571500" y="919162"/>
                    </a:lnTo>
                    <a:lnTo>
                      <a:pt x="538163" y="800100"/>
                    </a:lnTo>
                    <a:lnTo>
                      <a:pt x="495300" y="781050"/>
                    </a:lnTo>
                    <a:lnTo>
                      <a:pt x="366713" y="614362"/>
                    </a:lnTo>
                    <a:lnTo>
                      <a:pt x="328613" y="604837"/>
                    </a:lnTo>
                    <a:lnTo>
                      <a:pt x="295275" y="557212"/>
                    </a:lnTo>
                    <a:lnTo>
                      <a:pt x="261938" y="504825"/>
                    </a:lnTo>
                    <a:lnTo>
                      <a:pt x="214313" y="461962"/>
                    </a:lnTo>
                    <a:lnTo>
                      <a:pt x="128588" y="400050"/>
                    </a:lnTo>
                    <a:lnTo>
                      <a:pt x="95250" y="371475"/>
                    </a:lnTo>
                    <a:lnTo>
                      <a:pt x="66675" y="338137"/>
                    </a:lnTo>
                    <a:lnTo>
                      <a:pt x="42863" y="290512"/>
                    </a:lnTo>
                    <a:lnTo>
                      <a:pt x="28575" y="252412"/>
                    </a:lnTo>
                    <a:lnTo>
                      <a:pt x="28575" y="190500"/>
                    </a:lnTo>
                    <a:lnTo>
                      <a:pt x="23813" y="128587"/>
                    </a:lnTo>
                    <a:lnTo>
                      <a:pt x="23813" y="52387"/>
                    </a:lnTo>
                    <a:lnTo>
                      <a:pt x="0" y="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Star: 5 Points 116">
              <a:extLst>
                <a:ext uri="{FF2B5EF4-FFF2-40B4-BE49-F238E27FC236}">
                  <a16:creationId xmlns:a16="http://schemas.microsoft.com/office/drawing/2014/main" id="{DA400E8B-4DC7-46FE-8056-8821936A43DD}"/>
                </a:ext>
              </a:extLst>
            </p:cNvPr>
            <p:cNvSpPr/>
            <p:nvPr/>
          </p:nvSpPr>
          <p:spPr>
            <a:xfrm>
              <a:off x="8059107" y="4395470"/>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E5930A58-AD2E-46A0-8857-F90F476F2DC5}"/>
              </a:ext>
            </a:extLst>
          </p:cNvPr>
          <p:cNvSpPr/>
          <p:nvPr/>
        </p:nvSpPr>
        <p:spPr>
          <a:xfrm>
            <a:off x="9731022" y="1020157"/>
            <a:ext cx="2361697" cy="5737832"/>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FE82363-CB92-4DAB-BA2E-5FBB27EDFAF6}"/>
              </a:ext>
            </a:extLst>
          </p:cNvPr>
          <p:cNvPicPr>
            <a:picLocks noChangeAspect="1"/>
          </p:cNvPicPr>
          <p:nvPr/>
        </p:nvPicPr>
        <p:blipFill rotWithShape="1">
          <a:blip r:embed="rId3"/>
          <a:srcRect l="25227" t="7778" r="17040"/>
          <a:stretch/>
        </p:blipFill>
        <p:spPr>
          <a:xfrm>
            <a:off x="105223" y="1565126"/>
            <a:ext cx="978280" cy="5038076"/>
          </a:xfrm>
          <a:prstGeom prst="rect">
            <a:avLst/>
          </a:prstGeom>
          <a:ln w="25400">
            <a:solidFill>
              <a:srgbClr val="00B0F0"/>
            </a:solidFill>
          </a:ln>
        </p:spPr>
      </p:pic>
      <p:sp>
        <p:nvSpPr>
          <p:cNvPr id="39" name="Rounded Rectangle 5">
            <a:extLst>
              <a:ext uri="{FF2B5EF4-FFF2-40B4-BE49-F238E27FC236}">
                <a16:creationId xmlns:a16="http://schemas.microsoft.com/office/drawing/2014/main" id="{D9E9E6BD-8E11-4579-A93C-5E718F4D81E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FECF3035-F38B-43AA-B8A2-CF257E63600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915478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Shallow Quaternary Aquifers: PFAS Preferential Flow Path from Source</a:t>
              </a:r>
            </a:p>
          </p:txBody>
        </p:sp>
      </p:grpSp>
      <p:sp>
        <p:nvSpPr>
          <p:cNvPr id="12" name="TextBox 11">
            <a:extLst>
              <a:ext uri="{FF2B5EF4-FFF2-40B4-BE49-F238E27FC236}">
                <a16:creationId xmlns:a16="http://schemas.microsoft.com/office/drawing/2014/main" id="{3B541147-8320-46DF-87ED-453883F816EF}"/>
              </a:ext>
            </a:extLst>
          </p:cNvPr>
          <p:cNvSpPr txBox="1"/>
          <p:nvPr/>
        </p:nvSpPr>
        <p:spPr>
          <a:xfrm>
            <a:off x="8010066" y="1125436"/>
            <a:ext cx="4054923" cy="3172685"/>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Quaternary Water Flow Path</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Oakdale Disposal Site (ODS) is underlain by approximately 40 to 60 feet of quaternary alluvium and undifferentiated glacial deposits, consisting of sands, clays, and gravels. Groundwater flow within the quaternary units effectively pools beneath ODS before migrating to the south, southwest, and southeast. Along the northern portion of the former disposal site, the Decorah Shale underlies these quaternary sediments. Where present, the confining shale units inhibits vertical flow. Once the Decorah pinches out in the southern portion of ODS, groundwater can migrate downward into the Platteville Limestone Aquifer. </a:t>
            </a: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East of ODS, surface water flows eastward along Raleigh Creek. Due to the creek’s intermittent nature and flow-through wetland systems, surface water in Raleigh Creek likely infiltrates into the quaternary aquifers periodically through Segment 2.</a:t>
            </a:r>
          </a:p>
        </p:txBody>
      </p:sp>
      <p:grpSp>
        <p:nvGrpSpPr>
          <p:cNvPr id="22" name="Group 21">
            <a:extLst>
              <a:ext uri="{FF2B5EF4-FFF2-40B4-BE49-F238E27FC236}">
                <a16:creationId xmlns:a16="http://schemas.microsoft.com/office/drawing/2014/main" id="{77394C79-307E-456D-B5A8-C6E1C2846D74}"/>
              </a:ext>
            </a:extLst>
          </p:cNvPr>
          <p:cNvGrpSpPr/>
          <p:nvPr/>
        </p:nvGrpSpPr>
        <p:grpSpPr>
          <a:xfrm>
            <a:off x="181168" y="1427847"/>
            <a:ext cx="7726607" cy="4839624"/>
            <a:chOff x="285943" y="1742172"/>
            <a:chExt cx="7726607" cy="4839624"/>
          </a:xfrm>
        </p:grpSpPr>
        <p:pic>
          <p:nvPicPr>
            <p:cNvPr id="14" name="Picture 13">
              <a:extLst>
                <a:ext uri="{FF2B5EF4-FFF2-40B4-BE49-F238E27FC236}">
                  <a16:creationId xmlns:a16="http://schemas.microsoft.com/office/drawing/2014/main" id="{6972DAF1-B958-4863-BA6B-8740F8C6A72F}"/>
                </a:ext>
              </a:extLst>
            </p:cNvPr>
            <p:cNvPicPr>
              <a:picLocks noChangeAspect="1"/>
            </p:cNvPicPr>
            <p:nvPr/>
          </p:nvPicPr>
          <p:blipFill rotWithShape="1">
            <a:blip r:embed="rId2"/>
            <a:srcRect t="10879"/>
            <a:stretch/>
          </p:blipFill>
          <p:spPr>
            <a:xfrm>
              <a:off x="285943" y="1742172"/>
              <a:ext cx="7726607" cy="4839624"/>
            </a:xfrm>
            <a:prstGeom prst="rect">
              <a:avLst/>
            </a:prstGeom>
            <a:ln w="34925">
              <a:solidFill>
                <a:srgbClr val="00B0F0"/>
              </a:solidFill>
            </a:ln>
          </p:spPr>
        </p:pic>
        <p:sp>
          <p:nvSpPr>
            <p:cNvPr id="21" name="Freeform: Shape 20">
              <a:extLst>
                <a:ext uri="{FF2B5EF4-FFF2-40B4-BE49-F238E27FC236}">
                  <a16:creationId xmlns:a16="http://schemas.microsoft.com/office/drawing/2014/main" id="{38357BA8-DBA5-4482-9C37-2D4F4F6811F7}"/>
                </a:ext>
              </a:extLst>
            </p:cNvPr>
            <p:cNvSpPr/>
            <p:nvPr/>
          </p:nvSpPr>
          <p:spPr>
            <a:xfrm>
              <a:off x="702644" y="1742172"/>
              <a:ext cx="3580431" cy="3230149"/>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53198" y="1832543"/>
                    <a:pt x="241952" y="1902660"/>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solidFill>
              <a:schemeClr val="bg2">
                <a:lumMod val="25000"/>
                <a:alpha val="42000"/>
              </a:schemeClr>
            </a:solidFill>
            <a:ln w="31750">
              <a:solidFill>
                <a:srgbClr val="23221F"/>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80C82F63-F052-47B0-95EB-3AD4419E1970}"/>
                </a:ext>
              </a:extLst>
            </p:cNvPr>
            <p:cNvCxnSpPr>
              <a:cxnSpLocks/>
            </p:cNvCxnSpPr>
            <p:nvPr/>
          </p:nvCxnSpPr>
          <p:spPr>
            <a:xfrm flipH="1">
              <a:off x="747715" y="3905355"/>
              <a:ext cx="228840" cy="254428"/>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503CBA3-4614-408B-8E8E-EC99A7BBFC1D}"/>
                </a:ext>
              </a:extLst>
            </p:cNvPr>
            <p:cNvCxnSpPr>
              <a:cxnSpLocks/>
            </p:cNvCxnSpPr>
            <p:nvPr/>
          </p:nvCxnSpPr>
          <p:spPr>
            <a:xfrm>
              <a:off x="1410235" y="4474217"/>
              <a:ext cx="206321" cy="422361"/>
            </a:xfrm>
            <a:prstGeom prst="straightConnector1">
              <a:avLst/>
            </a:prstGeom>
            <a:ln w="47625">
              <a:solidFill>
                <a:schemeClr val="accent1">
                  <a:lumMod val="50000"/>
                </a:schemeClr>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2D6C33F-E863-4D43-A411-71BFFDE28336}"/>
                </a:ext>
              </a:extLst>
            </p:cNvPr>
            <p:cNvCxnSpPr>
              <a:cxnSpLocks/>
            </p:cNvCxnSpPr>
            <p:nvPr/>
          </p:nvCxnSpPr>
          <p:spPr>
            <a:xfrm flipH="1">
              <a:off x="915122" y="4440507"/>
              <a:ext cx="280688" cy="350836"/>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D478B22-6349-40BC-A699-11C190FDB44F}"/>
                </a:ext>
              </a:extLst>
            </p:cNvPr>
            <p:cNvCxnSpPr>
              <a:cxnSpLocks/>
            </p:cNvCxnSpPr>
            <p:nvPr/>
          </p:nvCxnSpPr>
          <p:spPr>
            <a:xfrm>
              <a:off x="2724148" y="4001294"/>
              <a:ext cx="738885" cy="47563"/>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7F2B236-EF08-4E18-882E-A55F62964C38}"/>
                </a:ext>
              </a:extLst>
            </p:cNvPr>
            <p:cNvCxnSpPr>
              <a:cxnSpLocks/>
            </p:cNvCxnSpPr>
            <p:nvPr/>
          </p:nvCxnSpPr>
          <p:spPr>
            <a:xfrm>
              <a:off x="3669157" y="4660899"/>
              <a:ext cx="738885" cy="47563"/>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799A43-B4FA-475E-9271-A838C6BEA50E}"/>
                </a:ext>
              </a:extLst>
            </p:cNvPr>
            <p:cNvCxnSpPr>
              <a:cxnSpLocks/>
            </p:cNvCxnSpPr>
            <p:nvPr/>
          </p:nvCxnSpPr>
          <p:spPr>
            <a:xfrm>
              <a:off x="4720366" y="4270855"/>
              <a:ext cx="738885" cy="47563"/>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EB01432-3BD8-4A8E-8571-1D6AD07A58D8}"/>
                </a:ext>
              </a:extLst>
            </p:cNvPr>
            <p:cNvCxnSpPr>
              <a:cxnSpLocks/>
            </p:cNvCxnSpPr>
            <p:nvPr/>
          </p:nvCxnSpPr>
          <p:spPr>
            <a:xfrm>
              <a:off x="5524957" y="4537184"/>
              <a:ext cx="738885" cy="47563"/>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D0DD876-B0DD-48A9-823D-1755B7D6D93C}"/>
                </a:ext>
              </a:extLst>
            </p:cNvPr>
            <p:cNvCxnSpPr>
              <a:cxnSpLocks/>
            </p:cNvCxnSpPr>
            <p:nvPr/>
          </p:nvCxnSpPr>
          <p:spPr>
            <a:xfrm>
              <a:off x="6462804" y="4419600"/>
              <a:ext cx="735165" cy="303639"/>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2FA5EFC-7209-4DFA-B642-E89C86449F85}"/>
                </a:ext>
              </a:extLst>
            </p:cNvPr>
            <p:cNvCxnSpPr>
              <a:cxnSpLocks/>
            </p:cNvCxnSpPr>
            <p:nvPr/>
          </p:nvCxnSpPr>
          <p:spPr>
            <a:xfrm>
              <a:off x="1235266" y="4047684"/>
              <a:ext cx="0" cy="294028"/>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94DF0D6-0669-4CA3-99BF-703265110C5A}"/>
                </a:ext>
              </a:extLst>
            </p:cNvPr>
            <p:cNvCxnSpPr>
              <a:cxnSpLocks/>
            </p:cNvCxnSpPr>
            <p:nvPr/>
          </p:nvCxnSpPr>
          <p:spPr>
            <a:xfrm>
              <a:off x="338134" y="3280663"/>
              <a:ext cx="647700" cy="186462"/>
            </a:xfrm>
            <a:prstGeom prst="straightConnector1">
              <a:avLst/>
            </a:prstGeom>
            <a:ln w="47625">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34B1316-3BA8-4FBC-BD4E-27A1D5CDBD97}"/>
                </a:ext>
              </a:extLst>
            </p:cNvPr>
            <p:cNvCxnSpPr>
              <a:cxnSpLocks/>
            </p:cNvCxnSpPr>
            <p:nvPr/>
          </p:nvCxnSpPr>
          <p:spPr>
            <a:xfrm>
              <a:off x="3077727" y="3496562"/>
              <a:ext cx="647700" cy="186462"/>
            </a:xfrm>
            <a:prstGeom prst="straightConnector1">
              <a:avLst/>
            </a:prstGeom>
            <a:ln w="47625">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D2B452F-6074-4884-BF3F-290D1AAA1F2B}"/>
                </a:ext>
              </a:extLst>
            </p:cNvPr>
            <p:cNvCxnSpPr>
              <a:cxnSpLocks/>
            </p:cNvCxnSpPr>
            <p:nvPr/>
          </p:nvCxnSpPr>
          <p:spPr>
            <a:xfrm>
              <a:off x="3972866" y="3991516"/>
              <a:ext cx="647700" cy="186462"/>
            </a:xfrm>
            <a:prstGeom prst="straightConnector1">
              <a:avLst/>
            </a:prstGeom>
            <a:ln w="47625">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71D4899-8250-4227-B12C-60BA208B7447}"/>
                </a:ext>
              </a:extLst>
            </p:cNvPr>
            <p:cNvCxnSpPr>
              <a:cxnSpLocks/>
            </p:cNvCxnSpPr>
            <p:nvPr/>
          </p:nvCxnSpPr>
          <p:spPr>
            <a:xfrm>
              <a:off x="5524957" y="3739885"/>
              <a:ext cx="647700" cy="186462"/>
            </a:xfrm>
            <a:prstGeom prst="straightConnector1">
              <a:avLst/>
            </a:prstGeom>
            <a:ln w="47625">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6EF6A9D-B3F3-44F1-825D-A5E311393E0C}"/>
                </a:ext>
              </a:extLst>
            </p:cNvPr>
            <p:cNvCxnSpPr>
              <a:cxnSpLocks/>
            </p:cNvCxnSpPr>
            <p:nvPr/>
          </p:nvCxnSpPr>
          <p:spPr>
            <a:xfrm>
              <a:off x="4369201" y="4257567"/>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2116DBE-DCB3-4E3E-98A6-76FD2907F4F4}"/>
                </a:ext>
              </a:extLst>
            </p:cNvPr>
            <p:cNvCxnSpPr>
              <a:cxnSpLocks/>
            </p:cNvCxnSpPr>
            <p:nvPr/>
          </p:nvCxnSpPr>
          <p:spPr>
            <a:xfrm>
              <a:off x="4124028" y="4087956"/>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C068C3E-C459-4446-9B5C-D19AF216254A}"/>
                </a:ext>
              </a:extLst>
            </p:cNvPr>
            <p:cNvCxnSpPr>
              <a:cxnSpLocks/>
            </p:cNvCxnSpPr>
            <p:nvPr/>
          </p:nvCxnSpPr>
          <p:spPr>
            <a:xfrm>
              <a:off x="5761300" y="4062269"/>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9EDD175-4CAE-4BF5-9771-4E551FEC85DA}"/>
                </a:ext>
              </a:extLst>
            </p:cNvPr>
            <p:cNvCxnSpPr>
              <a:cxnSpLocks/>
            </p:cNvCxnSpPr>
            <p:nvPr/>
          </p:nvCxnSpPr>
          <p:spPr>
            <a:xfrm>
              <a:off x="6012354" y="4172483"/>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D19B116-CB2A-423D-A29B-302F4FF2A0E2}"/>
                </a:ext>
              </a:extLst>
            </p:cNvPr>
            <p:cNvCxnSpPr>
              <a:cxnSpLocks/>
            </p:cNvCxnSpPr>
            <p:nvPr/>
          </p:nvCxnSpPr>
          <p:spPr>
            <a:xfrm>
              <a:off x="3093590" y="3589793"/>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769BCA-A9F9-4201-B8D6-6CE9681FA842}"/>
                </a:ext>
              </a:extLst>
            </p:cNvPr>
            <p:cNvCxnSpPr>
              <a:cxnSpLocks/>
            </p:cNvCxnSpPr>
            <p:nvPr/>
          </p:nvCxnSpPr>
          <p:spPr>
            <a:xfrm>
              <a:off x="2781461" y="3613463"/>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9D1B621-5F5C-42DF-B950-4C21CDD417B0}"/>
                </a:ext>
              </a:extLst>
            </p:cNvPr>
            <p:cNvCxnSpPr>
              <a:cxnSpLocks/>
            </p:cNvCxnSpPr>
            <p:nvPr/>
          </p:nvCxnSpPr>
          <p:spPr>
            <a:xfrm>
              <a:off x="3876882" y="3710884"/>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134E17-785C-4EF0-9F41-3CC5C07FB1B1}"/>
                </a:ext>
              </a:extLst>
            </p:cNvPr>
            <p:cNvCxnSpPr>
              <a:cxnSpLocks/>
            </p:cNvCxnSpPr>
            <p:nvPr/>
          </p:nvCxnSpPr>
          <p:spPr>
            <a:xfrm>
              <a:off x="1127685" y="3671073"/>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935B0F-4C2F-467C-B99A-5A035CE8C1FB}"/>
                </a:ext>
              </a:extLst>
            </p:cNvPr>
            <p:cNvCxnSpPr>
              <a:cxnSpLocks/>
            </p:cNvCxnSpPr>
            <p:nvPr/>
          </p:nvCxnSpPr>
          <p:spPr>
            <a:xfrm>
              <a:off x="1817152" y="3819870"/>
              <a:ext cx="0" cy="308130"/>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63EBDE8-5217-4D2F-A6D0-AA6AFF8223C9}"/>
                </a:ext>
              </a:extLst>
            </p:cNvPr>
            <p:cNvCxnSpPr>
              <a:cxnSpLocks/>
            </p:cNvCxnSpPr>
            <p:nvPr/>
          </p:nvCxnSpPr>
          <p:spPr>
            <a:xfrm>
              <a:off x="1898180" y="3701785"/>
              <a:ext cx="647700" cy="186462"/>
            </a:xfrm>
            <a:prstGeom prst="straightConnector1">
              <a:avLst/>
            </a:prstGeom>
            <a:ln w="47625">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774794-5DF3-4587-9ADF-E2A7DA9875C7}"/>
                </a:ext>
              </a:extLst>
            </p:cNvPr>
            <p:cNvCxnSpPr>
              <a:cxnSpLocks/>
            </p:cNvCxnSpPr>
            <p:nvPr/>
          </p:nvCxnSpPr>
          <p:spPr>
            <a:xfrm>
              <a:off x="2038723" y="4116790"/>
              <a:ext cx="546076" cy="112310"/>
            </a:xfrm>
            <a:prstGeom prst="straightConnector1">
              <a:avLst/>
            </a:prstGeom>
            <a:ln w="47625">
              <a:solidFill>
                <a:schemeClr val="accent1">
                  <a:lumMod val="50000"/>
                </a:schemeClr>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8" name="Rounded Rectangle 5">
            <a:extLst>
              <a:ext uri="{FF2B5EF4-FFF2-40B4-BE49-F238E27FC236}">
                <a16:creationId xmlns:a16="http://schemas.microsoft.com/office/drawing/2014/main" id="{5F7744E1-97FE-4CC9-914D-55343DABF4DD}"/>
              </a:ext>
            </a:extLst>
          </p:cNvPr>
          <p:cNvSpPr/>
          <p:nvPr/>
        </p:nvSpPr>
        <p:spPr>
          <a:xfrm>
            <a:off x="5511800" y="1476236"/>
            <a:ext cx="2379472" cy="41315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Conceptual Preferential Flow Path: Surface to Quaternary</a:t>
            </a:r>
          </a:p>
        </p:txBody>
      </p:sp>
      <p:cxnSp>
        <p:nvCxnSpPr>
          <p:cNvPr id="101" name="Straight Arrow Connector 100">
            <a:extLst>
              <a:ext uri="{FF2B5EF4-FFF2-40B4-BE49-F238E27FC236}">
                <a16:creationId xmlns:a16="http://schemas.microsoft.com/office/drawing/2014/main" id="{96299E41-1068-45A0-AC59-BEB36ECECAB9}"/>
              </a:ext>
            </a:extLst>
          </p:cNvPr>
          <p:cNvCxnSpPr>
            <a:cxnSpLocks/>
          </p:cNvCxnSpPr>
          <p:nvPr/>
        </p:nvCxnSpPr>
        <p:spPr>
          <a:xfrm>
            <a:off x="1488887" y="3820713"/>
            <a:ext cx="0" cy="294028"/>
          </a:xfrm>
          <a:prstGeom prst="straightConnector1">
            <a:avLst/>
          </a:prstGeom>
          <a:ln w="34925">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EC6A476-3887-4120-8AF5-4DA839E00E9B}"/>
              </a:ext>
            </a:extLst>
          </p:cNvPr>
          <p:cNvCxnSpPr>
            <a:cxnSpLocks/>
          </p:cNvCxnSpPr>
          <p:nvPr/>
        </p:nvCxnSpPr>
        <p:spPr>
          <a:xfrm>
            <a:off x="1274685" y="3329854"/>
            <a:ext cx="225889" cy="311366"/>
          </a:xfrm>
          <a:prstGeom prst="straightConnector1">
            <a:avLst/>
          </a:prstGeom>
          <a:ln w="47625">
            <a:solidFill>
              <a:schemeClr val="accent1">
                <a:lumMod val="50000"/>
              </a:schemeClr>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5740475-12F9-4B18-92C7-A05FA17FFE5B}"/>
              </a:ext>
            </a:extLst>
          </p:cNvPr>
          <p:cNvCxnSpPr>
            <a:cxnSpLocks/>
          </p:cNvCxnSpPr>
          <p:nvPr/>
        </p:nvCxnSpPr>
        <p:spPr>
          <a:xfrm>
            <a:off x="897180" y="3773631"/>
            <a:ext cx="0" cy="308130"/>
          </a:xfrm>
          <a:prstGeom prst="straightConnector1">
            <a:avLst/>
          </a:prstGeom>
          <a:ln w="34925">
            <a:solidFill>
              <a:srgbClr val="203864"/>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A10367B-C187-4699-A7CD-2CA76B24BB7A}"/>
              </a:ext>
            </a:extLst>
          </p:cNvPr>
          <p:cNvCxnSpPr>
            <a:cxnSpLocks/>
          </p:cNvCxnSpPr>
          <p:nvPr/>
        </p:nvCxnSpPr>
        <p:spPr>
          <a:xfrm>
            <a:off x="2117255" y="3967727"/>
            <a:ext cx="0" cy="308130"/>
          </a:xfrm>
          <a:prstGeom prst="straightConnector1">
            <a:avLst/>
          </a:prstGeom>
          <a:ln w="34925">
            <a:solidFill>
              <a:srgbClr val="203864"/>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2C62B083-D499-4679-AE91-FF5014AB2AC0}"/>
              </a:ext>
            </a:extLst>
          </p:cNvPr>
          <p:cNvCxnSpPr>
            <a:cxnSpLocks/>
          </p:cNvCxnSpPr>
          <p:nvPr/>
        </p:nvCxnSpPr>
        <p:spPr>
          <a:xfrm>
            <a:off x="1793405" y="4332255"/>
            <a:ext cx="0" cy="308130"/>
          </a:xfrm>
          <a:prstGeom prst="straightConnector1">
            <a:avLst/>
          </a:prstGeom>
          <a:ln w="34925">
            <a:solidFill>
              <a:srgbClr val="203864"/>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5E0AE9D3-0ED4-46B8-BED5-AFF4D453F5BE}"/>
              </a:ext>
            </a:extLst>
          </p:cNvPr>
          <p:cNvGrpSpPr/>
          <p:nvPr/>
        </p:nvGrpSpPr>
        <p:grpSpPr>
          <a:xfrm>
            <a:off x="8407028" y="4359099"/>
            <a:ext cx="3368326" cy="2368330"/>
            <a:chOff x="7975228" y="4384499"/>
            <a:chExt cx="3368326" cy="2368330"/>
          </a:xfrm>
        </p:grpSpPr>
        <p:grpSp>
          <p:nvGrpSpPr>
            <p:cNvPr id="29" name="Group 28">
              <a:extLst>
                <a:ext uri="{FF2B5EF4-FFF2-40B4-BE49-F238E27FC236}">
                  <a16:creationId xmlns:a16="http://schemas.microsoft.com/office/drawing/2014/main" id="{C1ACDC91-5F7B-40DF-A5A0-C6D72F5ECC34}"/>
                </a:ext>
              </a:extLst>
            </p:cNvPr>
            <p:cNvGrpSpPr/>
            <p:nvPr/>
          </p:nvGrpSpPr>
          <p:grpSpPr>
            <a:xfrm>
              <a:off x="7975228" y="4384499"/>
              <a:ext cx="3368326" cy="2368330"/>
              <a:chOff x="8199021" y="4741985"/>
              <a:chExt cx="2679758" cy="2368330"/>
            </a:xfrm>
          </p:grpSpPr>
          <p:grpSp>
            <p:nvGrpSpPr>
              <p:cNvPr id="24" name="Group 23">
                <a:extLst>
                  <a:ext uri="{FF2B5EF4-FFF2-40B4-BE49-F238E27FC236}">
                    <a16:creationId xmlns:a16="http://schemas.microsoft.com/office/drawing/2014/main" id="{58CFADA0-7D50-47C5-9865-1294E27CF8AE}"/>
                  </a:ext>
                </a:extLst>
              </p:cNvPr>
              <p:cNvGrpSpPr/>
              <p:nvPr/>
            </p:nvGrpSpPr>
            <p:grpSpPr>
              <a:xfrm>
                <a:off x="8199021" y="4741985"/>
                <a:ext cx="2679758" cy="2368330"/>
                <a:chOff x="8359306" y="5262212"/>
                <a:chExt cx="2679758" cy="2368330"/>
              </a:xfrm>
            </p:grpSpPr>
            <p:grpSp>
              <p:nvGrpSpPr>
                <p:cNvPr id="83" name="Group 82">
                  <a:extLst>
                    <a:ext uri="{FF2B5EF4-FFF2-40B4-BE49-F238E27FC236}">
                      <a16:creationId xmlns:a16="http://schemas.microsoft.com/office/drawing/2014/main" id="{6B9A8D6F-DF90-4DB3-BFED-FA9BC23F5697}"/>
                    </a:ext>
                  </a:extLst>
                </p:cNvPr>
                <p:cNvGrpSpPr/>
                <p:nvPr/>
              </p:nvGrpSpPr>
              <p:grpSpPr>
                <a:xfrm>
                  <a:off x="8359306" y="5262212"/>
                  <a:ext cx="2679758" cy="2368330"/>
                  <a:chOff x="8663080" y="3169633"/>
                  <a:chExt cx="2691421" cy="2320696"/>
                </a:xfrm>
              </p:grpSpPr>
              <p:sp>
                <p:nvSpPr>
                  <p:cNvPr id="85" name="Freeform: Shape 84">
                    <a:extLst>
                      <a:ext uri="{FF2B5EF4-FFF2-40B4-BE49-F238E27FC236}">
                        <a16:creationId xmlns:a16="http://schemas.microsoft.com/office/drawing/2014/main" id="{77B8B018-AA2E-450A-92A4-DEE67F2941E1}"/>
                      </a:ext>
                    </a:extLst>
                  </p:cNvPr>
                  <p:cNvSpPr/>
                  <p:nvPr/>
                </p:nvSpPr>
                <p:spPr>
                  <a:xfrm rot="16200000">
                    <a:off x="8828019" y="4775832"/>
                    <a:ext cx="176223" cy="288319"/>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25400">
                    <a:solidFill>
                      <a:srgbClr val="37382A"/>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FBFF5084-250F-4378-8C87-E00B3B8D7EEE}"/>
                      </a:ext>
                    </a:extLst>
                  </p:cNvPr>
                  <p:cNvGrpSpPr/>
                  <p:nvPr/>
                </p:nvGrpSpPr>
                <p:grpSpPr>
                  <a:xfrm>
                    <a:off x="8663080" y="3169633"/>
                    <a:ext cx="2691421" cy="2320696"/>
                    <a:chOff x="8663080" y="3169633"/>
                    <a:chExt cx="2691421" cy="2320696"/>
                  </a:xfrm>
                </p:grpSpPr>
                <p:grpSp>
                  <p:nvGrpSpPr>
                    <p:cNvPr id="88" name="Group 87">
                      <a:extLst>
                        <a:ext uri="{FF2B5EF4-FFF2-40B4-BE49-F238E27FC236}">
                          <a16:creationId xmlns:a16="http://schemas.microsoft.com/office/drawing/2014/main" id="{4AFE0008-5BF2-4BFF-986E-733C89A499D1}"/>
                        </a:ext>
                      </a:extLst>
                    </p:cNvPr>
                    <p:cNvGrpSpPr/>
                    <p:nvPr/>
                  </p:nvGrpSpPr>
                  <p:grpSpPr>
                    <a:xfrm>
                      <a:off x="8805563" y="3169633"/>
                      <a:ext cx="2382706" cy="2274736"/>
                      <a:chOff x="8805563" y="3169633"/>
                      <a:chExt cx="2382706" cy="2274736"/>
                    </a:xfrm>
                  </p:grpSpPr>
                  <p:sp>
                    <p:nvSpPr>
                      <p:cNvPr id="94" name="TextBox 93">
                        <a:extLst>
                          <a:ext uri="{FF2B5EF4-FFF2-40B4-BE49-F238E27FC236}">
                            <a16:creationId xmlns:a16="http://schemas.microsoft.com/office/drawing/2014/main" id="{69F3162A-405C-4E1E-941B-D99846D5F18B}"/>
                          </a:ext>
                        </a:extLst>
                      </p:cNvPr>
                      <p:cNvSpPr txBox="1"/>
                      <p:nvPr/>
                    </p:nvSpPr>
                    <p:spPr>
                      <a:xfrm>
                        <a:off x="9034886" y="3529296"/>
                        <a:ext cx="2153383" cy="1915073"/>
                      </a:xfrm>
                      <a:prstGeom prst="rect">
                        <a:avLst/>
                      </a:prstGeom>
                      <a:noFill/>
                    </p:spPr>
                    <p:txBody>
                      <a:bodyPr wrap="none" rtlCol="0">
                        <a:spAutoFit/>
                      </a:bodyPr>
                      <a:lstStyle/>
                      <a:p>
                        <a:r>
                          <a:rPr lang="en-US" sz="1100" dirty="0"/>
                          <a:t>Surface Water Flow Direction</a:t>
                        </a:r>
                      </a:p>
                      <a:p>
                        <a:endParaRPr lang="en-US" sz="1100" dirty="0"/>
                      </a:p>
                      <a:p>
                        <a:r>
                          <a:rPr lang="en-US" sz="1100" dirty="0"/>
                          <a:t>Surface to Groundwater Infiltration</a:t>
                        </a:r>
                      </a:p>
                      <a:p>
                        <a:endParaRPr lang="en-US" sz="1100" dirty="0"/>
                      </a:p>
                      <a:p>
                        <a:r>
                          <a:rPr lang="en-US" sz="1100" dirty="0"/>
                          <a:t>Horizontal GW Flow: Quaternary</a:t>
                        </a:r>
                      </a:p>
                      <a:p>
                        <a:endParaRPr lang="en-US" sz="1100" dirty="0"/>
                      </a:p>
                      <a:p>
                        <a:r>
                          <a:rPr lang="en-US" sz="1100" dirty="0"/>
                          <a:t>Vertical GW Migration: </a:t>
                        </a:r>
                        <a:r>
                          <a:rPr lang="en-US" sz="1100" dirty="0" err="1"/>
                          <a:t>Quat</a:t>
                        </a:r>
                        <a:r>
                          <a:rPr lang="en-US" sz="1100" dirty="0"/>
                          <a:t> to Platteville</a:t>
                        </a:r>
                      </a:p>
                      <a:p>
                        <a:endParaRPr lang="en-US" sz="1100" dirty="0"/>
                      </a:p>
                      <a:p>
                        <a:r>
                          <a:rPr lang="en-US" sz="1100" dirty="0"/>
                          <a:t>Extent of Decorah Shale</a:t>
                        </a:r>
                      </a:p>
                      <a:p>
                        <a:endParaRPr lang="en-US" sz="1100" dirty="0"/>
                      </a:p>
                      <a:p>
                        <a:r>
                          <a:rPr lang="en-US" sz="1100" dirty="0" err="1"/>
                          <a:t>Quat</a:t>
                        </a:r>
                        <a:r>
                          <a:rPr lang="en-US" sz="1100" dirty="0"/>
                          <a:t> Potentiometric Surface (5-ft Contours)</a:t>
                        </a:r>
                      </a:p>
                    </p:txBody>
                  </p:sp>
                  <p:cxnSp>
                    <p:nvCxnSpPr>
                      <p:cNvPr id="91" name="Straight Arrow Connector 90">
                        <a:extLst>
                          <a:ext uri="{FF2B5EF4-FFF2-40B4-BE49-F238E27FC236}">
                            <a16:creationId xmlns:a16="http://schemas.microsoft.com/office/drawing/2014/main" id="{63415815-5DE6-42EF-930C-22305512C620}"/>
                          </a:ext>
                        </a:extLst>
                      </p:cNvPr>
                      <p:cNvCxnSpPr>
                        <a:cxnSpLocks/>
                      </p:cNvCxnSpPr>
                      <p:nvPr/>
                    </p:nvCxnSpPr>
                    <p:spPr>
                      <a:xfrm>
                        <a:off x="8994297" y="3817071"/>
                        <a:ext cx="0" cy="308568"/>
                      </a:xfrm>
                      <a:prstGeom prst="straightConnector1">
                        <a:avLst/>
                      </a:prstGeom>
                      <a:ln w="34925">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A289F02-5E3F-418F-A1F1-6031C28D9DD5}"/>
                          </a:ext>
                        </a:extLst>
                      </p:cNvPr>
                      <p:cNvSpPr txBox="1"/>
                      <p:nvPr/>
                    </p:nvSpPr>
                    <p:spPr>
                      <a:xfrm>
                        <a:off x="8805563" y="3169633"/>
                        <a:ext cx="633821" cy="331745"/>
                      </a:xfrm>
                      <a:prstGeom prst="rect">
                        <a:avLst/>
                      </a:prstGeom>
                      <a:noFill/>
                    </p:spPr>
                    <p:txBody>
                      <a:bodyPr wrap="none" rtlCol="0">
                        <a:spAutoFit/>
                      </a:bodyPr>
                      <a:lstStyle/>
                      <a:p>
                        <a:r>
                          <a:rPr lang="en-US" sz="1600" b="1" u="sng" dirty="0"/>
                          <a:t>Legend</a:t>
                        </a:r>
                        <a:endParaRPr lang="en-US" b="1" u="sng" dirty="0"/>
                      </a:p>
                    </p:txBody>
                  </p:sp>
                </p:grpSp>
                <p:sp>
                  <p:nvSpPr>
                    <p:cNvPr id="89" name="Rectangle 88">
                      <a:extLst>
                        <a:ext uri="{FF2B5EF4-FFF2-40B4-BE49-F238E27FC236}">
                          <a16:creationId xmlns:a16="http://schemas.microsoft.com/office/drawing/2014/main" id="{251417D4-2DCE-4F06-ADF0-E79FCED5C7D1}"/>
                        </a:ext>
                      </a:extLst>
                    </p:cNvPr>
                    <p:cNvSpPr/>
                    <p:nvPr/>
                  </p:nvSpPr>
                  <p:spPr>
                    <a:xfrm>
                      <a:off x="8663080" y="3188682"/>
                      <a:ext cx="2691421" cy="2301647"/>
                    </a:xfrm>
                    <a:prstGeom prst="rect">
                      <a:avLst/>
                    </a:prstGeom>
                    <a:no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7" name="Straight Arrow Connector 96">
                  <a:extLst>
                    <a:ext uri="{FF2B5EF4-FFF2-40B4-BE49-F238E27FC236}">
                      <a16:creationId xmlns:a16="http://schemas.microsoft.com/office/drawing/2014/main" id="{8565F5ED-44B2-4DD8-8D3B-27A4F1B3FD27}"/>
                    </a:ext>
                  </a:extLst>
                </p:cNvPr>
                <p:cNvCxnSpPr>
                  <a:cxnSpLocks/>
                </p:cNvCxnSpPr>
                <p:nvPr/>
              </p:nvCxnSpPr>
              <p:spPr>
                <a:xfrm>
                  <a:off x="8521760" y="5658634"/>
                  <a:ext cx="255463" cy="157042"/>
                </a:xfrm>
                <a:prstGeom prst="straightConnector1">
                  <a:avLst/>
                </a:prstGeom>
                <a:ln w="47625">
                  <a:solidFill>
                    <a:srgbClr val="00B0F0"/>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9" name="Freeform: Shape 98">
                <a:extLst>
                  <a:ext uri="{FF2B5EF4-FFF2-40B4-BE49-F238E27FC236}">
                    <a16:creationId xmlns:a16="http://schemas.microsoft.com/office/drawing/2014/main" id="{1FF42A10-B716-47DF-8771-8F0E749454DB}"/>
                  </a:ext>
                </a:extLst>
              </p:cNvPr>
              <p:cNvSpPr/>
              <p:nvPr/>
            </p:nvSpPr>
            <p:spPr>
              <a:xfrm rot="16200000">
                <a:off x="8361047" y="6775260"/>
                <a:ext cx="179840" cy="287069"/>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chemeClr val="bg1"/>
                </a:solidFill>
                <a:prstDash val="solid"/>
              </a:ln>
              <a:effectLst>
                <a:outerShdw blurRad="50800" dist="38100" dir="13500000" algn="b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3" name="Straight Arrow Connector 112">
              <a:extLst>
                <a:ext uri="{FF2B5EF4-FFF2-40B4-BE49-F238E27FC236}">
                  <a16:creationId xmlns:a16="http://schemas.microsoft.com/office/drawing/2014/main" id="{BDFC67F7-23D4-47DF-9FCF-B259AB0F7D68}"/>
                </a:ext>
              </a:extLst>
            </p:cNvPr>
            <p:cNvCxnSpPr>
              <a:cxnSpLocks/>
            </p:cNvCxnSpPr>
            <p:nvPr/>
          </p:nvCxnSpPr>
          <p:spPr>
            <a:xfrm>
              <a:off x="8153546" y="5433239"/>
              <a:ext cx="321105" cy="157042"/>
            </a:xfrm>
            <a:prstGeom prst="straightConnector1">
              <a:avLst/>
            </a:prstGeom>
            <a:ln w="47625">
              <a:solidFill>
                <a:srgbClr val="203864"/>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FB324D2-3F5F-4112-B48B-44113E113378}"/>
                </a:ext>
              </a:extLst>
            </p:cNvPr>
            <p:cNvCxnSpPr>
              <a:cxnSpLocks/>
            </p:cNvCxnSpPr>
            <p:nvPr/>
          </p:nvCxnSpPr>
          <p:spPr>
            <a:xfrm>
              <a:off x="8401764" y="5728735"/>
              <a:ext cx="0" cy="314902"/>
            </a:xfrm>
            <a:prstGeom prst="straightConnector1">
              <a:avLst/>
            </a:prstGeom>
            <a:ln w="34925">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57" name="Rounded Rectangle 5">
            <a:extLst>
              <a:ext uri="{FF2B5EF4-FFF2-40B4-BE49-F238E27FC236}">
                <a16:creationId xmlns:a16="http://schemas.microsoft.com/office/drawing/2014/main" id="{C23E9C26-FF31-487A-8F5D-FCF61E25CE5A}"/>
              </a:ext>
            </a:extLst>
          </p:cNvPr>
          <p:cNvSpPr/>
          <p:nvPr/>
        </p:nvSpPr>
        <p:spPr>
          <a:xfrm>
            <a:off x="83285"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BD0EA378-03DA-490E-A439-C7A93C956695}"/>
              </a:ext>
            </a:extLst>
          </p:cNvPr>
          <p:cNvSpPr/>
          <p:nvPr/>
        </p:nvSpPr>
        <p:spPr>
          <a:xfrm>
            <a:off x="148599"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776921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9599608B-6BCF-4971-91D9-3AC97E406CCC}"/>
              </a:ext>
            </a:extLst>
          </p:cNvPr>
          <p:cNvPicPr>
            <a:picLocks noChangeAspect="1"/>
          </p:cNvPicPr>
          <p:nvPr/>
        </p:nvPicPr>
        <p:blipFill rotWithShape="1">
          <a:blip r:embed="rId2"/>
          <a:srcRect l="6243" t="3978" r="494" b="5263"/>
          <a:stretch/>
        </p:blipFill>
        <p:spPr>
          <a:xfrm>
            <a:off x="5515214" y="1071189"/>
            <a:ext cx="6521616" cy="4228963"/>
          </a:xfrm>
          <a:prstGeom prst="rect">
            <a:avLst/>
          </a:prstGeom>
        </p:spPr>
      </p:pic>
      <p:sp>
        <p:nvSpPr>
          <p:cNvPr id="34" name="Rectangle 33">
            <a:extLst>
              <a:ext uri="{FF2B5EF4-FFF2-40B4-BE49-F238E27FC236}">
                <a16:creationId xmlns:a16="http://schemas.microsoft.com/office/drawing/2014/main" id="{D2EED9AA-3DC7-4C52-BE6C-DE8A94B9A52B}"/>
              </a:ext>
            </a:extLst>
          </p:cNvPr>
          <p:cNvSpPr/>
          <p:nvPr/>
        </p:nvSpPr>
        <p:spPr>
          <a:xfrm>
            <a:off x="5515216" y="1061665"/>
            <a:ext cx="6521616" cy="4228963"/>
          </a:xfrm>
          <a:prstGeom prst="rect">
            <a:avLst/>
          </a:prstGeom>
          <a:no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Cross-Sectional View: PFAS Preferential Flow Path at ODS</a:t>
              </a:r>
            </a:p>
          </p:txBody>
        </p:sp>
      </p:grpSp>
      <p:sp>
        <p:nvSpPr>
          <p:cNvPr id="152" name="TextBox 151">
            <a:extLst>
              <a:ext uri="{FF2B5EF4-FFF2-40B4-BE49-F238E27FC236}">
                <a16:creationId xmlns:a16="http://schemas.microsoft.com/office/drawing/2014/main" id="{8BB68BAA-C627-44B7-BC6C-5F671AEA7A85}"/>
              </a:ext>
            </a:extLst>
          </p:cNvPr>
          <p:cNvSpPr txBox="1"/>
          <p:nvPr/>
        </p:nvSpPr>
        <p:spPr>
          <a:xfrm>
            <a:off x="279377" y="4842514"/>
            <a:ext cx="5069656" cy="1631216"/>
          </a:xfrm>
          <a:prstGeom prst="rect">
            <a:avLst/>
          </a:prstGeom>
          <a:solidFill>
            <a:schemeClr val="bg1"/>
          </a:solidFill>
          <a:ln w="34925">
            <a:solidFill>
              <a:srgbClr val="00B0F0"/>
            </a:solidFill>
          </a:ln>
        </p:spPr>
        <p:txBody>
          <a:bodyPr wrap="square" rtlCol="0">
            <a:spAutoFit/>
          </a:bodyPr>
          <a:lstStyle/>
          <a:p>
            <a:pPr algn="ctr"/>
            <a:endParaRPr lang="en-US" sz="700" dirty="0">
              <a:highlight>
                <a:srgbClr val="FFFF00"/>
              </a:highlight>
              <a:latin typeface="Arial" panose="020B0604020202020204" pitchFamily="34" charset="0"/>
              <a:cs typeface="Arial" panose="020B0604020202020204" pitchFamily="34" charset="0"/>
            </a:endParaRPr>
          </a:p>
          <a:p>
            <a:pPr algn="ctr"/>
            <a:r>
              <a:rPr lang="en-US" sz="1400" b="1" dirty="0">
                <a:solidFill>
                  <a:srgbClr val="00B0F0"/>
                </a:solidFill>
                <a:latin typeface="Arial" panose="020B0604020202020204" pitchFamily="34" charset="0"/>
                <a:cs typeface="Arial" panose="020B0604020202020204" pitchFamily="34" charset="0"/>
              </a:rPr>
              <a:t>A Closer Look: Flow from ODS Surface to Platteville</a:t>
            </a:r>
            <a:endParaRPr lang="en-US" sz="1400" dirty="0">
              <a:latin typeface="Arial" panose="020B0604020202020204" pitchFamily="34" charset="0"/>
              <a:cs typeface="Arial" panose="020B0604020202020204" pitchFamily="34" charset="0"/>
            </a:endParaRPr>
          </a:p>
          <a:p>
            <a:pPr algn="ctr"/>
            <a:endParaRPr lang="en-US" sz="7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The northern portion of ODS is underlain by the Decorah Shale Aquitard, which acts as a natural barrier to vertical groundwater migration from the quaternary aquifers into the underlying Platteville Limestone Aquifer.  Once the Decorah Aquitard pinches out towards the middle of ODS, the quaternary aquifers are </a:t>
            </a:r>
            <a:r>
              <a:rPr lang="en-US" sz="1200" dirty="0" err="1">
                <a:latin typeface="Arial" panose="020B0604020202020204" pitchFamily="34" charset="0"/>
                <a:cs typeface="Arial" panose="020B0604020202020204" pitchFamily="34" charset="0"/>
              </a:rPr>
              <a:t>hydrogeologically</a:t>
            </a:r>
            <a:r>
              <a:rPr lang="en-US" sz="1200" dirty="0">
                <a:latin typeface="Arial" panose="020B0604020202020204" pitchFamily="34" charset="0"/>
                <a:cs typeface="Arial" panose="020B0604020202020204" pitchFamily="34" charset="0"/>
              </a:rPr>
              <a:t> connected to the Platteville Aquifer. </a:t>
            </a:r>
          </a:p>
        </p:txBody>
      </p:sp>
      <p:pic>
        <p:nvPicPr>
          <p:cNvPr id="15" name="Picture 14">
            <a:extLst>
              <a:ext uri="{FF2B5EF4-FFF2-40B4-BE49-F238E27FC236}">
                <a16:creationId xmlns:a16="http://schemas.microsoft.com/office/drawing/2014/main" id="{60276572-1E62-4C98-9367-4DD0AD5167C8}"/>
              </a:ext>
            </a:extLst>
          </p:cNvPr>
          <p:cNvPicPr>
            <a:picLocks noChangeAspect="1"/>
          </p:cNvPicPr>
          <p:nvPr/>
        </p:nvPicPr>
        <p:blipFill rotWithShape="1">
          <a:blip r:embed="rId3"/>
          <a:srcRect l="-1" t="-1" r="39559" b="397"/>
          <a:stretch/>
        </p:blipFill>
        <p:spPr>
          <a:xfrm>
            <a:off x="193010" y="1131812"/>
            <a:ext cx="5241018" cy="3378003"/>
          </a:xfrm>
          <a:prstGeom prst="rect">
            <a:avLst/>
          </a:prstGeom>
          <a:ln w="31750">
            <a:solidFill>
              <a:srgbClr val="00B0F0"/>
            </a:solidFill>
          </a:ln>
        </p:spPr>
      </p:pic>
      <p:sp>
        <p:nvSpPr>
          <p:cNvPr id="78" name="Decorah Fill">
            <a:extLst>
              <a:ext uri="{FF2B5EF4-FFF2-40B4-BE49-F238E27FC236}">
                <a16:creationId xmlns:a16="http://schemas.microsoft.com/office/drawing/2014/main" id="{7ACDF818-015D-4233-BFE9-6D7CAC07490C}"/>
              </a:ext>
            </a:extLst>
          </p:cNvPr>
          <p:cNvSpPr>
            <a:spLocks noChangeAspect="1"/>
          </p:cNvSpPr>
          <p:nvPr/>
        </p:nvSpPr>
        <p:spPr>
          <a:xfrm>
            <a:off x="480726" y="1137794"/>
            <a:ext cx="4972832" cy="3105785"/>
          </a:xfrm>
          <a:custGeom>
            <a:avLst/>
            <a:gdLst>
              <a:gd name="connsiteX0" fmla="*/ 1581150 w 3967162"/>
              <a:gd name="connsiteY0" fmla="*/ 14288 h 2338388"/>
              <a:gd name="connsiteX1" fmla="*/ 1547812 w 3967162"/>
              <a:gd name="connsiteY1" fmla="*/ 90488 h 2338388"/>
              <a:gd name="connsiteX2" fmla="*/ 1533525 w 3967162"/>
              <a:gd name="connsiteY2" fmla="*/ 90488 h 2338388"/>
              <a:gd name="connsiteX3" fmla="*/ 1409700 w 3967162"/>
              <a:gd name="connsiteY3" fmla="*/ 76200 h 2338388"/>
              <a:gd name="connsiteX4" fmla="*/ 1309687 w 3967162"/>
              <a:gd name="connsiteY4" fmla="*/ 61913 h 2338388"/>
              <a:gd name="connsiteX5" fmla="*/ 1190625 w 3967162"/>
              <a:gd name="connsiteY5" fmla="*/ 85725 h 2338388"/>
              <a:gd name="connsiteX6" fmla="*/ 1095375 w 3967162"/>
              <a:gd name="connsiteY6" fmla="*/ 100013 h 2338388"/>
              <a:gd name="connsiteX7" fmla="*/ 1033462 w 3967162"/>
              <a:gd name="connsiteY7" fmla="*/ 147638 h 2338388"/>
              <a:gd name="connsiteX8" fmla="*/ 1019175 w 3967162"/>
              <a:gd name="connsiteY8" fmla="*/ 195263 h 2338388"/>
              <a:gd name="connsiteX9" fmla="*/ 938212 w 3967162"/>
              <a:gd name="connsiteY9" fmla="*/ 266700 h 2338388"/>
              <a:gd name="connsiteX10" fmla="*/ 804862 w 3967162"/>
              <a:gd name="connsiteY10" fmla="*/ 385763 h 2338388"/>
              <a:gd name="connsiteX11" fmla="*/ 728662 w 3967162"/>
              <a:gd name="connsiteY11" fmla="*/ 452438 h 2338388"/>
              <a:gd name="connsiteX12" fmla="*/ 595312 w 3967162"/>
              <a:gd name="connsiteY12" fmla="*/ 495300 h 2338388"/>
              <a:gd name="connsiteX13" fmla="*/ 495300 w 3967162"/>
              <a:gd name="connsiteY13" fmla="*/ 528638 h 2338388"/>
              <a:gd name="connsiteX14" fmla="*/ 347662 w 3967162"/>
              <a:gd name="connsiteY14" fmla="*/ 600075 h 2338388"/>
              <a:gd name="connsiteX15" fmla="*/ 152400 w 3967162"/>
              <a:gd name="connsiteY15" fmla="*/ 666750 h 2338388"/>
              <a:gd name="connsiteX16" fmla="*/ 76200 w 3967162"/>
              <a:gd name="connsiteY16" fmla="*/ 704850 h 2338388"/>
              <a:gd name="connsiteX17" fmla="*/ 14287 w 3967162"/>
              <a:gd name="connsiteY17" fmla="*/ 776288 h 2338388"/>
              <a:gd name="connsiteX18" fmla="*/ 0 w 3967162"/>
              <a:gd name="connsiteY18" fmla="*/ 809625 h 2338388"/>
              <a:gd name="connsiteX19" fmla="*/ 157162 w 3967162"/>
              <a:gd name="connsiteY19" fmla="*/ 885825 h 2338388"/>
              <a:gd name="connsiteX20" fmla="*/ 342900 w 3967162"/>
              <a:gd name="connsiteY20" fmla="*/ 942975 h 2338388"/>
              <a:gd name="connsiteX21" fmla="*/ 400050 w 3967162"/>
              <a:gd name="connsiteY21" fmla="*/ 966788 h 2338388"/>
              <a:gd name="connsiteX22" fmla="*/ 504825 w 3967162"/>
              <a:gd name="connsiteY22" fmla="*/ 1014413 h 2338388"/>
              <a:gd name="connsiteX23" fmla="*/ 571500 w 3967162"/>
              <a:gd name="connsiteY23" fmla="*/ 1019175 h 2338388"/>
              <a:gd name="connsiteX24" fmla="*/ 628650 w 3967162"/>
              <a:gd name="connsiteY24" fmla="*/ 1052513 h 2338388"/>
              <a:gd name="connsiteX25" fmla="*/ 671512 w 3967162"/>
              <a:gd name="connsiteY25" fmla="*/ 1052513 h 2338388"/>
              <a:gd name="connsiteX26" fmla="*/ 781050 w 3967162"/>
              <a:gd name="connsiteY26" fmla="*/ 1023938 h 2338388"/>
              <a:gd name="connsiteX27" fmla="*/ 819150 w 3967162"/>
              <a:gd name="connsiteY27" fmla="*/ 1004888 h 2338388"/>
              <a:gd name="connsiteX28" fmla="*/ 866775 w 3967162"/>
              <a:gd name="connsiteY28" fmla="*/ 1104900 h 2338388"/>
              <a:gd name="connsiteX29" fmla="*/ 914400 w 3967162"/>
              <a:gd name="connsiteY29" fmla="*/ 1166813 h 2338388"/>
              <a:gd name="connsiteX30" fmla="*/ 976312 w 3967162"/>
              <a:gd name="connsiteY30" fmla="*/ 1219200 h 2338388"/>
              <a:gd name="connsiteX31" fmla="*/ 1033462 w 3967162"/>
              <a:gd name="connsiteY31" fmla="*/ 1252538 h 2338388"/>
              <a:gd name="connsiteX32" fmla="*/ 1109662 w 3967162"/>
              <a:gd name="connsiteY32" fmla="*/ 1281113 h 2338388"/>
              <a:gd name="connsiteX33" fmla="*/ 1171575 w 3967162"/>
              <a:gd name="connsiteY33" fmla="*/ 1276350 h 2338388"/>
              <a:gd name="connsiteX34" fmla="*/ 1228725 w 3967162"/>
              <a:gd name="connsiteY34" fmla="*/ 1276350 h 2338388"/>
              <a:gd name="connsiteX35" fmla="*/ 1295400 w 3967162"/>
              <a:gd name="connsiteY35" fmla="*/ 1228725 h 2338388"/>
              <a:gd name="connsiteX36" fmla="*/ 1395412 w 3967162"/>
              <a:gd name="connsiteY36" fmla="*/ 1185863 h 2338388"/>
              <a:gd name="connsiteX37" fmla="*/ 1462087 w 3967162"/>
              <a:gd name="connsiteY37" fmla="*/ 1185863 h 2338388"/>
              <a:gd name="connsiteX38" fmla="*/ 1562100 w 3967162"/>
              <a:gd name="connsiteY38" fmla="*/ 1247775 h 2338388"/>
              <a:gd name="connsiteX39" fmla="*/ 1590675 w 3967162"/>
              <a:gd name="connsiteY39" fmla="*/ 1285875 h 2338388"/>
              <a:gd name="connsiteX40" fmla="*/ 1709737 w 3967162"/>
              <a:gd name="connsiteY40" fmla="*/ 1433513 h 2338388"/>
              <a:gd name="connsiteX41" fmla="*/ 1781175 w 3967162"/>
              <a:gd name="connsiteY41" fmla="*/ 1571625 h 2338388"/>
              <a:gd name="connsiteX42" fmla="*/ 1828800 w 3967162"/>
              <a:gd name="connsiteY42" fmla="*/ 1685925 h 2338388"/>
              <a:gd name="connsiteX43" fmla="*/ 1881187 w 3967162"/>
              <a:gd name="connsiteY43" fmla="*/ 1776413 h 2338388"/>
              <a:gd name="connsiteX44" fmla="*/ 1924050 w 3967162"/>
              <a:gd name="connsiteY44" fmla="*/ 1857375 h 2338388"/>
              <a:gd name="connsiteX45" fmla="*/ 2009775 w 3967162"/>
              <a:gd name="connsiteY45" fmla="*/ 1971675 h 2338388"/>
              <a:gd name="connsiteX46" fmla="*/ 2047875 w 3967162"/>
              <a:gd name="connsiteY46" fmla="*/ 2024063 h 2338388"/>
              <a:gd name="connsiteX47" fmla="*/ 2062162 w 3967162"/>
              <a:gd name="connsiteY47" fmla="*/ 2109788 h 2338388"/>
              <a:gd name="connsiteX48" fmla="*/ 2085975 w 3967162"/>
              <a:gd name="connsiteY48" fmla="*/ 2195513 h 2338388"/>
              <a:gd name="connsiteX49" fmla="*/ 2105025 w 3967162"/>
              <a:gd name="connsiteY49" fmla="*/ 2257425 h 2338388"/>
              <a:gd name="connsiteX50" fmla="*/ 2190750 w 3967162"/>
              <a:gd name="connsiteY50" fmla="*/ 2319338 h 2338388"/>
              <a:gd name="connsiteX51" fmla="*/ 2362200 w 3967162"/>
              <a:gd name="connsiteY51" fmla="*/ 2338388 h 2338388"/>
              <a:gd name="connsiteX52" fmla="*/ 2495550 w 3967162"/>
              <a:gd name="connsiteY52" fmla="*/ 2333625 h 2338388"/>
              <a:gd name="connsiteX53" fmla="*/ 2695575 w 3967162"/>
              <a:gd name="connsiteY53" fmla="*/ 2324100 h 2338388"/>
              <a:gd name="connsiteX54" fmla="*/ 2819400 w 3967162"/>
              <a:gd name="connsiteY54" fmla="*/ 2247900 h 2338388"/>
              <a:gd name="connsiteX55" fmla="*/ 3205162 w 3967162"/>
              <a:gd name="connsiteY55" fmla="*/ 2095500 h 2338388"/>
              <a:gd name="connsiteX56" fmla="*/ 3305175 w 3967162"/>
              <a:gd name="connsiteY56" fmla="*/ 2028825 h 2338388"/>
              <a:gd name="connsiteX57" fmla="*/ 3300412 w 3967162"/>
              <a:gd name="connsiteY57" fmla="*/ 1890713 h 2338388"/>
              <a:gd name="connsiteX58" fmla="*/ 3209925 w 3967162"/>
              <a:gd name="connsiteY58" fmla="*/ 1814513 h 2338388"/>
              <a:gd name="connsiteX59" fmla="*/ 3128962 w 3967162"/>
              <a:gd name="connsiteY59" fmla="*/ 1747838 h 2338388"/>
              <a:gd name="connsiteX60" fmla="*/ 3057525 w 3967162"/>
              <a:gd name="connsiteY60" fmla="*/ 1704975 h 2338388"/>
              <a:gd name="connsiteX61" fmla="*/ 3048000 w 3967162"/>
              <a:gd name="connsiteY61" fmla="*/ 1581150 h 2338388"/>
              <a:gd name="connsiteX62" fmla="*/ 2957512 w 3967162"/>
              <a:gd name="connsiteY62" fmla="*/ 1371600 h 2338388"/>
              <a:gd name="connsiteX63" fmla="*/ 2919412 w 3967162"/>
              <a:gd name="connsiteY63" fmla="*/ 1276350 h 2338388"/>
              <a:gd name="connsiteX64" fmla="*/ 2967037 w 3967162"/>
              <a:gd name="connsiteY64" fmla="*/ 1128713 h 2338388"/>
              <a:gd name="connsiteX65" fmla="*/ 3128962 w 3967162"/>
              <a:gd name="connsiteY65" fmla="*/ 1014413 h 2338388"/>
              <a:gd name="connsiteX66" fmla="*/ 3448050 w 3967162"/>
              <a:gd name="connsiteY66" fmla="*/ 833438 h 2338388"/>
              <a:gd name="connsiteX67" fmla="*/ 3871912 w 3967162"/>
              <a:gd name="connsiteY67" fmla="*/ 661988 h 2338388"/>
              <a:gd name="connsiteX68" fmla="*/ 3962400 w 3967162"/>
              <a:gd name="connsiteY68" fmla="*/ 361950 h 2338388"/>
              <a:gd name="connsiteX69" fmla="*/ 3967162 w 3967162"/>
              <a:gd name="connsiteY69" fmla="*/ 276225 h 2338388"/>
              <a:gd name="connsiteX70" fmla="*/ 3952875 w 3967162"/>
              <a:gd name="connsiteY70" fmla="*/ 61913 h 2338388"/>
              <a:gd name="connsiteX71" fmla="*/ 3905250 w 3967162"/>
              <a:gd name="connsiteY71" fmla="*/ 0 h 2338388"/>
              <a:gd name="connsiteX0" fmla="*/ 1581150 w 3967162"/>
              <a:gd name="connsiteY0" fmla="*/ 48446 h 2372546"/>
              <a:gd name="connsiteX1" fmla="*/ 1547812 w 3967162"/>
              <a:gd name="connsiteY1" fmla="*/ 124646 h 2372546"/>
              <a:gd name="connsiteX2" fmla="*/ 1533525 w 3967162"/>
              <a:gd name="connsiteY2" fmla="*/ 124646 h 2372546"/>
              <a:gd name="connsiteX3" fmla="*/ 1409700 w 3967162"/>
              <a:gd name="connsiteY3" fmla="*/ 110358 h 2372546"/>
              <a:gd name="connsiteX4" fmla="*/ 1309687 w 3967162"/>
              <a:gd name="connsiteY4" fmla="*/ 96071 h 2372546"/>
              <a:gd name="connsiteX5" fmla="*/ 1190625 w 3967162"/>
              <a:gd name="connsiteY5" fmla="*/ 119883 h 2372546"/>
              <a:gd name="connsiteX6" fmla="*/ 1095375 w 3967162"/>
              <a:gd name="connsiteY6" fmla="*/ 134171 h 2372546"/>
              <a:gd name="connsiteX7" fmla="*/ 1033462 w 3967162"/>
              <a:gd name="connsiteY7" fmla="*/ 181796 h 2372546"/>
              <a:gd name="connsiteX8" fmla="*/ 1019175 w 3967162"/>
              <a:gd name="connsiteY8" fmla="*/ 229421 h 2372546"/>
              <a:gd name="connsiteX9" fmla="*/ 938212 w 3967162"/>
              <a:gd name="connsiteY9" fmla="*/ 300858 h 2372546"/>
              <a:gd name="connsiteX10" fmla="*/ 804862 w 3967162"/>
              <a:gd name="connsiteY10" fmla="*/ 419921 h 2372546"/>
              <a:gd name="connsiteX11" fmla="*/ 728662 w 3967162"/>
              <a:gd name="connsiteY11" fmla="*/ 486596 h 2372546"/>
              <a:gd name="connsiteX12" fmla="*/ 595312 w 3967162"/>
              <a:gd name="connsiteY12" fmla="*/ 529458 h 2372546"/>
              <a:gd name="connsiteX13" fmla="*/ 495300 w 3967162"/>
              <a:gd name="connsiteY13" fmla="*/ 562796 h 2372546"/>
              <a:gd name="connsiteX14" fmla="*/ 347662 w 3967162"/>
              <a:gd name="connsiteY14" fmla="*/ 634233 h 2372546"/>
              <a:gd name="connsiteX15" fmla="*/ 152400 w 3967162"/>
              <a:gd name="connsiteY15" fmla="*/ 700908 h 2372546"/>
              <a:gd name="connsiteX16" fmla="*/ 76200 w 3967162"/>
              <a:gd name="connsiteY16" fmla="*/ 739008 h 2372546"/>
              <a:gd name="connsiteX17" fmla="*/ 14287 w 3967162"/>
              <a:gd name="connsiteY17" fmla="*/ 810446 h 2372546"/>
              <a:gd name="connsiteX18" fmla="*/ 0 w 3967162"/>
              <a:gd name="connsiteY18" fmla="*/ 843783 h 2372546"/>
              <a:gd name="connsiteX19" fmla="*/ 157162 w 3967162"/>
              <a:gd name="connsiteY19" fmla="*/ 919983 h 2372546"/>
              <a:gd name="connsiteX20" fmla="*/ 342900 w 3967162"/>
              <a:gd name="connsiteY20" fmla="*/ 977133 h 2372546"/>
              <a:gd name="connsiteX21" fmla="*/ 400050 w 3967162"/>
              <a:gd name="connsiteY21" fmla="*/ 1000946 h 2372546"/>
              <a:gd name="connsiteX22" fmla="*/ 504825 w 3967162"/>
              <a:gd name="connsiteY22" fmla="*/ 1048571 h 2372546"/>
              <a:gd name="connsiteX23" fmla="*/ 571500 w 3967162"/>
              <a:gd name="connsiteY23" fmla="*/ 1053333 h 2372546"/>
              <a:gd name="connsiteX24" fmla="*/ 628650 w 3967162"/>
              <a:gd name="connsiteY24" fmla="*/ 1086671 h 2372546"/>
              <a:gd name="connsiteX25" fmla="*/ 671512 w 3967162"/>
              <a:gd name="connsiteY25" fmla="*/ 1086671 h 2372546"/>
              <a:gd name="connsiteX26" fmla="*/ 781050 w 3967162"/>
              <a:gd name="connsiteY26" fmla="*/ 1058096 h 2372546"/>
              <a:gd name="connsiteX27" fmla="*/ 819150 w 3967162"/>
              <a:gd name="connsiteY27" fmla="*/ 1039046 h 2372546"/>
              <a:gd name="connsiteX28" fmla="*/ 866775 w 3967162"/>
              <a:gd name="connsiteY28" fmla="*/ 1139058 h 2372546"/>
              <a:gd name="connsiteX29" fmla="*/ 914400 w 3967162"/>
              <a:gd name="connsiteY29" fmla="*/ 1200971 h 2372546"/>
              <a:gd name="connsiteX30" fmla="*/ 976312 w 3967162"/>
              <a:gd name="connsiteY30" fmla="*/ 1253358 h 2372546"/>
              <a:gd name="connsiteX31" fmla="*/ 1033462 w 3967162"/>
              <a:gd name="connsiteY31" fmla="*/ 1286696 h 2372546"/>
              <a:gd name="connsiteX32" fmla="*/ 1109662 w 3967162"/>
              <a:gd name="connsiteY32" fmla="*/ 1315271 h 2372546"/>
              <a:gd name="connsiteX33" fmla="*/ 1171575 w 3967162"/>
              <a:gd name="connsiteY33" fmla="*/ 1310508 h 2372546"/>
              <a:gd name="connsiteX34" fmla="*/ 1228725 w 3967162"/>
              <a:gd name="connsiteY34" fmla="*/ 1310508 h 2372546"/>
              <a:gd name="connsiteX35" fmla="*/ 1295400 w 3967162"/>
              <a:gd name="connsiteY35" fmla="*/ 1262883 h 2372546"/>
              <a:gd name="connsiteX36" fmla="*/ 1395412 w 3967162"/>
              <a:gd name="connsiteY36" fmla="*/ 1220021 h 2372546"/>
              <a:gd name="connsiteX37" fmla="*/ 1462087 w 3967162"/>
              <a:gd name="connsiteY37" fmla="*/ 1220021 h 2372546"/>
              <a:gd name="connsiteX38" fmla="*/ 1562100 w 3967162"/>
              <a:gd name="connsiteY38" fmla="*/ 1281933 h 2372546"/>
              <a:gd name="connsiteX39" fmla="*/ 1590675 w 3967162"/>
              <a:gd name="connsiteY39" fmla="*/ 1320033 h 2372546"/>
              <a:gd name="connsiteX40" fmla="*/ 1709737 w 3967162"/>
              <a:gd name="connsiteY40" fmla="*/ 1467671 h 2372546"/>
              <a:gd name="connsiteX41" fmla="*/ 1781175 w 3967162"/>
              <a:gd name="connsiteY41" fmla="*/ 1605783 h 2372546"/>
              <a:gd name="connsiteX42" fmla="*/ 1828800 w 3967162"/>
              <a:gd name="connsiteY42" fmla="*/ 1720083 h 2372546"/>
              <a:gd name="connsiteX43" fmla="*/ 1881187 w 3967162"/>
              <a:gd name="connsiteY43" fmla="*/ 1810571 h 2372546"/>
              <a:gd name="connsiteX44" fmla="*/ 1924050 w 3967162"/>
              <a:gd name="connsiteY44" fmla="*/ 1891533 h 2372546"/>
              <a:gd name="connsiteX45" fmla="*/ 2009775 w 3967162"/>
              <a:gd name="connsiteY45" fmla="*/ 2005833 h 2372546"/>
              <a:gd name="connsiteX46" fmla="*/ 2047875 w 3967162"/>
              <a:gd name="connsiteY46" fmla="*/ 2058221 h 2372546"/>
              <a:gd name="connsiteX47" fmla="*/ 2062162 w 3967162"/>
              <a:gd name="connsiteY47" fmla="*/ 2143946 h 2372546"/>
              <a:gd name="connsiteX48" fmla="*/ 2085975 w 3967162"/>
              <a:gd name="connsiteY48" fmla="*/ 2229671 h 2372546"/>
              <a:gd name="connsiteX49" fmla="*/ 2105025 w 3967162"/>
              <a:gd name="connsiteY49" fmla="*/ 2291583 h 2372546"/>
              <a:gd name="connsiteX50" fmla="*/ 2190750 w 3967162"/>
              <a:gd name="connsiteY50" fmla="*/ 2353496 h 2372546"/>
              <a:gd name="connsiteX51" fmla="*/ 2362200 w 3967162"/>
              <a:gd name="connsiteY51" fmla="*/ 2372546 h 2372546"/>
              <a:gd name="connsiteX52" fmla="*/ 2495550 w 3967162"/>
              <a:gd name="connsiteY52" fmla="*/ 2367783 h 2372546"/>
              <a:gd name="connsiteX53" fmla="*/ 2695575 w 3967162"/>
              <a:gd name="connsiteY53" fmla="*/ 2358258 h 2372546"/>
              <a:gd name="connsiteX54" fmla="*/ 2819400 w 3967162"/>
              <a:gd name="connsiteY54" fmla="*/ 2282058 h 2372546"/>
              <a:gd name="connsiteX55" fmla="*/ 3205162 w 3967162"/>
              <a:gd name="connsiteY55" fmla="*/ 2129658 h 2372546"/>
              <a:gd name="connsiteX56" fmla="*/ 3305175 w 3967162"/>
              <a:gd name="connsiteY56" fmla="*/ 2062983 h 2372546"/>
              <a:gd name="connsiteX57" fmla="*/ 3300412 w 3967162"/>
              <a:gd name="connsiteY57" fmla="*/ 1924871 h 2372546"/>
              <a:gd name="connsiteX58" fmla="*/ 3209925 w 3967162"/>
              <a:gd name="connsiteY58" fmla="*/ 1848671 h 2372546"/>
              <a:gd name="connsiteX59" fmla="*/ 3128962 w 3967162"/>
              <a:gd name="connsiteY59" fmla="*/ 1781996 h 2372546"/>
              <a:gd name="connsiteX60" fmla="*/ 3057525 w 3967162"/>
              <a:gd name="connsiteY60" fmla="*/ 1739133 h 2372546"/>
              <a:gd name="connsiteX61" fmla="*/ 3048000 w 3967162"/>
              <a:gd name="connsiteY61" fmla="*/ 1615308 h 2372546"/>
              <a:gd name="connsiteX62" fmla="*/ 2957512 w 3967162"/>
              <a:gd name="connsiteY62" fmla="*/ 1405758 h 2372546"/>
              <a:gd name="connsiteX63" fmla="*/ 2919412 w 3967162"/>
              <a:gd name="connsiteY63" fmla="*/ 1310508 h 2372546"/>
              <a:gd name="connsiteX64" fmla="*/ 2967037 w 3967162"/>
              <a:gd name="connsiteY64" fmla="*/ 1162871 h 2372546"/>
              <a:gd name="connsiteX65" fmla="*/ 3128962 w 3967162"/>
              <a:gd name="connsiteY65" fmla="*/ 1048571 h 2372546"/>
              <a:gd name="connsiteX66" fmla="*/ 3448050 w 3967162"/>
              <a:gd name="connsiteY66" fmla="*/ 867596 h 2372546"/>
              <a:gd name="connsiteX67" fmla="*/ 3871912 w 3967162"/>
              <a:gd name="connsiteY67" fmla="*/ 696146 h 2372546"/>
              <a:gd name="connsiteX68" fmla="*/ 3962400 w 3967162"/>
              <a:gd name="connsiteY68" fmla="*/ 396108 h 2372546"/>
              <a:gd name="connsiteX69" fmla="*/ 3967162 w 3967162"/>
              <a:gd name="connsiteY69" fmla="*/ 310383 h 2372546"/>
              <a:gd name="connsiteX70" fmla="*/ 3952875 w 3967162"/>
              <a:gd name="connsiteY70" fmla="*/ 96071 h 2372546"/>
              <a:gd name="connsiteX71" fmla="*/ 3698418 w 3967162"/>
              <a:gd name="connsiteY71" fmla="*/ 0 h 2372546"/>
              <a:gd name="connsiteX0" fmla="*/ 1581150 w 3967162"/>
              <a:gd name="connsiteY0" fmla="*/ 48446 h 2372546"/>
              <a:gd name="connsiteX1" fmla="*/ 1547812 w 3967162"/>
              <a:gd name="connsiteY1" fmla="*/ 124646 h 2372546"/>
              <a:gd name="connsiteX2" fmla="*/ 1533525 w 3967162"/>
              <a:gd name="connsiteY2" fmla="*/ 124646 h 2372546"/>
              <a:gd name="connsiteX3" fmla="*/ 1409700 w 3967162"/>
              <a:gd name="connsiteY3" fmla="*/ 110358 h 2372546"/>
              <a:gd name="connsiteX4" fmla="*/ 1309687 w 3967162"/>
              <a:gd name="connsiteY4" fmla="*/ 96071 h 2372546"/>
              <a:gd name="connsiteX5" fmla="*/ 1190625 w 3967162"/>
              <a:gd name="connsiteY5" fmla="*/ 119883 h 2372546"/>
              <a:gd name="connsiteX6" fmla="*/ 1095375 w 3967162"/>
              <a:gd name="connsiteY6" fmla="*/ 134171 h 2372546"/>
              <a:gd name="connsiteX7" fmla="*/ 1033462 w 3967162"/>
              <a:gd name="connsiteY7" fmla="*/ 181796 h 2372546"/>
              <a:gd name="connsiteX8" fmla="*/ 1019175 w 3967162"/>
              <a:gd name="connsiteY8" fmla="*/ 229421 h 2372546"/>
              <a:gd name="connsiteX9" fmla="*/ 938212 w 3967162"/>
              <a:gd name="connsiteY9" fmla="*/ 300858 h 2372546"/>
              <a:gd name="connsiteX10" fmla="*/ 804862 w 3967162"/>
              <a:gd name="connsiteY10" fmla="*/ 419921 h 2372546"/>
              <a:gd name="connsiteX11" fmla="*/ 728662 w 3967162"/>
              <a:gd name="connsiteY11" fmla="*/ 486596 h 2372546"/>
              <a:gd name="connsiteX12" fmla="*/ 595312 w 3967162"/>
              <a:gd name="connsiteY12" fmla="*/ 529458 h 2372546"/>
              <a:gd name="connsiteX13" fmla="*/ 495300 w 3967162"/>
              <a:gd name="connsiteY13" fmla="*/ 562796 h 2372546"/>
              <a:gd name="connsiteX14" fmla="*/ 347662 w 3967162"/>
              <a:gd name="connsiteY14" fmla="*/ 634233 h 2372546"/>
              <a:gd name="connsiteX15" fmla="*/ 152400 w 3967162"/>
              <a:gd name="connsiteY15" fmla="*/ 700908 h 2372546"/>
              <a:gd name="connsiteX16" fmla="*/ 76200 w 3967162"/>
              <a:gd name="connsiteY16" fmla="*/ 739008 h 2372546"/>
              <a:gd name="connsiteX17" fmla="*/ 14287 w 3967162"/>
              <a:gd name="connsiteY17" fmla="*/ 810446 h 2372546"/>
              <a:gd name="connsiteX18" fmla="*/ 0 w 3967162"/>
              <a:gd name="connsiteY18" fmla="*/ 843783 h 2372546"/>
              <a:gd name="connsiteX19" fmla="*/ 157162 w 3967162"/>
              <a:gd name="connsiteY19" fmla="*/ 919983 h 2372546"/>
              <a:gd name="connsiteX20" fmla="*/ 342900 w 3967162"/>
              <a:gd name="connsiteY20" fmla="*/ 977133 h 2372546"/>
              <a:gd name="connsiteX21" fmla="*/ 400050 w 3967162"/>
              <a:gd name="connsiteY21" fmla="*/ 1000946 h 2372546"/>
              <a:gd name="connsiteX22" fmla="*/ 504825 w 3967162"/>
              <a:gd name="connsiteY22" fmla="*/ 1048571 h 2372546"/>
              <a:gd name="connsiteX23" fmla="*/ 571500 w 3967162"/>
              <a:gd name="connsiteY23" fmla="*/ 1053333 h 2372546"/>
              <a:gd name="connsiteX24" fmla="*/ 628650 w 3967162"/>
              <a:gd name="connsiteY24" fmla="*/ 1086671 h 2372546"/>
              <a:gd name="connsiteX25" fmla="*/ 671512 w 3967162"/>
              <a:gd name="connsiteY25" fmla="*/ 1086671 h 2372546"/>
              <a:gd name="connsiteX26" fmla="*/ 781050 w 3967162"/>
              <a:gd name="connsiteY26" fmla="*/ 1058096 h 2372546"/>
              <a:gd name="connsiteX27" fmla="*/ 819150 w 3967162"/>
              <a:gd name="connsiteY27" fmla="*/ 1039046 h 2372546"/>
              <a:gd name="connsiteX28" fmla="*/ 866775 w 3967162"/>
              <a:gd name="connsiteY28" fmla="*/ 1139058 h 2372546"/>
              <a:gd name="connsiteX29" fmla="*/ 914400 w 3967162"/>
              <a:gd name="connsiteY29" fmla="*/ 1200971 h 2372546"/>
              <a:gd name="connsiteX30" fmla="*/ 976312 w 3967162"/>
              <a:gd name="connsiteY30" fmla="*/ 1253358 h 2372546"/>
              <a:gd name="connsiteX31" fmla="*/ 1033462 w 3967162"/>
              <a:gd name="connsiteY31" fmla="*/ 1286696 h 2372546"/>
              <a:gd name="connsiteX32" fmla="*/ 1109662 w 3967162"/>
              <a:gd name="connsiteY32" fmla="*/ 1315271 h 2372546"/>
              <a:gd name="connsiteX33" fmla="*/ 1171575 w 3967162"/>
              <a:gd name="connsiteY33" fmla="*/ 1310508 h 2372546"/>
              <a:gd name="connsiteX34" fmla="*/ 1228725 w 3967162"/>
              <a:gd name="connsiteY34" fmla="*/ 1310508 h 2372546"/>
              <a:gd name="connsiteX35" fmla="*/ 1295400 w 3967162"/>
              <a:gd name="connsiteY35" fmla="*/ 1262883 h 2372546"/>
              <a:gd name="connsiteX36" fmla="*/ 1395412 w 3967162"/>
              <a:gd name="connsiteY36" fmla="*/ 1220021 h 2372546"/>
              <a:gd name="connsiteX37" fmla="*/ 1462087 w 3967162"/>
              <a:gd name="connsiteY37" fmla="*/ 1220021 h 2372546"/>
              <a:gd name="connsiteX38" fmla="*/ 1562100 w 3967162"/>
              <a:gd name="connsiteY38" fmla="*/ 1281933 h 2372546"/>
              <a:gd name="connsiteX39" fmla="*/ 1590675 w 3967162"/>
              <a:gd name="connsiteY39" fmla="*/ 1320033 h 2372546"/>
              <a:gd name="connsiteX40" fmla="*/ 1709737 w 3967162"/>
              <a:gd name="connsiteY40" fmla="*/ 1467671 h 2372546"/>
              <a:gd name="connsiteX41" fmla="*/ 1781175 w 3967162"/>
              <a:gd name="connsiteY41" fmla="*/ 1605783 h 2372546"/>
              <a:gd name="connsiteX42" fmla="*/ 1828800 w 3967162"/>
              <a:gd name="connsiteY42" fmla="*/ 1720083 h 2372546"/>
              <a:gd name="connsiteX43" fmla="*/ 1881187 w 3967162"/>
              <a:gd name="connsiteY43" fmla="*/ 1810571 h 2372546"/>
              <a:gd name="connsiteX44" fmla="*/ 1924050 w 3967162"/>
              <a:gd name="connsiteY44" fmla="*/ 1891533 h 2372546"/>
              <a:gd name="connsiteX45" fmla="*/ 2009775 w 3967162"/>
              <a:gd name="connsiteY45" fmla="*/ 2005833 h 2372546"/>
              <a:gd name="connsiteX46" fmla="*/ 2047875 w 3967162"/>
              <a:gd name="connsiteY46" fmla="*/ 2058221 h 2372546"/>
              <a:gd name="connsiteX47" fmla="*/ 2062162 w 3967162"/>
              <a:gd name="connsiteY47" fmla="*/ 2143946 h 2372546"/>
              <a:gd name="connsiteX48" fmla="*/ 2085975 w 3967162"/>
              <a:gd name="connsiteY48" fmla="*/ 2229671 h 2372546"/>
              <a:gd name="connsiteX49" fmla="*/ 2105025 w 3967162"/>
              <a:gd name="connsiteY49" fmla="*/ 2291583 h 2372546"/>
              <a:gd name="connsiteX50" fmla="*/ 2190750 w 3967162"/>
              <a:gd name="connsiteY50" fmla="*/ 2353496 h 2372546"/>
              <a:gd name="connsiteX51" fmla="*/ 2362200 w 3967162"/>
              <a:gd name="connsiteY51" fmla="*/ 2372546 h 2372546"/>
              <a:gd name="connsiteX52" fmla="*/ 2495550 w 3967162"/>
              <a:gd name="connsiteY52" fmla="*/ 2367783 h 2372546"/>
              <a:gd name="connsiteX53" fmla="*/ 2695575 w 3967162"/>
              <a:gd name="connsiteY53" fmla="*/ 2358258 h 2372546"/>
              <a:gd name="connsiteX54" fmla="*/ 2819400 w 3967162"/>
              <a:gd name="connsiteY54" fmla="*/ 2282058 h 2372546"/>
              <a:gd name="connsiteX55" fmla="*/ 3205162 w 3967162"/>
              <a:gd name="connsiteY55" fmla="*/ 2129658 h 2372546"/>
              <a:gd name="connsiteX56" fmla="*/ 3305175 w 3967162"/>
              <a:gd name="connsiteY56" fmla="*/ 2062983 h 2372546"/>
              <a:gd name="connsiteX57" fmla="*/ 3300412 w 3967162"/>
              <a:gd name="connsiteY57" fmla="*/ 1924871 h 2372546"/>
              <a:gd name="connsiteX58" fmla="*/ 3209925 w 3967162"/>
              <a:gd name="connsiteY58" fmla="*/ 1848671 h 2372546"/>
              <a:gd name="connsiteX59" fmla="*/ 3128962 w 3967162"/>
              <a:gd name="connsiteY59" fmla="*/ 1781996 h 2372546"/>
              <a:gd name="connsiteX60" fmla="*/ 3057525 w 3967162"/>
              <a:gd name="connsiteY60" fmla="*/ 1739133 h 2372546"/>
              <a:gd name="connsiteX61" fmla="*/ 3048000 w 3967162"/>
              <a:gd name="connsiteY61" fmla="*/ 1615308 h 2372546"/>
              <a:gd name="connsiteX62" fmla="*/ 2957512 w 3967162"/>
              <a:gd name="connsiteY62" fmla="*/ 1405758 h 2372546"/>
              <a:gd name="connsiteX63" fmla="*/ 2919412 w 3967162"/>
              <a:gd name="connsiteY63" fmla="*/ 1310508 h 2372546"/>
              <a:gd name="connsiteX64" fmla="*/ 2967037 w 3967162"/>
              <a:gd name="connsiteY64" fmla="*/ 1162871 h 2372546"/>
              <a:gd name="connsiteX65" fmla="*/ 3128962 w 3967162"/>
              <a:gd name="connsiteY65" fmla="*/ 1048571 h 2372546"/>
              <a:gd name="connsiteX66" fmla="*/ 3448050 w 3967162"/>
              <a:gd name="connsiteY66" fmla="*/ 867596 h 2372546"/>
              <a:gd name="connsiteX67" fmla="*/ 3871912 w 3967162"/>
              <a:gd name="connsiteY67" fmla="*/ 696146 h 2372546"/>
              <a:gd name="connsiteX68" fmla="*/ 3962400 w 3967162"/>
              <a:gd name="connsiteY68" fmla="*/ 396108 h 2372546"/>
              <a:gd name="connsiteX69" fmla="*/ 3967162 w 3967162"/>
              <a:gd name="connsiteY69" fmla="*/ 310383 h 2372546"/>
              <a:gd name="connsiteX70" fmla="*/ 3698418 w 3967162"/>
              <a:gd name="connsiteY70" fmla="*/ 0 h 2372546"/>
              <a:gd name="connsiteX0" fmla="*/ 1581150 w 3962400"/>
              <a:gd name="connsiteY0" fmla="*/ 48446 h 2372546"/>
              <a:gd name="connsiteX1" fmla="*/ 1547812 w 3962400"/>
              <a:gd name="connsiteY1" fmla="*/ 124646 h 2372546"/>
              <a:gd name="connsiteX2" fmla="*/ 1533525 w 3962400"/>
              <a:gd name="connsiteY2" fmla="*/ 124646 h 2372546"/>
              <a:gd name="connsiteX3" fmla="*/ 1409700 w 3962400"/>
              <a:gd name="connsiteY3" fmla="*/ 110358 h 2372546"/>
              <a:gd name="connsiteX4" fmla="*/ 1309687 w 3962400"/>
              <a:gd name="connsiteY4" fmla="*/ 96071 h 2372546"/>
              <a:gd name="connsiteX5" fmla="*/ 1190625 w 3962400"/>
              <a:gd name="connsiteY5" fmla="*/ 119883 h 2372546"/>
              <a:gd name="connsiteX6" fmla="*/ 1095375 w 3962400"/>
              <a:gd name="connsiteY6" fmla="*/ 134171 h 2372546"/>
              <a:gd name="connsiteX7" fmla="*/ 1033462 w 3962400"/>
              <a:gd name="connsiteY7" fmla="*/ 181796 h 2372546"/>
              <a:gd name="connsiteX8" fmla="*/ 1019175 w 3962400"/>
              <a:gd name="connsiteY8" fmla="*/ 229421 h 2372546"/>
              <a:gd name="connsiteX9" fmla="*/ 938212 w 3962400"/>
              <a:gd name="connsiteY9" fmla="*/ 300858 h 2372546"/>
              <a:gd name="connsiteX10" fmla="*/ 804862 w 3962400"/>
              <a:gd name="connsiteY10" fmla="*/ 419921 h 2372546"/>
              <a:gd name="connsiteX11" fmla="*/ 728662 w 3962400"/>
              <a:gd name="connsiteY11" fmla="*/ 486596 h 2372546"/>
              <a:gd name="connsiteX12" fmla="*/ 595312 w 3962400"/>
              <a:gd name="connsiteY12" fmla="*/ 529458 h 2372546"/>
              <a:gd name="connsiteX13" fmla="*/ 495300 w 3962400"/>
              <a:gd name="connsiteY13" fmla="*/ 562796 h 2372546"/>
              <a:gd name="connsiteX14" fmla="*/ 347662 w 3962400"/>
              <a:gd name="connsiteY14" fmla="*/ 634233 h 2372546"/>
              <a:gd name="connsiteX15" fmla="*/ 152400 w 3962400"/>
              <a:gd name="connsiteY15" fmla="*/ 700908 h 2372546"/>
              <a:gd name="connsiteX16" fmla="*/ 76200 w 3962400"/>
              <a:gd name="connsiteY16" fmla="*/ 739008 h 2372546"/>
              <a:gd name="connsiteX17" fmla="*/ 14287 w 3962400"/>
              <a:gd name="connsiteY17" fmla="*/ 810446 h 2372546"/>
              <a:gd name="connsiteX18" fmla="*/ 0 w 3962400"/>
              <a:gd name="connsiteY18" fmla="*/ 843783 h 2372546"/>
              <a:gd name="connsiteX19" fmla="*/ 157162 w 3962400"/>
              <a:gd name="connsiteY19" fmla="*/ 919983 h 2372546"/>
              <a:gd name="connsiteX20" fmla="*/ 342900 w 3962400"/>
              <a:gd name="connsiteY20" fmla="*/ 977133 h 2372546"/>
              <a:gd name="connsiteX21" fmla="*/ 400050 w 3962400"/>
              <a:gd name="connsiteY21" fmla="*/ 1000946 h 2372546"/>
              <a:gd name="connsiteX22" fmla="*/ 504825 w 3962400"/>
              <a:gd name="connsiteY22" fmla="*/ 1048571 h 2372546"/>
              <a:gd name="connsiteX23" fmla="*/ 571500 w 3962400"/>
              <a:gd name="connsiteY23" fmla="*/ 1053333 h 2372546"/>
              <a:gd name="connsiteX24" fmla="*/ 628650 w 3962400"/>
              <a:gd name="connsiteY24" fmla="*/ 1086671 h 2372546"/>
              <a:gd name="connsiteX25" fmla="*/ 671512 w 3962400"/>
              <a:gd name="connsiteY25" fmla="*/ 1086671 h 2372546"/>
              <a:gd name="connsiteX26" fmla="*/ 781050 w 3962400"/>
              <a:gd name="connsiteY26" fmla="*/ 1058096 h 2372546"/>
              <a:gd name="connsiteX27" fmla="*/ 819150 w 3962400"/>
              <a:gd name="connsiteY27" fmla="*/ 1039046 h 2372546"/>
              <a:gd name="connsiteX28" fmla="*/ 866775 w 3962400"/>
              <a:gd name="connsiteY28" fmla="*/ 1139058 h 2372546"/>
              <a:gd name="connsiteX29" fmla="*/ 914400 w 3962400"/>
              <a:gd name="connsiteY29" fmla="*/ 1200971 h 2372546"/>
              <a:gd name="connsiteX30" fmla="*/ 976312 w 3962400"/>
              <a:gd name="connsiteY30" fmla="*/ 1253358 h 2372546"/>
              <a:gd name="connsiteX31" fmla="*/ 1033462 w 3962400"/>
              <a:gd name="connsiteY31" fmla="*/ 1286696 h 2372546"/>
              <a:gd name="connsiteX32" fmla="*/ 1109662 w 3962400"/>
              <a:gd name="connsiteY32" fmla="*/ 1315271 h 2372546"/>
              <a:gd name="connsiteX33" fmla="*/ 1171575 w 3962400"/>
              <a:gd name="connsiteY33" fmla="*/ 1310508 h 2372546"/>
              <a:gd name="connsiteX34" fmla="*/ 1228725 w 3962400"/>
              <a:gd name="connsiteY34" fmla="*/ 1310508 h 2372546"/>
              <a:gd name="connsiteX35" fmla="*/ 1295400 w 3962400"/>
              <a:gd name="connsiteY35" fmla="*/ 1262883 h 2372546"/>
              <a:gd name="connsiteX36" fmla="*/ 1395412 w 3962400"/>
              <a:gd name="connsiteY36" fmla="*/ 1220021 h 2372546"/>
              <a:gd name="connsiteX37" fmla="*/ 1462087 w 3962400"/>
              <a:gd name="connsiteY37" fmla="*/ 1220021 h 2372546"/>
              <a:gd name="connsiteX38" fmla="*/ 1562100 w 3962400"/>
              <a:gd name="connsiteY38" fmla="*/ 1281933 h 2372546"/>
              <a:gd name="connsiteX39" fmla="*/ 1590675 w 3962400"/>
              <a:gd name="connsiteY39" fmla="*/ 1320033 h 2372546"/>
              <a:gd name="connsiteX40" fmla="*/ 1709737 w 3962400"/>
              <a:gd name="connsiteY40" fmla="*/ 1467671 h 2372546"/>
              <a:gd name="connsiteX41" fmla="*/ 1781175 w 3962400"/>
              <a:gd name="connsiteY41" fmla="*/ 1605783 h 2372546"/>
              <a:gd name="connsiteX42" fmla="*/ 1828800 w 3962400"/>
              <a:gd name="connsiteY42" fmla="*/ 1720083 h 2372546"/>
              <a:gd name="connsiteX43" fmla="*/ 1881187 w 3962400"/>
              <a:gd name="connsiteY43" fmla="*/ 1810571 h 2372546"/>
              <a:gd name="connsiteX44" fmla="*/ 1924050 w 3962400"/>
              <a:gd name="connsiteY44" fmla="*/ 1891533 h 2372546"/>
              <a:gd name="connsiteX45" fmla="*/ 2009775 w 3962400"/>
              <a:gd name="connsiteY45" fmla="*/ 2005833 h 2372546"/>
              <a:gd name="connsiteX46" fmla="*/ 2047875 w 3962400"/>
              <a:gd name="connsiteY46" fmla="*/ 2058221 h 2372546"/>
              <a:gd name="connsiteX47" fmla="*/ 2062162 w 3962400"/>
              <a:gd name="connsiteY47" fmla="*/ 2143946 h 2372546"/>
              <a:gd name="connsiteX48" fmla="*/ 2085975 w 3962400"/>
              <a:gd name="connsiteY48" fmla="*/ 2229671 h 2372546"/>
              <a:gd name="connsiteX49" fmla="*/ 2105025 w 3962400"/>
              <a:gd name="connsiteY49" fmla="*/ 2291583 h 2372546"/>
              <a:gd name="connsiteX50" fmla="*/ 2190750 w 3962400"/>
              <a:gd name="connsiteY50" fmla="*/ 2353496 h 2372546"/>
              <a:gd name="connsiteX51" fmla="*/ 2362200 w 3962400"/>
              <a:gd name="connsiteY51" fmla="*/ 2372546 h 2372546"/>
              <a:gd name="connsiteX52" fmla="*/ 2495550 w 3962400"/>
              <a:gd name="connsiteY52" fmla="*/ 2367783 h 2372546"/>
              <a:gd name="connsiteX53" fmla="*/ 2695575 w 3962400"/>
              <a:gd name="connsiteY53" fmla="*/ 2358258 h 2372546"/>
              <a:gd name="connsiteX54" fmla="*/ 2819400 w 3962400"/>
              <a:gd name="connsiteY54" fmla="*/ 2282058 h 2372546"/>
              <a:gd name="connsiteX55" fmla="*/ 3205162 w 3962400"/>
              <a:gd name="connsiteY55" fmla="*/ 2129658 h 2372546"/>
              <a:gd name="connsiteX56" fmla="*/ 3305175 w 3962400"/>
              <a:gd name="connsiteY56" fmla="*/ 2062983 h 2372546"/>
              <a:gd name="connsiteX57" fmla="*/ 3300412 w 3962400"/>
              <a:gd name="connsiteY57" fmla="*/ 1924871 h 2372546"/>
              <a:gd name="connsiteX58" fmla="*/ 3209925 w 3962400"/>
              <a:gd name="connsiteY58" fmla="*/ 1848671 h 2372546"/>
              <a:gd name="connsiteX59" fmla="*/ 3128962 w 3962400"/>
              <a:gd name="connsiteY59" fmla="*/ 1781996 h 2372546"/>
              <a:gd name="connsiteX60" fmla="*/ 3057525 w 3962400"/>
              <a:gd name="connsiteY60" fmla="*/ 1739133 h 2372546"/>
              <a:gd name="connsiteX61" fmla="*/ 3048000 w 3962400"/>
              <a:gd name="connsiteY61" fmla="*/ 1615308 h 2372546"/>
              <a:gd name="connsiteX62" fmla="*/ 2957512 w 3962400"/>
              <a:gd name="connsiteY62" fmla="*/ 1405758 h 2372546"/>
              <a:gd name="connsiteX63" fmla="*/ 2919412 w 3962400"/>
              <a:gd name="connsiteY63" fmla="*/ 1310508 h 2372546"/>
              <a:gd name="connsiteX64" fmla="*/ 2967037 w 3962400"/>
              <a:gd name="connsiteY64" fmla="*/ 1162871 h 2372546"/>
              <a:gd name="connsiteX65" fmla="*/ 3128962 w 3962400"/>
              <a:gd name="connsiteY65" fmla="*/ 1048571 h 2372546"/>
              <a:gd name="connsiteX66" fmla="*/ 3448050 w 3962400"/>
              <a:gd name="connsiteY66" fmla="*/ 867596 h 2372546"/>
              <a:gd name="connsiteX67" fmla="*/ 3871912 w 3962400"/>
              <a:gd name="connsiteY67" fmla="*/ 696146 h 2372546"/>
              <a:gd name="connsiteX68" fmla="*/ 3962400 w 3962400"/>
              <a:gd name="connsiteY68" fmla="*/ 396108 h 2372546"/>
              <a:gd name="connsiteX69" fmla="*/ 3698418 w 3962400"/>
              <a:gd name="connsiteY69" fmla="*/ 0 h 2372546"/>
              <a:gd name="connsiteX0" fmla="*/ 1581150 w 3871912"/>
              <a:gd name="connsiteY0" fmla="*/ 48446 h 2372546"/>
              <a:gd name="connsiteX1" fmla="*/ 1547812 w 3871912"/>
              <a:gd name="connsiteY1" fmla="*/ 124646 h 2372546"/>
              <a:gd name="connsiteX2" fmla="*/ 1533525 w 3871912"/>
              <a:gd name="connsiteY2" fmla="*/ 124646 h 2372546"/>
              <a:gd name="connsiteX3" fmla="*/ 1409700 w 3871912"/>
              <a:gd name="connsiteY3" fmla="*/ 110358 h 2372546"/>
              <a:gd name="connsiteX4" fmla="*/ 1309687 w 3871912"/>
              <a:gd name="connsiteY4" fmla="*/ 96071 h 2372546"/>
              <a:gd name="connsiteX5" fmla="*/ 1190625 w 3871912"/>
              <a:gd name="connsiteY5" fmla="*/ 119883 h 2372546"/>
              <a:gd name="connsiteX6" fmla="*/ 1095375 w 3871912"/>
              <a:gd name="connsiteY6" fmla="*/ 134171 h 2372546"/>
              <a:gd name="connsiteX7" fmla="*/ 1033462 w 3871912"/>
              <a:gd name="connsiteY7" fmla="*/ 181796 h 2372546"/>
              <a:gd name="connsiteX8" fmla="*/ 1019175 w 3871912"/>
              <a:gd name="connsiteY8" fmla="*/ 229421 h 2372546"/>
              <a:gd name="connsiteX9" fmla="*/ 938212 w 3871912"/>
              <a:gd name="connsiteY9" fmla="*/ 300858 h 2372546"/>
              <a:gd name="connsiteX10" fmla="*/ 804862 w 3871912"/>
              <a:gd name="connsiteY10" fmla="*/ 419921 h 2372546"/>
              <a:gd name="connsiteX11" fmla="*/ 728662 w 3871912"/>
              <a:gd name="connsiteY11" fmla="*/ 486596 h 2372546"/>
              <a:gd name="connsiteX12" fmla="*/ 595312 w 3871912"/>
              <a:gd name="connsiteY12" fmla="*/ 529458 h 2372546"/>
              <a:gd name="connsiteX13" fmla="*/ 495300 w 3871912"/>
              <a:gd name="connsiteY13" fmla="*/ 562796 h 2372546"/>
              <a:gd name="connsiteX14" fmla="*/ 347662 w 3871912"/>
              <a:gd name="connsiteY14" fmla="*/ 634233 h 2372546"/>
              <a:gd name="connsiteX15" fmla="*/ 152400 w 3871912"/>
              <a:gd name="connsiteY15" fmla="*/ 700908 h 2372546"/>
              <a:gd name="connsiteX16" fmla="*/ 76200 w 3871912"/>
              <a:gd name="connsiteY16" fmla="*/ 739008 h 2372546"/>
              <a:gd name="connsiteX17" fmla="*/ 14287 w 3871912"/>
              <a:gd name="connsiteY17" fmla="*/ 810446 h 2372546"/>
              <a:gd name="connsiteX18" fmla="*/ 0 w 3871912"/>
              <a:gd name="connsiteY18" fmla="*/ 843783 h 2372546"/>
              <a:gd name="connsiteX19" fmla="*/ 157162 w 3871912"/>
              <a:gd name="connsiteY19" fmla="*/ 919983 h 2372546"/>
              <a:gd name="connsiteX20" fmla="*/ 342900 w 3871912"/>
              <a:gd name="connsiteY20" fmla="*/ 977133 h 2372546"/>
              <a:gd name="connsiteX21" fmla="*/ 400050 w 3871912"/>
              <a:gd name="connsiteY21" fmla="*/ 1000946 h 2372546"/>
              <a:gd name="connsiteX22" fmla="*/ 504825 w 3871912"/>
              <a:gd name="connsiteY22" fmla="*/ 1048571 h 2372546"/>
              <a:gd name="connsiteX23" fmla="*/ 571500 w 3871912"/>
              <a:gd name="connsiteY23" fmla="*/ 1053333 h 2372546"/>
              <a:gd name="connsiteX24" fmla="*/ 628650 w 3871912"/>
              <a:gd name="connsiteY24" fmla="*/ 1086671 h 2372546"/>
              <a:gd name="connsiteX25" fmla="*/ 671512 w 3871912"/>
              <a:gd name="connsiteY25" fmla="*/ 1086671 h 2372546"/>
              <a:gd name="connsiteX26" fmla="*/ 781050 w 3871912"/>
              <a:gd name="connsiteY26" fmla="*/ 1058096 h 2372546"/>
              <a:gd name="connsiteX27" fmla="*/ 819150 w 3871912"/>
              <a:gd name="connsiteY27" fmla="*/ 1039046 h 2372546"/>
              <a:gd name="connsiteX28" fmla="*/ 866775 w 3871912"/>
              <a:gd name="connsiteY28" fmla="*/ 1139058 h 2372546"/>
              <a:gd name="connsiteX29" fmla="*/ 914400 w 3871912"/>
              <a:gd name="connsiteY29" fmla="*/ 1200971 h 2372546"/>
              <a:gd name="connsiteX30" fmla="*/ 976312 w 3871912"/>
              <a:gd name="connsiteY30" fmla="*/ 1253358 h 2372546"/>
              <a:gd name="connsiteX31" fmla="*/ 1033462 w 3871912"/>
              <a:gd name="connsiteY31" fmla="*/ 1286696 h 2372546"/>
              <a:gd name="connsiteX32" fmla="*/ 1109662 w 3871912"/>
              <a:gd name="connsiteY32" fmla="*/ 1315271 h 2372546"/>
              <a:gd name="connsiteX33" fmla="*/ 1171575 w 3871912"/>
              <a:gd name="connsiteY33" fmla="*/ 1310508 h 2372546"/>
              <a:gd name="connsiteX34" fmla="*/ 1228725 w 3871912"/>
              <a:gd name="connsiteY34" fmla="*/ 1310508 h 2372546"/>
              <a:gd name="connsiteX35" fmla="*/ 1295400 w 3871912"/>
              <a:gd name="connsiteY35" fmla="*/ 1262883 h 2372546"/>
              <a:gd name="connsiteX36" fmla="*/ 1395412 w 3871912"/>
              <a:gd name="connsiteY36" fmla="*/ 1220021 h 2372546"/>
              <a:gd name="connsiteX37" fmla="*/ 1462087 w 3871912"/>
              <a:gd name="connsiteY37" fmla="*/ 1220021 h 2372546"/>
              <a:gd name="connsiteX38" fmla="*/ 1562100 w 3871912"/>
              <a:gd name="connsiteY38" fmla="*/ 1281933 h 2372546"/>
              <a:gd name="connsiteX39" fmla="*/ 1590675 w 3871912"/>
              <a:gd name="connsiteY39" fmla="*/ 1320033 h 2372546"/>
              <a:gd name="connsiteX40" fmla="*/ 1709737 w 3871912"/>
              <a:gd name="connsiteY40" fmla="*/ 1467671 h 2372546"/>
              <a:gd name="connsiteX41" fmla="*/ 1781175 w 3871912"/>
              <a:gd name="connsiteY41" fmla="*/ 1605783 h 2372546"/>
              <a:gd name="connsiteX42" fmla="*/ 1828800 w 3871912"/>
              <a:gd name="connsiteY42" fmla="*/ 1720083 h 2372546"/>
              <a:gd name="connsiteX43" fmla="*/ 1881187 w 3871912"/>
              <a:gd name="connsiteY43" fmla="*/ 1810571 h 2372546"/>
              <a:gd name="connsiteX44" fmla="*/ 1924050 w 3871912"/>
              <a:gd name="connsiteY44" fmla="*/ 1891533 h 2372546"/>
              <a:gd name="connsiteX45" fmla="*/ 2009775 w 3871912"/>
              <a:gd name="connsiteY45" fmla="*/ 2005833 h 2372546"/>
              <a:gd name="connsiteX46" fmla="*/ 2047875 w 3871912"/>
              <a:gd name="connsiteY46" fmla="*/ 2058221 h 2372546"/>
              <a:gd name="connsiteX47" fmla="*/ 2062162 w 3871912"/>
              <a:gd name="connsiteY47" fmla="*/ 2143946 h 2372546"/>
              <a:gd name="connsiteX48" fmla="*/ 2085975 w 3871912"/>
              <a:gd name="connsiteY48" fmla="*/ 2229671 h 2372546"/>
              <a:gd name="connsiteX49" fmla="*/ 2105025 w 3871912"/>
              <a:gd name="connsiteY49" fmla="*/ 2291583 h 2372546"/>
              <a:gd name="connsiteX50" fmla="*/ 2190750 w 3871912"/>
              <a:gd name="connsiteY50" fmla="*/ 2353496 h 2372546"/>
              <a:gd name="connsiteX51" fmla="*/ 2362200 w 3871912"/>
              <a:gd name="connsiteY51" fmla="*/ 2372546 h 2372546"/>
              <a:gd name="connsiteX52" fmla="*/ 2495550 w 3871912"/>
              <a:gd name="connsiteY52" fmla="*/ 2367783 h 2372546"/>
              <a:gd name="connsiteX53" fmla="*/ 2695575 w 3871912"/>
              <a:gd name="connsiteY53" fmla="*/ 2358258 h 2372546"/>
              <a:gd name="connsiteX54" fmla="*/ 2819400 w 3871912"/>
              <a:gd name="connsiteY54" fmla="*/ 2282058 h 2372546"/>
              <a:gd name="connsiteX55" fmla="*/ 3205162 w 3871912"/>
              <a:gd name="connsiteY55" fmla="*/ 2129658 h 2372546"/>
              <a:gd name="connsiteX56" fmla="*/ 3305175 w 3871912"/>
              <a:gd name="connsiteY56" fmla="*/ 2062983 h 2372546"/>
              <a:gd name="connsiteX57" fmla="*/ 3300412 w 3871912"/>
              <a:gd name="connsiteY57" fmla="*/ 1924871 h 2372546"/>
              <a:gd name="connsiteX58" fmla="*/ 3209925 w 3871912"/>
              <a:gd name="connsiteY58" fmla="*/ 1848671 h 2372546"/>
              <a:gd name="connsiteX59" fmla="*/ 3128962 w 3871912"/>
              <a:gd name="connsiteY59" fmla="*/ 1781996 h 2372546"/>
              <a:gd name="connsiteX60" fmla="*/ 3057525 w 3871912"/>
              <a:gd name="connsiteY60" fmla="*/ 1739133 h 2372546"/>
              <a:gd name="connsiteX61" fmla="*/ 3048000 w 3871912"/>
              <a:gd name="connsiteY61" fmla="*/ 1615308 h 2372546"/>
              <a:gd name="connsiteX62" fmla="*/ 2957512 w 3871912"/>
              <a:gd name="connsiteY62" fmla="*/ 1405758 h 2372546"/>
              <a:gd name="connsiteX63" fmla="*/ 2919412 w 3871912"/>
              <a:gd name="connsiteY63" fmla="*/ 1310508 h 2372546"/>
              <a:gd name="connsiteX64" fmla="*/ 2967037 w 3871912"/>
              <a:gd name="connsiteY64" fmla="*/ 1162871 h 2372546"/>
              <a:gd name="connsiteX65" fmla="*/ 3128962 w 3871912"/>
              <a:gd name="connsiteY65" fmla="*/ 1048571 h 2372546"/>
              <a:gd name="connsiteX66" fmla="*/ 3448050 w 3871912"/>
              <a:gd name="connsiteY66" fmla="*/ 867596 h 2372546"/>
              <a:gd name="connsiteX67" fmla="*/ 3871912 w 3871912"/>
              <a:gd name="connsiteY67" fmla="*/ 696146 h 2372546"/>
              <a:gd name="connsiteX68" fmla="*/ 3709605 w 3871912"/>
              <a:gd name="connsiteY68" fmla="*/ 396108 h 2372546"/>
              <a:gd name="connsiteX69" fmla="*/ 3698418 w 3871912"/>
              <a:gd name="connsiteY69" fmla="*/ 0 h 2372546"/>
              <a:gd name="connsiteX0" fmla="*/ 1581150 w 3768496"/>
              <a:gd name="connsiteY0" fmla="*/ 48446 h 2372546"/>
              <a:gd name="connsiteX1" fmla="*/ 1547812 w 3768496"/>
              <a:gd name="connsiteY1" fmla="*/ 124646 h 2372546"/>
              <a:gd name="connsiteX2" fmla="*/ 1533525 w 3768496"/>
              <a:gd name="connsiteY2" fmla="*/ 124646 h 2372546"/>
              <a:gd name="connsiteX3" fmla="*/ 1409700 w 3768496"/>
              <a:gd name="connsiteY3" fmla="*/ 110358 h 2372546"/>
              <a:gd name="connsiteX4" fmla="*/ 1309687 w 3768496"/>
              <a:gd name="connsiteY4" fmla="*/ 96071 h 2372546"/>
              <a:gd name="connsiteX5" fmla="*/ 1190625 w 3768496"/>
              <a:gd name="connsiteY5" fmla="*/ 119883 h 2372546"/>
              <a:gd name="connsiteX6" fmla="*/ 1095375 w 3768496"/>
              <a:gd name="connsiteY6" fmla="*/ 134171 h 2372546"/>
              <a:gd name="connsiteX7" fmla="*/ 1033462 w 3768496"/>
              <a:gd name="connsiteY7" fmla="*/ 181796 h 2372546"/>
              <a:gd name="connsiteX8" fmla="*/ 1019175 w 3768496"/>
              <a:gd name="connsiteY8" fmla="*/ 229421 h 2372546"/>
              <a:gd name="connsiteX9" fmla="*/ 938212 w 3768496"/>
              <a:gd name="connsiteY9" fmla="*/ 300858 h 2372546"/>
              <a:gd name="connsiteX10" fmla="*/ 804862 w 3768496"/>
              <a:gd name="connsiteY10" fmla="*/ 419921 h 2372546"/>
              <a:gd name="connsiteX11" fmla="*/ 728662 w 3768496"/>
              <a:gd name="connsiteY11" fmla="*/ 486596 h 2372546"/>
              <a:gd name="connsiteX12" fmla="*/ 595312 w 3768496"/>
              <a:gd name="connsiteY12" fmla="*/ 529458 h 2372546"/>
              <a:gd name="connsiteX13" fmla="*/ 495300 w 3768496"/>
              <a:gd name="connsiteY13" fmla="*/ 562796 h 2372546"/>
              <a:gd name="connsiteX14" fmla="*/ 347662 w 3768496"/>
              <a:gd name="connsiteY14" fmla="*/ 634233 h 2372546"/>
              <a:gd name="connsiteX15" fmla="*/ 152400 w 3768496"/>
              <a:gd name="connsiteY15" fmla="*/ 700908 h 2372546"/>
              <a:gd name="connsiteX16" fmla="*/ 76200 w 3768496"/>
              <a:gd name="connsiteY16" fmla="*/ 739008 h 2372546"/>
              <a:gd name="connsiteX17" fmla="*/ 14287 w 3768496"/>
              <a:gd name="connsiteY17" fmla="*/ 810446 h 2372546"/>
              <a:gd name="connsiteX18" fmla="*/ 0 w 3768496"/>
              <a:gd name="connsiteY18" fmla="*/ 843783 h 2372546"/>
              <a:gd name="connsiteX19" fmla="*/ 157162 w 3768496"/>
              <a:gd name="connsiteY19" fmla="*/ 919983 h 2372546"/>
              <a:gd name="connsiteX20" fmla="*/ 342900 w 3768496"/>
              <a:gd name="connsiteY20" fmla="*/ 977133 h 2372546"/>
              <a:gd name="connsiteX21" fmla="*/ 400050 w 3768496"/>
              <a:gd name="connsiteY21" fmla="*/ 1000946 h 2372546"/>
              <a:gd name="connsiteX22" fmla="*/ 504825 w 3768496"/>
              <a:gd name="connsiteY22" fmla="*/ 1048571 h 2372546"/>
              <a:gd name="connsiteX23" fmla="*/ 571500 w 3768496"/>
              <a:gd name="connsiteY23" fmla="*/ 1053333 h 2372546"/>
              <a:gd name="connsiteX24" fmla="*/ 628650 w 3768496"/>
              <a:gd name="connsiteY24" fmla="*/ 1086671 h 2372546"/>
              <a:gd name="connsiteX25" fmla="*/ 671512 w 3768496"/>
              <a:gd name="connsiteY25" fmla="*/ 1086671 h 2372546"/>
              <a:gd name="connsiteX26" fmla="*/ 781050 w 3768496"/>
              <a:gd name="connsiteY26" fmla="*/ 1058096 h 2372546"/>
              <a:gd name="connsiteX27" fmla="*/ 819150 w 3768496"/>
              <a:gd name="connsiteY27" fmla="*/ 1039046 h 2372546"/>
              <a:gd name="connsiteX28" fmla="*/ 866775 w 3768496"/>
              <a:gd name="connsiteY28" fmla="*/ 1139058 h 2372546"/>
              <a:gd name="connsiteX29" fmla="*/ 914400 w 3768496"/>
              <a:gd name="connsiteY29" fmla="*/ 1200971 h 2372546"/>
              <a:gd name="connsiteX30" fmla="*/ 976312 w 3768496"/>
              <a:gd name="connsiteY30" fmla="*/ 1253358 h 2372546"/>
              <a:gd name="connsiteX31" fmla="*/ 1033462 w 3768496"/>
              <a:gd name="connsiteY31" fmla="*/ 1286696 h 2372546"/>
              <a:gd name="connsiteX32" fmla="*/ 1109662 w 3768496"/>
              <a:gd name="connsiteY32" fmla="*/ 1315271 h 2372546"/>
              <a:gd name="connsiteX33" fmla="*/ 1171575 w 3768496"/>
              <a:gd name="connsiteY33" fmla="*/ 1310508 h 2372546"/>
              <a:gd name="connsiteX34" fmla="*/ 1228725 w 3768496"/>
              <a:gd name="connsiteY34" fmla="*/ 1310508 h 2372546"/>
              <a:gd name="connsiteX35" fmla="*/ 1295400 w 3768496"/>
              <a:gd name="connsiteY35" fmla="*/ 1262883 h 2372546"/>
              <a:gd name="connsiteX36" fmla="*/ 1395412 w 3768496"/>
              <a:gd name="connsiteY36" fmla="*/ 1220021 h 2372546"/>
              <a:gd name="connsiteX37" fmla="*/ 1462087 w 3768496"/>
              <a:gd name="connsiteY37" fmla="*/ 1220021 h 2372546"/>
              <a:gd name="connsiteX38" fmla="*/ 1562100 w 3768496"/>
              <a:gd name="connsiteY38" fmla="*/ 1281933 h 2372546"/>
              <a:gd name="connsiteX39" fmla="*/ 1590675 w 3768496"/>
              <a:gd name="connsiteY39" fmla="*/ 1320033 h 2372546"/>
              <a:gd name="connsiteX40" fmla="*/ 1709737 w 3768496"/>
              <a:gd name="connsiteY40" fmla="*/ 1467671 h 2372546"/>
              <a:gd name="connsiteX41" fmla="*/ 1781175 w 3768496"/>
              <a:gd name="connsiteY41" fmla="*/ 1605783 h 2372546"/>
              <a:gd name="connsiteX42" fmla="*/ 1828800 w 3768496"/>
              <a:gd name="connsiteY42" fmla="*/ 1720083 h 2372546"/>
              <a:gd name="connsiteX43" fmla="*/ 1881187 w 3768496"/>
              <a:gd name="connsiteY43" fmla="*/ 1810571 h 2372546"/>
              <a:gd name="connsiteX44" fmla="*/ 1924050 w 3768496"/>
              <a:gd name="connsiteY44" fmla="*/ 1891533 h 2372546"/>
              <a:gd name="connsiteX45" fmla="*/ 2009775 w 3768496"/>
              <a:gd name="connsiteY45" fmla="*/ 2005833 h 2372546"/>
              <a:gd name="connsiteX46" fmla="*/ 2047875 w 3768496"/>
              <a:gd name="connsiteY46" fmla="*/ 2058221 h 2372546"/>
              <a:gd name="connsiteX47" fmla="*/ 2062162 w 3768496"/>
              <a:gd name="connsiteY47" fmla="*/ 2143946 h 2372546"/>
              <a:gd name="connsiteX48" fmla="*/ 2085975 w 3768496"/>
              <a:gd name="connsiteY48" fmla="*/ 2229671 h 2372546"/>
              <a:gd name="connsiteX49" fmla="*/ 2105025 w 3768496"/>
              <a:gd name="connsiteY49" fmla="*/ 2291583 h 2372546"/>
              <a:gd name="connsiteX50" fmla="*/ 2190750 w 3768496"/>
              <a:gd name="connsiteY50" fmla="*/ 2353496 h 2372546"/>
              <a:gd name="connsiteX51" fmla="*/ 2362200 w 3768496"/>
              <a:gd name="connsiteY51" fmla="*/ 2372546 h 2372546"/>
              <a:gd name="connsiteX52" fmla="*/ 2495550 w 3768496"/>
              <a:gd name="connsiteY52" fmla="*/ 2367783 h 2372546"/>
              <a:gd name="connsiteX53" fmla="*/ 2695575 w 3768496"/>
              <a:gd name="connsiteY53" fmla="*/ 2358258 h 2372546"/>
              <a:gd name="connsiteX54" fmla="*/ 2819400 w 3768496"/>
              <a:gd name="connsiteY54" fmla="*/ 2282058 h 2372546"/>
              <a:gd name="connsiteX55" fmla="*/ 3205162 w 3768496"/>
              <a:gd name="connsiteY55" fmla="*/ 2129658 h 2372546"/>
              <a:gd name="connsiteX56" fmla="*/ 3305175 w 3768496"/>
              <a:gd name="connsiteY56" fmla="*/ 2062983 h 2372546"/>
              <a:gd name="connsiteX57" fmla="*/ 3300412 w 3768496"/>
              <a:gd name="connsiteY57" fmla="*/ 1924871 h 2372546"/>
              <a:gd name="connsiteX58" fmla="*/ 3209925 w 3768496"/>
              <a:gd name="connsiteY58" fmla="*/ 1848671 h 2372546"/>
              <a:gd name="connsiteX59" fmla="*/ 3128962 w 3768496"/>
              <a:gd name="connsiteY59" fmla="*/ 1781996 h 2372546"/>
              <a:gd name="connsiteX60" fmla="*/ 3057525 w 3768496"/>
              <a:gd name="connsiteY60" fmla="*/ 1739133 h 2372546"/>
              <a:gd name="connsiteX61" fmla="*/ 3048000 w 3768496"/>
              <a:gd name="connsiteY61" fmla="*/ 1615308 h 2372546"/>
              <a:gd name="connsiteX62" fmla="*/ 2957512 w 3768496"/>
              <a:gd name="connsiteY62" fmla="*/ 1405758 h 2372546"/>
              <a:gd name="connsiteX63" fmla="*/ 2919412 w 3768496"/>
              <a:gd name="connsiteY63" fmla="*/ 1310508 h 2372546"/>
              <a:gd name="connsiteX64" fmla="*/ 2967037 w 3768496"/>
              <a:gd name="connsiteY64" fmla="*/ 1162871 h 2372546"/>
              <a:gd name="connsiteX65" fmla="*/ 3128962 w 3768496"/>
              <a:gd name="connsiteY65" fmla="*/ 1048571 h 2372546"/>
              <a:gd name="connsiteX66" fmla="*/ 3448050 w 3768496"/>
              <a:gd name="connsiteY66" fmla="*/ 867596 h 2372546"/>
              <a:gd name="connsiteX67" fmla="*/ 3768496 w 3768496"/>
              <a:gd name="connsiteY67" fmla="*/ 724611 h 2372546"/>
              <a:gd name="connsiteX68" fmla="*/ 3709605 w 3768496"/>
              <a:gd name="connsiteY68" fmla="*/ 396108 h 2372546"/>
              <a:gd name="connsiteX69" fmla="*/ 3698418 w 3768496"/>
              <a:gd name="connsiteY69" fmla="*/ 0 h 2372546"/>
              <a:gd name="connsiteX0" fmla="*/ 1581150 w 3768496"/>
              <a:gd name="connsiteY0" fmla="*/ 48446 h 2372546"/>
              <a:gd name="connsiteX1" fmla="*/ 1547812 w 3768496"/>
              <a:gd name="connsiteY1" fmla="*/ 124646 h 2372546"/>
              <a:gd name="connsiteX2" fmla="*/ 1533525 w 3768496"/>
              <a:gd name="connsiteY2" fmla="*/ 124646 h 2372546"/>
              <a:gd name="connsiteX3" fmla="*/ 1409700 w 3768496"/>
              <a:gd name="connsiteY3" fmla="*/ 110358 h 2372546"/>
              <a:gd name="connsiteX4" fmla="*/ 1309687 w 3768496"/>
              <a:gd name="connsiteY4" fmla="*/ 96071 h 2372546"/>
              <a:gd name="connsiteX5" fmla="*/ 1190625 w 3768496"/>
              <a:gd name="connsiteY5" fmla="*/ 119883 h 2372546"/>
              <a:gd name="connsiteX6" fmla="*/ 1095375 w 3768496"/>
              <a:gd name="connsiteY6" fmla="*/ 134171 h 2372546"/>
              <a:gd name="connsiteX7" fmla="*/ 1033462 w 3768496"/>
              <a:gd name="connsiteY7" fmla="*/ 181796 h 2372546"/>
              <a:gd name="connsiteX8" fmla="*/ 1019175 w 3768496"/>
              <a:gd name="connsiteY8" fmla="*/ 229421 h 2372546"/>
              <a:gd name="connsiteX9" fmla="*/ 938212 w 3768496"/>
              <a:gd name="connsiteY9" fmla="*/ 300858 h 2372546"/>
              <a:gd name="connsiteX10" fmla="*/ 804862 w 3768496"/>
              <a:gd name="connsiteY10" fmla="*/ 419921 h 2372546"/>
              <a:gd name="connsiteX11" fmla="*/ 728662 w 3768496"/>
              <a:gd name="connsiteY11" fmla="*/ 486596 h 2372546"/>
              <a:gd name="connsiteX12" fmla="*/ 595312 w 3768496"/>
              <a:gd name="connsiteY12" fmla="*/ 529458 h 2372546"/>
              <a:gd name="connsiteX13" fmla="*/ 495300 w 3768496"/>
              <a:gd name="connsiteY13" fmla="*/ 562796 h 2372546"/>
              <a:gd name="connsiteX14" fmla="*/ 347662 w 3768496"/>
              <a:gd name="connsiteY14" fmla="*/ 634233 h 2372546"/>
              <a:gd name="connsiteX15" fmla="*/ 152400 w 3768496"/>
              <a:gd name="connsiteY15" fmla="*/ 700908 h 2372546"/>
              <a:gd name="connsiteX16" fmla="*/ 76200 w 3768496"/>
              <a:gd name="connsiteY16" fmla="*/ 739008 h 2372546"/>
              <a:gd name="connsiteX17" fmla="*/ 14287 w 3768496"/>
              <a:gd name="connsiteY17" fmla="*/ 810446 h 2372546"/>
              <a:gd name="connsiteX18" fmla="*/ 0 w 3768496"/>
              <a:gd name="connsiteY18" fmla="*/ 843783 h 2372546"/>
              <a:gd name="connsiteX19" fmla="*/ 157162 w 3768496"/>
              <a:gd name="connsiteY19" fmla="*/ 919983 h 2372546"/>
              <a:gd name="connsiteX20" fmla="*/ 342900 w 3768496"/>
              <a:gd name="connsiteY20" fmla="*/ 977133 h 2372546"/>
              <a:gd name="connsiteX21" fmla="*/ 400050 w 3768496"/>
              <a:gd name="connsiteY21" fmla="*/ 1000946 h 2372546"/>
              <a:gd name="connsiteX22" fmla="*/ 504825 w 3768496"/>
              <a:gd name="connsiteY22" fmla="*/ 1048571 h 2372546"/>
              <a:gd name="connsiteX23" fmla="*/ 571500 w 3768496"/>
              <a:gd name="connsiteY23" fmla="*/ 1053333 h 2372546"/>
              <a:gd name="connsiteX24" fmla="*/ 628650 w 3768496"/>
              <a:gd name="connsiteY24" fmla="*/ 1086671 h 2372546"/>
              <a:gd name="connsiteX25" fmla="*/ 671512 w 3768496"/>
              <a:gd name="connsiteY25" fmla="*/ 1086671 h 2372546"/>
              <a:gd name="connsiteX26" fmla="*/ 781050 w 3768496"/>
              <a:gd name="connsiteY26" fmla="*/ 1058096 h 2372546"/>
              <a:gd name="connsiteX27" fmla="*/ 819150 w 3768496"/>
              <a:gd name="connsiteY27" fmla="*/ 1039046 h 2372546"/>
              <a:gd name="connsiteX28" fmla="*/ 866775 w 3768496"/>
              <a:gd name="connsiteY28" fmla="*/ 1139058 h 2372546"/>
              <a:gd name="connsiteX29" fmla="*/ 914400 w 3768496"/>
              <a:gd name="connsiteY29" fmla="*/ 1200971 h 2372546"/>
              <a:gd name="connsiteX30" fmla="*/ 976312 w 3768496"/>
              <a:gd name="connsiteY30" fmla="*/ 1253358 h 2372546"/>
              <a:gd name="connsiteX31" fmla="*/ 1033462 w 3768496"/>
              <a:gd name="connsiteY31" fmla="*/ 1286696 h 2372546"/>
              <a:gd name="connsiteX32" fmla="*/ 1109662 w 3768496"/>
              <a:gd name="connsiteY32" fmla="*/ 1315271 h 2372546"/>
              <a:gd name="connsiteX33" fmla="*/ 1171575 w 3768496"/>
              <a:gd name="connsiteY33" fmla="*/ 1310508 h 2372546"/>
              <a:gd name="connsiteX34" fmla="*/ 1228725 w 3768496"/>
              <a:gd name="connsiteY34" fmla="*/ 1310508 h 2372546"/>
              <a:gd name="connsiteX35" fmla="*/ 1295400 w 3768496"/>
              <a:gd name="connsiteY35" fmla="*/ 1262883 h 2372546"/>
              <a:gd name="connsiteX36" fmla="*/ 1395412 w 3768496"/>
              <a:gd name="connsiteY36" fmla="*/ 1220021 h 2372546"/>
              <a:gd name="connsiteX37" fmla="*/ 1462087 w 3768496"/>
              <a:gd name="connsiteY37" fmla="*/ 1220021 h 2372546"/>
              <a:gd name="connsiteX38" fmla="*/ 1562100 w 3768496"/>
              <a:gd name="connsiteY38" fmla="*/ 1281933 h 2372546"/>
              <a:gd name="connsiteX39" fmla="*/ 1590675 w 3768496"/>
              <a:gd name="connsiteY39" fmla="*/ 1320033 h 2372546"/>
              <a:gd name="connsiteX40" fmla="*/ 1709737 w 3768496"/>
              <a:gd name="connsiteY40" fmla="*/ 1467671 h 2372546"/>
              <a:gd name="connsiteX41" fmla="*/ 1781175 w 3768496"/>
              <a:gd name="connsiteY41" fmla="*/ 1605783 h 2372546"/>
              <a:gd name="connsiteX42" fmla="*/ 1828800 w 3768496"/>
              <a:gd name="connsiteY42" fmla="*/ 1720083 h 2372546"/>
              <a:gd name="connsiteX43" fmla="*/ 1881187 w 3768496"/>
              <a:gd name="connsiteY43" fmla="*/ 1810571 h 2372546"/>
              <a:gd name="connsiteX44" fmla="*/ 1924050 w 3768496"/>
              <a:gd name="connsiteY44" fmla="*/ 1891533 h 2372546"/>
              <a:gd name="connsiteX45" fmla="*/ 2009775 w 3768496"/>
              <a:gd name="connsiteY45" fmla="*/ 2005833 h 2372546"/>
              <a:gd name="connsiteX46" fmla="*/ 2047875 w 3768496"/>
              <a:gd name="connsiteY46" fmla="*/ 2058221 h 2372546"/>
              <a:gd name="connsiteX47" fmla="*/ 2062162 w 3768496"/>
              <a:gd name="connsiteY47" fmla="*/ 2143946 h 2372546"/>
              <a:gd name="connsiteX48" fmla="*/ 2085975 w 3768496"/>
              <a:gd name="connsiteY48" fmla="*/ 2229671 h 2372546"/>
              <a:gd name="connsiteX49" fmla="*/ 2105025 w 3768496"/>
              <a:gd name="connsiteY49" fmla="*/ 2291583 h 2372546"/>
              <a:gd name="connsiteX50" fmla="*/ 2190750 w 3768496"/>
              <a:gd name="connsiteY50" fmla="*/ 2353496 h 2372546"/>
              <a:gd name="connsiteX51" fmla="*/ 2362200 w 3768496"/>
              <a:gd name="connsiteY51" fmla="*/ 2372546 h 2372546"/>
              <a:gd name="connsiteX52" fmla="*/ 2495550 w 3768496"/>
              <a:gd name="connsiteY52" fmla="*/ 2367783 h 2372546"/>
              <a:gd name="connsiteX53" fmla="*/ 2695575 w 3768496"/>
              <a:gd name="connsiteY53" fmla="*/ 2358258 h 2372546"/>
              <a:gd name="connsiteX54" fmla="*/ 2819400 w 3768496"/>
              <a:gd name="connsiteY54" fmla="*/ 2282058 h 2372546"/>
              <a:gd name="connsiteX55" fmla="*/ 3205162 w 3768496"/>
              <a:gd name="connsiteY55" fmla="*/ 2129658 h 2372546"/>
              <a:gd name="connsiteX56" fmla="*/ 3305175 w 3768496"/>
              <a:gd name="connsiteY56" fmla="*/ 2062983 h 2372546"/>
              <a:gd name="connsiteX57" fmla="*/ 3300412 w 3768496"/>
              <a:gd name="connsiteY57" fmla="*/ 1924871 h 2372546"/>
              <a:gd name="connsiteX58" fmla="*/ 3209925 w 3768496"/>
              <a:gd name="connsiteY58" fmla="*/ 1848671 h 2372546"/>
              <a:gd name="connsiteX59" fmla="*/ 3128962 w 3768496"/>
              <a:gd name="connsiteY59" fmla="*/ 1781996 h 2372546"/>
              <a:gd name="connsiteX60" fmla="*/ 3057525 w 3768496"/>
              <a:gd name="connsiteY60" fmla="*/ 1739133 h 2372546"/>
              <a:gd name="connsiteX61" fmla="*/ 3048000 w 3768496"/>
              <a:gd name="connsiteY61" fmla="*/ 1615308 h 2372546"/>
              <a:gd name="connsiteX62" fmla="*/ 2957512 w 3768496"/>
              <a:gd name="connsiteY62" fmla="*/ 1405758 h 2372546"/>
              <a:gd name="connsiteX63" fmla="*/ 2919412 w 3768496"/>
              <a:gd name="connsiteY63" fmla="*/ 1310508 h 2372546"/>
              <a:gd name="connsiteX64" fmla="*/ 2967037 w 3768496"/>
              <a:gd name="connsiteY64" fmla="*/ 1162871 h 2372546"/>
              <a:gd name="connsiteX65" fmla="*/ 3128962 w 3768496"/>
              <a:gd name="connsiteY65" fmla="*/ 1048571 h 2372546"/>
              <a:gd name="connsiteX66" fmla="*/ 3448050 w 3768496"/>
              <a:gd name="connsiteY66" fmla="*/ 867596 h 2372546"/>
              <a:gd name="connsiteX67" fmla="*/ 3768496 w 3768496"/>
              <a:gd name="connsiteY67" fmla="*/ 724611 h 2372546"/>
              <a:gd name="connsiteX68" fmla="*/ 3767059 w 3768496"/>
              <a:gd name="connsiteY68" fmla="*/ 367643 h 2372546"/>
              <a:gd name="connsiteX69" fmla="*/ 3698418 w 3768496"/>
              <a:gd name="connsiteY69" fmla="*/ 0 h 2372546"/>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209925 w 3768496"/>
              <a:gd name="connsiteY58" fmla="*/ 1820206 h 2344081"/>
              <a:gd name="connsiteX59" fmla="*/ 3128962 w 3768496"/>
              <a:gd name="connsiteY59" fmla="*/ 1753531 h 2344081"/>
              <a:gd name="connsiteX60" fmla="*/ 3057525 w 3768496"/>
              <a:gd name="connsiteY60" fmla="*/ 1710668 h 2344081"/>
              <a:gd name="connsiteX61" fmla="*/ 3048000 w 3768496"/>
              <a:gd name="connsiteY61" fmla="*/ 1586843 h 2344081"/>
              <a:gd name="connsiteX62" fmla="*/ 2957512 w 3768496"/>
              <a:gd name="connsiteY62" fmla="*/ 1377293 h 2344081"/>
              <a:gd name="connsiteX63" fmla="*/ 2919412 w 3768496"/>
              <a:gd name="connsiteY63" fmla="*/ 1282043 h 2344081"/>
              <a:gd name="connsiteX64" fmla="*/ 2967037 w 3768496"/>
              <a:gd name="connsiteY64" fmla="*/ 1134406 h 2344081"/>
              <a:gd name="connsiteX65" fmla="*/ 3128962 w 3768496"/>
              <a:gd name="connsiteY65" fmla="*/ 1020106 h 2344081"/>
              <a:gd name="connsiteX66" fmla="*/ 3448050 w 3768496"/>
              <a:gd name="connsiteY66" fmla="*/ 839131 h 2344081"/>
              <a:gd name="connsiteX67" fmla="*/ 3768496 w 3768496"/>
              <a:gd name="connsiteY67" fmla="*/ 696146 h 2344081"/>
              <a:gd name="connsiteX68" fmla="*/ 3767059 w 3768496"/>
              <a:gd name="connsiteY68" fmla="*/ 339178 h 2344081"/>
              <a:gd name="connsiteX69" fmla="*/ 3760659 w 3768496"/>
              <a:gd name="connsiteY69"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209925 w 3768496"/>
              <a:gd name="connsiteY58" fmla="*/ 1820206 h 2344081"/>
              <a:gd name="connsiteX59" fmla="*/ 3128962 w 3768496"/>
              <a:gd name="connsiteY59" fmla="*/ 1753531 h 2344081"/>
              <a:gd name="connsiteX60" fmla="*/ 3057525 w 3768496"/>
              <a:gd name="connsiteY60" fmla="*/ 1710668 h 2344081"/>
              <a:gd name="connsiteX61" fmla="*/ 3048000 w 3768496"/>
              <a:gd name="connsiteY61" fmla="*/ 1586843 h 2344081"/>
              <a:gd name="connsiteX62" fmla="*/ 2957512 w 3768496"/>
              <a:gd name="connsiteY62" fmla="*/ 1377293 h 2344081"/>
              <a:gd name="connsiteX63" fmla="*/ 2957715 w 3768496"/>
              <a:gd name="connsiteY63" fmla="*/ 1282043 h 2344081"/>
              <a:gd name="connsiteX64" fmla="*/ 2967037 w 3768496"/>
              <a:gd name="connsiteY64" fmla="*/ 1134406 h 2344081"/>
              <a:gd name="connsiteX65" fmla="*/ 3128962 w 3768496"/>
              <a:gd name="connsiteY65" fmla="*/ 1020106 h 2344081"/>
              <a:gd name="connsiteX66" fmla="*/ 3448050 w 3768496"/>
              <a:gd name="connsiteY66" fmla="*/ 839131 h 2344081"/>
              <a:gd name="connsiteX67" fmla="*/ 3768496 w 3768496"/>
              <a:gd name="connsiteY67" fmla="*/ 696146 h 2344081"/>
              <a:gd name="connsiteX68" fmla="*/ 3767059 w 3768496"/>
              <a:gd name="connsiteY68" fmla="*/ 339178 h 2344081"/>
              <a:gd name="connsiteX69" fmla="*/ 3760659 w 3768496"/>
              <a:gd name="connsiteY69"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209925 w 3768496"/>
              <a:gd name="connsiteY58" fmla="*/ 1820206 h 2344081"/>
              <a:gd name="connsiteX59" fmla="*/ 3128962 w 3768496"/>
              <a:gd name="connsiteY59" fmla="*/ 1753531 h 2344081"/>
              <a:gd name="connsiteX60" fmla="*/ 3057525 w 3768496"/>
              <a:gd name="connsiteY60" fmla="*/ 1710668 h 2344081"/>
              <a:gd name="connsiteX61" fmla="*/ 3048000 w 3768496"/>
              <a:gd name="connsiteY61" fmla="*/ 1586843 h 2344081"/>
              <a:gd name="connsiteX62" fmla="*/ 2986238 w 3768496"/>
              <a:gd name="connsiteY62" fmla="*/ 1377293 h 2344081"/>
              <a:gd name="connsiteX63" fmla="*/ 2957715 w 3768496"/>
              <a:gd name="connsiteY63" fmla="*/ 1282043 h 2344081"/>
              <a:gd name="connsiteX64" fmla="*/ 2967037 w 3768496"/>
              <a:gd name="connsiteY64" fmla="*/ 1134406 h 2344081"/>
              <a:gd name="connsiteX65" fmla="*/ 3128962 w 3768496"/>
              <a:gd name="connsiteY65" fmla="*/ 1020106 h 2344081"/>
              <a:gd name="connsiteX66" fmla="*/ 3448050 w 3768496"/>
              <a:gd name="connsiteY66" fmla="*/ 839131 h 2344081"/>
              <a:gd name="connsiteX67" fmla="*/ 3768496 w 3768496"/>
              <a:gd name="connsiteY67" fmla="*/ 696146 h 2344081"/>
              <a:gd name="connsiteX68" fmla="*/ 3767059 w 3768496"/>
              <a:gd name="connsiteY68" fmla="*/ 339178 h 2344081"/>
              <a:gd name="connsiteX69" fmla="*/ 3760659 w 3768496"/>
              <a:gd name="connsiteY69"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209925 w 3768496"/>
              <a:gd name="connsiteY58" fmla="*/ 1820206 h 2344081"/>
              <a:gd name="connsiteX59" fmla="*/ 3128962 w 3768496"/>
              <a:gd name="connsiteY59" fmla="*/ 1753531 h 2344081"/>
              <a:gd name="connsiteX60" fmla="*/ 3057525 w 3768496"/>
              <a:gd name="connsiteY60" fmla="*/ 1710668 h 2344081"/>
              <a:gd name="connsiteX61" fmla="*/ 3071939 w 3768496"/>
              <a:gd name="connsiteY61" fmla="*/ 1586843 h 2344081"/>
              <a:gd name="connsiteX62" fmla="*/ 2986238 w 3768496"/>
              <a:gd name="connsiteY62" fmla="*/ 1377293 h 2344081"/>
              <a:gd name="connsiteX63" fmla="*/ 2957715 w 3768496"/>
              <a:gd name="connsiteY63" fmla="*/ 1282043 h 2344081"/>
              <a:gd name="connsiteX64" fmla="*/ 2967037 w 3768496"/>
              <a:gd name="connsiteY64" fmla="*/ 1134406 h 2344081"/>
              <a:gd name="connsiteX65" fmla="*/ 3128962 w 3768496"/>
              <a:gd name="connsiteY65" fmla="*/ 1020106 h 2344081"/>
              <a:gd name="connsiteX66" fmla="*/ 3448050 w 3768496"/>
              <a:gd name="connsiteY66" fmla="*/ 839131 h 2344081"/>
              <a:gd name="connsiteX67" fmla="*/ 3768496 w 3768496"/>
              <a:gd name="connsiteY67" fmla="*/ 696146 h 2344081"/>
              <a:gd name="connsiteX68" fmla="*/ 3767059 w 3768496"/>
              <a:gd name="connsiteY68" fmla="*/ 339178 h 2344081"/>
              <a:gd name="connsiteX69" fmla="*/ 3760659 w 3768496"/>
              <a:gd name="connsiteY69"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209925 w 3768496"/>
              <a:gd name="connsiteY58" fmla="*/ 1820206 h 2344081"/>
              <a:gd name="connsiteX59" fmla="*/ 3128962 w 3768496"/>
              <a:gd name="connsiteY59" fmla="*/ 1753531 h 2344081"/>
              <a:gd name="connsiteX60" fmla="*/ 3153281 w 3768496"/>
              <a:gd name="connsiteY60" fmla="*/ 1701180 h 2344081"/>
              <a:gd name="connsiteX61" fmla="*/ 3071939 w 3768496"/>
              <a:gd name="connsiteY61" fmla="*/ 1586843 h 2344081"/>
              <a:gd name="connsiteX62" fmla="*/ 2986238 w 3768496"/>
              <a:gd name="connsiteY62" fmla="*/ 1377293 h 2344081"/>
              <a:gd name="connsiteX63" fmla="*/ 2957715 w 3768496"/>
              <a:gd name="connsiteY63" fmla="*/ 1282043 h 2344081"/>
              <a:gd name="connsiteX64" fmla="*/ 2967037 w 3768496"/>
              <a:gd name="connsiteY64" fmla="*/ 1134406 h 2344081"/>
              <a:gd name="connsiteX65" fmla="*/ 3128962 w 3768496"/>
              <a:gd name="connsiteY65" fmla="*/ 1020106 h 2344081"/>
              <a:gd name="connsiteX66" fmla="*/ 3448050 w 3768496"/>
              <a:gd name="connsiteY66" fmla="*/ 839131 h 2344081"/>
              <a:gd name="connsiteX67" fmla="*/ 3768496 w 3768496"/>
              <a:gd name="connsiteY67" fmla="*/ 696146 h 2344081"/>
              <a:gd name="connsiteX68" fmla="*/ 3767059 w 3768496"/>
              <a:gd name="connsiteY68" fmla="*/ 339178 h 2344081"/>
              <a:gd name="connsiteX69" fmla="*/ 3760659 w 3768496"/>
              <a:gd name="connsiteY69"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128962 w 3768496"/>
              <a:gd name="connsiteY58" fmla="*/ 1753531 h 2344081"/>
              <a:gd name="connsiteX59" fmla="*/ 3153281 w 3768496"/>
              <a:gd name="connsiteY59" fmla="*/ 1701180 h 2344081"/>
              <a:gd name="connsiteX60" fmla="*/ 3071939 w 3768496"/>
              <a:gd name="connsiteY60" fmla="*/ 1586843 h 2344081"/>
              <a:gd name="connsiteX61" fmla="*/ 2986238 w 3768496"/>
              <a:gd name="connsiteY61" fmla="*/ 1377293 h 2344081"/>
              <a:gd name="connsiteX62" fmla="*/ 2957715 w 3768496"/>
              <a:gd name="connsiteY62" fmla="*/ 1282043 h 2344081"/>
              <a:gd name="connsiteX63" fmla="*/ 2967037 w 3768496"/>
              <a:gd name="connsiteY63" fmla="*/ 1134406 h 2344081"/>
              <a:gd name="connsiteX64" fmla="*/ 3128962 w 3768496"/>
              <a:gd name="connsiteY64" fmla="*/ 1020106 h 2344081"/>
              <a:gd name="connsiteX65" fmla="*/ 3448050 w 3768496"/>
              <a:gd name="connsiteY65" fmla="*/ 839131 h 2344081"/>
              <a:gd name="connsiteX66" fmla="*/ 3768496 w 3768496"/>
              <a:gd name="connsiteY66" fmla="*/ 696146 h 2344081"/>
              <a:gd name="connsiteX67" fmla="*/ 3767059 w 3768496"/>
              <a:gd name="connsiteY67" fmla="*/ 339178 h 2344081"/>
              <a:gd name="connsiteX68" fmla="*/ 3760659 w 3768496"/>
              <a:gd name="connsiteY68"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00412 w 3768496"/>
              <a:gd name="connsiteY57" fmla="*/ 1896406 h 2344081"/>
              <a:gd name="connsiteX58" fmla="*/ 3153281 w 3768496"/>
              <a:gd name="connsiteY58" fmla="*/ 1701180 h 2344081"/>
              <a:gd name="connsiteX59" fmla="*/ 3071939 w 3768496"/>
              <a:gd name="connsiteY59" fmla="*/ 1586843 h 2344081"/>
              <a:gd name="connsiteX60" fmla="*/ 2986238 w 3768496"/>
              <a:gd name="connsiteY60" fmla="*/ 1377293 h 2344081"/>
              <a:gd name="connsiteX61" fmla="*/ 2957715 w 3768496"/>
              <a:gd name="connsiteY61" fmla="*/ 1282043 h 2344081"/>
              <a:gd name="connsiteX62" fmla="*/ 2967037 w 3768496"/>
              <a:gd name="connsiteY62" fmla="*/ 1134406 h 2344081"/>
              <a:gd name="connsiteX63" fmla="*/ 3128962 w 3768496"/>
              <a:gd name="connsiteY63" fmla="*/ 1020106 h 2344081"/>
              <a:gd name="connsiteX64" fmla="*/ 3448050 w 3768496"/>
              <a:gd name="connsiteY64" fmla="*/ 839131 h 2344081"/>
              <a:gd name="connsiteX65" fmla="*/ 3768496 w 3768496"/>
              <a:gd name="connsiteY65" fmla="*/ 696146 h 2344081"/>
              <a:gd name="connsiteX66" fmla="*/ 3767059 w 3768496"/>
              <a:gd name="connsiteY66" fmla="*/ 339178 h 2344081"/>
              <a:gd name="connsiteX67" fmla="*/ 3760659 w 3768496"/>
              <a:gd name="connsiteY67"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5175 w 3768496"/>
              <a:gd name="connsiteY56" fmla="*/ 2034518 h 2344081"/>
              <a:gd name="connsiteX57" fmla="*/ 3338715 w 3768496"/>
              <a:gd name="connsiteY57" fmla="*/ 1867941 h 2344081"/>
              <a:gd name="connsiteX58" fmla="*/ 3153281 w 3768496"/>
              <a:gd name="connsiteY58" fmla="*/ 1701180 h 2344081"/>
              <a:gd name="connsiteX59" fmla="*/ 3071939 w 3768496"/>
              <a:gd name="connsiteY59" fmla="*/ 1586843 h 2344081"/>
              <a:gd name="connsiteX60" fmla="*/ 2986238 w 3768496"/>
              <a:gd name="connsiteY60" fmla="*/ 1377293 h 2344081"/>
              <a:gd name="connsiteX61" fmla="*/ 2957715 w 3768496"/>
              <a:gd name="connsiteY61" fmla="*/ 1282043 h 2344081"/>
              <a:gd name="connsiteX62" fmla="*/ 2967037 w 3768496"/>
              <a:gd name="connsiteY62" fmla="*/ 1134406 h 2344081"/>
              <a:gd name="connsiteX63" fmla="*/ 3128962 w 3768496"/>
              <a:gd name="connsiteY63" fmla="*/ 1020106 h 2344081"/>
              <a:gd name="connsiteX64" fmla="*/ 3448050 w 3768496"/>
              <a:gd name="connsiteY64" fmla="*/ 839131 h 2344081"/>
              <a:gd name="connsiteX65" fmla="*/ 3768496 w 3768496"/>
              <a:gd name="connsiteY65" fmla="*/ 696146 h 2344081"/>
              <a:gd name="connsiteX66" fmla="*/ 3767059 w 3768496"/>
              <a:gd name="connsiteY66" fmla="*/ 339178 h 2344081"/>
              <a:gd name="connsiteX67" fmla="*/ 3760659 w 3768496"/>
              <a:gd name="connsiteY67"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00388 w 3768496"/>
              <a:gd name="connsiteY56" fmla="*/ 2020285 h 2344081"/>
              <a:gd name="connsiteX57" fmla="*/ 3338715 w 3768496"/>
              <a:gd name="connsiteY57" fmla="*/ 1867941 h 2344081"/>
              <a:gd name="connsiteX58" fmla="*/ 3153281 w 3768496"/>
              <a:gd name="connsiteY58" fmla="*/ 1701180 h 2344081"/>
              <a:gd name="connsiteX59" fmla="*/ 3071939 w 3768496"/>
              <a:gd name="connsiteY59" fmla="*/ 1586843 h 2344081"/>
              <a:gd name="connsiteX60" fmla="*/ 2986238 w 3768496"/>
              <a:gd name="connsiteY60" fmla="*/ 1377293 h 2344081"/>
              <a:gd name="connsiteX61" fmla="*/ 2957715 w 3768496"/>
              <a:gd name="connsiteY61" fmla="*/ 1282043 h 2344081"/>
              <a:gd name="connsiteX62" fmla="*/ 2967037 w 3768496"/>
              <a:gd name="connsiteY62" fmla="*/ 1134406 h 2344081"/>
              <a:gd name="connsiteX63" fmla="*/ 3128962 w 3768496"/>
              <a:gd name="connsiteY63" fmla="*/ 1020106 h 2344081"/>
              <a:gd name="connsiteX64" fmla="*/ 3448050 w 3768496"/>
              <a:gd name="connsiteY64" fmla="*/ 839131 h 2344081"/>
              <a:gd name="connsiteX65" fmla="*/ 3768496 w 3768496"/>
              <a:gd name="connsiteY65" fmla="*/ 696146 h 2344081"/>
              <a:gd name="connsiteX66" fmla="*/ 3767059 w 3768496"/>
              <a:gd name="connsiteY66" fmla="*/ 339178 h 2344081"/>
              <a:gd name="connsiteX67" fmla="*/ 3760659 w 3768496"/>
              <a:gd name="connsiteY67"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205162 w 3768496"/>
              <a:gd name="connsiteY55" fmla="*/ 2101193 h 2344081"/>
              <a:gd name="connsiteX56" fmla="*/ 3338715 w 3768496"/>
              <a:gd name="connsiteY56" fmla="*/ 1867941 h 2344081"/>
              <a:gd name="connsiteX57" fmla="*/ 3153281 w 3768496"/>
              <a:gd name="connsiteY57" fmla="*/ 1701180 h 2344081"/>
              <a:gd name="connsiteX58" fmla="*/ 3071939 w 3768496"/>
              <a:gd name="connsiteY58" fmla="*/ 1586843 h 2344081"/>
              <a:gd name="connsiteX59" fmla="*/ 2986238 w 3768496"/>
              <a:gd name="connsiteY59" fmla="*/ 1377293 h 2344081"/>
              <a:gd name="connsiteX60" fmla="*/ 2957715 w 3768496"/>
              <a:gd name="connsiteY60" fmla="*/ 1282043 h 2344081"/>
              <a:gd name="connsiteX61" fmla="*/ 2967037 w 3768496"/>
              <a:gd name="connsiteY61" fmla="*/ 1134406 h 2344081"/>
              <a:gd name="connsiteX62" fmla="*/ 3128962 w 3768496"/>
              <a:gd name="connsiteY62" fmla="*/ 1020106 h 2344081"/>
              <a:gd name="connsiteX63" fmla="*/ 3448050 w 3768496"/>
              <a:gd name="connsiteY63" fmla="*/ 839131 h 2344081"/>
              <a:gd name="connsiteX64" fmla="*/ 3768496 w 3768496"/>
              <a:gd name="connsiteY64" fmla="*/ 696146 h 2344081"/>
              <a:gd name="connsiteX65" fmla="*/ 3767059 w 3768496"/>
              <a:gd name="connsiteY65" fmla="*/ 339178 h 2344081"/>
              <a:gd name="connsiteX66" fmla="*/ 3760659 w 3768496"/>
              <a:gd name="connsiteY66" fmla="*/ 0 h 2344081"/>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495550 w 3768496"/>
              <a:gd name="connsiteY52" fmla="*/ 2339318 h 2344081"/>
              <a:gd name="connsiteX53" fmla="*/ 2695575 w 3768496"/>
              <a:gd name="connsiteY53" fmla="*/ 2329793 h 2344081"/>
              <a:gd name="connsiteX54" fmla="*/ 2819400 w 3768496"/>
              <a:gd name="connsiteY54" fmla="*/ 2253593 h 2344081"/>
              <a:gd name="connsiteX55" fmla="*/ 3334432 w 3768496"/>
              <a:gd name="connsiteY55" fmla="*/ 1987333 h 2344081"/>
              <a:gd name="connsiteX56" fmla="*/ 3338715 w 3768496"/>
              <a:gd name="connsiteY56" fmla="*/ 1867941 h 2344081"/>
              <a:gd name="connsiteX57" fmla="*/ 3153281 w 3768496"/>
              <a:gd name="connsiteY57" fmla="*/ 1701180 h 2344081"/>
              <a:gd name="connsiteX58" fmla="*/ 3071939 w 3768496"/>
              <a:gd name="connsiteY58" fmla="*/ 1586843 h 2344081"/>
              <a:gd name="connsiteX59" fmla="*/ 2986238 w 3768496"/>
              <a:gd name="connsiteY59" fmla="*/ 1377293 h 2344081"/>
              <a:gd name="connsiteX60" fmla="*/ 2957715 w 3768496"/>
              <a:gd name="connsiteY60" fmla="*/ 1282043 h 2344081"/>
              <a:gd name="connsiteX61" fmla="*/ 2967037 w 3768496"/>
              <a:gd name="connsiteY61" fmla="*/ 1134406 h 2344081"/>
              <a:gd name="connsiteX62" fmla="*/ 3128962 w 3768496"/>
              <a:gd name="connsiteY62" fmla="*/ 1020106 h 2344081"/>
              <a:gd name="connsiteX63" fmla="*/ 3448050 w 3768496"/>
              <a:gd name="connsiteY63" fmla="*/ 839131 h 2344081"/>
              <a:gd name="connsiteX64" fmla="*/ 3768496 w 3768496"/>
              <a:gd name="connsiteY64" fmla="*/ 696146 h 2344081"/>
              <a:gd name="connsiteX65" fmla="*/ 3767059 w 3768496"/>
              <a:gd name="connsiteY65" fmla="*/ 339178 h 2344081"/>
              <a:gd name="connsiteX66" fmla="*/ 3760659 w 3768496"/>
              <a:gd name="connsiteY66" fmla="*/ 0 h 2344081"/>
              <a:gd name="connsiteX0" fmla="*/ 1581150 w 3768496"/>
              <a:gd name="connsiteY0" fmla="*/ 19981 h 2345344"/>
              <a:gd name="connsiteX1" fmla="*/ 1547812 w 3768496"/>
              <a:gd name="connsiteY1" fmla="*/ 96181 h 2345344"/>
              <a:gd name="connsiteX2" fmla="*/ 1533525 w 3768496"/>
              <a:gd name="connsiteY2" fmla="*/ 96181 h 2345344"/>
              <a:gd name="connsiteX3" fmla="*/ 1409700 w 3768496"/>
              <a:gd name="connsiteY3" fmla="*/ 81893 h 2345344"/>
              <a:gd name="connsiteX4" fmla="*/ 1309687 w 3768496"/>
              <a:gd name="connsiteY4" fmla="*/ 67606 h 2345344"/>
              <a:gd name="connsiteX5" fmla="*/ 1190625 w 3768496"/>
              <a:gd name="connsiteY5" fmla="*/ 91418 h 2345344"/>
              <a:gd name="connsiteX6" fmla="*/ 1095375 w 3768496"/>
              <a:gd name="connsiteY6" fmla="*/ 105706 h 2345344"/>
              <a:gd name="connsiteX7" fmla="*/ 1033462 w 3768496"/>
              <a:gd name="connsiteY7" fmla="*/ 153331 h 2345344"/>
              <a:gd name="connsiteX8" fmla="*/ 1019175 w 3768496"/>
              <a:gd name="connsiteY8" fmla="*/ 200956 h 2345344"/>
              <a:gd name="connsiteX9" fmla="*/ 938212 w 3768496"/>
              <a:gd name="connsiteY9" fmla="*/ 272393 h 2345344"/>
              <a:gd name="connsiteX10" fmla="*/ 804862 w 3768496"/>
              <a:gd name="connsiteY10" fmla="*/ 391456 h 2345344"/>
              <a:gd name="connsiteX11" fmla="*/ 728662 w 3768496"/>
              <a:gd name="connsiteY11" fmla="*/ 458131 h 2345344"/>
              <a:gd name="connsiteX12" fmla="*/ 595312 w 3768496"/>
              <a:gd name="connsiteY12" fmla="*/ 500993 h 2345344"/>
              <a:gd name="connsiteX13" fmla="*/ 495300 w 3768496"/>
              <a:gd name="connsiteY13" fmla="*/ 534331 h 2345344"/>
              <a:gd name="connsiteX14" fmla="*/ 347662 w 3768496"/>
              <a:gd name="connsiteY14" fmla="*/ 605768 h 2345344"/>
              <a:gd name="connsiteX15" fmla="*/ 152400 w 3768496"/>
              <a:gd name="connsiteY15" fmla="*/ 672443 h 2345344"/>
              <a:gd name="connsiteX16" fmla="*/ 76200 w 3768496"/>
              <a:gd name="connsiteY16" fmla="*/ 710543 h 2345344"/>
              <a:gd name="connsiteX17" fmla="*/ 14287 w 3768496"/>
              <a:gd name="connsiteY17" fmla="*/ 781981 h 2345344"/>
              <a:gd name="connsiteX18" fmla="*/ 0 w 3768496"/>
              <a:gd name="connsiteY18" fmla="*/ 815318 h 2345344"/>
              <a:gd name="connsiteX19" fmla="*/ 157162 w 3768496"/>
              <a:gd name="connsiteY19" fmla="*/ 891518 h 2345344"/>
              <a:gd name="connsiteX20" fmla="*/ 342900 w 3768496"/>
              <a:gd name="connsiteY20" fmla="*/ 948668 h 2345344"/>
              <a:gd name="connsiteX21" fmla="*/ 400050 w 3768496"/>
              <a:gd name="connsiteY21" fmla="*/ 972481 h 2345344"/>
              <a:gd name="connsiteX22" fmla="*/ 504825 w 3768496"/>
              <a:gd name="connsiteY22" fmla="*/ 1020106 h 2345344"/>
              <a:gd name="connsiteX23" fmla="*/ 571500 w 3768496"/>
              <a:gd name="connsiteY23" fmla="*/ 1024868 h 2345344"/>
              <a:gd name="connsiteX24" fmla="*/ 628650 w 3768496"/>
              <a:gd name="connsiteY24" fmla="*/ 1058206 h 2345344"/>
              <a:gd name="connsiteX25" fmla="*/ 671512 w 3768496"/>
              <a:gd name="connsiteY25" fmla="*/ 1058206 h 2345344"/>
              <a:gd name="connsiteX26" fmla="*/ 781050 w 3768496"/>
              <a:gd name="connsiteY26" fmla="*/ 1029631 h 2345344"/>
              <a:gd name="connsiteX27" fmla="*/ 819150 w 3768496"/>
              <a:gd name="connsiteY27" fmla="*/ 1010581 h 2345344"/>
              <a:gd name="connsiteX28" fmla="*/ 866775 w 3768496"/>
              <a:gd name="connsiteY28" fmla="*/ 1110593 h 2345344"/>
              <a:gd name="connsiteX29" fmla="*/ 914400 w 3768496"/>
              <a:gd name="connsiteY29" fmla="*/ 1172506 h 2345344"/>
              <a:gd name="connsiteX30" fmla="*/ 976312 w 3768496"/>
              <a:gd name="connsiteY30" fmla="*/ 1224893 h 2345344"/>
              <a:gd name="connsiteX31" fmla="*/ 1033462 w 3768496"/>
              <a:gd name="connsiteY31" fmla="*/ 1258231 h 2345344"/>
              <a:gd name="connsiteX32" fmla="*/ 1109662 w 3768496"/>
              <a:gd name="connsiteY32" fmla="*/ 1286806 h 2345344"/>
              <a:gd name="connsiteX33" fmla="*/ 1171575 w 3768496"/>
              <a:gd name="connsiteY33" fmla="*/ 1282043 h 2345344"/>
              <a:gd name="connsiteX34" fmla="*/ 1228725 w 3768496"/>
              <a:gd name="connsiteY34" fmla="*/ 1282043 h 2345344"/>
              <a:gd name="connsiteX35" fmla="*/ 1295400 w 3768496"/>
              <a:gd name="connsiteY35" fmla="*/ 1234418 h 2345344"/>
              <a:gd name="connsiteX36" fmla="*/ 1395412 w 3768496"/>
              <a:gd name="connsiteY36" fmla="*/ 1191556 h 2345344"/>
              <a:gd name="connsiteX37" fmla="*/ 1462087 w 3768496"/>
              <a:gd name="connsiteY37" fmla="*/ 1191556 h 2345344"/>
              <a:gd name="connsiteX38" fmla="*/ 1562100 w 3768496"/>
              <a:gd name="connsiteY38" fmla="*/ 1253468 h 2345344"/>
              <a:gd name="connsiteX39" fmla="*/ 1590675 w 3768496"/>
              <a:gd name="connsiteY39" fmla="*/ 1291568 h 2345344"/>
              <a:gd name="connsiteX40" fmla="*/ 1709737 w 3768496"/>
              <a:gd name="connsiteY40" fmla="*/ 1439206 h 2345344"/>
              <a:gd name="connsiteX41" fmla="*/ 1781175 w 3768496"/>
              <a:gd name="connsiteY41" fmla="*/ 1577318 h 2345344"/>
              <a:gd name="connsiteX42" fmla="*/ 1828800 w 3768496"/>
              <a:gd name="connsiteY42" fmla="*/ 1691618 h 2345344"/>
              <a:gd name="connsiteX43" fmla="*/ 1881187 w 3768496"/>
              <a:gd name="connsiteY43" fmla="*/ 1782106 h 2345344"/>
              <a:gd name="connsiteX44" fmla="*/ 1924050 w 3768496"/>
              <a:gd name="connsiteY44" fmla="*/ 1863068 h 2345344"/>
              <a:gd name="connsiteX45" fmla="*/ 2009775 w 3768496"/>
              <a:gd name="connsiteY45" fmla="*/ 1977368 h 2345344"/>
              <a:gd name="connsiteX46" fmla="*/ 2047875 w 3768496"/>
              <a:gd name="connsiteY46" fmla="*/ 2029756 h 2345344"/>
              <a:gd name="connsiteX47" fmla="*/ 2062162 w 3768496"/>
              <a:gd name="connsiteY47" fmla="*/ 2115481 h 2345344"/>
              <a:gd name="connsiteX48" fmla="*/ 2085975 w 3768496"/>
              <a:gd name="connsiteY48" fmla="*/ 2201206 h 2345344"/>
              <a:gd name="connsiteX49" fmla="*/ 2105025 w 3768496"/>
              <a:gd name="connsiteY49" fmla="*/ 2263118 h 2345344"/>
              <a:gd name="connsiteX50" fmla="*/ 2190750 w 3768496"/>
              <a:gd name="connsiteY50" fmla="*/ 2325031 h 2345344"/>
              <a:gd name="connsiteX51" fmla="*/ 2362200 w 3768496"/>
              <a:gd name="connsiteY51" fmla="*/ 2344081 h 2345344"/>
              <a:gd name="connsiteX52" fmla="*/ 2495550 w 3768496"/>
              <a:gd name="connsiteY52" fmla="*/ 2339318 h 2345344"/>
              <a:gd name="connsiteX53" fmla="*/ 2685999 w 3768496"/>
              <a:gd name="connsiteY53" fmla="*/ 2277608 h 2345344"/>
              <a:gd name="connsiteX54" fmla="*/ 2819400 w 3768496"/>
              <a:gd name="connsiteY54" fmla="*/ 2253593 h 2345344"/>
              <a:gd name="connsiteX55" fmla="*/ 3334432 w 3768496"/>
              <a:gd name="connsiteY55" fmla="*/ 1987333 h 2345344"/>
              <a:gd name="connsiteX56" fmla="*/ 3338715 w 3768496"/>
              <a:gd name="connsiteY56" fmla="*/ 1867941 h 2345344"/>
              <a:gd name="connsiteX57" fmla="*/ 3153281 w 3768496"/>
              <a:gd name="connsiteY57" fmla="*/ 1701180 h 2345344"/>
              <a:gd name="connsiteX58" fmla="*/ 3071939 w 3768496"/>
              <a:gd name="connsiteY58" fmla="*/ 1586843 h 2345344"/>
              <a:gd name="connsiteX59" fmla="*/ 2986238 w 3768496"/>
              <a:gd name="connsiteY59" fmla="*/ 1377293 h 2345344"/>
              <a:gd name="connsiteX60" fmla="*/ 2957715 w 3768496"/>
              <a:gd name="connsiteY60" fmla="*/ 1282043 h 2345344"/>
              <a:gd name="connsiteX61" fmla="*/ 2967037 w 3768496"/>
              <a:gd name="connsiteY61" fmla="*/ 1134406 h 2345344"/>
              <a:gd name="connsiteX62" fmla="*/ 3128962 w 3768496"/>
              <a:gd name="connsiteY62" fmla="*/ 1020106 h 2345344"/>
              <a:gd name="connsiteX63" fmla="*/ 3448050 w 3768496"/>
              <a:gd name="connsiteY63" fmla="*/ 839131 h 2345344"/>
              <a:gd name="connsiteX64" fmla="*/ 3768496 w 3768496"/>
              <a:gd name="connsiteY64" fmla="*/ 696146 h 2345344"/>
              <a:gd name="connsiteX65" fmla="*/ 3767059 w 3768496"/>
              <a:gd name="connsiteY65" fmla="*/ 339178 h 2345344"/>
              <a:gd name="connsiteX66" fmla="*/ 3760659 w 3768496"/>
              <a:gd name="connsiteY66" fmla="*/ 0 h 2345344"/>
              <a:gd name="connsiteX0" fmla="*/ 1581150 w 3768496"/>
              <a:gd name="connsiteY0" fmla="*/ 19981 h 2344081"/>
              <a:gd name="connsiteX1" fmla="*/ 1547812 w 3768496"/>
              <a:gd name="connsiteY1" fmla="*/ 96181 h 2344081"/>
              <a:gd name="connsiteX2" fmla="*/ 1533525 w 3768496"/>
              <a:gd name="connsiteY2" fmla="*/ 96181 h 2344081"/>
              <a:gd name="connsiteX3" fmla="*/ 1409700 w 3768496"/>
              <a:gd name="connsiteY3" fmla="*/ 81893 h 2344081"/>
              <a:gd name="connsiteX4" fmla="*/ 1309687 w 3768496"/>
              <a:gd name="connsiteY4" fmla="*/ 67606 h 2344081"/>
              <a:gd name="connsiteX5" fmla="*/ 1190625 w 3768496"/>
              <a:gd name="connsiteY5" fmla="*/ 91418 h 2344081"/>
              <a:gd name="connsiteX6" fmla="*/ 1095375 w 3768496"/>
              <a:gd name="connsiteY6" fmla="*/ 105706 h 2344081"/>
              <a:gd name="connsiteX7" fmla="*/ 1033462 w 3768496"/>
              <a:gd name="connsiteY7" fmla="*/ 153331 h 2344081"/>
              <a:gd name="connsiteX8" fmla="*/ 1019175 w 3768496"/>
              <a:gd name="connsiteY8" fmla="*/ 200956 h 2344081"/>
              <a:gd name="connsiteX9" fmla="*/ 938212 w 3768496"/>
              <a:gd name="connsiteY9" fmla="*/ 272393 h 2344081"/>
              <a:gd name="connsiteX10" fmla="*/ 804862 w 3768496"/>
              <a:gd name="connsiteY10" fmla="*/ 391456 h 2344081"/>
              <a:gd name="connsiteX11" fmla="*/ 728662 w 3768496"/>
              <a:gd name="connsiteY11" fmla="*/ 458131 h 2344081"/>
              <a:gd name="connsiteX12" fmla="*/ 595312 w 3768496"/>
              <a:gd name="connsiteY12" fmla="*/ 500993 h 2344081"/>
              <a:gd name="connsiteX13" fmla="*/ 495300 w 3768496"/>
              <a:gd name="connsiteY13" fmla="*/ 534331 h 2344081"/>
              <a:gd name="connsiteX14" fmla="*/ 347662 w 3768496"/>
              <a:gd name="connsiteY14" fmla="*/ 605768 h 2344081"/>
              <a:gd name="connsiteX15" fmla="*/ 152400 w 3768496"/>
              <a:gd name="connsiteY15" fmla="*/ 672443 h 2344081"/>
              <a:gd name="connsiteX16" fmla="*/ 76200 w 3768496"/>
              <a:gd name="connsiteY16" fmla="*/ 710543 h 2344081"/>
              <a:gd name="connsiteX17" fmla="*/ 14287 w 3768496"/>
              <a:gd name="connsiteY17" fmla="*/ 781981 h 2344081"/>
              <a:gd name="connsiteX18" fmla="*/ 0 w 3768496"/>
              <a:gd name="connsiteY18" fmla="*/ 815318 h 2344081"/>
              <a:gd name="connsiteX19" fmla="*/ 157162 w 3768496"/>
              <a:gd name="connsiteY19" fmla="*/ 891518 h 2344081"/>
              <a:gd name="connsiteX20" fmla="*/ 342900 w 3768496"/>
              <a:gd name="connsiteY20" fmla="*/ 948668 h 2344081"/>
              <a:gd name="connsiteX21" fmla="*/ 400050 w 3768496"/>
              <a:gd name="connsiteY21" fmla="*/ 972481 h 2344081"/>
              <a:gd name="connsiteX22" fmla="*/ 504825 w 3768496"/>
              <a:gd name="connsiteY22" fmla="*/ 1020106 h 2344081"/>
              <a:gd name="connsiteX23" fmla="*/ 571500 w 3768496"/>
              <a:gd name="connsiteY23" fmla="*/ 1024868 h 2344081"/>
              <a:gd name="connsiteX24" fmla="*/ 628650 w 3768496"/>
              <a:gd name="connsiteY24" fmla="*/ 1058206 h 2344081"/>
              <a:gd name="connsiteX25" fmla="*/ 671512 w 3768496"/>
              <a:gd name="connsiteY25" fmla="*/ 1058206 h 2344081"/>
              <a:gd name="connsiteX26" fmla="*/ 781050 w 3768496"/>
              <a:gd name="connsiteY26" fmla="*/ 1029631 h 2344081"/>
              <a:gd name="connsiteX27" fmla="*/ 819150 w 3768496"/>
              <a:gd name="connsiteY27" fmla="*/ 1010581 h 2344081"/>
              <a:gd name="connsiteX28" fmla="*/ 866775 w 3768496"/>
              <a:gd name="connsiteY28" fmla="*/ 1110593 h 2344081"/>
              <a:gd name="connsiteX29" fmla="*/ 914400 w 3768496"/>
              <a:gd name="connsiteY29" fmla="*/ 1172506 h 2344081"/>
              <a:gd name="connsiteX30" fmla="*/ 976312 w 3768496"/>
              <a:gd name="connsiteY30" fmla="*/ 1224893 h 2344081"/>
              <a:gd name="connsiteX31" fmla="*/ 1033462 w 3768496"/>
              <a:gd name="connsiteY31" fmla="*/ 1258231 h 2344081"/>
              <a:gd name="connsiteX32" fmla="*/ 1109662 w 3768496"/>
              <a:gd name="connsiteY32" fmla="*/ 1286806 h 2344081"/>
              <a:gd name="connsiteX33" fmla="*/ 1171575 w 3768496"/>
              <a:gd name="connsiteY33" fmla="*/ 1282043 h 2344081"/>
              <a:gd name="connsiteX34" fmla="*/ 1228725 w 3768496"/>
              <a:gd name="connsiteY34" fmla="*/ 1282043 h 2344081"/>
              <a:gd name="connsiteX35" fmla="*/ 1295400 w 3768496"/>
              <a:gd name="connsiteY35" fmla="*/ 1234418 h 2344081"/>
              <a:gd name="connsiteX36" fmla="*/ 1395412 w 3768496"/>
              <a:gd name="connsiteY36" fmla="*/ 1191556 h 2344081"/>
              <a:gd name="connsiteX37" fmla="*/ 1462087 w 3768496"/>
              <a:gd name="connsiteY37" fmla="*/ 1191556 h 2344081"/>
              <a:gd name="connsiteX38" fmla="*/ 1562100 w 3768496"/>
              <a:gd name="connsiteY38" fmla="*/ 1253468 h 2344081"/>
              <a:gd name="connsiteX39" fmla="*/ 1590675 w 3768496"/>
              <a:gd name="connsiteY39" fmla="*/ 1291568 h 2344081"/>
              <a:gd name="connsiteX40" fmla="*/ 1709737 w 3768496"/>
              <a:gd name="connsiteY40" fmla="*/ 1439206 h 2344081"/>
              <a:gd name="connsiteX41" fmla="*/ 1781175 w 3768496"/>
              <a:gd name="connsiteY41" fmla="*/ 1577318 h 2344081"/>
              <a:gd name="connsiteX42" fmla="*/ 1828800 w 3768496"/>
              <a:gd name="connsiteY42" fmla="*/ 1691618 h 2344081"/>
              <a:gd name="connsiteX43" fmla="*/ 1881187 w 3768496"/>
              <a:gd name="connsiteY43" fmla="*/ 1782106 h 2344081"/>
              <a:gd name="connsiteX44" fmla="*/ 1924050 w 3768496"/>
              <a:gd name="connsiteY44" fmla="*/ 1863068 h 2344081"/>
              <a:gd name="connsiteX45" fmla="*/ 2009775 w 3768496"/>
              <a:gd name="connsiteY45" fmla="*/ 1977368 h 2344081"/>
              <a:gd name="connsiteX46" fmla="*/ 2047875 w 3768496"/>
              <a:gd name="connsiteY46" fmla="*/ 2029756 h 2344081"/>
              <a:gd name="connsiteX47" fmla="*/ 2062162 w 3768496"/>
              <a:gd name="connsiteY47" fmla="*/ 2115481 h 2344081"/>
              <a:gd name="connsiteX48" fmla="*/ 2085975 w 3768496"/>
              <a:gd name="connsiteY48" fmla="*/ 2201206 h 2344081"/>
              <a:gd name="connsiteX49" fmla="*/ 2105025 w 3768496"/>
              <a:gd name="connsiteY49" fmla="*/ 2263118 h 2344081"/>
              <a:gd name="connsiteX50" fmla="*/ 2190750 w 3768496"/>
              <a:gd name="connsiteY50" fmla="*/ 2325031 h 2344081"/>
              <a:gd name="connsiteX51" fmla="*/ 2362200 w 3768496"/>
              <a:gd name="connsiteY51" fmla="*/ 2344081 h 2344081"/>
              <a:gd name="connsiteX52" fmla="*/ 2685999 w 3768496"/>
              <a:gd name="connsiteY52" fmla="*/ 2277608 h 2344081"/>
              <a:gd name="connsiteX53" fmla="*/ 2819400 w 3768496"/>
              <a:gd name="connsiteY53" fmla="*/ 2253593 h 2344081"/>
              <a:gd name="connsiteX54" fmla="*/ 3334432 w 3768496"/>
              <a:gd name="connsiteY54" fmla="*/ 1987333 h 2344081"/>
              <a:gd name="connsiteX55" fmla="*/ 3338715 w 3768496"/>
              <a:gd name="connsiteY55" fmla="*/ 1867941 h 2344081"/>
              <a:gd name="connsiteX56" fmla="*/ 3153281 w 3768496"/>
              <a:gd name="connsiteY56" fmla="*/ 1701180 h 2344081"/>
              <a:gd name="connsiteX57" fmla="*/ 3071939 w 3768496"/>
              <a:gd name="connsiteY57" fmla="*/ 1586843 h 2344081"/>
              <a:gd name="connsiteX58" fmla="*/ 2986238 w 3768496"/>
              <a:gd name="connsiteY58" fmla="*/ 1377293 h 2344081"/>
              <a:gd name="connsiteX59" fmla="*/ 2957715 w 3768496"/>
              <a:gd name="connsiteY59" fmla="*/ 1282043 h 2344081"/>
              <a:gd name="connsiteX60" fmla="*/ 2967037 w 3768496"/>
              <a:gd name="connsiteY60" fmla="*/ 1134406 h 2344081"/>
              <a:gd name="connsiteX61" fmla="*/ 3128962 w 3768496"/>
              <a:gd name="connsiteY61" fmla="*/ 1020106 h 2344081"/>
              <a:gd name="connsiteX62" fmla="*/ 3448050 w 3768496"/>
              <a:gd name="connsiteY62" fmla="*/ 839131 h 2344081"/>
              <a:gd name="connsiteX63" fmla="*/ 3768496 w 3768496"/>
              <a:gd name="connsiteY63" fmla="*/ 696146 h 2344081"/>
              <a:gd name="connsiteX64" fmla="*/ 3767059 w 3768496"/>
              <a:gd name="connsiteY64" fmla="*/ 339178 h 2344081"/>
              <a:gd name="connsiteX65" fmla="*/ 3760659 w 3768496"/>
              <a:gd name="connsiteY65" fmla="*/ 0 h 2344081"/>
              <a:gd name="connsiteX0" fmla="*/ 1581150 w 3768496"/>
              <a:gd name="connsiteY0" fmla="*/ 19981 h 2325031"/>
              <a:gd name="connsiteX1" fmla="*/ 1547812 w 3768496"/>
              <a:gd name="connsiteY1" fmla="*/ 96181 h 2325031"/>
              <a:gd name="connsiteX2" fmla="*/ 1533525 w 3768496"/>
              <a:gd name="connsiteY2" fmla="*/ 96181 h 2325031"/>
              <a:gd name="connsiteX3" fmla="*/ 1409700 w 3768496"/>
              <a:gd name="connsiteY3" fmla="*/ 81893 h 2325031"/>
              <a:gd name="connsiteX4" fmla="*/ 1309687 w 3768496"/>
              <a:gd name="connsiteY4" fmla="*/ 67606 h 2325031"/>
              <a:gd name="connsiteX5" fmla="*/ 1190625 w 3768496"/>
              <a:gd name="connsiteY5" fmla="*/ 91418 h 2325031"/>
              <a:gd name="connsiteX6" fmla="*/ 1095375 w 3768496"/>
              <a:gd name="connsiteY6" fmla="*/ 105706 h 2325031"/>
              <a:gd name="connsiteX7" fmla="*/ 1033462 w 3768496"/>
              <a:gd name="connsiteY7" fmla="*/ 153331 h 2325031"/>
              <a:gd name="connsiteX8" fmla="*/ 1019175 w 3768496"/>
              <a:gd name="connsiteY8" fmla="*/ 200956 h 2325031"/>
              <a:gd name="connsiteX9" fmla="*/ 938212 w 3768496"/>
              <a:gd name="connsiteY9" fmla="*/ 272393 h 2325031"/>
              <a:gd name="connsiteX10" fmla="*/ 804862 w 3768496"/>
              <a:gd name="connsiteY10" fmla="*/ 391456 h 2325031"/>
              <a:gd name="connsiteX11" fmla="*/ 728662 w 3768496"/>
              <a:gd name="connsiteY11" fmla="*/ 458131 h 2325031"/>
              <a:gd name="connsiteX12" fmla="*/ 595312 w 3768496"/>
              <a:gd name="connsiteY12" fmla="*/ 500993 h 2325031"/>
              <a:gd name="connsiteX13" fmla="*/ 495300 w 3768496"/>
              <a:gd name="connsiteY13" fmla="*/ 534331 h 2325031"/>
              <a:gd name="connsiteX14" fmla="*/ 347662 w 3768496"/>
              <a:gd name="connsiteY14" fmla="*/ 605768 h 2325031"/>
              <a:gd name="connsiteX15" fmla="*/ 152400 w 3768496"/>
              <a:gd name="connsiteY15" fmla="*/ 672443 h 2325031"/>
              <a:gd name="connsiteX16" fmla="*/ 76200 w 3768496"/>
              <a:gd name="connsiteY16" fmla="*/ 710543 h 2325031"/>
              <a:gd name="connsiteX17" fmla="*/ 14287 w 3768496"/>
              <a:gd name="connsiteY17" fmla="*/ 781981 h 2325031"/>
              <a:gd name="connsiteX18" fmla="*/ 0 w 3768496"/>
              <a:gd name="connsiteY18" fmla="*/ 815318 h 2325031"/>
              <a:gd name="connsiteX19" fmla="*/ 157162 w 3768496"/>
              <a:gd name="connsiteY19" fmla="*/ 891518 h 2325031"/>
              <a:gd name="connsiteX20" fmla="*/ 342900 w 3768496"/>
              <a:gd name="connsiteY20" fmla="*/ 948668 h 2325031"/>
              <a:gd name="connsiteX21" fmla="*/ 400050 w 3768496"/>
              <a:gd name="connsiteY21" fmla="*/ 972481 h 2325031"/>
              <a:gd name="connsiteX22" fmla="*/ 504825 w 3768496"/>
              <a:gd name="connsiteY22" fmla="*/ 1020106 h 2325031"/>
              <a:gd name="connsiteX23" fmla="*/ 571500 w 3768496"/>
              <a:gd name="connsiteY23" fmla="*/ 1024868 h 2325031"/>
              <a:gd name="connsiteX24" fmla="*/ 628650 w 3768496"/>
              <a:gd name="connsiteY24" fmla="*/ 1058206 h 2325031"/>
              <a:gd name="connsiteX25" fmla="*/ 671512 w 3768496"/>
              <a:gd name="connsiteY25" fmla="*/ 1058206 h 2325031"/>
              <a:gd name="connsiteX26" fmla="*/ 781050 w 3768496"/>
              <a:gd name="connsiteY26" fmla="*/ 1029631 h 2325031"/>
              <a:gd name="connsiteX27" fmla="*/ 819150 w 3768496"/>
              <a:gd name="connsiteY27" fmla="*/ 1010581 h 2325031"/>
              <a:gd name="connsiteX28" fmla="*/ 866775 w 3768496"/>
              <a:gd name="connsiteY28" fmla="*/ 1110593 h 2325031"/>
              <a:gd name="connsiteX29" fmla="*/ 914400 w 3768496"/>
              <a:gd name="connsiteY29" fmla="*/ 1172506 h 2325031"/>
              <a:gd name="connsiteX30" fmla="*/ 976312 w 3768496"/>
              <a:gd name="connsiteY30" fmla="*/ 1224893 h 2325031"/>
              <a:gd name="connsiteX31" fmla="*/ 1033462 w 3768496"/>
              <a:gd name="connsiteY31" fmla="*/ 1258231 h 2325031"/>
              <a:gd name="connsiteX32" fmla="*/ 1109662 w 3768496"/>
              <a:gd name="connsiteY32" fmla="*/ 1286806 h 2325031"/>
              <a:gd name="connsiteX33" fmla="*/ 1171575 w 3768496"/>
              <a:gd name="connsiteY33" fmla="*/ 1282043 h 2325031"/>
              <a:gd name="connsiteX34" fmla="*/ 1228725 w 3768496"/>
              <a:gd name="connsiteY34" fmla="*/ 1282043 h 2325031"/>
              <a:gd name="connsiteX35" fmla="*/ 1295400 w 3768496"/>
              <a:gd name="connsiteY35" fmla="*/ 1234418 h 2325031"/>
              <a:gd name="connsiteX36" fmla="*/ 1395412 w 3768496"/>
              <a:gd name="connsiteY36" fmla="*/ 1191556 h 2325031"/>
              <a:gd name="connsiteX37" fmla="*/ 1462087 w 3768496"/>
              <a:gd name="connsiteY37" fmla="*/ 1191556 h 2325031"/>
              <a:gd name="connsiteX38" fmla="*/ 1562100 w 3768496"/>
              <a:gd name="connsiteY38" fmla="*/ 1253468 h 2325031"/>
              <a:gd name="connsiteX39" fmla="*/ 1590675 w 3768496"/>
              <a:gd name="connsiteY39" fmla="*/ 1291568 h 2325031"/>
              <a:gd name="connsiteX40" fmla="*/ 1709737 w 3768496"/>
              <a:gd name="connsiteY40" fmla="*/ 1439206 h 2325031"/>
              <a:gd name="connsiteX41" fmla="*/ 1781175 w 3768496"/>
              <a:gd name="connsiteY41" fmla="*/ 1577318 h 2325031"/>
              <a:gd name="connsiteX42" fmla="*/ 1828800 w 3768496"/>
              <a:gd name="connsiteY42" fmla="*/ 1691618 h 2325031"/>
              <a:gd name="connsiteX43" fmla="*/ 1881187 w 3768496"/>
              <a:gd name="connsiteY43" fmla="*/ 1782106 h 2325031"/>
              <a:gd name="connsiteX44" fmla="*/ 1924050 w 3768496"/>
              <a:gd name="connsiteY44" fmla="*/ 1863068 h 2325031"/>
              <a:gd name="connsiteX45" fmla="*/ 2009775 w 3768496"/>
              <a:gd name="connsiteY45" fmla="*/ 1977368 h 2325031"/>
              <a:gd name="connsiteX46" fmla="*/ 2047875 w 3768496"/>
              <a:gd name="connsiteY46" fmla="*/ 2029756 h 2325031"/>
              <a:gd name="connsiteX47" fmla="*/ 2062162 w 3768496"/>
              <a:gd name="connsiteY47" fmla="*/ 2115481 h 2325031"/>
              <a:gd name="connsiteX48" fmla="*/ 2085975 w 3768496"/>
              <a:gd name="connsiteY48" fmla="*/ 2201206 h 2325031"/>
              <a:gd name="connsiteX49" fmla="*/ 2105025 w 3768496"/>
              <a:gd name="connsiteY49" fmla="*/ 2263118 h 2325031"/>
              <a:gd name="connsiteX50" fmla="*/ 2190750 w 3768496"/>
              <a:gd name="connsiteY50" fmla="*/ 2325031 h 2325031"/>
              <a:gd name="connsiteX51" fmla="*/ 2381351 w 3768496"/>
              <a:gd name="connsiteY51" fmla="*/ 2320360 h 2325031"/>
              <a:gd name="connsiteX52" fmla="*/ 2685999 w 3768496"/>
              <a:gd name="connsiteY52" fmla="*/ 2277608 h 2325031"/>
              <a:gd name="connsiteX53" fmla="*/ 2819400 w 3768496"/>
              <a:gd name="connsiteY53" fmla="*/ 2253593 h 2325031"/>
              <a:gd name="connsiteX54" fmla="*/ 3334432 w 3768496"/>
              <a:gd name="connsiteY54" fmla="*/ 1987333 h 2325031"/>
              <a:gd name="connsiteX55" fmla="*/ 3338715 w 3768496"/>
              <a:gd name="connsiteY55" fmla="*/ 1867941 h 2325031"/>
              <a:gd name="connsiteX56" fmla="*/ 3153281 w 3768496"/>
              <a:gd name="connsiteY56" fmla="*/ 1701180 h 2325031"/>
              <a:gd name="connsiteX57" fmla="*/ 3071939 w 3768496"/>
              <a:gd name="connsiteY57" fmla="*/ 1586843 h 2325031"/>
              <a:gd name="connsiteX58" fmla="*/ 2986238 w 3768496"/>
              <a:gd name="connsiteY58" fmla="*/ 1377293 h 2325031"/>
              <a:gd name="connsiteX59" fmla="*/ 2957715 w 3768496"/>
              <a:gd name="connsiteY59" fmla="*/ 1282043 h 2325031"/>
              <a:gd name="connsiteX60" fmla="*/ 2967037 w 3768496"/>
              <a:gd name="connsiteY60" fmla="*/ 1134406 h 2325031"/>
              <a:gd name="connsiteX61" fmla="*/ 3128962 w 3768496"/>
              <a:gd name="connsiteY61" fmla="*/ 1020106 h 2325031"/>
              <a:gd name="connsiteX62" fmla="*/ 3448050 w 3768496"/>
              <a:gd name="connsiteY62" fmla="*/ 839131 h 2325031"/>
              <a:gd name="connsiteX63" fmla="*/ 3768496 w 3768496"/>
              <a:gd name="connsiteY63" fmla="*/ 696146 h 2325031"/>
              <a:gd name="connsiteX64" fmla="*/ 3767059 w 3768496"/>
              <a:gd name="connsiteY64" fmla="*/ 339178 h 2325031"/>
              <a:gd name="connsiteX65" fmla="*/ 3760659 w 3768496"/>
              <a:gd name="connsiteY65" fmla="*/ 0 h 2325031"/>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590675 w 3768496"/>
              <a:gd name="connsiteY39" fmla="*/ 1291568 h 2320360"/>
              <a:gd name="connsiteX40" fmla="*/ 1709737 w 3768496"/>
              <a:gd name="connsiteY40" fmla="*/ 1439206 h 2320360"/>
              <a:gd name="connsiteX41" fmla="*/ 1781175 w 3768496"/>
              <a:gd name="connsiteY41" fmla="*/ 1577318 h 2320360"/>
              <a:gd name="connsiteX42" fmla="*/ 1828800 w 3768496"/>
              <a:gd name="connsiteY42" fmla="*/ 1691618 h 2320360"/>
              <a:gd name="connsiteX43" fmla="*/ 1881187 w 3768496"/>
              <a:gd name="connsiteY43" fmla="*/ 1782106 h 2320360"/>
              <a:gd name="connsiteX44" fmla="*/ 1924050 w 3768496"/>
              <a:gd name="connsiteY44" fmla="*/ 1863068 h 2320360"/>
              <a:gd name="connsiteX45" fmla="*/ 2009775 w 3768496"/>
              <a:gd name="connsiteY45" fmla="*/ 1977368 h 2320360"/>
              <a:gd name="connsiteX46" fmla="*/ 2047875 w 3768496"/>
              <a:gd name="connsiteY46" fmla="*/ 2029756 h 2320360"/>
              <a:gd name="connsiteX47" fmla="*/ 2062162 w 3768496"/>
              <a:gd name="connsiteY47" fmla="*/ 2115481 h 2320360"/>
              <a:gd name="connsiteX48" fmla="*/ 2085975 w 3768496"/>
              <a:gd name="connsiteY48" fmla="*/ 2201206 h 2320360"/>
              <a:gd name="connsiteX49" fmla="*/ 2105025 w 3768496"/>
              <a:gd name="connsiteY49" fmla="*/ 2263118 h 2320360"/>
              <a:gd name="connsiteX50" fmla="*/ 2381351 w 3768496"/>
              <a:gd name="connsiteY50" fmla="*/ 2320360 h 2320360"/>
              <a:gd name="connsiteX51" fmla="*/ 2685999 w 3768496"/>
              <a:gd name="connsiteY51" fmla="*/ 2277608 h 2320360"/>
              <a:gd name="connsiteX52" fmla="*/ 2819400 w 3768496"/>
              <a:gd name="connsiteY52" fmla="*/ 2253593 h 2320360"/>
              <a:gd name="connsiteX53" fmla="*/ 3334432 w 3768496"/>
              <a:gd name="connsiteY53" fmla="*/ 1987333 h 2320360"/>
              <a:gd name="connsiteX54" fmla="*/ 3338715 w 3768496"/>
              <a:gd name="connsiteY54" fmla="*/ 1867941 h 2320360"/>
              <a:gd name="connsiteX55" fmla="*/ 3153281 w 3768496"/>
              <a:gd name="connsiteY55" fmla="*/ 1701180 h 2320360"/>
              <a:gd name="connsiteX56" fmla="*/ 3071939 w 3768496"/>
              <a:gd name="connsiteY56" fmla="*/ 1586843 h 2320360"/>
              <a:gd name="connsiteX57" fmla="*/ 2986238 w 3768496"/>
              <a:gd name="connsiteY57" fmla="*/ 1377293 h 2320360"/>
              <a:gd name="connsiteX58" fmla="*/ 2957715 w 3768496"/>
              <a:gd name="connsiteY58" fmla="*/ 1282043 h 2320360"/>
              <a:gd name="connsiteX59" fmla="*/ 2967037 w 3768496"/>
              <a:gd name="connsiteY59" fmla="*/ 1134406 h 2320360"/>
              <a:gd name="connsiteX60" fmla="*/ 3128962 w 3768496"/>
              <a:gd name="connsiteY60" fmla="*/ 1020106 h 2320360"/>
              <a:gd name="connsiteX61" fmla="*/ 3448050 w 3768496"/>
              <a:gd name="connsiteY61" fmla="*/ 839131 h 2320360"/>
              <a:gd name="connsiteX62" fmla="*/ 3768496 w 3768496"/>
              <a:gd name="connsiteY62" fmla="*/ 696146 h 2320360"/>
              <a:gd name="connsiteX63" fmla="*/ 3767059 w 3768496"/>
              <a:gd name="connsiteY63" fmla="*/ 339178 h 2320360"/>
              <a:gd name="connsiteX64" fmla="*/ 3760659 w 3768496"/>
              <a:gd name="connsiteY64"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590675 w 3768496"/>
              <a:gd name="connsiteY39" fmla="*/ 1291568 h 2320360"/>
              <a:gd name="connsiteX40" fmla="*/ 1709737 w 3768496"/>
              <a:gd name="connsiteY40" fmla="*/ 1439206 h 2320360"/>
              <a:gd name="connsiteX41" fmla="*/ 1781175 w 3768496"/>
              <a:gd name="connsiteY41" fmla="*/ 1577318 h 2320360"/>
              <a:gd name="connsiteX42" fmla="*/ 1828800 w 3768496"/>
              <a:gd name="connsiteY42" fmla="*/ 1691618 h 2320360"/>
              <a:gd name="connsiteX43" fmla="*/ 1881187 w 3768496"/>
              <a:gd name="connsiteY43" fmla="*/ 1782106 h 2320360"/>
              <a:gd name="connsiteX44" fmla="*/ 1924050 w 3768496"/>
              <a:gd name="connsiteY44" fmla="*/ 1863068 h 2320360"/>
              <a:gd name="connsiteX45" fmla="*/ 2009775 w 3768496"/>
              <a:gd name="connsiteY45" fmla="*/ 1977368 h 2320360"/>
              <a:gd name="connsiteX46" fmla="*/ 2047875 w 3768496"/>
              <a:gd name="connsiteY46" fmla="*/ 2029756 h 2320360"/>
              <a:gd name="connsiteX47" fmla="*/ 2062162 w 3768496"/>
              <a:gd name="connsiteY47" fmla="*/ 2115481 h 2320360"/>
              <a:gd name="connsiteX48" fmla="*/ 2085975 w 3768496"/>
              <a:gd name="connsiteY48" fmla="*/ 2201206 h 2320360"/>
              <a:gd name="connsiteX49" fmla="*/ 2181630 w 3768496"/>
              <a:gd name="connsiteY49" fmla="*/ 2301071 h 2320360"/>
              <a:gd name="connsiteX50" fmla="*/ 2381351 w 3768496"/>
              <a:gd name="connsiteY50" fmla="*/ 2320360 h 2320360"/>
              <a:gd name="connsiteX51" fmla="*/ 2685999 w 3768496"/>
              <a:gd name="connsiteY51" fmla="*/ 2277608 h 2320360"/>
              <a:gd name="connsiteX52" fmla="*/ 2819400 w 3768496"/>
              <a:gd name="connsiteY52" fmla="*/ 2253593 h 2320360"/>
              <a:gd name="connsiteX53" fmla="*/ 3334432 w 3768496"/>
              <a:gd name="connsiteY53" fmla="*/ 1987333 h 2320360"/>
              <a:gd name="connsiteX54" fmla="*/ 3338715 w 3768496"/>
              <a:gd name="connsiteY54" fmla="*/ 1867941 h 2320360"/>
              <a:gd name="connsiteX55" fmla="*/ 3153281 w 3768496"/>
              <a:gd name="connsiteY55" fmla="*/ 1701180 h 2320360"/>
              <a:gd name="connsiteX56" fmla="*/ 3071939 w 3768496"/>
              <a:gd name="connsiteY56" fmla="*/ 1586843 h 2320360"/>
              <a:gd name="connsiteX57" fmla="*/ 2986238 w 3768496"/>
              <a:gd name="connsiteY57" fmla="*/ 1377293 h 2320360"/>
              <a:gd name="connsiteX58" fmla="*/ 2957715 w 3768496"/>
              <a:gd name="connsiteY58" fmla="*/ 1282043 h 2320360"/>
              <a:gd name="connsiteX59" fmla="*/ 2967037 w 3768496"/>
              <a:gd name="connsiteY59" fmla="*/ 1134406 h 2320360"/>
              <a:gd name="connsiteX60" fmla="*/ 3128962 w 3768496"/>
              <a:gd name="connsiteY60" fmla="*/ 1020106 h 2320360"/>
              <a:gd name="connsiteX61" fmla="*/ 3448050 w 3768496"/>
              <a:gd name="connsiteY61" fmla="*/ 839131 h 2320360"/>
              <a:gd name="connsiteX62" fmla="*/ 3768496 w 3768496"/>
              <a:gd name="connsiteY62" fmla="*/ 696146 h 2320360"/>
              <a:gd name="connsiteX63" fmla="*/ 3767059 w 3768496"/>
              <a:gd name="connsiteY63" fmla="*/ 339178 h 2320360"/>
              <a:gd name="connsiteX64" fmla="*/ 3760659 w 3768496"/>
              <a:gd name="connsiteY64"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590675 w 3768496"/>
              <a:gd name="connsiteY39" fmla="*/ 1291568 h 2320360"/>
              <a:gd name="connsiteX40" fmla="*/ 1709737 w 3768496"/>
              <a:gd name="connsiteY40" fmla="*/ 1439206 h 2320360"/>
              <a:gd name="connsiteX41" fmla="*/ 1781175 w 3768496"/>
              <a:gd name="connsiteY41" fmla="*/ 1577318 h 2320360"/>
              <a:gd name="connsiteX42" fmla="*/ 1828800 w 3768496"/>
              <a:gd name="connsiteY42" fmla="*/ 1691618 h 2320360"/>
              <a:gd name="connsiteX43" fmla="*/ 1881187 w 3768496"/>
              <a:gd name="connsiteY43" fmla="*/ 1782106 h 2320360"/>
              <a:gd name="connsiteX44" fmla="*/ 1924050 w 3768496"/>
              <a:gd name="connsiteY44" fmla="*/ 1863068 h 2320360"/>
              <a:gd name="connsiteX45" fmla="*/ 2009775 w 3768496"/>
              <a:gd name="connsiteY45" fmla="*/ 1977368 h 2320360"/>
              <a:gd name="connsiteX46" fmla="*/ 2047875 w 3768496"/>
              <a:gd name="connsiteY46" fmla="*/ 2029756 h 2320360"/>
              <a:gd name="connsiteX47" fmla="*/ 2062162 w 3768496"/>
              <a:gd name="connsiteY47" fmla="*/ 2115481 h 2320360"/>
              <a:gd name="connsiteX48" fmla="*/ 2085975 w 3768496"/>
              <a:gd name="connsiteY48" fmla="*/ 2201206 h 2320360"/>
              <a:gd name="connsiteX49" fmla="*/ 2181630 w 3768496"/>
              <a:gd name="connsiteY49" fmla="*/ 2301071 h 2320360"/>
              <a:gd name="connsiteX50" fmla="*/ 2381351 w 3768496"/>
              <a:gd name="connsiteY50" fmla="*/ 2320360 h 2320360"/>
              <a:gd name="connsiteX51" fmla="*/ 2685999 w 3768496"/>
              <a:gd name="connsiteY51" fmla="*/ 2277608 h 2320360"/>
              <a:gd name="connsiteX52" fmla="*/ 2924731 w 3768496"/>
              <a:gd name="connsiteY52" fmla="*/ 2201408 h 2320360"/>
              <a:gd name="connsiteX53" fmla="*/ 3334432 w 3768496"/>
              <a:gd name="connsiteY53" fmla="*/ 1987333 h 2320360"/>
              <a:gd name="connsiteX54" fmla="*/ 3338715 w 3768496"/>
              <a:gd name="connsiteY54" fmla="*/ 1867941 h 2320360"/>
              <a:gd name="connsiteX55" fmla="*/ 3153281 w 3768496"/>
              <a:gd name="connsiteY55" fmla="*/ 1701180 h 2320360"/>
              <a:gd name="connsiteX56" fmla="*/ 3071939 w 3768496"/>
              <a:gd name="connsiteY56" fmla="*/ 1586843 h 2320360"/>
              <a:gd name="connsiteX57" fmla="*/ 2986238 w 3768496"/>
              <a:gd name="connsiteY57" fmla="*/ 1377293 h 2320360"/>
              <a:gd name="connsiteX58" fmla="*/ 2957715 w 3768496"/>
              <a:gd name="connsiteY58" fmla="*/ 1282043 h 2320360"/>
              <a:gd name="connsiteX59" fmla="*/ 2967037 w 3768496"/>
              <a:gd name="connsiteY59" fmla="*/ 1134406 h 2320360"/>
              <a:gd name="connsiteX60" fmla="*/ 3128962 w 3768496"/>
              <a:gd name="connsiteY60" fmla="*/ 1020106 h 2320360"/>
              <a:gd name="connsiteX61" fmla="*/ 3448050 w 3768496"/>
              <a:gd name="connsiteY61" fmla="*/ 839131 h 2320360"/>
              <a:gd name="connsiteX62" fmla="*/ 3768496 w 3768496"/>
              <a:gd name="connsiteY62" fmla="*/ 696146 h 2320360"/>
              <a:gd name="connsiteX63" fmla="*/ 3767059 w 3768496"/>
              <a:gd name="connsiteY63" fmla="*/ 339178 h 2320360"/>
              <a:gd name="connsiteX64" fmla="*/ 3760659 w 3768496"/>
              <a:gd name="connsiteY64"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09737 w 3768496"/>
              <a:gd name="connsiteY40" fmla="*/ 1439206 h 2320360"/>
              <a:gd name="connsiteX41" fmla="*/ 1781175 w 3768496"/>
              <a:gd name="connsiteY41" fmla="*/ 1577318 h 2320360"/>
              <a:gd name="connsiteX42" fmla="*/ 1828800 w 3768496"/>
              <a:gd name="connsiteY42" fmla="*/ 1691618 h 2320360"/>
              <a:gd name="connsiteX43" fmla="*/ 1881187 w 3768496"/>
              <a:gd name="connsiteY43" fmla="*/ 1782106 h 2320360"/>
              <a:gd name="connsiteX44" fmla="*/ 1924050 w 3768496"/>
              <a:gd name="connsiteY44" fmla="*/ 1863068 h 2320360"/>
              <a:gd name="connsiteX45" fmla="*/ 2009775 w 3768496"/>
              <a:gd name="connsiteY45" fmla="*/ 1977368 h 2320360"/>
              <a:gd name="connsiteX46" fmla="*/ 2047875 w 3768496"/>
              <a:gd name="connsiteY46" fmla="*/ 2029756 h 2320360"/>
              <a:gd name="connsiteX47" fmla="*/ 2062162 w 3768496"/>
              <a:gd name="connsiteY47" fmla="*/ 2115481 h 2320360"/>
              <a:gd name="connsiteX48" fmla="*/ 2085975 w 3768496"/>
              <a:gd name="connsiteY48" fmla="*/ 2201206 h 2320360"/>
              <a:gd name="connsiteX49" fmla="*/ 2181630 w 3768496"/>
              <a:gd name="connsiteY49" fmla="*/ 2301071 h 2320360"/>
              <a:gd name="connsiteX50" fmla="*/ 2381351 w 3768496"/>
              <a:gd name="connsiteY50" fmla="*/ 2320360 h 2320360"/>
              <a:gd name="connsiteX51" fmla="*/ 2685999 w 3768496"/>
              <a:gd name="connsiteY51" fmla="*/ 2277608 h 2320360"/>
              <a:gd name="connsiteX52" fmla="*/ 2924731 w 3768496"/>
              <a:gd name="connsiteY52" fmla="*/ 2201408 h 2320360"/>
              <a:gd name="connsiteX53" fmla="*/ 3334432 w 3768496"/>
              <a:gd name="connsiteY53" fmla="*/ 1987333 h 2320360"/>
              <a:gd name="connsiteX54" fmla="*/ 3338715 w 3768496"/>
              <a:gd name="connsiteY54" fmla="*/ 1867941 h 2320360"/>
              <a:gd name="connsiteX55" fmla="*/ 3153281 w 3768496"/>
              <a:gd name="connsiteY55" fmla="*/ 1701180 h 2320360"/>
              <a:gd name="connsiteX56" fmla="*/ 3071939 w 3768496"/>
              <a:gd name="connsiteY56" fmla="*/ 1586843 h 2320360"/>
              <a:gd name="connsiteX57" fmla="*/ 2986238 w 3768496"/>
              <a:gd name="connsiteY57" fmla="*/ 1377293 h 2320360"/>
              <a:gd name="connsiteX58" fmla="*/ 2957715 w 3768496"/>
              <a:gd name="connsiteY58" fmla="*/ 1282043 h 2320360"/>
              <a:gd name="connsiteX59" fmla="*/ 2967037 w 3768496"/>
              <a:gd name="connsiteY59" fmla="*/ 1134406 h 2320360"/>
              <a:gd name="connsiteX60" fmla="*/ 3128962 w 3768496"/>
              <a:gd name="connsiteY60" fmla="*/ 1020106 h 2320360"/>
              <a:gd name="connsiteX61" fmla="*/ 3448050 w 3768496"/>
              <a:gd name="connsiteY61" fmla="*/ 839131 h 2320360"/>
              <a:gd name="connsiteX62" fmla="*/ 3768496 w 3768496"/>
              <a:gd name="connsiteY62" fmla="*/ 696146 h 2320360"/>
              <a:gd name="connsiteX63" fmla="*/ 3767059 w 3768496"/>
              <a:gd name="connsiteY63" fmla="*/ 339178 h 2320360"/>
              <a:gd name="connsiteX64" fmla="*/ 3760659 w 3768496"/>
              <a:gd name="connsiteY64"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781175 w 3768496"/>
              <a:gd name="connsiteY41" fmla="*/ 1577318 h 2320360"/>
              <a:gd name="connsiteX42" fmla="*/ 1828800 w 3768496"/>
              <a:gd name="connsiteY42" fmla="*/ 1691618 h 2320360"/>
              <a:gd name="connsiteX43" fmla="*/ 1881187 w 3768496"/>
              <a:gd name="connsiteY43" fmla="*/ 1782106 h 2320360"/>
              <a:gd name="connsiteX44" fmla="*/ 1924050 w 3768496"/>
              <a:gd name="connsiteY44" fmla="*/ 1863068 h 2320360"/>
              <a:gd name="connsiteX45" fmla="*/ 2009775 w 3768496"/>
              <a:gd name="connsiteY45" fmla="*/ 1977368 h 2320360"/>
              <a:gd name="connsiteX46" fmla="*/ 2047875 w 3768496"/>
              <a:gd name="connsiteY46" fmla="*/ 2029756 h 2320360"/>
              <a:gd name="connsiteX47" fmla="*/ 2062162 w 3768496"/>
              <a:gd name="connsiteY47" fmla="*/ 2115481 h 2320360"/>
              <a:gd name="connsiteX48" fmla="*/ 2085975 w 3768496"/>
              <a:gd name="connsiteY48" fmla="*/ 2201206 h 2320360"/>
              <a:gd name="connsiteX49" fmla="*/ 2181630 w 3768496"/>
              <a:gd name="connsiteY49" fmla="*/ 2301071 h 2320360"/>
              <a:gd name="connsiteX50" fmla="*/ 2381351 w 3768496"/>
              <a:gd name="connsiteY50" fmla="*/ 2320360 h 2320360"/>
              <a:gd name="connsiteX51" fmla="*/ 2685999 w 3768496"/>
              <a:gd name="connsiteY51" fmla="*/ 2277608 h 2320360"/>
              <a:gd name="connsiteX52" fmla="*/ 2924731 w 3768496"/>
              <a:gd name="connsiteY52" fmla="*/ 2201408 h 2320360"/>
              <a:gd name="connsiteX53" fmla="*/ 3334432 w 3768496"/>
              <a:gd name="connsiteY53" fmla="*/ 1987333 h 2320360"/>
              <a:gd name="connsiteX54" fmla="*/ 3338715 w 3768496"/>
              <a:gd name="connsiteY54" fmla="*/ 1867941 h 2320360"/>
              <a:gd name="connsiteX55" fmla="*/ 3153281 w 3768496"/>
              <a:gd name="connsiteY55" fmla="*/ 1701180 h 2320360"/>
              <a:gd name="connsiteX56" fmla="*/ 3071939 w 3768496"/>
              <a:gd name="connsiteY56" fmla="*/ 1586843 h 2320360"/>
              <a:gd name="connsiteX57" fmla="*/ 2986238 w 3768496"/>
              <a:gd name="connsiteY57" fmla="*/ 1377293 h 2320360"/>
              <a:gd name="connsiteX58" fmla="*/ 2957715 w 3768496"/>
              <a:gd name="connsiteY58" fmla="*/ 1282043 h 2320360"/>
              <a:gd name="connsiteX59" fmla="*/ 2967037 w 3768496"/>
              <a:gd name="connsiteY59" fmla="*/ 1134406 h 2320360"/>
              <a:gd name="connsiteX60" fmla="*/ 3128962 w 3768496"/>
              <a:gd name="connsiteY60" fmla="*/ 1020106 h 2320360"/>
              <a:gd name="connsiteX61" fmla="*/ 3448050 w 3768496"/>
              <a:gd name="connsiteY61" fmla="*/ 839131 h 2320360"/>
              <a:gd name="connsiteX62" fmla="*/ 3768496 w 3768496"/>
              <a:gd name="connsiteY62" fmla="*/ 696146 h 2320360"/>
              <a:gd name="connsiteX63" fmla="*/ 3767059 w 3768496"/>
              <a:gd name="connsiteY63" fmla="*/ 339178 h 2320360"/>
              <a:gd name="connsiteX64" fmla="*/ 3760659 w 3768496"/>
              <a:gd name="connsiteY64"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828800 w 3768496"/>
              <a:gd name="connsiteY42" fmla="*/ 1691618 h 2320360"/>
              <a:gd name="connsiteX43" fmla="*/ 1881187 w 3768496"/>
              <a:gd name="connsiteY43" fmla="*/ 1782106 h 2320360"/>
              <a:gd name="connsiteX44" fmla="*/ 1924050 w 3768496"/>
              <a:gd name="connsiteY44" fmla="*/ 1863068 h 2320360"/>
              <a:gd name="connsiteX45" fmla="*/ 2009775 w 3768496"/>
              <a:gd name="connsiteY45" fmla="*/ 1977368 h 2320360"/>
              <a:gd name="connsiteX46" fmla="*/ 2047875 w 3768496"/>
              <a:gd name="connsiteY46" fmla="*/ 2029756 h 2320360"/>
              <a:gd name="connsiteX47" fmla="*/ 2062162 w 3768496"/>
              <a:gd name="connsiteY47" fmla="*/ 2115481 h 2320360"/>
              <a:gd name="connsiteX48" fmla="*/ 2085975 w 3768496"/>
              <a:gd name="connsiteY48" fmla="*/ 2201206 h 2320360"/>
              <a:gd name="connsiteX49" fmla="*/ 2181630 w 3768496"/>
              <a:gd name="connsiteY49" fmla="*/ 2301071 h 2320360"/>
              <a:gd name="connsiteX50" fmla="*/ 2381351 w 3768496"/>
              <a:gd name="connsiteY50" fmla="*/ 2320360 h 2320360"/>
              <a:gd name="connsiteX51" fmla="*/ 2685999 w 3768496"/>
              <a:gd name="connsiteY51" fmla="*/ 2277608 h 2320360"/>
              <a:gd name="connsiteX52" fmla="*/ 2924731 w 3768496"/>
              <a:gd name="connsiteY52" fmla="*/ 2201408 h 2320360"/>
              <a:gd name="connsiteX53" fmla="*/ 3334432 w 3768496"/>
              <a:gd name="connsiteY53" fmla="*/ 1987333 h 2320360"/>
              <a:gd name="connsiteX54" fmla="*/ 3338715 w 3768496"/>
              <a:gd name="connsiteY54" fmla="*/ 1867941 h 2320360"/>
              <a:gd name="connsiteX55" fmla="*/ 3153281 w 3768496"/>
              <a:gd name="connsiteY55" fmla="*/ 1701180 h 2320360"/>
              <a:gd name="connsiteX56" fmla="*/ 3071939 w 3768496"/>
              <a:gd name="connsiteY56" fmla="*/ 1586843 h 2320360"/>
              <a:gd name="connsiteX57" fmla="*/ 2986238 w 3768496"/>
              <a:gd name="connsiteY57" fmla="*/ 1377293 h 2320360"/>
              <a:gd name="connsiteX58" fmla="*/ 2957715 w 3768496"/>
              <a:gd name="connsiteY58" fmla="*/ 1282043 h 2320360"/>
              <a:gd name="connsiteX59" fmla="*/ 2967037 w 3768496"/>
              <a:gd name="connsiteY59" fmla="*/ 1134406 h 2320360"/>
              <a:gd name="connsiteX60" fmla="*/ 3128962 w 3768496"/>
              <a:gd name="connsiteY60" fmla="*/ 1020106 h 2320360"/>
              <a:gd name="connsiteX61" fmla="*/ 3448050 w 3768496"/>
              <a:gd name="connsiteY61" fmla="*/ 839131 h 2320360"/>
              <a:gd name="connsiteX62" fmla="*/ 3768496 w 3768496"/>
              <a:gd name="connsiteY62" fmla="*/ 696146 h 2320360"/>
              <a:gd name="connsiteX63" fmla="*/ 3767059 w 3768496"/>
              <a:gd name="connsiteY63" fmla="*/ 339178 h 2320360"/>
              <a:gd name="connsiteX64" fmla="*/ 3760659 w 3768496"/>
              <a:gd name="connsiteY64"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881187 w 3768496"/>
              <a:gd name="connsiteY42" fmla="*/ 1782106 h 2320360"/>
              <a:gd name="connsiteX43" fmla="*/ 1924050 w 3768496"/>
              <a:gd name="connsiteY43" fmla="*/ 1863068 h 2320360"/>
              <a:gd name="connsiteX44" fmla="*/ 2009775 w 3768496"/>
              <a:gd name="connsiteY44" fmla="*/ 1977368 h 2320360"/>
              <a:gd name="connsiteX45" fmla="*/ 2047875 w 3768496"/>
              <a:gd name="connsiteY45" fmla="*/ 2029756 h 2320360"/>
              <a:gd name="connsiteX46" fmla="*/ 2062162 w 3768496"/>
              <a:gd name="connsiteY46" fmla="*/ 2115481 h 2320360"/>
              <a:gd name="connsiteX47" fmla="*/ 2085975 w 3768496"/>
              <a:gd name="connsiteY47" fmla="*/ 2201206 h 2320360"/>
              <a:gd name="connsiteX48" fmla="*/ 2181630 w 3768496"/>
              <a:gd name="connsiteY48" fmla="*/ 2301071 h 2320360"/>
              <a:gd name="connsiteX49" fmla="*/ 2381351 w 3768496"/>
              <a:gd name="connsiteY49" fmla="*/ 2320360 h 2320360"/>
              <a:gd name="connsiteX50" fmla="*/ 2685999 w 3768496"/>
              <a:gd name="connsiteY50" fmla="*/ 2277608 h 2320360"/>
              <a:gd name="connsiteX51" fmla="*/ 2924731 w 3768496"/>
              <a:gd name="connsiteY51" fmla="*/ 2201408 h 2320360"/>
              <a:gd name="connsiteX52" fmla="*/ 3334432 w 3768496"/>
              <a:gd name="connsiteY52" fmla="*/ 1987333 h 2320360"/>
              <a:gd name="connsiteX53" fmla="*/ 3338715 w 3768496"/>
              <a:gd name="connsiteY53" fmla="*/ 1867941 h 2320360"/>
              <a:gd name="connsiteX54" fmla="*/ 3153281 w 3768496"/>
              <a:gd name="connsiteY54" fmla="*/ 1701180 h 2320360"/>
              <a:gd name="connsiteX55" fmla="*/ 3071939 w 3768496"/>
              <a:gd name="connsiteY55" fmla="*/ 1586843 h 2320360"/>
              <a:gd name="connsiteX56" fmla="*/ 2986238 w 3768496"/>
              <a:gd name="connsiteY56" fmla="*/ 1377293 h 2320360"/>
              <a:gd name="connsiteX57" fmla="*/ 2957715 w 3768496"/>
              <a:gd name="connsiteY57" fmla="*/ 1282043 h 2320360"/>
              <a:gd name="connsiteX58" fmla="*/ 2967037 w 3768496"/>
              <a:gd name="connsiteY58" fmla="*/ 1134406 h 2320360"/>
              <a:gd name="connsiteX59" fmla="*/ 3128962 w 3768496"/>
              <a:gd name="connsiteY59" fmla="*/ 1020106 h 2320360"/>
              <a:gd name="connsiteX60" fmla="*/ 3448050 w 3768496"/>
              <a:gd name="connsiteY60" fmla="*/ 839131 h 2320360"/>
              <a:gd name="connsiteX61" fmla="*/ 3768496 w 3768496"/>
              <a:gd name="connsiteY61" fmla="*/ 696146 h 2320360"/>
              <a:gd name="connsiteX62" fmla="*/ 3767059 w 3768496"/>
              <a:gd name="connsiteY62" fmla="*/ 339178 h 2320360"/>
              <a:gd name="connsiteX63" fmla="*/ 3760659 w 3768496"/>
              <a:gd name="connsiteY63"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24050 w 3768496"/>
              <a:gd name="connsiteY42" fmla="*/ 1863068 h 2320360"/>
              <a:gd name="connsiteX43" fmla="*/ 2009775 w 3768496"/>
              <a:gd name="connsiteY43" fmla="*/ 1977368 h 2320360"/>
              <a:gd name="connsiteX44" fmla="*/ 2047875 w 3768496"/>
              <a:gd name="connsiteY44" fmla="*/ 2029756 h 2320360"/>
              <a:gd name="connsiteX45" fmla="*/ 2062162 w 3768496"/>
              <a:gd name="connsiteY45" fmla="*/ 2115481 h 2320360"/>
              <a:gd name="connsiteX46" fmla="*/ 2085975 w 3768496"/>
              <a:gd name="connsiteY46" fmla="*/ 2201206 h 2320360"/>
              <a:gd name="connsiteX47" fmla="*/ 2181630 w 3768496"/>
              <a:gd name="connsiteY47" fmla="*/ 2301071 h 2320360"/>
              <a:gd name="connsiteX48" fmla="*/ 2381351 w 3768496"/>
              <a:gd name="connsiteY48" fmla="*/ 2320360 h 2320360"/>
              <a:gd name="connsiteX49" fmla="*/ 2685999 w 3768496"/>
              <a:gd name="connsiteY49" fmla="*/ 2277608 h 2320360"/>
              <a:gd name="connsiteX50" fmla="*/ 2924731 w 3768496"/>
              <a:gd name="connsiteY50" fmla="*/ 2201408 h 2320360"/>
              <a:gd name="connsiteX51" fmla="*/ 3334432 w 3768496"/>
              <a:gd name="connsiteY51" fmla="*/ 1987333 h 2320360"/>
              <a:gd name="connsiteX52" fmla="*/ 3338715 w 3768496"/>
              <a:gd name="connsiteY52" fmla="*/ 1867941 h 2320360"/>
              <a:gd name="connsiteX53" fmla="*/ 3153281 w 3768496"/>
              <a:gd name="connsiteY53" fmla="*/ 1701180 h 2320360"/>
              <a:gd name="connsiteX54" fmla="*/ 3071939 w 3768496"/>
              <a:gd name="connsiteY54" fmla="*/ 1586843 h 2320360"/>
              <a:gd name="connsiteX55" fmla="*/ 2986238 w 3768496"/>
              <a:gd name="connsiteY55" fmla="*/ 1377293 h 2320360"/>
              <a:gd name="connsiteX56" fmla="*/ 2957715 w 3768496"/>
              <a:gd name="connsiteY56" fmla="*/ 1282043 h 2320360"/>
              <a:gd name="connsiteX57" fmla="*/ 2967037 w 3768496"/>
              <a:gd name="connsiteY57" fmla="*/ 1134406 h 2320360"/>
              <a:gd name="connsiteX58" fmla="*/ 3128962 w 3768496"/>
              <a:gd name="connsiteY58" fmla="*/ 1020106 h 2320360"/>
              <a:gd name="connsiteX59" fmla="*/ 3448050 w 3768496"/>
              <a:gd name="connsiteY59" fmla="*/ 839131 h 2320360"/>
              <a:gd name="connsiteX60" fmla="*/ 3768496 w 3768496"/>
              <a:gd name="connsiteY60" fmla="*/ 696146 h 2320360"/>
              <a:gd name="connsiteX61" fmla="*/ 3767059 w 3768496"/>
              <a:gd name="connsiteY61" fmla="*/ 339178 h 2320360"/>
              <a:gd name="connsiteX62" fmla="*/ 3760659 w 3768496"/>
              <a:gd name="connsiteY62"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09775 w 3768496"/>
              <a:gd name="connsiteY43" fmla="*/ 1977368 h 2320360"/>
              <a:gd name="connsiteX44" fmla="*/ 2047875 w 3768496"/>
              <a:gd name="connsiteY44" fmla="*/ 2029756 h 2320360"/>
              <a:gd name="connsiteX45" fmla="*/ 2062162 w 3768496"/>
              <a:gd name="connsiteY45" fmla="*/ 2115481 h 2320360"/>
              <a:gd name="connsiteX46" fmla="*/ 2085975 w 3768496"/>
              <a:gd name="connsiteY46" fmla="*/ 2201206 h 2320360"/>
              <a:gd name="connsiteX47" fmla="*/ 2181630 w 3768496"/>
              <a:gd name="connsiteY47" fmla="*/ 2301071 h 2320360"/>
              <a:gd name="connsiteX48" fmla="*/ 2381351 w 3768496"/>
              <a:gd name="connsiteY48" fmla="*/ 2320360 h 2320360"/>
              <a:gd name="connsiteX49" fmla="*/ 2685999 w 3768496"/>
              <a:gd name="connsiteY49" fmla="*/ 2277608 h 2320360"/>
              <a:gd name="connsiteX50" fmla="*/ 2924731 w 3768496"/>
              <a:gd name="connsiteY50" fmla="*/ 2201408 h 2320360"/>
              <a:gd name="connsiteX51" fmla="*/ 3334432 w 3768496"/>
              <a:gd name="connsiteY51" fmla="*/ 1987333 h 2320360"/>
              <a:gd name="connsiteX52" fmla="*/ 3338715 w 3768496"/>
              <a:gd name="connsiteY52" fmla="*/ 1867941 h 2320360"/>
              <a:gd name="connsiteX53" fmla="*/ 3153281 w 3768496"/>
              <a:gd name="connsiteY53" fmla="*/ 1701180 h 2320360"/>
              <a:gd name="connsiteX54" fmla="*/ 3071939 w 3768496"/>
              <a:gd name="connsiteY54" fmla="*/ 1586843 h 2320360"/>
              <a:gd name="connsiteX55" fmla="*/ 2986238 w 3768496"/>
              <a:gd name="connsiteY55" fmla="*/ 1377293 h 2320360"/>
              <a:gd name="connsiteX56" fmla="*/ 2957715 w 3768496"/>
              <a:gd name="connsiteY56" fmla="*/ 1282043 h 2320360"/>
              <a:gd name="connsiteX57" fmla="*/ 2967037 w 3768496"/>
              <a:gd name="connsiteY57" fmla="*/ 1134406 h 2320360"/>
              <a:gd name="connsiteX58" fmla="*/ 3128962 w 3768496"/>
              <a:gd name="connsiteY58" fmla="*/ 1020106 h 2320360"/>
              <a:gd name="connsiteX59" fmla="*/ 3448050 w 3768496"/>
              <a:gd name="connsiteY59" fmla="*/ 839131 h 2320360"/>
              <a:gd name="connsiteX60" fmla="*/ 3768496 w 3768496"/>
              <a:gd name="connsiteY60" fmla="*/ 696146 h 2320360"/>
              <a:gd name="connsiteX61" fmla="*/ 3767059 w 3768496"/>
              <a:gd name="connsiteY61" fmla="*/ 339178 h 2320360"/>
              <a:gd name="connsiteX62" fmla="*/ 3760659 w 3768496"/>
              <a:gd name="connsiteY62"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047875 w 3768496"/>
              <a:gd name="connsiteY44" fmla="*/ 2029756 h 2320360"/>
              <a:gd name="connsiteX45" fmla="*/ 2062162 w 3768496"/>
              <a:gd name="connsiteY45" fmla="*/ 2115481 h 2320360"/>
              <a:gd name="connsiteX46" fmla="*/ 2085975 w 3768496"/>
              <a:gd name="connsiteY46" fmla="*/ 2201206 h 2320360"/>
              <a:gd name="connsiteX47" fmla="*/ 2181630 w 3768496"/>
              <a:gd name="connsiteY47" fmla="*/ 2301071 h 2320360"/>
              <a:gd name="connsiteX48" fmla="*/ 2381351 w 3768496"/>
              <a:gd name="connsiteY48" fmla="*/ 2320360 h 2320360"/>
              <a:gd name="connsiteX49" fmla="*/ 2685999 w 3768496"/>
              <a:gd name="connsiteY49" fmla="*/ 2277608 h 2320360"/>
              <a:gd name="connsiteX50" fmla="*/ 2924731 w 3768496"/>
              <a:gd name="connsiteY50" fmla="*/ 2201408 h 2320360"/>
              <a:gd name="connsiteX51" fmla="*/ 3334432 w 3768496"/>
              <a:gd name="connsiteY51" fmla="*/ 1987333 h 2320360"/>
              <a:gd name="connsiteX52" fmla="*/ 3338715 w 3768496"/>
              <a:gd name="connsiteY52" fmla="*/ 1867941 h 2320360"/>
              <a:gd name="connsiteX53" fmla="*/ 3153281 w 3768496"/>
              <a:gd name="connsiteY53" fmla="*/ 1701180 h 2320360"/>
              <a:gd name="connsiteX54" fmla="*/ 3071939 w 3768496"/>
              <a:gd name="connsiteY54" fmla="*/ 1586843 h 2320360"/>
              <a:gd name="connsiteX55" fmla="*/ 2986238 w 3768496"/>
              <a:gd name="connsiteY55" fmla="*/ 1377293 h 2320360"/>
              <a:gd name="connsiteX56" fmla="*/ 2957715 w 3768496"/>
              <a:gd name="connsiteY56" fmla="*/ 1282043 h 2320360"/>
              <a:gd name="connsiteX57" fmla="*/ 2967037 w 3768496"/>
              <a:gd name="connsiteY57" fmla="*/ 1134406 h 2320360"/>
              <a:gd name="connsiteX58" fmla="*/ 3128962 w 3768496"/>
              <a:gd name="connsiteY58" fmla="*/ 1020106 h 2320360"/>
              <a:gd name="connsiteX59" fmla="*/ 3448050 w 3768496"/>
              <a:gd name="connsiteY59" fmla="*/ 839131 h 2320360"/>
              <a:gd name="connsiteX60" fmla="*/ 3768496 w 3768496"/>
              <a:gd name="connsiteY60" fmla="*/ 696146 h 2320360"/>
              <a:gd name="connsiteX61" fmla="*/ 3767059 w 3768496"/>
              <a:gd name="connsiteY61" fmla="*/ 339178 h 2320360"/>
              <a:gd name="connsiteX62" fmla="*/ 3760659 w 3768496"/>
              <a:gd name="connsiteY62"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062162 w 3768496"/>
              <a:gd name="connsiteY44" fmla="*/ 2115481 h 2320360"/>
              <a:gd name="connsiteX45" fmla="*/ 2085975 w 3768496"/>
              <a:gd name="connsiteY45" fmla="*/ 2201206 h 2320360"/>
              <a:gd name="connsiteX46" fmla="*/ 2181630 w 3768496"/>
              <a:gd name="connsiteY46" fmla="*/ 2301071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105252 w 3768496"/>
              <a:gd name="connsiteY44" fmla="*/ 2068040 h 2320360"/>
              <a:gd name="connsiteX45" fmla="*/ 2085975 w 3768496"/>
              <a:gd name="connsiteY45" fmla="*/ 2201206 h 2320360"/>
              <a:gd name="connsiteX46" fmla="*/ 2181630 w 3768496"/>
              <a:gd name="connsiteY46" fmla="*/ 2301071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105252 w 3768496"/>
              <a:gd name="connsiteY44" fmla="*/ 2068040 h 2320360"/>
              <a:gd name="connsiteX45" fmla="*/ 2114702 w 3768496"/>
              <a:gd name="connsiteY45" fmla="*/ 2201206 h 2320360"/>
              <a:gd name="connsiteX46" fmla="*/ 2181630 w 3768496"/>
              <a:gd name="connsiteY46" fmla="*/ 2301071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462087 w 3768496"/>
              <a:gd name="connsiteY37" fmla="*/ 1191556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105252 w 3768496"/>
              <a:gd name="connsiteY44" fmla="*/ 2068040 h 2320360"/>
              <a:gd name="connsiteX45" fmla="*/ 2114702 w 3768496"/>
              <a:gd name="connsiteY45" fmla="*/ 2201206 h 2320360"/>
              <a:gd name="connsiteX46" fmla="*/ 2191205 w 3768496"/>
              <a:gd name="connsiteY46" fmla="*/ 2267862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500389 w 3768496"/>
              <a:gd name="connsiteY37" fmla="*/ 1163091 h 2320360"/>
              <a:gd name="connsiteX38" fmla="*/ 1562100 w 3768496"/>
              <a:gd name="connsiteY38" fmla="*/ 1253468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105252 w 3768496"/>
              <a:gd name="connsiteY44" fmla="*/ 2068040 h 2320360"/>
              <a:gd name="connsiteX45" fmla="*/ 2114702 w 3768496"/>
              <a:gd name="connsiteY45" fmla="*/ 2201206 h 2320360"/>
              <a:gd name="connsiteX46" fmla="*/ 2191205 w 3768496"/>
              <a:gd name="connsiteY46" fmla="*/ 2267862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95412 w 3768496"/>
              <a:gd name="connsiteY36" fmla="*/ 1191556 h 2320360"/>
              <a:gd name="connsiteX37" fmla="*/ 1500389 w 3768496"/>
              <a:gd name="connsiteY37" fmla="*/ 1163091 h 2320360"/>
              <a:gd name="connsiteX38" fmla="*/ 1600402 w 3768496"/>
              <a:gd name="connsiteY38" fmla="*/ 1229747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105252 w 3768496"/>
              <a:gd name="connsiteY44" fmla="*/ 2068040 h 2320360"/>
              <a:gd name="connsiteX45" fmla="*/ 2114702 w 3768496"/>
              <a:gd name="connsiteY45" fmla="*/ 2201206 h 2320360"/>
              <a:gd name="connsiteX46" fmla="*/ 2191205 w 3768496"/>
              <a:gd name="connsiteY46" fmla="*/ 2267862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28725 w 3768496"/>
              <a:gd name="connsiteY34" fmla="*/ 1282043 h 2320360"/>
              <a:gd name="connsiteX35" fmla="*/ 1295400 w 3768496"/>
              <a:gd name="connsiteY35" fmla="*/ 1234418 h 2320360"/>
              <a:gd name="connsiteX36" fmla="*/ 1385837 w 3768496"/>
              <a:gd name="connsiteY36" fmla="*/ 1163091 h 2320360"/>
              <a:gd name="connsiteX37" fmla="*/ 1500389 w 3768496"/>
              <a:gd name="connsiteY37" fmla="*/ 1163091 h 2320360"/>
              <a:gd name="connsiteX38" fmla="*/ 1600402 w 3768496"/>
              <a:gd name="connsiteY38" fmla="*/ 1229747 h 2320360"/>
              <a:gd name="connsiteX39" fmla="*/ 1628978 w 3768496"/>
              <a:gd name="connsiteY39" fmla="*/ 1282079 h 2320360"/>
              <a:gd name="connsiteX40" fmla="*/ 1757615 w 3768496"/>
              <a:gd name="connsiteY40" fmla="*/ 1420230 h 2320360"/>
              <a:gd name="connsiteX41" fmla="*/ 1819478 w 3768496"/>
              <a:gd name="connsiteY41" fmla="*/ 1567830 h 2320360"/>
              <a:gd name="connsiteX42" fmla="*/ 1904899 w 3768496"/>
              <a:gd name="connsiteY42" fmla="*/ 1763441 h 2320360"/>
              <a:gd name="connsiteX43" fmla="*/ 2038502 w 3768496"/>
              <a:gd name="connsiteY43" fmla="*/ 1920439 h 2320360"/>
              <a:gd name="connsiteX44" fmla="*/ 2105252 w 3768496"/>
              <a:gd name="connsiteY44" fmla="*/ 2068040 h 2320360"/>
              <a:gd name="connsiteX45" fmla="*/ 2114702 w 3768496"/>
              <a:gd name="connsiteY45" fmla="*/ 2201206 h 2320360"/>
              <a:gd name="connsiteX46" fmla="*/ 2191205 w 3768496"/>
              <a:gd name="connsiteY46" fmla="*/ 2267862 h 2320360"/>
              <a:gd name="connsiteX47" fmla="*/ 2381351 w 3768496"/>
              <a:gd name="connsiteY47" fmla="*/ 2320360 h 2320360"/>
              <a:gd name="connsiteX48" fmla="*/ 2685999 w 3768496"/>
              <a:gd name="connsiteY48" fmla="*/ 2277608 h 2320360"/>
              <a:gd name="connsiteX49" fmla="*/ 2924731 w 3768496"/>
              <a:gd name="connsiteY49" fmla="*/ 2201408 h 2320360"/>
              <a:gd name="connsiteX50" fmla="*/ 3334432 w 3768496"/>
              <a:gd name="connsiteY50" fmla="*/ 1987333 h 2320360"/>
              <a:gd name="connsiteX51" fmla="*/ 3338715 w 3768496"/>
              <a:gd name="connsiteY51" fmla="*/ 1867941 h 2320360"/>
              <a:gd name="connsiteX52" fmla="*/ 3153281 w 3768496"/>
              <a:gd name="connsiteY52" fmla="*/ 1701180 h 2320360"/>
              <a:gd name="connsiteX53" fmla="*/ 3071939 w 3768496"/>
              <a:gd name="connsiteY53" fmla="*/ 1586843 h 2320360"/>
              <a:gd name="connsiteX54" fmla="*/ 2986238 w 3768496"/>
              <a:gd name="connsiteY54" fmla="*/ 1377293 h 2320360"/>
              <a:gd name="connsiteX55" fmla="*/ 2957715 w 3768496"/>
              <a:gd name="connsiteY55" fmla="*/ 1282043 h 2320360"/>
              <a:gd name="connsiteX56" fmla="*/ 2967037 w 3768496"/>
              <a:gd name="connsiteY56" fmla="*/ 1134406 h 2320360"/>
              <a:gd name="connsiteX57" fmla="*/ 3128962 w 3768496"/>
              <a:gd name="connsiteY57" fmla="*/ 1020106 h 2320360"/>
              <a:gd name="connsiteX58" fmla="*/ 3448050 w 3768496"/>
              <a:gd name="connsiteY58" fmla="*/ 839131 h 2320360"/>
              <a:gd name="connsiteX59" fmla="*/ 3768496 w 3768496"/>
              <a:gd name="connsiteY59" fmla="*/ 696146 h 2320360"/>
              <a:gd name="connsiteX60" fmla="*/ 3767059 w 3768496"/>
              <a:gd name="connsiteY60" fmla="*/ 339178 h 2320360"/>
              <a:gd name="connsiteX61" fmla="*/ 3760659 w 3768496"/>
              <a:gd name="connsiteY61"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09662 w 3768496"/>
              <a:gd name="connsiteY32" fmla="*/ 1286806 h 2320360"/>
              <a:gd name="connsiteX33" fmla="*/ 1171575 w 3768496"/>
              <a:gd name="connsiteY33" fmla="*/ 1282043 h 2320360"/>
              <a:gd name="connsiteX34" fmla="*/ 1295400 w 3768496"/>
              <a:gd name="connsiteY34" fmla="*/ 1234418 h 2320360"/>
              <a:gd name="connsiteX35" fmla="*/ 1385837 w 3768496"/>
              <a:gd name="connsiteY35" fmla="*/ 1163091 h 2320360"/>
              <a:gd name="connsiteX36" fmla="*/ 1500389 w 3768496"/>
              <a:gd name="connsiteY36" fmla="*/ 1163091 h 2320360"/>
              <a:gd name="connsiteX37" fmla="*/ 1600402 w 3768496"/>
              <a:gd name="connsiteY37" fmla="*/ 1229747 h 2320360"/>
              <a:gd name="connsiteX38" fmla="*/ 1628978 w 3768496"/>
              <a:gd name="connsiteY38" fmla="*/ 1282079 h 2320360"/>
              <a:gd name="connsiteX39" fmla="*/ 1757615 w 3768496"/>
              <a:gd name="connsiteY39" fmla="*/ 1420230 h 2320360"/>
              <a:gd name="connsiteX40" fmla="*/ 1819478 w 3768496"/>
              <a:gd name="connsiteY40" fmla="*/ 1567830 h 2320360"/>
              <a:gd name="connsiteX41" fmla="*/ 1904899 w 3768496"/>
              <a:gd name="connsiteY41" fmla="*/ 1763441 h 2320360"/>
              <a:gd name="connsiteX42" fmla="*/ 2038502 w 3768496"/>
              <a:gd name="connsiteY42" fmla="*/ 1920439 h 2320360"/>
              <a:gd name="connsiteX43" fmla="*/ 2105252 w 3768496"/>
              <a:gd name="connsiteY43" fmla="*/ 2068040 h 2320360"/>
              <a:gd name="connsiteX44" fmla="*/ 2114702 w 3768496"/>
              <a:gd name="connsiteY44" fmla="*/ 2201206 h 2320360"/>
              <a:gd name="connsiteX45" fmla="*/ 2191205 w 3768496"/>
              <a:gd name="connsiteY45" fmla="*/ 2267862 h 2320360"/>
              <a:gd name="connsiteX46" fmla="*/ 2381351 w 3768496"/>
              <a:gd name="connsiteY46" fmla="*/ 2320360 h 2320360"/>
              <a:gd name="connsiteX47" fmla="*/ 2685999 w 3768496"/>
              <a:gd name="connsiteY47" fmla="*/ 2277608 h 2320360"/>
              <a:gd name="connsiteX48" fmla="*/ 2924731 w 3768496"/>
              <a:gd name="connsiteY48" fmla="*/ 2201408 h 2320360"/>
              <a:gd name="connsiteX49" fmla="*/ 3334432 w 3768496"/>
              <a:gd name="connsiteY49" fmla="*/ 1987333 h 2320360"/>
              <a:gd name="connsiteX50" fmla="*/ 3338715 w 3768496"/>
              <a:gd name="connsiteY50" fmla="*/ 1867941 h 2320360"/>
              <a:gd name="connsiteX51" fmla="*/ 3153281 w 3768496"/>
              <a:gd name="connsiteY51" fmla="*/ 1701180 h 2320360"/>
              <a:gd name="connsiteX52" fmla="*/ 3071939 w 3768496"/>
              <a:gd name="connsiteY52" fmla="*/ 1586843 h 2320360"/>
              <a:gd name="connsiteX53" fmla="*/ 2986238 w 3768496"/>
              <a:gd name="connsiteY53" fmla="*/ 1377293 h 2320360"/>
              <a:gd name="connsiteX54" fmla="*/ 2957715 w 3768496"/>
              <a:gd name="connsiteY54" fmla="*/ 1282043 h 2320360"/>
              <a:gd name="connsiteX55" fmla="*/ 2967037 w 3768496"/>
              <a:gd name="connsiteY55" fmla="*/ 1134406 h 2320360"/>
              <a:gd name="connsiteX56" fmla="*/ 3128962 w 3768496"/>
              <a:gd name="connsiteY56" fmla="*/ 1020106 h 2320360"/>
              <a:gd name="connsiteX57" fmla="*/ 3448050 w 3768496"/>
              <a:gd name="connsiteY57" fmla="*/ 839131 h 2320360"/>
              <a:gd name="connsiteX58" fmla="*/ 3768496 w 3768496"/>
              <a:gd name="connsiteY58" fmla="*/ 696146 h 2320360"/>
              <a:gd name="connsiteX59" fmla="*/ 3767059 w 3768496"/>
              <a:gd name="connsiteY59" fmla="*/ 339178 h 2320360"/>
              <a:gd name="connsiteX60" fmla="*/ 3760659 w 3768496"/>
              <a:gd name="connsiteY60"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71575 w 3768496"/>
              <a:gd name="connsiteY32" fmla="*/ 1282043 h 2320360"/>
              <a:gd name="connsiteX33" fmla="*/ 1295400 w 3768496"/>
              <a:gd name="connsiteY33" fmla="*/ 1234418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71575 w 3768496"/>
              <a:gd name="connsiteY32" fmla="*/ 1282043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866775 w 3768496"/>
              <a:gd name="connsiteY28" fmla="*/ 1110593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57212 w 3768496"/>
              <a:gd name="connsiteY32" fmla="*/ 1272555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14400 w 3768496"/>
              <a:gd name="connsiteY29" fmla="*/ 1172506 h 2320360"/>
              <a:gd name="connsiteX30" fmla="*/ 976312 w 3768496"/>
              <a:gd name="connsiteY30" fmla="*/ 1224893 h 2320360"/>
              <a:gd name="connsiteX31" fmla="*/ 1033462 w 3768496"/>
              <a:gd name="connsiteY31" fmla="*/ 1258231 h 2320360"/>
              <a:gd name="connsiteX32" fmla="*/ 1157212 w 3768496"/>
              <a:gd name="connsiteY32" fmla="*/ 1272555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47915 w 3768496"/>
              <a:gd name="connsiteY29" fmla="*/ 1144041 h 2320360"/>
              <a:gd name="connsiteX30" fmla="*/ 976312 w 3768496"/>
              <a:gd name="connsiteY30" fmla="*/ 1224893 h 2320360"/>
              <a:gd name="connsiteX31" fmla="*/ 1033462 w 3768496"/>
              <a:gd name="connsiteY31" fmla="*/ 1258231 h 2320360"/>
              <a:gd name="connsiteX32" fmla="*/ 1157212 w 3768496"/>
              <a:gd name="connsiteY32" fmla="*/ 1272555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47915 w 3768496"/>
              <a:gd name="connsiteY29" fmla="*/ 1144041 h 2320360"/>
              <a:gd name="connsiteX30" fmla="*/ 1005039 w 3768496"/>
              <a:gd name="connsiteY30" fmla="*/ 1201172 h 2320360"/>
              <a:gd name="connsiteX31" fmla="*/ 1033462 w 3768496"/>
              <a:gd name="connsiteY31" fmla="*/ 1258231 h 2320360"/>
              <a:gd name="connsiteX32" fmla="*/ 1157212 w 3768496"/>
              <a:gd name="connsiteY32" fmla="*/ 1272555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47915 w 3768496"/>
              <a:gd name="connsiteY29" fmla="*/ 1144041 h 2320360"/>
              <a:gd name="connsiteX30" fmla="*/ 1005039 w 3768496"/>
              <a:gd name="connsiteY30" fmla="*/ 1201172 h 2320360"/>
              <a:gd name="connsiteX31" fmla="*/ 1052613 w 3768496"/>
              <a:gd name="connsiteY31" fmla="*/ 1234510 h 2320360"/>
              <a:gd name="connsiteX32" fmla="*/ 1157212 w 3768496"/>
              <a:gd name="connsiteY32" fmla="*/ 1272555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1024868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47915 w 3768496"/>
              <a:gd name="connsiteY29" fmla="*/ 1144041 h 2320360"/>
              <a:gd name="connsiteX30" fmla="*/ 1005039 w 3768496"/>
              <a:gd name="connsiteY30" fmla="*/ 1201172 h 2320360"/>
              <a:gd name="connsiteX31" fmla="*/ 1052613 w 3768496"/>
              <a:gd name="connsiteY31" fmla="*/ 1234510 h 2320360"/>
              <a:gd name="connsiteX32" fmla="*/ 1162000 w 3768496"/>
              <a:gd name="connsiteY32" fmla="*/ 1258323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996403 h 2320360"/>
              <a:gd name="connsiteX24" fmla="*/ 628650 w 3768496"/>
              <a:gd name="connsiteY24" fmla="*/ 1058206 h 2320360"/>
              <a:gd name="connsiteX25" fmla="*/ 671512 w 3768496"/>
              <a:gd name="connsiteY25" fmla="*/ 1058206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47915 w 3768496"/>
              <a:gd name="connsiteY29" fmla="*/ 1144041 h 2320360"/>
              <a:gd name="connsiteX30" fmla="*/ 1005039 w 3768496"/>
              <a:gd name="connsiteY30" fmla="*/ 1201172 h 2320360"/>
              <a:gd name="connsiteX31" fmla="*/ 1052613 w 3768496"/>
              <a:gd name="connsiteY31" fmla="*/ 1234510 h 2320360"/>
              <a:gd name="connsiteX32" fmla="*/ 1162000 w 3768496"/>
              <a:gd name="connsiteY32" fmla="*/ 1258323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996403 h 2320360"/>
              <a:gd name="connsiteX24" fmla="*/ 628650 w 3768496"/>
              <a:gd name="connsiteY24" fmla="*/ 1058206 h 2320360"/>
              <a:gd name="connsiteX25" fmla="*/ 671512 w 3768496"/>
              <a:gd name="connsiteY25" fmla="*/ 1006020 h 2320360"/>
              <a:gd name="connsiteX26" fmla="*/ 781050 w 3768496"/>
              <a:gd name="connsiteY26" fmla="*/ 1029631 h 2320360"/>
              <a:gd name="connsiteX27" fmla="*/ 819150 w 3768496"/>
              <a:gd name="connsiteY27" fmla="*/ 1010581 h 2320360"/>
              <a:gd name="connsiteX28" fmla="*/ 900290 w 3768496"/>
              <a:gd name="connsiteY28" fmla="*/ 1082128 h 2320360"/>
              <a:gd name="connsiteX29" fmla="*/ 947915 w 3768496"/>
              <a:gd name="connsiteY29" fmla="*/ 1144041 h 2320360"/>
              <a:gd name="connsiteX30" fmla="*/ 1005039 w 3768496"/>
              <a:gd name="connsiteY30" fmla="*/ 1201172 h 2320360"/>
              <a:gd name="connsiteX31" fmla="*/ 1052613 w 3768496"/>
              <a:gd name="connsiteY31" fmla="*/ 1234510 h 2320360"/>
              <a:gd name="connsiteX32" fmla="*/ 1162000 w 3768496"/>
              <a:gd name="connsiteY32" fmla="*/ 1258323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996403 h 2320360"/>
              <a:gd name="connsiteX24" fmla="*/ 628650 w 3768496"/>
              <a:gd name="connsiteY24" fmla="*/ 1058206 h 2320360"/>
              <a:gd name="connsiteX25" fmla="*/ 671512 w 3768496"/>
              <a:gd name="connsiteY25" fmla="*/ 1006020 h 2320360"/>
              <a:gd name="connsiteX26" fmla="*/ 781050 w 3768496"/>
              <a:gd name="connsiteY26" fmla="*/ 1029631 h 2320360"/>
              <a:gd name="connsiteX27" fmla="*/ 795211 w 3768496"/>
              <a:gd name="connsiteY27" fmla="*/ 977372 h 2320360"/>
              <a:gd name="connsiteX28" fmla="*/ 900290 w 3768496"/>
              <a:gd name="connsiteY28" fmla="*/ 1082128 h 2320360"/>
              <a:gd name="connsiteX29" fmla="*/ 947915 w 3768496"/>
              <a:gd name="connsiteY29" fmla="*/ 1144041 h 2320360"/>
              <a:gd name="connsiteX30" fmla="*/ 1005039 w 3768496"/>
              <a:gd name="connsiteY30" fmla="*/ 1201172 h 2320360"/>
              <a:gd name="connsiteX31" fmla="*/ 1052613 w 3768496"/>
              <a:gd name="connsiteY31" fmla="*/ 1234510 h 2320360"/>
              <a:gd name="connsiteX32" fmla="*/ 1162000 w 3768496"/>
              <a:gd name="connsiteY32" fmla="*/ 1258323 h 2320360"/>
              <a:gd name="connsiteX33" fmla="*/ 1266673 w 3768496"/>
              <a:gd name="connsiteY33" fmla="*/ 1205954 h 2320360"/>
              <a:gd name="connsiteX34" fmla="*/ 1385837 w 3768496"/>
              <a:gd name="connsiteY34" fmla="*/ 1163091 h 2320360"/>
              <a:gd name="connsiteX35" fmla="*/ 1500389 w 3768496"/>
              <a:gd name="connsiteY35" fmla="*/ 1163091 h 2320360"/>
              <a:gd name="connsiteX36" fmla="*/ 1600402 w 3768496"/>
              <a:gd name="connsiteY36" fmla="*/ 1229747 h 2320360"/>
              <a:gd name="connsiteX37" fmla="*/ 1628978 w 3768496"/>
              <a:gd name="connsiteY37" fmla="*/ 1282079 h 2320360"/>
              <a:gd name="connsiteX38" fmla="*/ 1757615 w 3768496"/>
              <a:gd name="connsiteY38" fmla="*/ 1420230 h 2320360"/>
              <a:gd name="connsiteX39" fmla="*/ 1819478 w 3768496"/>
              <a:gd name="connsiteY39" fmla="*/ 1567830 h 2320360"/>
              <a:gd name="connsiteX40" fmla="*/ 1904899 w 3768496"/>
              <a:gd name="connsiteY40" fmla="*/ 1763441 h 2320360"/>
              <a:gd name="connsiteX41" fmla="*/ 2038502 w 3768496"/>
              <a:gd name="connsiteY41" fmla="*/ 1920439 h 2320360"/>
              <a:gd name="connsiteX42" fmla="*/ 2105252 w 3768496"/>
              <a:gd name="connsiteY42" fmla="*/ 2068040 h 2320360"/>
              <a:gd name="connsiteX43" fmla="*/ 2114702 w 3768496"/>
              <a:gd name="connsiteY43" fmla="*/ 2201206 h 2320360"/>
              <a:gd name="connsiteX44" fmla="*/ 2191205 w 3768496"/>
              <a:gd name="connsiteY44" fmla="*/ 2267862 h 2320360"/>
              <a:gd name="connsiteX45" fmla="*/ 2381351 w 3768496"/>
              <a:gd name="connsiteY45" fmla="*/ 2320360 h 2320360"/>
              <a:gd name="connsiteX46" fmla="*/ 2685999 w 3768496"/>
              <a:gd name="connsiteY46" fmla="*/ 2277608 h 2320360"/>
              <a:gd name="connsiteX47" fmla="*/ 2924731 w 3768496"/>
              <a:gd name="connsiteY47" fmla="*/ 2201408 h 2320360"/>
              <a:gd name="connsiteX48" fmla="*/ 3334432 w 3768496"/>
              <a:gd name="connsiteY48" fmla="*/ 1987333 h 2320360"/>
              <a:gd name="connsiteX49" fmla="*/ 3338715 w 3768496"/>
              <a:gd name="connsiteY49" fmla="*/ 1867941 h 2320360"/>
              <a:gd name="connsiteX50" fmla="*/ 3153281 w 3768496"/>
              <a:gd name="connsiteY50" fmla="*/ 1701180 h 2320360"/>
              <a:gd name="connsiteX51" fmla="*/ 3071939 w 3768496"/>
              <a:gd name="connsiteY51" fmla="*/ 1586843 h 2320360"/>
              <a:gd name="connsiteX52" fmla="*/ 2986238 w 3768496"/>
              <a:gd name="connsiteY52" fmla="*/ 1377293 h 2320360"/>
              <a:gd name="connsiteX53" fmla="*/ 2957715 w 3768496"/>
              <a:gd name="connsiteY53" fmla="*/ 1282043 h 2320360"/>
              <a:gd name="connsiteX54" fmla="*/ 2967037 w 3768496"/>
              <a:gd name="connsiteY54" fmla="*/ 1134406 h 2320360"/>
              <a:gd name="connsiteX55" fmla="*/ 3128962 w 3768496"/>
              <a:gd name="connsiteY55" fmla="*/ 1020106 h 2320360"/>
              <a:gd name="connsiteX56" fmla="*/ 3448050 w 3768496"/>
              <a:gd name="connsiteY56" fmla="*/ 839131 h 2320360"/>
              <a:gd name="connsiteX57" fmla="*/ 3768496 w 3768496"/>
              <a:gd name="connsiteY57" fmla="*/ 696146 h 2320360"/>
              <a:gd name="connsiteX58" fmla="*/ 3767059 w 3768496"/>
              <a:gd name="connsiteY58" fmla="*/ 339178 h 2320360"/>
              <a:gd name="connsiteX59" fmla="*/ 3760659 w 3768496"/>
              <a:gd name="connsiteY59"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04825 w 3768496"/>
              <a:gd name="connsiteY22" fmla="*/ 1020106 h 2320360"/>
              <a:gd name="connsiteX23" fmla="*/ 571500 w 3768496"/>
              <a:gd name="connsiteY23" fmla="*/ 996403 h 2320360"/>
              <a:gd name="connsiteX24" fmla="*/ 671512 w 3768496"/>
              <a:gd name="connsiteY24" fmla="*/ 1006020 h 2320360"/>
              <a:gd name="connsiteX25" fmla="*/ 781050 w 3768496"/>
              <a:gd name="connsiteY25" fmla="*/ 1029631 h 2320360"/>
              <a:gd name="connsiteX26" fmla="*/ 795211 w 3768496"/>
              <a:gd name="connsiteY26" fmla="*/ 977372 h 2320360"/>
              <a:gd name="connsiteX27" fmla="*/ 900290 w 3768496"/>
              <a:gd name="connsiteY27" fmla="*/ 1082128 h 2320360"/>
              <a:gd name="connsiteX28" fmla="*/ 947915 w 3768496"/>
              <a:gd name="connsiteY28" fmla="*/ 1144041 h 2320360"/>
              <a:gd name="connsiteX29" fmla="*/ 1005039 w 3768496"/>
              <a:gd name="connsiteY29" fmla="*/ 1201172 h 2320360"/>
              <a:gd name="connsiteX30" fmla="*/ 1052613 w 3768496"/>
              <a:gd name="connsiteY30" fmla="*/ 1234510 h 2320360"/>
              <a:gd name="connsiteX31" fmla="*/ 1162000 w 3768496"/>
              <a:gd name="connsiteY31" fmla="*/ 1258323 h 2320360"/>
              <a:gd name="connsiteX32" fmla="*/ 1266673 w 3768496"/>
              <a:gd name="connsiteY32" fmla="*/ 1205954 h 2320360"/>
              <a:gd name="connsiteX33" fmla="*/ 1385837 w 3768496"/>
              <a:gd name="connsiteY33" fmla="*/ 1163091 h 2320360"/>
              <a:gd name="connsiteX34" fmla="*/ 1500389 w 3768496"/>
              <a:gd name="connsiteY34" fmla="*/ 1163091 h 2320360"/>
              <a:gd name="connsiteX35" fmla="*/ 1600402 w 3768496"/>
              <a:gd name="connsiteY35" fmla="*/ 1229747 h 2320360"/>
              <a:gd name="connsiteX36" fmla="*/ 1628978 w 3768496"/>
              <a:gd name="connsiteY36" fmla="*/ 1282079 h 2320360"/>
              <a:gd name="connsiteX37" fmla="*/ 1757615 w 3768496"/>
              <a:gd name="connsiteY37" fmla="*/ 1420230 h 2320360"/>
              <a:gd name="connsiteX38" fmla="*/ 1819478 w 3768496"/>
              <a:gd name="connsiteY38" fmla="*/ 1567830 h 2320360"/>
              <a:gd name="connsiteX39" fmla="*/ 1904899 w 3768496"/>
              <a:gd name="connsiteY39" fmla="*/ 1763441 h 2320360"/>
              <a:gd name="connsiteX40" fmla="*/ 2038502 w 3768496"/>
              <a:gd name="connsiteY40" fmla="*/ 1920439 h 2320360"/>
              <a:gd name="connsiteX41" fmla="*/ 2105252 w 3768496"/>
              <a:gd name="connsiteY41" fmla="*/ 2068040 h 2320360"/>
              <a:gd name="connsiteX42" fmla="*/ 2114702 w 3768496"/>
              <a:gd name="connsiteY42" fmla="*/ 2201206 h 2320360"/>
              <a:gd name="connsiteX43" fmla="*/ 2191205 w 3768496"/>
              <a:gd name="connsiteY43" fmla="*/ 2267862 h 2320360"/>
              <a:gd name="connsiteX44" fmla="*/ 2381351 w 3768496"/>
              <a:gd name="connsiteY44" fmla="*/ 2320360 h 2320360"/>
              <a:gd name="connsiteX45" fmla="*/ 2685999 w 3768496"/>
              <a:gd name="connsiteY45" fmla="*/ 2277608 h 2320360"/>
              <a:gd name="connsiteX46" fmla="*/ 2924731 w 3768496"/>
              <a:gd name="connsiteY46" fmla="*/ 2201408 h 2320360"/>
              <a:gd name="connsiteX47" fmla="*/ 3334432 w 3768496"/>
              <a:gd name="connsiteY47" fmla="*/ 1987333 h 2320360"/>
              <a:gd name="connsiteX48" fmla="*/ 3338715 w 3768496"/>
              <a:gd name="connsiteY48" fmla="*/ 1867941 h 2320360"/>
              <a:gd name="connsiteX49" fmla="*/ 3153281 w 3768496"/>
              <a:gd name="connsiteY49" fmla="*/ 1701180 h 2320360"/>
              <a:gd name="connsiteX50" fmla="*/ 3071939 w 3768496"/>
              <a:gd name="connsiteY50" fmla="*/ 1586843 h 2320360"/>
              <a:gd name="connsiteX51" fmla="*/ 2986238 w 3768496"/>
              <a:gd name="connsiteY51" fmla="*/ 1377293 h 2320360"/>
              <a:gd name="connsiteX52" fmla="*/ 2957715 w 3768496"/>
              <a:gd name="connsiteY52" fmla="*/ 1282043 h 2320360"/>
              <a:gd name="connsiteX53" fmla="*/ 2967037 w 3768496"/>
              <a:gd name="connsiteY53" fmla="*/ 1134406 h 2320360"/>
              <a:gd name="connsiteX54" fmla="*/ 3128962 w 3768496"/>
              <a:gd name="connsiteY54" fmla="*/ 1020106 h 2320360"/>
              <a:gd name="connsiteX55" fmla="*/ 3448050 w 3768496"/>
              <a:gd name="connsiteY55" fmla="*/ 839131 h 2320360"/>
              <a:gd name="connsiteX56" fmla="*/ 3768496 w 3768496"/>
              <a:gd name="connsiteY56" fmla="*/ 696146 h 2320360"/>
              <a:gd name="connsiteX57" fmla="*/ 3767059 w 3768496"/>
              <a:gd name="connsiteY57" fmla="*/ 339178 h 2320360"/>
              <a:gd name="connsiteX58" fmla="*/ 3760659 w 3768496"/>
              <a:gd name="connsiteY58"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72481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57162 w 3768496"/>
              <a:gd name="connsiteY19" fmla="*/ 891518 h 2320360"/>
              <a:gd name="connsiteX20" fmla="*/ 342900 w 3768496"/>
              <a:gd name="connsiteY20" fmla="*/ 948668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342900 w 3768496"/>
              <a:gd name="connsiteY20" fmla="*/ 948668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81893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53428 h 2320360"/>
              <a:gd name="connsiteX4" fmla="*/ 1309687 w 3768496"/>
              <a:gd name="connsiteY4" fmla="*/ 67606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96181 h 2320360"/>
              <a:gd name="connsiteX3" fmla="*/ 1409700 w 3768496"/>
              <a:gd name="connsiteY3" fmla="*/ 53428 h 2320360"/>
              <a:gd name="connsiteX4" fmla="*/ 1309687 w 3768496"/>
              <a:gd name="connsiteY4" fmla="*/ 43885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72461 h 2320360"/>
              <a:gd name="connsiteX3" fmla="*/ 1409700 w 3768496"/>
              <a:gd name="connsiteY3" fmla="*/ 53428 h 2320360"/>
              <a:gd name="connsiteX4" fmla="*/ 1309687 w 3768496"/>
              <a:gd name="connsiteY4" fmla="*/ 43885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19175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72461 h 2320360"/>
              <a:gd name="connsiteX3" fmla="*/ 1409700 w 3768496"/>
              <a:gd name="connsiteY3" fmla="*/ 53428 h 2320360"/>
              <a:gd name="connsiteX4" fmla="*/ 1309687 w 3768496"/>
              <a:gd name="connsiteY4" fmla="*/ 43885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09599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52400 w 3768496"/>
              <a:gd name="connsiteY15" fmla="*/ 672443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72461 h 2320360"/>
              <a:gd name="connsiteX3" fmla="*/ 1409700 w 3768496"/>
              <a:gd name="connsiteY3" fmla="*/ 53428 h 2320360"/>
              <a:gd name="connsiteX4" fmla="*/ 1309687 w 3768496"/>
              <a:gd name="connsiteY4" fmla="*/ 43885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09599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605768 h 2320360"/>
              <a:gd name="connsiteX15" fmla="*/ 142824 w 3768496"/>
              <a:gd name="connsiteY15" fmla="*/ 653466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72461 h 2320360"/>
              <a:gd name="connsiteX3" fmla="*/ 1409700 w 3768496"/>
              <a:gd name="connsiteY3" fmla="*/ 53428 h 2320360"/>
              <a:gd name="connsiteX4" fmla="*/ 1309687 w 3768496"/>
              <a:gd name="connsiteY4" fmla="*/ 43885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09599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582047 h 2320360"/>
              <a:gd name="connsiteX15" fmla="*/ 142824 w 3768496"/>
              <a:gd name="connsiteY15" fmla="*/ 653466 h 2320360"/>
              <a:gd name="connsiteX16" fmla="*/ 76200 w 3768496"/>
              <a:gd name="connsiteY16" fmla="*/ 710543 h 2320360"/>
              <a:gd name="connsiteX17" fmla="*/ 14287 w 3768496"/>
              <a:gd name="connsiteY17" fmla="*/ 781981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81150 w 3768496"/>
              <a:gd name="connsiteY0" fmla="*/ 19981 h 2320360"/>
              <a:gd name="connsiteX1" fmla="*/ 1547812 w 3768496"/>
              <a:gd name="connsiteY1" fmla="*/ 96181 h 2320360"/>
              <a:gd name="connsiteX2" fmla="*/ 1533525 w 3768496"/>
              <a:gd name="connsiteY2" fmla="*/ 72461 h 2320360"/>
              <a:gd name="connsiteX3" fmla="*/ 1409700 w 3768496"/>
              <a:gd name="connsiteY3" fmla="*/ 53428 h 2320360"/>
              <a:gd name="connsiteX4" fmla="*/ 1309687 w 3768496"/>
              <a:gd name="connsiteY4" fmla="*/ 43885 h 2320360"/>
              <a:gd name="connsiteX5" fmla="*/ 1190625 w 3768496"/>
              <a:gd name="connsiteY5" fmla="*/ 91418 h 2320360"/>
              <a:gd name="connsiteX6" fmla="*/ 1095375 w 3768496"/>
              <a:gd name="connsiteY6" fmla="*/ 105706 h 2320360"/>
              <a:gd name="connsiteX7" fmla="*/ 1033462 w 3768496"/>
              <a:gd name="connsiteY7" fmla="*/ 153331 h 2320360"/>
              <a:gd name="connsiteX8" fmla="*/ 1009599 w 3768496"/>
              <a:gd name="connsiteY8" fmla="*/ 200956 h 2320360"/>
              <a:gd name="connsiteX9" fmla="*/ 938212 w 3768496"/>
              <a:gd name="connsiteY9" fmla="*/ 272393 h 2320360"/>
              <a:gd name="connsiteX10" fmla="*/ 804862 w 3768496"/>
              <a:gd name="connsiteY10" fmla="*/ 391456 h 2320360"/>
              <a:gd name="connsiteX11" fmla="*/ 728662 w 3768496"/>
              <a:gd name="connsiteY11" fmla="*/ 458131 h 2320360"/>
              <a:gd name="connsiteX12" fmla="*/ 595312 w 3768496"/>
              <a:gd name="connsiteY12" fmla="*/ 500993 h 2320360"/>
              <a:gd name="connsiteX13" fmla="*/ 495300 w 3768496"/>
              <a:gd name="connsiteY13" fmla="*/ 534331 h 2320360"/>
              <a:gd name="connsiteX14" fmla="*/ 347662 w 3768496"/>
              <a:gd name="connsiteY14" fmla="*/ 582047 h 2320360"/>
              <a:gd name="connsiteX15" fmla="*/ 142824 w 3768496"/>
              <a:gd name="connsiteY15" fmla="*/ 653466 h 2320360"/>
              <a:gd name="connsiteX16" fmla="*/ 76200 w 3768496"/>
              <a:gd name="connsiteY16" fmla="*/ 710543 h 2320360"/>
              <a:gd name="connsiteX17" fmla="*/ 19075 w 3768496"/>
              <a:gd name="connsiteY17" fmla="*/ 753516 h 2320360"/>
              <a:gd name="connsiteX18" fmla="*/ 0 w 3768496"/>
              <a:gd name="connsiteY18" fmla="*/ 815318 h 2320360"/>
              <a:gd name="connsiteX19" fmla="*/ 161950 w 3768496"/>
              <a:gd name="connsiteY19" fmla="*/ 863053 h 2320360"/>
              <a:gd name="connsiteX20" fmla="*/ 280659 w 3768496"/>
              <a:gd name="connsiteY20" fmla="*/ 886994 h 2320360"/>
              <a:gd name="connsiteX21" fmla="*/ 400050 w 3768496"/>
              <a:gd name="connsiteY21" fmla="*/ 925040 h 2320360"/>
              <a:gd name="connsiteX22" fmla="*/ 571500 w 3768496"/>
              <a:gd name="connsiteY22" fmla="*/ 996403 h 2320360"/>
              <a:gd name="connsiteX23" fmla="*/ 671512 w 3768496"/>
              <a:gd name="connsiteY23" fmla="*/ 1006020 h 2320360"/>
              <a:gd name="connsiteX24" fmla="*/ 781050 w 3768496"/>
              <a:gd name="connsiteY24" fmla="*/ 1029631 h 2320360"/>
              <a:gd name="connsiteX25" fmla="*/ 795211 w 3768496"/>
              <a:gd name="connsiteY25" fmla="*/ 977372 h 2320360"/>
              <a:gd name="connsiteX26" fmla="*/ 900290 w 3768496"/>
              <a:gd name="connsiteY26" fmla="*/ 1082128 h 2320360"/>
              <a:gd name="connsiteX27" fmla="*/ 947915 w 3768496"/>
              <a:gd name="connsiteY27" fmla="*/ 1144041 h 2320360"/>
              <a:gd name="connsiteX28" fmla="*/ 1005039 w 3768496"/>
              <a:gd name="connsiteY28" fmla="*/ 1201172 h 2320360"/>
              <a:gd name="connsiteX29" fmla="*/ 1052613 w 3768496"/>
              <a:gd name="connsiteY29" fmla="*/ 1234510 h 2320360"/>
              <a:gd name="connsiteX30" fmla="*/ 1162000 w 3768496"/>
              <a:gd name="connsiteY30" fmla="*/ 1258323 h 2320360"/>
              <a:gd name="connsiteX31" fmla="*/ 1266673 w 3768496"/>
              <a:gd name="connsiteY31" fmla="*/ 1205954 h 2320360"/>
              <a:gd name="connsiteX32" fmla="*/ 1385837 w 3768496"/>
              <a:gd name="connsiteY32" fmla="*/ 1163091 h 2320360"/>
              <a:gd name="connsiteX33" fmla="*/ 1500389 w 3768496"/>
              <a:gd name="connsiteY33" fmla="*/ 1163091 h 2320360"/>
              <a:gd name="connsiteX34" fmla="*/ 1600402 w 3768496"/>
              <a:gd name="connsiteY34" fmla="*/ 1229747 h 2320360"/>
              <a:gd name="connsiteX35" fmla="*/ 1628978 w 3768496"/>
              <a:gd name="connsiteY35" fmla="*/ 1282079 h 2320360"/>
              <a:gd name="connsiteX36" fmla="*/ 1757615 w 3768496"/>
              <a:gd name="connsiteY36" fmla="*/ 1420230 h 2320360"/>
              <a:gd name="connsiteX37" fmla="*/ 1819478 w 3768496"/>
              <a:gd name="connsiteY37" fmla="*/ 1567830 h 2320360"/>
              <a:gd name="connsiteX38" fmla="*/ 1904899 w 3768496"/>
              <a:gd name="connsiteY38" fmla="*/ 1763441 h 2320360"/>
              <a:gd name="connsiteX39" fmla="*/ 2038502 w 3768496"/>
              <a:gd name="connsiteY39" fmla="*/ 1920439 h 2320360"/>
              <a:gd name="connsiteX40" fmla="*/ 2105252 w 3768496"/>
              <a:gd name="connsiteY40" fmla="*/ 2068040 h 2320360"/>
              <a:gd name="connsiteX41" fmla="*/ 2114702 w 3768496"/>
              <a:gd name="connsiteY41" fmla="*/ 2201206 h 2320360"/>
              <a:gd name="connsiteX42" fmla="*/ 2191205 w 3768496"/>
              <a:gd name="connsiteY42" fmla="*/ 2267862 h 2320360"/>
              <a:gd name="connsiteX43" fmla="*/ 2381351 w 3768496"/>
              <a:gd name="connsiteY43" fmla="*/ 2320360 h 2320360"/>
              <a:gd name="connsiteX44" fmla="*/ 2685999 w 3768496"/>
              <a:gd name="connsiteY44" fmla="*/ 2277608 h 2320360"/>
              <a:gd name="connsiteX45" fmla="*/ 2924731 w 3768496"/>
              <a:gd name="connsiteY45" fmla="*/ 2201408 h 2320360"/>
              <a:gd name="connsiteX46" fmla="*/ 3334432 w 3768496"/>
              <a:gd name="connsiteY46" fmla="*/ 1987333 h 2320360"/>
              <a:gd name="connsiteX47" fmla="*/ 3338715 w 3768496"/>
              <a:gd name="connsiteY47" fmla="*/ 1867941 h 2320360"/>
              <a:gd name="connsiteX48" fmla="*/ 3153281 w 3768496"/>
              <a:gd name="connsiteY48" fmla="*/ 1701180 h 2320360"/>
              <a:gd name="connsiteX49" fmla="*/ 3071939 w 3768496"/>
              <a:gd name="connsiteY49" fmla="*/ 1586843 h 2320360"/>
              <a:gd name="connsiteX50" fmla="*/ 2986238 w 3768496"/>
              <a:gd name="connsiteY50" fmla="*/ 1377293 h 2320360"/>
              <a:gd name="connsiteX51" fmla="*/ 2957715 w 3768496"/>
              <a:gd name="connsiteY51" fmla="*/ 1282043 h 2320360"/>
              <a:gd name="connsiteX52" fmla="*/ 2967037 w 3768496"/>
              <a:gd name="connsiteY52" fmla="*/ 1134406 h 2320360"/>
              <a:gd name="connsiteX53" fmla="*/ 3128962 w 3768496"/>
              <a:gd name="connsiteY53" fmla="*/ 1020106 h 2320360"/>
              <a:gd name="connsiteX54" fmla="*/ 3448050 w 3768496"/>
              <a:gd name="connsiteY54" fmla="*/ 839131 h 2320360"/>
              <a:gd name="connsiteX55" fmla="*/ 3768496 w 3768496"/>
              <a:gd name="connsiteY55" fmla="*/ 696146 h 2320360"/>
              <a:gd name="connsiteX56" fmla="*/ 3767059 w 3768496"/>
              <a:gd name="connsiteY56" fmla="*/ 339178 h 2320360"/>
              <a:gd name="connsiteX57" fmla="*/ 3760659 w 3768496"/>
              <a:gd name="connsiteY57" fmla="*/ 0 h 2320360"/>
              <a:gd name="connsiteX0" fmla="*/ 1562075 w 3749421"/>
              <a:gd name="connsiteY0" fmla="*/ 19981 h 2320360"/>
              <a:gd name="connsiteX1" fmla="*/ 1528737 w 3749421"/>
              <a:gd name="connsiteY1" fmla="*/ 96181 h 2320360"/>
              <a:gd name="connsiteX2" fmla="*/ 1514450 w 3749421"/>
              <a:gd name="connsiteY2" fmla="*/ 72461 h 2320360"/>
              <a:gd name="connsiteX3" fmla="*/ 1390625 w 3749421"/>
              <a:gd name="connsiteY3" fmla="*/ 53428 h 2320360"/>
              <a:gd name="connsiteX4" fmla="*/ 1290612 w 3749421"/>
              <a:gd name="connsiteY4" fmla="*/ 43885 h 2320360"/>
              <a:gd name="connsiteX5" fmla="*/ 1171550 w 3749421"/>
              <a:gd name="connsiteY5" fmla="*/ 91418 h 2320360"/>
              <a:gd name="connsiteX6" fmla="*/ 1076300 w 3749421"/>
              <a:gd name="connsiteY6" fmla="*/ 105706 h 2320360"/>
              <a:gd name="connsiteX7" fmla="*/ 1014387 w 3749421"/>
              <a:gd name="connsiteY7" fmla="*/ 153331 h 2320360"/>
              <a:gd name="connsiteX8" fmla="*/ 990524 w 3749421"/>
              <a:gd name="connsiteY8" fmla="*/ 200956 h 2320360"/>
              <a:gd name="connsiteX9" fmla="*/ 919137 w 3749421"/>
              <a:gd name="connsiteY9" fmla="*/ 272393 h 2320360"/>
              <a:gd name="connsiteX10" fmla="*/ 785787 w 3749421"/>
              <a:gd name="connsiteY10" fmla="*/ 391456 h 2320360"/>
              <a:gd name="connsiteX11" fmla="*/ 709587 w 3749421"/>
              <a:gd name="connsiteY11" fmla="*/ 458131 h 2320360"/>
              <a:gd name="connsiteX12" fmla="*/ 576237 w 3749421"/>
              <a:gd name="connsiteY12" fmla="*/ 500993 h 2320360"/>
              <a:gd name="connsiteX13" fmla="*/ 476225 w 3749421"/>
              <a:gd name="connsiteY13" fmla="*/ 534331 h 2320360"/>
              <a:gd name="connsiteX14" fmla="*/ 328587 w 3749421"/>
              <a:gd name="connsiteY14" fmla="*/ 582047 h 2320360"/>
              <a:gd name="connsiteX15" fmla="*/ 123749 w 3749421"/>
              <a:gd name="connsiteY15" fmla="*/ 653466 h 2320360"/>
              <a:gd name="connsiteX16" fmla="*/ 57125 w 3749421"/>
              <a:gd name="connsiteY16" fmla="*/ 710543 h 2320360"/>
              <a:gd name="connsiteX17" fmla="*/ 0 w 3749421"/>
              <a:gd name="connsiteY17" fmla="*/ 753516 h 2320360"/>
              <a:gd name="connsiteX18" fmla="*/ 14439 w 3749421"/>
              <a:gd name="connsiteY18" fmla="*/ 801085 h 2320360"/>
              <a:gd name="connsiteX19" fmla="*/ 142875 w 3749421"/>
              <a:gd name="connsiteY19" fmla="*/ 863053 h 2320360"/>
              <a:gd name="connsiteX20" fmla="*/ 261584 w 3749421"/>
              <a:gd name="connsiteY20" fmla="*/ 886994 h 2320360"/>
              <a:gd name="connsiteX21" fmla="*/ 380975 w 3749421"/>
              <a:gd name="connsiteY21" fmla="*/ 925040 h 2320360"/>
              <a:gd name="connsiteX22" fmla="*/ 552425 w 3749421"/>
              <a:gd name="connsiteY22" fmla="*/ 996403 h 2320360"/>
              <a:gd name="connsiteX23" fmla="*/ 652437 w 3749421"/>
              <a:gd name="connsiteY23" fmla="*/ 1006020 h 2320360"/>
              <a:gd name="connsiteX24" fmla="*/ 761975 w 3749421"/>
              <a:gd name="connsiteY24" fmla="*/ 1029631 h 2320360"/>
              <a:gd name="connsiteX25" fmla="*/ 776136 w 3749421"/>
              <a:gd name="connsiteY25" fmla="*/ 977372 h 2320360"/>
              <a:gd name="connsiteX26" fmla="*/ 881215 w 3749421"/>
              <a:gd name="connsiteY26" fmla="*/ 1082128 h 2320360"/>
              <a:gd name="connsiteX27" fmla="*/ 928840 w 3749421"/>
              <a:gd name="connsiteY27" fmla="*/ 1144041 h 2320360"/>
              <a:gd name="connsiteX28" fmla="*/ 985964 w 3749421"/>
              <a:gd name="connsiteY28" fmla="*/ 1201172 h 2320360"/>
              <a:gd name="connsiteX29" fmla="*/ 1033538 w 3749421"/>
              <a:gd name="connsiteY29" fmla="*/ 1234510 h 2320360"/>
              <a:gd name="connsiteX30" fmla="*/ 1142925 w 3749421"/>
              <a:gd name="connsiteY30" fmla="*/ 1258323 h 2320360"/>
              <a:gd name="connsiteX31" fmla="*/ 1247598 w 3749421"/>
              <a:gd name="connsiteY31" fmla="*/ 1205954 h 2320360"/>
              <a:gd name="connsiteX32" fmla="*/ 1366762 w 3749421"/>
              <a:gd name="connsiteY32" fmla="*/ 1163091 h 2320360"/>
              <a:gd name="connsiteX33" fmla="*/ 1481314 w 3749421"/>
              <a:gd name="connsiteY33" fmla="*/ 1163091 h 2320360"/>
              <a:gd name="connsiteX34" fmla="*/ 1581327 w 3749421"/>
              <a:gd name="connsiteY34" fmla="*/ 1229747 h 2320360"/>
              <a:gd name="connsiteX35" fmla="*/ 1609903 w 3749421"/>
              <a:gd name="connsiteY35" fmla="*/ 1282079 h 2320360"/>
              <a:gd name="connsiteX36" fmla="*/ 1738540 w 3749421"/>
              <a:gd name="connsiteY36" fmla="*/ 1420230 h 2320360"/>
              <a:gd name="connsiteX37" fmla="*/ 1800403 w 3749421"/>
              <a:gd name="connsiteY37" fmla="*/ 1567830 h 2320360"/>
              <a:gd name="connsiteX38" fmla="*/ 1885824 w 3749421"/>
              <a:gd name="connsiteY38" fmla="*/ 1763441 h 2320360"/>
              <a:gd name="connsiteX39" fmla="*/ 2019427 w 3749421"/>
              <a:gd name="connsiteY39" fmla="*/ 1920439 h 2320360"/>
              <a:gd name="connsiteX40" fmla="*/ 2086177 w 3749421"/>
              <a:gd name="connsiteY40" fmla="*/ 2068040 h 2320360"/>
              <a:gd name="connsiteX41" fmla="*/ 2095627 w 3749421"/>
              <a:gd name="connsiteY41" fmla="*/ 2201206 h 2320360"/>
              <a:gd name="connsiteX42" fmla="*/ 2172130 w 3749421"/>
              <a:gd name="connsiteY42" fmla="*/ 2267862 h 2320360"/>
              <a:gd name="connsiteX43" fmla="*/ 2362276 w 3749421"/>
              <a:gd name="connsiteY43" fmla="*/ 2320360 h 2320360"/>
              <a:gd name="connsiteX44" fmla="*/ 2666924 w 3749421"/>
              <a:gd name="connsiteY44" fmla="*/ 2277608 h 2320360"/>
              <a:gd name="connsiteX45" fmla="*/ 2905656 w 3749421"/>
              <a:gd name="connsiteY45" fmla="*/ 2201408 h 2320360"/>
              <a:gd name="connsiteX46" fmla="*/ 3315357 w 3749421"/>
              <a:gd name="connsiteY46" fmla="*/ 1987333 h 2320360"/>
              <a:gd name="connsiteX47" fmla="*/ 3319640 w 3749421"/>
              <a:gd name="connsiteY47" fmla="*/ 1867941 h 2320360"/>
              <a:gd name="connsiteX48" fmla="*/ 3134206 w 3749421"/>
              <a:gd name="connsiteY48" fmla="*/ 1701180 h 2320360"/>
              <a:gd name="connsiteX49" fmla="*/ 3052864 w 3749421"/>
              <a:gd name="connsiteY49" fmla="*/ 1586843 h 2320360"/>
              <a:gd name="connsiteX50" fmla="*/ 2967163 w 3749421"/>
              <a:gd name="connsiteY50" fmla="*/ 1377293 h 2320360"/>
              <a:gd name="connsiteX51" fmla="*/ 2938640 w 3749421"/>
              <a:gd name="connsiteY51" fmla="*/ 1282043 h 2320360"/>
              <a:gd name="connsiteX52" fmla="*/ 2947962 w 3749421"/>
              <a:gd name="connsiteY52" fmla="*/ 1134406 h 2320360"/>
              <a:gd name="connsiteX53" fmla="*/ 3109887 w 3749421"/>
              <a:gd name="connsiteY53" fmla="*/ 1020106 h 2320360"/>
              <a:gd name="connsiteX54" fmla="*/ 3428975 w 3749421"/>
              <a:gd name="connsiteY54" fmla="*/ 839131 h 2320360"/>
              <a:gd name="connsiteX55" fmla="*/ 3749421 w 3749421"/>
              <a:gd name="connsiteY55" fmla="*/ 696146 h 2320360"/>
              <a:gd name="connsiteX56" fmla="*/ 3747984 w 3749421"/>
              <a:gd name="connsiteY56" fmla="*/ 339178 h 2320360"/>
              <a:gd name="connsiteX57" fmla="*/ 3741584 w 3749421"/>
              <a:gd name="connsiteY57" fmla="*/ 0 h 2320360"/>
              <a:gd name="connsiteX0" fmla="*/ 1562075 w 3749421"/>
              <a:gd name="connsiteY0" fmla="*/ 19981 h 2320360"/>
              <a:gd name="connsiteX1" fmla="*/ 1528737 w 3749421"/>
              <a:gd name="connsiteY1" fmla="*/ 96181 h 2320360"/>
              <a:gd name="connsiteX2" fmla="*/ 1514450 w 3749421"/>
              <a:gd name="connsiteY2" fmla="*/ 72461 h 2320360"/>
              <a:gd name="connsiteX3" fmla="*/ 1390625 w 3749421"/>
              <a:gd name="connsiteY3" fmla="*/ 53428 h 2320360"/>
              <a:gd name="connsiteX4" fmla="*/ 1290612 w 3749421"/>
              <a:gd name="connsiteY4" fmla="*/ 43885 h 2320360"/>
              <a:gd name="connsiteX5" fmla="*/ 1171550 w 3749421"/>
              <a:gd name="connsiteY5" fmla="*/ 91418 h 2320360"/>
              <a:gd name="connsiteX6" fmla="*/ 1076300 w 3749421"/>
              <a:gd name="connsiteY6" fmla="*/ 105706 h 2320360"/>
              <a:gd name="connsiteX7" fmla="*/ 1014387 w 3749421"/>
              <a:gd name="connsiteY7" fmla="*/ 153331 h 2320360"/>
              <a:gd name="connsiteX8" fmla="*/ 990524 w 3749421"/>
              <a:gd name="connsiteY8" fmla="*/ 200956 h 2320360"/>
              <a:gd name="connsiteX9" fmla="*/ 919137 w 3749421"/>
              <a:gd name="connsiteY9" fmla="*/ 272393 h 2320360"/>
              <a:gd name="connsiteX10" fmla="*/ 785787 w 3749421"/>
              <a:gd name="connsiteY10" fmla="*/ 391456 h 2320360"/>
              <a:gd name="connsiteX11" fmla="*/ 709587 w 3749421"/>
              <a:gd name="connsiteY11" fmla="*/ 458131 h 2320360"/>
              <a:gd name="connsiteX12" fmla="*/ 576237 w 3749421"/>
              <a:gd name="connsiteY12" fmla="*/ 500993 h 2320360"/>
              <a:gd name="connsiteX13" fmla="*/ 476225 w 3749421"/>
              <a:gd name="connsiteY13" fmla="*/ 534331 h 2320360"/>
              <a:gd name="connsiteX14" fmla="*/ 328587 w 3749421"/>
              <a:gd name="connsiteY14" fmla="*/ 582047 h 2320360"/>
              <a:gd name="connsiteX15" fmla="*/ 123749 w 3749421"/>
              <a:gd name="connsiteY15" fmla="*/ 653466 h 2320360"/>
              <a:gd name="connsiteX16" fmla="*/ 57125 w 3749421"/>
              <a:gd name="connsiteY16" fmla="*/ 710543 h 2320360"/>
              <a:gd name="connsiteX17" fmla="*/ 0 w 3749421"/>
              <a:gd name="connsiteY17" fmla="*/ 753516 h 2320360"/>
              <a:gd name="connsiteX18" fmla="*/ 14439 w 3749421"/>
              <a:gd name="connsiteY18" fmla="*/ 801085 h 2320360"/>
              <a:gd name="connsiteX19" fmla="*/ 142875 w 3749421"/>
              <a:gd name="connsiteY19" fmla="*/ 863053 h 2320360"/>
              <a:gd name="connsiteX20" fmla="*/ 261584 w 3749421"/>
              <a:gd name="connsiteY20" fmla="*/ 886994 h 2320360"/>
              <a:gd name="connsiteX21" fmla="*/ 380975 w 3749421"/>
              <a:gd name="connsiteY21" fmla="*/ 925040 h 2320360"/>
              <a:gd name="connsiteX22" fmla="*/ 552425 w 3749421"/>
              <a:gd name="connsiteY22" fmla="*/ 996403 h 2320360"/>
              <a:gd name="connsiteX23" fmla="*/ 652437 w 3749421"/>
              <a:gd name="connsiteY23" fmla="*/ 1006020 h 2320360"/>
              <a:gd name="connsiteX24" fmla="*/ 761975 w 3749421"/>
              <a:gd name="connsiteY24" fmla="*/ 1029631 h 2320360"/>
              <a:gd name="connsiteX25" fmla="*/ 776136 w 3749421"/>
              <a:gd name="connsiteY25" fmla="*/ 977372 h 2320360"/>
              <a:gd name="connsiteX26" fmla="*/ 881215 w 3749421"/>
              <a:gd name="connsiteY26" fmla="*/ 1082128 h 2320360"/>
              <a:gd name="connsiteX27" fmla="*/ 928840 w 3749421"/>
              <a:gd name="connsiteY27" fmla="*/ 1144041 h 2320360"/>
              <a:gd name="connsiteX28" fmla="*/ 985964 w 3749421"/>
              <a:gd name="connsiteY28" fmla="*/ 1201172 h 2320360"/>
              <a:gd name="connsiteX29" fmla="*/ 1033538 w 3749421"/>
              <a:gd name="connsiteY29" fmla="*/ 1234510 h 2320360"/>
              <a:gd name="connsiteX30" fmla="*/ 1142925 w 3749421"/>
              <a:gd name="connsiteY30" fmla="*/ 1258323 h 2320360"/>
              <a:gd name="connsiteX31" fmla="*/ 1247598 w 3749421"/>
              <a:gd name="connsiteY31" fmla="*/ 1205954 h 2320360"/>
              <a:gd name="connsiteX32" fmla="*/ 1366762 w 3749421"/>
              <a:gd name="connsiteY32" fmla="*/ 1163091 h 2320360"/>
              <a:gd name="connsiteX33" fmla="*/ 1481314 w 3749421"/>
              <a:gd name="connsiteY33" fmla="*/ 1163091 h 2320360"/>
              <a:gd name="connsiteX34" fmla="*/ 1581327 w 3749421"/>
              <a:gd name="connsiteY34" fmla="*/ 1229747 h 2320360"/>
              <a:gd name="connsiteX35" fmla="*/ 1609903 w 3749421"/>
              <a:gd name="connsiteY35" fmla="*/ 1282079 h 2320360"/>
              <a:gd name="connsiteX36" fmla="*/ 1738540 w 3749421"/>
              <a:gd name="connsiteY36" fmla="*/ 1420230 h 2320360"/>
              <a:gd name="connsiteX37" fmla="*/ 1800403 w 3749421"/>
              <a:gd name="connsiteY37" fmla="*/ 1567830 h 2320360"/>
              <a:gd name="connsiteX38" fmla="*/ 1885824 w 3749421"/>
              <a:gd name="connsiteY38" fmla="*/ 1763441 h 2320360"/>
              <a:gd name="connsiteX39" fmla="*/ 2019427 w 3749421"/>
              <a:gd name="connsiteY39" fmla="*/ 1920439 h 2320360"/>
              <a:gd name="connsiteX40" fmla="*/ 2086177 w 3749421"/>
              <a:gd name="connsiteY40" fmla="*/ 2068040 h 2320360"/>
              <a:gd name="connsiteX41" fmla="*/ 2095627 w 3749421"/>
              <a:gd name="connsiteY41" fmla="*/ 2201206 h 2320360"/>
              <a:gd name="connsiteX42" fmla="*/ 2172130 w 3749421"/>
              <a:gd name="connsiteY42" fmla="*/ 2267862 h 2320360"/>
              <a:gd name="connsiteX43" fmla="*/ 2362276 w 3749421"/>
              <a:gd name="connsiteY43" fmla="*/ 2320360 h 2320360"/>
              <a:gd name="connsiteX44" fmla="*/ 2666924 w 3749421"/>
              <a:gd name="connsiteY44" fmla="*/ 2277608 h 2320360"/>
              <a:gd name="connsiteX45" fmla="*/ 2905656 w 3749421"/>
              <a:gd name="connsiteY45" fmla="*/ 2201408 h 2320360"/>
              <a:gd name="connsiteX46" fmla="*/ 3315357 w 3749421"/>
              <a:gd name="connsiteY46" fmla="*/ 1987333 h 2320360"/>
              <a:gd name="connsiteX47" fmla="*/ 3319640 w 3749421"/>
              <a:gd name="connsiteY47" fmla="*/ 1867941 h 2320360"/>
              <a:gd name="connsiteX48" fmla="*/ 3134206 w 3749421"/>
              <a:gd name="connsiteY48" fmla="*/ 1701180 h 2320360"/>
              <a:gd name="connsiteX49" fmla="*/ 3052864 w 3749421"/>
              <a:gd name="connsiteY49" fmla="*/ 1586843 h 2320360"/>
              <a:gd name="connsiteX50" fmla="*/ 2967163 w 3749421"/>
              <a:gd name="connsiteY50" fmla="*/ 1377293 h 2320360"/>
              <a:gd name="connsiteX51" fmla="*/ 2938640 w 3749421"/>
              <a:gd name="connsiteY51" fmla="*/ 1282043 h 2320360"/>
              <a:gd name="connsiteX52" fmla="*/ 2962325 w 3749421"/>
              <a:gd name="connsiteY52" fmla="*/ 1134406 h 2320360"/>
              <a:gd name="connsiteX53" fmla="*/ 3109887 w 3749421"/>
              <a:gd name="connsiteY53" fmla="*/ 1020106 h 2320360"/>
              <a:gd name="connsiteX54" fmla="*/ 3428975 w 3749421"/>
              <a:gd name="connsiteY54" fmla="*/ 839131 h 2320360"/>
              <a:gd name="connsiteX55" fmla="*/ 3749421 w 3749421"/>
              <a:gd name="connsiteY55" fmla="*/ 696146 h 2320360"/>
              <a:gd name="connsiteX56" fmla="*/ 3747984 w 3749421"/>
              <a:gd name="connsiteY56" fmla="*/ 339178 h 2320360"/>
              <a:gd name="connsiteX57" fmla="*/ 3741584 w 3749421"/>
              <a:gd name="connsiteY57" fmla="*/ 0 h 2320360"/>
              <a:gd name="connsiteX0" fmla="*/ 1562075 w 3749421"/>
              <a:gd name="connsiteY0" fmla="*/ 19981 h 2320360"/>
              <a:gd name="connsiteX1" fmla="*/ 1528737 w 3749421"/>
              <a:gd name="connsiteY1" fmla="*/ 96181 h 2320360"/>
              <a:gd name="connsiteX2" fmla="*/ 1514450 w 3749421"/>
              <a:gd name="connsiteY2" fmla="*/ 72461 h 2320360"/>
              <a:gd name="connsiteX3" fmla="*/ 1390625 w 3749421"/>
              <a:gd name="connsiteY3" fmla="*/ 53428 h 2320360"/>
              <a:gd name="connsiteX4" fmla="*/ 1290612 w 3749421"/>
              <a:gd name="connsiteY4" fmla="*/ 43885 h 2320360"/>
              <a:gd name="connsiteX5" fmla="*/ 1171550 w 3749421"/>
              <a:gd name="connsiteY5" fmla="*/ 91418 h 2320360"/>
              <a:gd name="connsiteX6" fmla="*/ 1076300 w 3749421"/>
              <a:gd name="connsiteY6" fmla="*/ 105706 h 2320360"/>
              <a:gd name="connsiteX7" fmla="*/ 1014387 w 3749421"/>
              <a:gd name="connsiteY7" fmla="*/ 153331 h 2320360"/>
              <a:gd name="connsiteX8" fmla="*/ 990524 w 3749421"/>
              <a:gd name="connsiteY8" fmla="*/ 200956 h 2320360"/>
              <a:gd name="connsiteX9" fmla="*/ 919137 w 3749421"/>
              <a:gd name="connsiteY9" fmla="*/ 272393 h 2320360"/>
              <a:gd name="connsiteX10" fmla="*/ 785787 w 3749421"/>
              <a:gd name="connsiteY10" fmla="*/ 391456 h 2320360"/>
              <a:gd name="connsiteX11" fmla="*/ 709587 w 3749421"/>
              <a:gd name="connsiteY11" fmla="*/ 458131 h 2320360"/>
              <a:gd name="connsiteX12" fmla="*/ 576237 w 3749421"/>
              <a:gd name="connsiteY12" fmla="*/ 500993 h 2320360"/>
              <a:gd name="connsiteX13" fmla="*/ 476225 w 3749421"/>
              <a:gd name="connsiteY13" fmla="*/ 534331 h 2320360"/>
              <a:gd name="connsiteX14" fmla="*/ 328587 w 3749421"/>
              <a:gd name="connsiteY14" fmla="*/ 582047 h 2320360"/>
              <a:gd name="connsiteX15" fmla="*/ 123749 w 3749421"/>
              <a:gd name="connsiteY15" fmla="*/ 653466 h 2320360"/>
              <a:gd name="connsiteX16" fmla="*/ 57125 w 3749421"/>
              <a:gd name="connsiteY16" fmla="*/ 710543 h 2320360"/>
              <a:gd name="connsiteX17" fmla="*/ 0 w 3749421"/>
              <a:gd name="connsiteY17" fmla="*/ 753516 h 2320360"/>
              <a:gd name="connsiteX18" fmla="*/ 14439 w 3749421"/>
              <a:gd name="connsiteY18" fmla="*/ 801085 h 2320360"/>
              <a:gd name="connsiteX19" fmla="*/ 142875 w 3749421"/>
              <a:gd name="connsiteY19" fmla="*/ 863053 h 2320360"/>
              <a:gd name="connsiteX20" fmla="*/ 261584 w 3749421"/>
              <a:gd name="connsiteY20" fmla="*/ 886994 h 2320360"/>
              <a:gd name="connsiteX21" fmla="*/ 380975 w 3749421"/>
              <a:gd name="connsiteY21" fmla="*/ 925040 h 2320360"/>
              <a:gd name="connsiteX22" fmla="*/ 552425 w 3749421"/>
              <a:gd name="connsiteY22" fmla="*/ 996403 h 2320360"/>
              <a:gd name="connsiteX23" fmla="*/ 652437 w 3749421"/>
              <a:gd name="connsiteY23" fmla="*/ 1006020 h 2320360"/>
              <a:gd name="connsiteX24" fmla="*/ 776136 w 3749421"/>
              <a:gd name="connsiteY24" fmla="*/ 977372 h 2320360"/>
              <a:gd name="connsiteX25" fmla="*/ 881215 w 3749421"/>
              <a:gd name="connsiteY25" fmla="*/ 1082128 h 2320360"/>
              <a:gd name="connsiteX26" fmla="*/ 928840 w 3749421"/>
              <a:gd name="connsiteY26" fmla="*/ 1144041 h 2320360"/>
              <a:gd name="connsiteX27" fmla="*/ 985964 w 3749421"/>
              <a:gd name="connsiteY27" fmla="*/ 1201172 h 2320360"/>
              <a:gd name="connsiteX28" fmla="*/ 1033538 w 3749421"/>
              <a:gd name="connsiteY28" fmla="*/ 1234510 h 2320360"/>
              <a:gd name="connsiteX29" fmla="*/ 1142925 w 3749421"/>
              <a:gd name="connsiteY29" fmla="*/ 1258323 h 2320360"/>
              <a:gd name="connsiteX30" fmla="*/ 1247598 w 3749421"/>
              <a:gd name="connsiteY30" fmla="*/ 1205954 h 2320360"/>
              <a:gd name="connsiteX31" fmla="*/ 1366762 w 3749421"/>
              <a:gd name="connsiteY31" fmla="*/ 1163091 h 2320360"/>
              <a:gd name="connsiteX32" fmla="*/ 1481314 w 3749421"/>
              <a:gd name="connsiteY32" fmla="*/ 1163091 h 2320360"/>
              <a:gd name="connsiteX33" fmla="*/ 1581327 w 3749421"/>
              <a:gd name="connsiteY33" fmla="*/ 1229747 h 2320360"/>
              <a:gd name="connsiteX34" fmla="*/ 1609903 w 3749421"/>
              <a:gd name="connsiteY34" fmla="*/ 1282079 h 2320360"/>
              <a:gd name="connsiteX35" fmla="*/ 1738540 w 3749421"/>
              <a:gd name="connsiteY35" fmla="*/ 1420230 h 2320360"/>
              <a:gd name="connsiteX36" fmla="*/ 1800403 w 3749421"/>
              <a:gd name="connsiteY36" fmla="*/ 1567830 h 2320360"/>
              <a:gd name="connsiteX37" fmla="*/ 1885824 w 3749421"/>
              <a:gd name="connsiteY37" fmla="*/ 1763441 h 2320360"/>
              <a:gd name="connsiteX38" fmla="*/ 2019427 w 3749421"/>
              <a:gd name="connsiteY38" fmla="*/ 1920439 h 2320360"/>
              <a:gd name="connsiteX39" fmla="*/ 2086177 w 3749421"/>
              <a:gd name="connsiteY39" fmla="*/ 2068040 h 2320360"/>
              <a:gd name="connsiteX40" fmla="*/ 2095627 w 3749421"/>
              <a:gd name="connsiteY40" fmla="*/ 2201206 h 2320360"/>
              <a:gd name="connsiteX41" fmla="*/ 2172130 w 3749421"/>
              <a:gd name="connsiteY41" fmla="*/ 2267862 h 2320360"/>
              <a:gd name="connsiteX42" fmla="*/ 2362276 w 3749421"/>
              <a:gd name="connsiteY42" fmla="*/ 2320360 h 2320360"/>
              <a:gd name="connsiteX43" fmla="*/ 2666924 w 3749421"/>
              <a:gd name="connsiteY43" fmla="*/ 2277608 h 2320360"/>
              <a:gd name="connsiteX44" fmla="*/ 2905656 w 3749421"/>
              <a:gd name="connsiteY44" fmla="*/ 2201408 h 2320360"/>
              <a:gd name="connsiteX45" fmla="*/ 3315357 w 3749421"/>
              <a:gd name="connsiteY45" fmla="*/ 1987333 h 2320360"/>
              <a:gd name="connsiteX46" fmla="*/ 3319640 w 3749421"/>
              <a:gd name="connsiteY46" fmla="*/ 1867941 h 2320360"/>
              <a:gd name="connsiteX47" fmla="*/ 3134206 w 3749421"/>
              <a:gd name="connsiteY47" fmla="*/ 1701180 h 2320360"/>
              <a:gd name="connsiteX48" fmla="*/ 3052864 w 3749421"/>
              <a:gd name="connsiteY48" fmla="*/ 1586843 h 2320360"/>
              <a:gd name="connsiteX49" fmla="*/ 2967163 w 3749421"/>
              <a:gd name="connsiteY49" fmla="*/ 1377293 h 2320360"/>
              <a:gd name="connsiteX50" fmla="*/ 2938640 w 3749421"/>
              <a:gd name="connsiteY50" fmla="*/ 1282043 h 2320360"/>
              <a:gd name="connsiteX51" fmla="*/ 2962325 w 3749421"/>
              <a:gd name="connsiteY51" fmla="*/ 1134406 h 2320360"/>
              <a:gd name="connsiteX52" fmla="*/ 3109887 w 3749421"/>
              <a:gd name="connsiteY52" fmla="*/ 1020106 h 2320360"/>
              <a:gd name="connsiteX53" fmla="*/ 3428975 w 3749421"/>
              <a:gd name="connsiteY53" fmla="*/ 839131 h 2320360"/>
              <a:gd name="connsiteX54" fmla="*/ 3749421 w 3749421"/>
              <a:gd name="connsiteY54" fmla="*/ 696146 h 2320360"/>
              <a:gd name="connsiteX55" fmla="*/ 3747984 w 3749421"/>
              <a:gd name="connsiteY55" fmla="*/ 339178 h 2320360"/>
              <a:gd name="connsiteX56" fmla="*/ 3741584 w 3749421"/>
              <a:gd name="connsiteY56" fmla="*/ 0 h 2320360"/>
              <a:gd name="connsiteX0" fmla="*/ 1562075 w 3749421"/>
              <a:gd name="connsiteY0" fmla="*/ 19981 h 2320360"/>
              <a:gd name="connsiteX1" fmla="*/ 1528737 w 3749421"/>
              <a:gd name="connsiteY1" fmla="*/ 96181 h 2320360"/>
              <a:gd name="connsiteX2" fmla="*/ 1514450 w 3749421"/>
              <a:gd name="connsiteY2" fmla="*/ 72461 h 2320360"/>
              <a:gd name="connsiteX3" fmla="*/ 1390625 w 3749421"/>
              <a:gd name="connsiteY3" fmla="*/ 53428 h 2320360"/>
              <a:gd name="connsiteX4" fmla="*/ 1290612 w 3749421"/>
              <a:gd name="connsiteY4" fmla="*/ 43885 h 2320360"/>
              <a:gd name="connsiteX5" fmla="*/ 1171550 w 3749421"/>
              <a:gd name="connsiteY5" fmla="*/ 91418 h 2320360"/>
              <a:gd name="connsiteX6" fmla="*/ 1076300 w 3749421"/>
              <a:gd name="connsiteY6" fmla="*/ 105706 h 2320360"/>
              <a:gd name="connsiteX7" fmla="*/ 1014387 w 3749421"/>
              <a:gd name="connsiteY7" fmla="*/ 153331 h 2320360"/>
              <a:gd name="connsiteX8" fmla="*/ 990524 w 3749421"/>
              <a:gd name="connsiteY8" fmla="*/ 200956 h 2320360"/>
              <a:gd name="connsiteX9" fmla="*/ 919137 w 3749421"/>
              <a:gd name="connsiteY9" fmla="*/ 272393 h 2320360"/>
              <a:gd name="connsiteX10" fmla="*/ 785787 w 3749421"/>
              <a:gd name="connsiteY10" fmla="*/ 391456 h 2320360"/>
              <a:gd name="connsiteX11" fmla="*/ 709587 w 3749421"/>
              <a:gd name="connsiteY11" fmla="*/ 458131 h 2320360"/>
              <a:gd name="connsiteX12" fmla="*/ 576237 w 3749421"/>
              <a:gd name="connsiteY12" fmla="*/ 500993 h 2320360"/>
              <a:gd name="connsiteX13" fmla="*/ 476225 w 3749421"/>
              <a:gd name="connsiteY13" fmla="*/ 534331 h 2320360"/>
              <a:gd name="connsiteX14" fmla="*/ 328587 w 3749421"/>
              <a:gd name="connsiteY14" fmla="*/ 582047 h 2320360"/>
              <a:gd name="connsiteX15" fmla="*/ 123749 w 3749421"/>
              <a:gd name="connsiteY15" fmla="*/ 653466 h 2320360"/>
              <a:gd name="connsiteX16" fmla="*/ 57125 w 3749421"/>
              <a:gd name="connsiteY16" fmla="*/ 710543 h 2320360"/>
              <a:gd name="connsiteX17" fmla="*/ 0 w 3749421"/>
              <a:gd name="connsiteY17" fmla="*/ 753516 h 2320360"/>
              <a:gd name="connsiteX18" fmla="*/ 14439 w 3749421"/>
              <a:gd name="connsiteY18" fmla="*/ 801085 h 2320360"/>
              <a:gd name="connsiteX19" fmla="*/ 142875 w 3749421"/>
              <a:gd name="connsiteY19" fmla="*/ 863053 h 2320360"/>
              <a:gd name="connsiteX20" fmla="*/ 261584 w 3749421"/>
              <a:gd name="connsiteY20" fmla="*/ 886994 h 2320360"/>
              <a:gd name="connsiteX21" fmla="*/ 380975 w 3749421"/>
              <a:gd name="connsiteY21" fmla="*/ 925040 h 2320360"/>
              <a:gd name="connsiteX22" fmla="*/ 552425 w 3749421"/>
              <a:gd name="connsiteY22" fmla="*/ 996403 h 2320360"/>
              <a:gd name="connsiteX23" fmla="*/ 652437 w 3749421"/>
              <a:gd name="connsiteY23" fmla="*/ 1020253 h 2320360"/>
              <a:gd name="connsiteX24" fmla="*/ 776136 w 3749421"/>
              <a:gd name="connsiteY24" fmla="*/ 977372 h 2320360"/>
              <a:gd name="connsiteX25" fmla="*/ 881215 w 3749421"/>
              <a:gd name="connsiteY25" fmla="*/ 1082128 h 2320360"/>
              <a:gd name="connsiteX26" fmla="*/ 928840 w 3749421"/>
              <a:gd name="connsiteY26" fmla="*/ 1144041 h 2320360"/>
              <a:gd name="connsiteX27" fmla="*/ 985964 w 3749421"/>
              <a:gd name="connsiteY27" fmla="*/ 1201172 h 2320360"/>
              <a:gd name="connsiteX28" fmla="*/ 1033538 w 3749421"/>
              <a:gd name="connsiteY28" fmla="*/ 1234510 h 2320360"/>
              <a:gd name="connsiteX29" fmla="*/ 1142925 w 3749421"/>
              <a:gd name="connsiteY29" fmla="*/ 1258323 h 2320360"/>
              <a:gd name="connsiteX30" fmla="*/ 1247598 w 3749421"/>
              <a:gd name="connsiteY30" fmla="*/ 1205954 h 2320360"/>
              <a:gd name="connsiteX31" fmla="*/ 1366762 w 3749421"/>
              <a:gd name="connsiteY31" fmla="*/ 1163091 h 2320360"/>
              <a:gd name="connsiteX32" fmla="*/ 1481314 w 3749421"/>
              <a:gd name="connsiteY32" fmla="*/ 1163091 h 2320360"/>
              <a:gd name="connsiteX33" fmla="*/ 1581327 w 3749421"/>
              <a:gd name="connsiteY33" fmla="*/ 1229747 h 2320360"/>
              <a:gd name="connsiteX34" fmla="*/ 1609903 w 3749421"/>
              <a:gd name="connsiteY34" fmla="*/ 1282079 h 2320360"/>
              <a:gd name="connsiteX35" fmla="*/ 1738540 w 3749421"/>
              <a:gd name="connsiteY35" fmla="*/ 1420230 h 2320360"/>
              <a:gd name="connsiteX36" fmla="*/ 1800403 w 3749421"/>
              <a:gd name="connsiteY36" fmla="*/ 1567830 h 2320360"/>
              <a:gd name="connsiteX37" fmla="*/ 1885824 w 3749421"/>
              <a:gd name="connsiteY37" fmla="*/ 1763441 h 2320360"/>
              <a:gd name="connsiteX38" fmla="*/ 2019427 w 3749421"/>
              <a:gd name="connsiteY38" fmla="*/ 1920439 h 2320360"/>
              <a:gd name="connsiteX39" fmla="*/ 2086177 w 3749421"/>
              <a:gd name="connsiteY39" fmla="*/ 2068040 h 2320360"/>
              <a:gd name="connsiteX40" fmla="*/ 2095627 w 3749421"/>
              <a:gd name="connsiteY40" fmla="*/ 2201206 h 2320360"/>
              <a:gd name="connsiteX41" fmla="*/ 2172130 w 3749421"/>
              <a:gd name="connsiteY41" fmla="*/ 2267862 h 2320360"/>
              <a:gd name="connsiteX42" fmla="*/ 2362276 w 3749421"/>
              <a:gd name="connsiteY42" fmla="*/ 2320360 h 2320360"/>
              <a:gd name="connsiteX43" fmla="*/ 2666924 w 3749421"/>
              <a:gd name="connsiteY43" fmla="*/ 2277608 h 2320360"/>
              <a:gd name="connsiteX44" fmla="*/ 2905656 w 3749421"/>
              <a:gd name="connsiteY44" fmla="*/ 2201408 h 2320360"/>
              <a:gd name="connsiteX45" fmla="*/ 3315357 w 3749421"/>
              <a:gd name="connsiteY45" fmla="*/ 1987333 h 2320360"/>
              <a:gd name="connsiteX46" fmla="*/ 3319640 w 3749421"/>
              <a:gd name="connsiteY46" fmla="*/ 1867941 h 2320360"/>
              <a:gd name="connsiteX47" fmla="*/ 3134206 w 3749421"/>
              <a:gd name="connsiteY47" fmla="*/ 1701180 h 2320360"/>
              <a:gd name="connsiteX48" fmla="*/ 3052864 w 3749421"/>
              <a:gd name="connsiteY48" fmla="*/ 1586843 h 2320360"/>
              <a:gd name="connsiteX49" fmla="*/ 2967163 w 3749421"/>
              <a:gd name="connsiteY49" fmla="*/ 1377293 h 2320360"/>
              <a:gd name="connsiteX50" fmla="*/ 2938640 w 3749421"/>
              <a:gd name="connsiteY50" fmla="*/ 1282043 h 2320360"/>
              <a:gd name="connsiteX51" fmla="*/ 2962325 w 3749421"/>
              <a:gd name="connsiteY51" fmla="*/ 1134406 h 2320360"/>
              <a:gd name="connsiteX52" fmla="*/ 3109887 w 3749421"/>
              <a:gd name="connsiteY52" fmla="*/ 1020106 h 2320360"/>
              <a:gd name="connsiteX53" fmla="*/ 3428975 w 3749421"/>
              <a:gd name="connsiteY53" fmla="*/ 839131 h 2320360"/>
              <a:gd name="connsiteX54" fmla="*/ 3749421 w 3749421"/>
              <a:gd name="connsiteY54" fmla="*/ 696146 h 2320360"/>
              <a:gd name="connsiteX55" fmla="*/ 3747984 w 3749421"/>
              <a:gd name="connsiteY55" fmla="*/ 339178 h 2320360"/>
              <a:gd name="connsiteX56" fmla="*/ 3741584 w 3749421"/>
              <a:gd name="connsiteY56" fmla="*/ 0 h 232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49421" h="2320360">
                <a:moveTo>
                  <a:pt x="1562075" y="19981"/>
                </a:moveTo>
                <a:lnTo>
                  <a:pt x="1528737" y="96181"/>
                </a:lnTo>
                <a:lnTo>
                  <a:pt x="1514450" y="72461"/>
                </a:lnTo>
                <a:lnTo>
                  <a:pt x="1390625" y="53428"/>
                </a:lnTo>
                <a:lnTo>
                  <a:pt x="1290612" y="43885"/>
                </a:lnTo>
                <a:lnTo>
                  <a:pt x="1171550" y="91418"/>
                </a:lnTo>
                <a:lnTo>
                  <a:pt x="1076300" y="105706"/>
                </a:lnTo>
                <a:lnTo>
                  <a:pt x="1014387" y="153331"/>
                </a:lnTo>
                <a:lnTo>
                  <a:pt x="990524" y="200956"/>
                </a:lnTo>
                <a:cubicBezTo>
                  <a:pt x="966728" y="224768"/>
                  <a:pt x="953260" y="240643"/>
                  <a:pt x="919137" y="272393"/>
                </a:cubicBezTo>
                <a:cubicBezTo>
                  <a:pt x="885014" y="304143"/>
                  <a:pt x="830237" y="351768"/>
                  <a:pt x="785787" y="391456"/>
                </a:cubicBezTo>
                <a:lnTo>
                  <a:pt x="709587" y="458131"/>
                </a:lnTo>
                <a:lnTo>
                  <a:pt x="576237" y="500993"/>
                </a:lnTo>
                <a:lnTo>
                  <a:pt x="476225" y="534331"/>
                </a:lnTo>
                <a:lnTo>
                  <a:pt x="328587" y="582047"/>
                </a:lnTo>
                <a:lnTo>
                  <a:pt x="123749" y="653466"/>
                </a:lnTo>
                <a:lnTo>
                  <a:pt x="57125" y="710543"/>
                </a:lnTo>
                <a:lnTo>
                  <a:pt x="0" y="753516"/>
                </a:lnTo>
                <a:lnTo>
                  <a:pt x="14439" y="801085"/>
                </a:lnTo>
                <a:lnTo>
                  <a:pt x="142875" y="863053"/>
                </a:lnTo>
                <a:lnTo>
                  <a:pt x="261584" y="886994"/>
                </a:lnTo>
                <a:lnTo>
                  <a:pt x="380975" y="925040"/>
                </a:lnTo>
                <a:lnTo>
                  <a:pt x="552425" y="996403"/>
                </a:lnTo>
                <a:lnTo>
                  <a:pt x="652437" y="1020253"/>
                </a:lnTo>
                <a:lnTo>
                  <a:pt x="776136" y="977372"/>
                </a:lnTo>
                <a:lnTo>
                  <a:pt x="881215" y="1082128"/>
                </a:lnTo>
                <a:lnTo>
                  <a:pt x="928840" y="1144041"/>
                </a:lnTo>
                <a:lnTo>
                  <a:pt x="985964" y="1201172"/>
                </a:lnTo>
                <a:lnTo>
                  <a:pt x="1033538" y="1234510"/>
                </a:lnTo>
                <a:lnTo>
                  <a:pt x="1142925" y="1258323"/>
                </a:lnTo>
                <a:lnTo>
                  <a:pt x="1247598" y="1205954"/>
                </a:lnTo>
                <a:lnTo>
                  <a:pt x="1366762" y="1163091"/>
                </a:lnTo>
                <a:lnTo>
                  <a:pt x="1481314" y="1163091"/>
                </a:lnTo>
                <a:lnTo>
                  <a:pt x="1581327" y="1229747"/>
                </a:lnTo>
                <a:lnTo>
                  <a:pt x="1609903" y="1282079"/>
                </a:lnTo>
                <a:lnTo>
                  <a:pt x="1738540" y="1420230"/>
                </a:lnTo>
                <a:lnTo>
                  <a:pt x="1800403" y="1567830"/>
                </a:lnTo>
                <a:lnTo>
                  <a:pt x="1885824" y="1763441"/>
                </a:lnTo>
                <a:lnTo>
                  <a:pt x="2019427" y="1920439"/>
                </a:lnTo>
                <a:lnTo>
                  <a:pt x="2086177" y="2068040"/>
                </a:lnTo>
                <a:lnTo>
                  <a:pt x="2095627" y="2201206"/>
                </a:lnTo>
                <a:lnTo>
                  <a:pt x="2172130" y="2267862"/>
                </a:lnTo>
                <a:lnTo>
                  <a:pt x="2362276" y="2320360"/>
                </a:lnTo>
                <a:cubicBezTo>
                  <a:pt x="2444818" y="2312456"/>
                  <a:pt x="2590724" y="2292689"/>
                  <a:pt x="2666924" y="2277608"/>
                </a:cubicBezTo>
                <a:lnTo>
                  <a:pt x="2905656" y="2201408"/>
                </a:lnTo>
                <a:lnTo>
                  <a:pt x="3315357" y="1987333"/>
                </a:lnTo>
                <a:lnTo>
                  <a:pt x="3319640" y="1867941"/>
                </a:lnTo>
                <a:lnTo>
                  <a:pt x="3134206" y="1701180"/>
                </a:lnTo>
                <a:lnTo>
                  <a:pt x="3052864" y="1586843"/>
                </a:lnTo>
                <a:lnTo>
                  <a:pt x="2967163" y="1377293"/>
                </a:lnTo>
                <a:cubicBezTo>
                  <a:pt x="2967231" y="1345543"/>
                  <a:pt x="2938572" y="1313793"/>
                  <a:pt x="2938640" y="1282043"/>
                </a:cubicBezTo>
                <a:lnTo>
                  <a:pt x="2962325" y="1134406"/>
                </a:lnTo>
                <a:lnTo>
                  <a:pt x="3109887" y="1020106"/>
                </a:lnTo>
                <a:lnTo>
                  <a:pt x="3428975" y="839131"/>
                </a:lnTo>
                <a:lnTo>
                  <a:pt x="3749421" y="696146"/>
                </a:lnTo>
                <a:lnTo>
                  <a:pt x="3747984" y="339178"/>
                </a:lnTo>
                <a:lnTo>
                  <a:pt x="3741584" y="0"/>
                </a:lnTo>
              </a:path>
            </a:pathLst>
          </a:custGeom>
          <a:solidFill>
            <a:schemeClr val="tx1">
              <a:lumMod val="95000"/>
              <a:lumOff val="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D76087D6-EF27-4D22-A6F7-D8252C6AF402}"/>
              </a:ext>
            </a:extLst>
          </p:cNvPr>
          <p:cNvCxnSpPr>
            <a:cxnSpLocks noChangeAspect="1"/>
          </p:cNvCxnSpPr>
          <p:nvPr/>
        </p:nvCxnSpPr>
        <p:spPr>
          <a:xfrm>
            <a:off x="3478744" y="2774197"/>
            <a:ext cx="447827" cy="131315"/>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8B62214-D09F-4778-ADCF-5AAC409AE448}"/>
              </a:ext>
            </a:extLst>
          </p:cNvPr>
          <p:cNvCxnSpPr>
            <a:cxnSpLocks noChangeAspect="1"/>
          </p:cNvCxnSpPr>
          <p:nvPr/>
        </p:nvCxnSpPr>
        <p:spPr>
          <a:xfrm flipH="1">
            <a:off x="1181420" y="3531677"/>
            <a:ext cx="201725" cy="429943"/>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DAE1B6C-7A45-469E-B33B-049312B47736}"/>
              </a:ext>
            </a:extLst>
          </p:cNvPr>
          <p:cNvCxnSpPr>
            <a:cxnSpLocks noChangeAspect="1"/>
          </p:cNvCxnSpPr>
          <p:nvPr/>
        </p:nvCxnSpPr>
        <p:spPr>
          <a:xfrm>
            <a:off x="1061693" y="2211333"/>
            <a:ext cx="0" cy="307967"/>
          </a:xfrm>
          <a:prstGeom prst="straightConnector1">
            <a:avLst/>
          </a:prstGeom>
          <a:ln w="28575">
            <a:solidFill>
              <a:srgbClr val="00B0F0"/>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6DF3862-7480-4FCE-BD42-E05D32921E88}"/>
              </a:ext>
            </a:extLst>
          </p:cNvPr>
          <p:cNvCxnSpPr>
            <a:cxnSpLocks noChangeAspect="1"/>
          </p:cNvCxnSpPr>
          <p:nvPr/>
        </p:nvCxnSpPr>
        <p:spPr>
          <a:xfrm>
            <a:off x="1729604" y="2181188"/>
            <a:ext cx="0" cy="245152"/>
          </a:xfrm>
          <a:prstGeom prst="straightConnector1">
            <a:avLst/>
          </a:prstGeom>
          <a:ln w="28575">
            <a:solidFill>
              <a:srgbClr val="00B0F0"/>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0" name="Rounded Rectangle 5">
            <a:extLst>
              <a:ext uri="{FF2B5EF4-FFF2-40B4-BE49-F238E27FC236}">
                <a16:creationId xmlns:a16="http://schemas.microsoft.com/office/drawing/2014/main" id="{9775FE3A-A873-480E-AEFE-C884CC56C205}"/>
              </a:ext>
            </a:extLst>
          </p:cNvPr>
          <p:cNvSpPr/>
          <p:nvPr/>
        </p:nvSpPr>
        <p:spPr>
          <a:xfrm>
            <a:off x="3487416" y="1234986"/>
            <a:ext cx="1861617" cy="31104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Reference Map</a:t>
            </a:r>
          </a:p>
        </p:txBody>
      </p:sp>
      <p:cxnSp>
        <p:nvCxnSpPr>
          <p:cNvPr id="63" name="Straight Arrow Connector 62">
            <a:extLst>
              <a:ext uri="{FF2B5EF4-FFF2-40B4-BE49-F238E27FC236}">
                <a16:creationId xmlns:a16="http://schemas.microsoft.com/office/drawing/2014/main" id="{7D14644F-DBCE-4476-ABF1-73F5D2616BDB}"/>
              </a:ext>
            </a:extLst>
          </p:cNvPr>
          <p:cNvCxnSpPr>
            <a:cxnSpLocks noChangeAspect="1"/>
          </p:cNvCxnSpPr>
          <p:nvPr/>
        </p:nvCxnSpPr>
        <p:spPr>
          <a:xfrm flipV="1">
            <a:off x="2253717" y="2896263"/>
            <a:ext cx="491447" cy="3148"/>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0C2D7E8-5590-465B-A71B-96D1B18C318E}"/>
              </a:ext>
            </a:extLst>
          </p:cNvPr>
          <p:cNvCxnSpPr>
            <a:cxnSpLocks noChangeAspect="1"/>
          </p:cNvCxnSpPr>
          <p:nvPr/>
        </p:nvCxnSpPr>
        <p:spPr>
          <a:xfrm flipH="1">
            <a:off x="348997" y="3856818"/>
            <a:ext cx="143941" cy="306793"/>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57CE9B5-DB6A-440D-8994-6E3955C1A361}"/>
              </a:ext>
            </a:extLst>
          </p:cNvPr>
          <p:cNvCxnSpPr>
            <a:cxnSpLocks noChangeAspect="1"/>
          </p:cNvCxnSpPr>
          <p:nvPr/>
        </p:nvCxnSpPr>
        <p:spPr>
          <a:xfrm>
            <a:off x="1651713" y="3408648"/>
            <a:ext cx="0" cy="260056"/>
          </a:xfrm>
          <a:prstGeom prst="straightConnector1">
            <a:avLst/>
          </a:prstGeom>
          <a:ln w="28575">
            <a:solidFill>
              <a:schemeClr val="accent1">
                <a:lumMod val="50000"/>
              </a:schemeClr>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89BD8E4-187C-419A-8CEC-AA0FC2AA12E1}"/>
              </a:ext>
            </a:extLst>
          </p:cNvPr>
          <p:cNvCxnSpPr>
            <a:cxnSpLocks noChangeAspect="1"/>
          </p:cNvCxnSpPr>
          <p:nvPr/>
        </p:nvCxnSpPr>
        <p:spPr>
          <a:xfrm>
            <a:off x="852622" y="2964608"/>
            <a:ext cx="0" cy="260056"/>
          </a:xfrm>
          <a:prstGeom prst="straightConnector1">
            <a:avLst/>
          </a:prstGeom>
          <a:ln w="28575">
            <a:solidFill>
              <a:schemeClr val="accent1">
                <a:lumMod val="50000"/>
              </a:schemeClr>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A1FD9B0-0EAE-4DEB-96F6-EF6554C246DF}"/>
              </a:ext>
            </a:extLst>
          </p:cNvPr>
          <p:cNvCxnSpPr>
            <a:cxnSpLocks noChangeAspect="1"/>
          </p:cNvCxnSpPr>
          <p:nvPr/>
        </p:nvCxnSpPr>
        <p:spPr>
          <a:xfrm>
            <a:off x="1389080" y="2570980"/>
            <a:ext cx="0" cy="260056"/>
          </a:xfrm>
          <a:prstGeom prst="straightConnector1">
            <a:avLst/>
          </a:prstGeom>
          <a:ln w="28575">
            <a:solidFill>
              <a:schemeClr val="accent1">
                <a:lumMod val="50000"/>
              </a:schemeClr>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04A99E-C526-401A-8797-0A5B41D40583}"/>
              </a:ext>
            </a:extLst>
          </p:cNvPr>
          <p:cNvSpPr txBox="1"/>
          <p:nvPr/>
        </p:nvSpPr>
        <p:spPr>
          <a:xfrm>
            <a:off x="1880862" y="1097658"/>
            <a:ext cx="266419" cy="253916"/>
          </a:xfrm>
          <a:prstGeom prst="rect">
            <a:avLst/>
          </a:prstGeom>
          <a:noFill/>
          <a:effectLst/>
        </p:spPr>
        <p:txBody>
          <a:bodyPr wrap="none" rtlCol="0">
            <a:spAutoFit/>
          </a:bodyPr>
          <a:lstStyle/>
          <a:p>
            <a:r>
              <a:rPr lang="en-US" sz="1050" b="1" dirty="0">
                <a:solidFill>
                  <a:schemeClr val="bg2">
                    <a:lumMod val="25000"/>
                  </a:schemeClr>
                </a:solidFill>
                <a:effectLst>
                  <a:glow rad="63500">
                    <a:schemeClr val="bg1"/>
                  </a:glow>
                </a:effectLst>
              </a:rPr>
              <a:t>A</a:t>
            </a:r>
          </a:p>
        </p:txBody>
      </p:sp>
      <p:sp>
        <p:nvSpPr>
          <p:cNvPr id="69" name="TextBox 68">
            <a:extLst>
              <a:ext uri="{FF2B5EF4-FFF2-40B4-BE49-F238E27FC236}">
                <a16:creationId xmlns:a16="http://schemas.microsoft.com/office/drawing/2014/main" id="{60C40E5A-56C3-43EC-AB10-A1F6DA304E1D}"/>
              </a:ext>
            </a:extLst>
          </p:cNvPr>
          <p:cNvSpPr txBox="1"/>
          <p:nvPr/>
        </p:nvSpPr>
        <p:spPr>
          <a:xfrm>
            <a:off x="2068730" y="3967676"/>
            <a:ext cx="306493" cy="261610"/>
          </a:xfrm>
          <a:prstGeom prst="rect">
            <a:avLst/>
          </a:prstGeom>
          <a:noFill/>
          <a:effectLst/>
        </p:spPr>
        <p:txBody>
          <a:bodyPr wrap="none" rtlCol="0">
            <a:spAutoFit/>
          </a:bodyPr>
          <a:lstStyle/>
          <a:p>
            <a:r>
              <a:rPr lang="en-US" sz="1100" b="1" dirty="0">
                <a:solidFill>
                  <a:schemeClr val="bg2">
                    <a:lumMod val="25000"/>
                  </a:schemeClr>
                </a:solidFill>
                <a:effectLst>
                  <a:glow rad="63500">
                    <a:schemeClr val="bg1"/>
                  </a:glow>
                </a:effectLst>
              </a:rPr>
              <a:t>A’</a:t>
            </a:r>
          </a:p>
        </p:txBody>
      </p:sp>
      <p:cxnSp>
        <p:nvCxnSpPr>
          <p:cNvPr id="81" name="Straight Arrow Connector 80">
            <a:extLst>
              <a:ext uri="{FF2B5EF4-FFF2-40B4-BE49-F238E27FC236}">
                <a16:creationId xmlns:a16="http://schemas.microsoft.com/office/drawing/2014/main" id="{CCB9133E-F56A-43C2-B8DF-739581AED5C4}"/>
              </a:ext>
            </a:extLst>
          </p:cNvPr>
          <p:cNvCxnSpPr>
            <a:cxnSpLocks noChangeAspect="1"/>
          </p:cNvCxnSpPr>
          <p:nvPr/>
        </p:nvCxnSpPr>
        <p:spPr>
          <a:xfrm>
            <a:off x="1900569" y="3453067"/>
            <a:ext cx="450389" cy="213931"/>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C97A14A-B3D5-4979-9035-472E8B315F3A}"/>
              </a:ext>
            </a:extLst>
          </p:cNvPr>
          <p:cNvCxnSpPr>
            <a:cxnSpLocks noChangeAspect="1"/>
          </p:cNvCxnSpPr>
          <p:nvPr/>
        </p:nvCxnSpPr>
        <p:spPr>
          <a:xfrm flipH="1">
            <a:off x="1252064" y="3000269"/>
            <a:ext cx="2852" cy="297723"/>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AA7A43D-A92F-469D-B1F4-510FF5E0E57C}"/>
              </a:ext>
            </a:extLst>
          </p:cNvPr>
          <p:cNvCxnSpPr>
            <a:cxnSpLocks noChangeAspect="1"/>
          </p:cNvCxnSpPr>
          <p:nvPr/>
        </p:nvCxnSpPr>
        <p:spPr>
          <a:xfrm>
            <a:off x="1667193" y="2759183"/>
            <a:ext cx="300222" cy="157464"/>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8039D25-EBC6-4BFA-940D-AEB4B1BCA672}"/>
              </a:ext>
            </a:extLst>
          </p:cNvPr>
          <p:cNvCxnSpPr>
            <a:cxnSpLocks noChangeAspect="1"/>
          </p:cNvCxnSpPr>
          <p:nvPr/>
        </p:nvCxnSpPr>
        <p:spPr>
          <a:xfrm flipH="1">
            <a:off x="601701" y="2538399"/>
            <a:ext cx="299362" cy="177358"/>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6B86CDD-BA51-4E2E-8596-CF8BC588EFD4}"/>
              </a:ext>
            </a:extLst>
          </p:cNvPr>
          <p:cNvCxnSpPr>
            <a:cxnSpLocks noChangeAspect="1"/>
          </p:cNvCxnSpPr>
          <p:nvPr/>
        </p:nvCxnSpPr>
        <p:spPr>
          <a:xfrm>
            <a:off x="1711318" y="2999777"/>
            <a:ext cx="0" cy="245152"/>
          </a:xfrm>
          <a:prstGeom prst="straightConnector1">
            <a:avLst/>
          </a:prstGeom>
          <a:ln w="28575">
            <a:solidFill>
              <a:srgbClr val="00B0F0"/>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BC176DAF-3956-4A23-A9CB-ACA5F9930271}"/>
              </a:ext>
            </a:extLst>
          </p:cNvPr>
          <p:cNvCxnSpPr>
            <a:cxnSpLocks noChangeAspect="1"/>
          </p:cNvCxnSpPr>
          <p:nvPr/>
        </p:nvCxnSpPr>
        <p:spPr>
          <a:xfrm>
            <a:off x="4248910" y="3266702"/>
            <a:ext cx="448192" cy="213407"/>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A10C832-32E5-48E2-A5A6-2E8AD2764634}"/>
              </a:ext>
            </a:extLst>
          </p:cNvPr>
          <p:cNvCxnSpPr>
            <a:cxnSpLocks/>
          </p:cNvCxnSpPr>
          <p:nvPr/>
        </p:nvCxnSpPr>
        <p:spPr>
          <a:xfrm>
            <a:off x="3029118" y="3094199"/>
            <a:ext cx="640220" cy="224184"/>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6527C8-CF1A-4F6C-B33B-0C2DCA94DCB0}"/>
              </a:ext>
            </a:extLst>
          </p:cNvPr>
          <p:cNvCxnSpPr>
            <a:cxnSpLocks/>
          </p:cNvCxnSpPr>
          <p:nvPr/>
        </p:nvCxnSpPr>
        <p:spPr>
          <a:xfrm>
            <a:off x="2136498" y="2295114"/>
            <a:ext cx="640220" cy="224184"/>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3E2051F2-89F6-452B-A13C-0547CF488D53}"/>
              </a:ext>
            </a:extLst>
          </p:cNvPr>
          <p:cNvSpPr txBox="1"/>
          <p:nvPr/>
        </p:nvSpPr>
        <p:spPr>
          <a:xfrm>
            <a:off x="7562740" y="1194633"/>
            <a:ext cx="1824987" cy="307777"/>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400" b="1" dirty="0">
                <a:solidFill>
                  <a:srgbClr val="C00000"/>
                </a:solidFill>
              </a:rPr>
              <a:t>Historic Extent of ODS</a:t>
            </a:r>
          </a:p>
        </p:txBody>
      </p:sp>
      <p:sp>
        <p:nvSpPr>
          <p:cNvPr id="98" name="Right Brace 97">
            <a:extLst>
              <a:ext uri="{FF2B5EF4-FFF2-40B4-BE49-F238E27FC236}">
                <a16:creationId xmlns:a16="http://schemas.microsoft.com/office/drawing/2014/main" id="{BD0C2750-E3C0-4E94-80A3-9B87A8BFCEA6}"/>
              </a:ext>
            </a:extLst>
          </p:cNvPr>
          <p:cNvSpPr/>
          <p:nvPr/>
        </p:nvSpPr>
        <p:spPr>
          <a:xfrm rot="16200000">
            <a:off x="8251374" y="-959404"/>
            <a:ext cx="226171" cy="5182395"/>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TextBox 98">
            <a:extLst>
              <a:ext uri="{FF2B5EF4-FFF2-40B4-BE49-F238E27FC236}">
                <a16:creationId xmlns:a16="http://schemas.microsoft.com/office/drawing/2014/main" id="{A695EFB4-81E6-4CDA-83AE-A3C608BF8C85}"/>
              </a:ext>
            </a:extLst>
          </p:cNvPr>
          <p:cNvSpPr txBox="1"/>
          <p:nvPr/>
        </p:nvSpPr>
        <p:spPr>
          <a:xfrm>
            <a:off x="5515215" y="4975698"/>
            <a:ext cx="336952" cy="369332"/>
          </a:xfrm>
          <a:prstGeom prst="rect">
            <a:avLst/>
          </a:prstGeom>
          <a:noFill/>
        </p:spPr>
        <p:txBody>
          <a:bodyPr wrap="none" rtlCol="0">
            <a:spAutoFit/>
          </a:bodyPr>
          <a:lstStyle/>
          <a:p>
            <a:r>
              <a:rPr lang="en-US" b="1" dirty="0">
                <a:ln>
                  <a:solidFill>
                    <a:schemeClr val="tx1"/>
                  </a:solidFill>
                </a:ln>
                <a:solidFill>
                  <a:schemeClr val="bg1"/>
                </a:solidFill>
              </a:rPr>
              <a:t>N</a:t>
            </a:r>
          </a:p>
        </p:txBody>
      </p:sp>
      <p:sp>
        <p:nvSpPr>
          <p:cNvPr id="101" name="TextBox 100">
            <a:extLst>
              <a:ext uri="{FF2B5EF4-FFF2-40B4-BE49-F238E27FC236}">
                <a16:creationId xmlns:a16="http://schemas.microsoft.com/office/drawing/2014/main" id="{90168956-504A-40CC-9C43-8CE41405D5C9}"/>
              </a:ext>
            </a:extLst>
          </p:cNvPr>
          <p:cNvSpPr txBox="1"/>
          <p:nvPr/>
        </p:nvSpPr>
        <p:spPr>
          <a:xfrm>
            <a:off x="11798964" y="4983270"/>
            <a:ext cx="293670" cy="369332"/>
          </a:xfrm>
          <a:prstGeom prst="rect">
            <a:avLst/>
          </a:prstGeom>
          <a:noFill/>
        </p:spPr>
        <p:txBody>
          <a:bodyPr wrap="none" rtlCol="0">
            <a:spAutoFit/>
          </a:bodyPr>
          <a:lstStyle/>
          <a:p>
            <a:r>
              <a:rPr lang="en-US" b="1" dirty="0">
                <a:ln>
                  <a:solidFill>
                    <a:schemeClr val="tx1"/>
                  </a:solidFill>
                </a:ln>
                <a:solidFill>
                  <a:schemeClr val="bg1"/>
                </a:solidFill>
              </a:rPr>
              <a:t>S</a:t>
            </a:r>
          </a:p>
        </p:txBody>
      </p:sp>
      <p:cxnSp>
        <p:nvCxnSpPr>
          <p:cNvPr id="105" name="Straight Arrow Connector 104">
            <a:extLst>
              <a:ext uri="{FF2B5EF4-FFF2-40B4-BE49-F238E27FC236}">
                <a16:creationId xmlns:a16="http://schemas.microsoft.com/office/drawing/2014/main" id="{B749A9C4-0428-4B9B-97F3-B4C764719ECC}"/>
              </a:ext>
            </a:extLst>
          </p:cNvPr>
          <p:cNvCxnSpPr>
            <a:cxnSpLocks/>
          </p:cNvCxnSpPr>
          <p:nvPr/>
        </p:nvCxnSpPr>
        <p:spPr>
          <a:xfrm>
            <a:off x="6218788" y="2095843"/>
            <a:ext cx="0" cy="398541"/>
          </a:xfrm>
          <a:prstGeom prst="straightConnector1">
            <a:avLst/>
          </a:prstGeom>
          <a:ln w="41275">
            <a:solidFill>
              <a:srgbClr val="00B0F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403D7B6E-7226-4090-ADB4-D3253BF73F02}"/>
              </a:ext>
            </a:extLst>
          </p:cNvPr>
          <p:cNvCxnSpPr>
            <a:cxnSpLocks/>
          </p:cNvCxnSpPr>
          <p:nvPr/>
        </p:nvCxnSpPr>
        <p:spPr>
          <a:xfrm>
            <a:off x="10165948" y="2095843"/>
            <a:ext cx="0" cy="398541"/>
          </a:xfrm>
          <a:prstGeom prst="straightConnector1">
            <a:avLst/>
          </a:prstGeom>
          <a:ln w="41275">
            <a:solidFill>
              <a:srgbClr val="00B0F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51C2B01-D9BF-495D-A83B-C7C35F3629BD}"/>
              </a:ext>
            </a:extLst>
          </p:cNvPr>
          <p:cNvCxnSpPr>
            <a:cxnSpLocks/>
          </p:cNvCxnSpPr>
          <p:nvPr/>
        </p:nvCxnSpPr>
        <p:spPr>
          <a:xfrm>
            <a:off x="7517998" y="2211333"/>
            <a:ext cx="0" cy="684930"/>
          </a:xfrm>
          <a:prstGeom prst="straightConnector1">
            <a:avLst/>
          </a:prstGeom>
          <a:ln w="41275">
            <a:solidFill>
              <a:srgbClr val="00B0F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158996F8-0FF8-4857-8209-C38256618001}"/>
              </a:ext>
            </a:extLst>
          </p:cNvPr>
          <p:cNvCxnSpPr>
            <a:cxnSpLocks/>
          </p:cNvCxnSpPr>
          <p:nvPr/>
        </p:nvCxnSpPr>
        <p:spPr>
          <a:xfrm>
            <a:off x="9293458" y="2172439"/>
            <a:ext cx="0" cy="601758"/>
          </a:xfrm>
          <a:prstGeom prst="straightConnector1">
            <a:avLst/>
          </a:prstGeom>
          <a:ln w="41275">
            <a:solidFill>
              <a:srgbClr val="00B0F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E56CB86C-420F-42EB-85C1-883F61BAAD4E}"/>
              </a:ext>
            </a:extLst>
          </p:cNvPr>
          <p:cNvCxnSpPr>
            <a:cxnSpLocks/>
          </p:cNvCxnSpPr>
          <p:nvPr/>
        </p:nvCxnSpPr>
        <p:spPr>
          <a:xfrm>
            <a:off x="8417158" y="2203411"/>
            <a:ext cx="0" cy="398541"/>
          </a:xfrm>
          <a:prstGeom prst="straightConnector1">
            <a:avLst/>
          </a:prstGeom>
          <a:ln w="41275">
            <a:solidFill>
              <a:srgbClr val="00B0F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CC893BDD-F849-439A-AF1A-0AD51BB9F023}"/>
              </a:ext>
            </a:extLst>
          </p:cNvPr>
          <p:cNvCxnSpPr>
            <a:cxnSpLocks/>
          </p:cNvCxnSpPr>
          <p:nvPr/>
        </p:nvCxnSpPr>
        <p:spPr>
          <a:xfrm>
            <a:off x="6505351" y="2580094"/>
            <a:ext cx="742544" cy="179089"/>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4ADB968D-9E92-4FE0-89A2-54F70639B184}"/>
              </a:ext>
            </a:extLst>
          </p:cNvPr>
          <p:cNvCxnSpPr>
            <a:cxnSpLocks/>
          </p:cNvCxnSpPr>
          <p:nvPr/>
        </p:nvCxnSpPr>
        <p:spPr>
          <a:xfrm>
            <a:off x="7911184" y="2928771"/>
            <a:ext cx="742544" cy="179089"/>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521D0D32-2A5D-4FF5-AB16-DD44C9FA9F4D}"/>
              </a:ext>
            </a:extLst>
          </p:cNvPr>
          <p:cNvCxnSpPr>
            <a:cxnSpLocks/>
          </p:cNvCxnSpPr>
          <p:nvPr/>
        </p:nvCxnSpPr>
        <p:spPr>
          <a:xfrm>
            <a:off x="9794676" y="2839226"/>
            <a:ext cx="742544" cy="179089"/>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FDE5AD6F-C00A-4C6C-9E12-D976943B946C}"/>
              </a:ext>
            </a:extLst>
          </p:cNvPr>
          <p:cNvCxnSpPr>
            <a:cxnSpLocks/>
          </p:cNvCxnSpPr>
          <p:nvPr/>
        </p:nvCxnSpPr>
        <p:spPr>
          <a:xfrm>
            <a:off x="10844128" y="1773898"/>
            <a:ext cx="0" cy="591418"/>
          </a:xfrm>
          <a:prstGeom prst="straightConnector1">
            <a:avLst/>
          </a:prstGeom>
          <a:ln w="41275">
            <a:solidFill>
              <a:srgbClr val="00B0F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63F49AEF-5387-4F9C-A4EF-84AED6F25D91}"/>
              </a:ext>
            </a:extLst>
          </p:cNvPr>
          <p:cNvCxnSpPr>
            <a:cxnSpLocks/>
          </p:cNvCxnSpPr>
          <p:nvPr/>
        </p:nvCxnSpPr>
        <p:spPr>
          <a:xfrm>
            <a:off x="11197012" y="2741491"/>
            <a:ext cx="742544" cy="179089"/>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750F2D0C-22EB-4DE0-AA40-EAFABE375212}"/>
              </a:ext>
            </a:extLst>
          </p:cNvPr>
          <p:cNvSpPr txBox="1"/>
          <p:nvPr/>
        </p:nvSpPr>
        <p:spPr>
          <a:xfrm>
            <a:off x="8328317" y="1762554"/>
            <a:ext cx="1197379"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400" b="1" dirty="0">
                <a:solidFill>
                  <a:srgbClr val="00B0F0"/>
                </a:solidFill>
                <a:effectLst/>
              </a:rPr>
              <a:t>Raleigh Creek</a:t>
            </a:r>
          </a:p>
        </p:txBody>
      </p:sp>
      <p:cxnSp>
        <p:nvCxnSpPr>
          <p:cNvPr id="29" name="Straight Connector 28">
            <a:extLst>
              <a:ext uri="{FF2B5EF4-FFF2-40B4-BE49-F238E27FC236}">
                <a16:creationId xmlns:a16="http://schemas.microsoft.com/office/drawing/2014/main" id="{EB02C5C2-A0BC-40B5-8C55-C989B45D3C97}"/>
              </a:ext>
            </a:extLst>
          </p:cNvPr>
          <p:cNvCxnSpPr>
            <a:cxnSpLocks/>
          </p:cNvCxnSpPr>
          <p:nvPr/>
        </p:nvCxnSpPr>
        <p:spPr>
          <a:xfrm flipV="1">
            <a:off x="8986401" y="2009774"/>
            <a:ext cx="0" cy="265766"/>
          </a:xfrm>
          <a:prstGeom prst="line">
            <a:avLst/>
          </a:prstGeom>
          <a:ln w="25400">
            <a:solidFill>
              <a:srgbClr val="00B0F0"/>
            </a:solidFill>
            <a:headEnd type="stealth"/>
            <a:tailEnd type="none"/>
          </a:ln>
          <a:scene3d>
            <a:camera prst="orthographicFront"/>
            <a:lightRig rig="threePt" dir="t"/>
          </a:scene3d>
          <a:sp3d contourW="12700">
            <a:bevelT w="101600" prst="riblet"/>
            <a:contourClr>
              <a:srgbClr val="00B0F0"/>
            </a:contourClr>
          </a:sp3d>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DD1EEB31-1ABD-45B1-AE38-7FE1A0844788}"/>
              </a:ext>
            </a:extLst>
          </p:cNvPr>
          <p:cNvCxnSpPr>
            <a:cxnSpLocks/>
          </p:cNvCxnSpPr>
          <p:nvPr/>
        </p:nvCxnSpPr>
        <p:spPr>
          <a:xfrm>
            <a:off x="8791193" y="3260903"/>
            <a:ext cx="0" cy="336193"/>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61C9054-C31A-4587-BC31-2A82020E7802}"/>
              </a:ext>
            </a:extLst>
          </p:cNvPr>
          <p:cNvCxnSpPr>
            <a:cxnSpLocks/>
          </p:cNvCxnSpPr>
          <p:nvPr/>
        </p:nvCxnSpPr>
        <p:spPr>
          <a:xfrm>
            <a:off x="9794676" y="3260903"/>
            <a:ext cx="0" cy="336193"/>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6CFC81B-F257-4483-91F1-4410C44C9483}"/>
              </a:ext>
            </a:extLst>
          </p:cNvPr>
          <p:cNvCxnSpPr>
            <a:cxnSpLocks/>
          </p:cNvCxnSpPr>
          <p:nvPr/>
        </p:nvCxnSpPr>
        <p:spPr>
          <a:xfrm>
            <a:off x="11197012" y="3378820"/>
            <a:ext cx="0" cy="336193"/>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8F8B02C4-6B1E-41D0-870F-DD8C4DC7DBF3}"/>
              </a:ext>
            </a:extLst>
          </p:cNvPr>
          <p:cNvCxnSpPr>
            <a:cxnSpLocks/>
          </p:cNvCxnSpPr>
          <p:nvPr/>
        </p:nvCxnSpPr>
        <p:spPr>
          <a:xfrm>
            <a:off x="9253024" y="3856818"/>
            <a:ext cx="817418" cy="0"/>
          </a:xfrm>
          <a:prstGeom prst="straightConnector1">
            <a:avLst/>
          </a:prstGeom>
          <a:ln w="47625">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B176364-40BA-47D4-8B96-C49901F3B970}"/>
              </a:ext>
            </a:extLst>
          </p:cNvPr>
          <p:cNvCxnSpPr>
            <a:cxnSpLocks/>
          </p:cNvCxnSpPr>
          <p:nvPr/>
        </p:nvCxnSpPr>
        <p:spPr>
          <a:xfrm>
            <a:off x="10932589" y="4139971"/>
            <a:ext cx="817418" cy="0"/>
          </a:xfrm>
          <a:prstGeom prst="straightConnector1">
            <a:avLst/>
          </a:prstGeom>
          <a:ln w="47625">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3AA7238-1669-4211-B875-B296800E758C}"/>
              </a:ext>
            </a:extLst>
          </p:cNvPr>
          <p:cNvGrpSpPr/>
          <p:nvPr/>
        </p:nvGrpSpPr>
        <p:grpSpPr>
          <a:xfrm>
            <a:off x="5842925" y="5359210"/>
            <a:ext cx="6521358" cy="1568792"/>
            <a:chOff x="5900075" y="5359210"/>
            <a:chExt cx="6521358" cy="1568792"/>
          </a:xfrm>
        </p:grpSpPr>
        <p:grpSp>
          <p:nvGrpSpPr>
            <p:cNvPr id="114" name="Group 113">
              <a:extLst>
                <a:ext uri="{FF2B5EF4-FFF2-40B4-BE49-F238E27FC236}">
                  <a16:creationId xmlns:a16="http://schemas.microsoft.com/office/drawing/2014/main" id="{7D48C21B-8195-489D-A360-9C361FAB005C}"/>
                </a:ext>
              </a:extLst>
            </p:cNvPr>
            <p:cNvGrpSpPr/>
            <p:nvPr/>
          </p:nvGrpSpPr>
          <p:grpSpPr>
            <a:xfrm>
              <a:off x="5900075" y="5359210"/>
              <a:ext cx="6217943" cy="1393399"/>
              <a:chOff x="5149505" y="5109655"/>
              <a:chExt cx="6217943" cy="1393399"/>
            </a:xfrm>
          </p:grpSpPr>
          <p:grpSp>
            <p:nvGrpSpPr>
              <p:cNvPr id="42" name="Group 41">
                <a:extLst>
                  <a:ext uri="{FF2B5EF4-FFF2-40B4-BE49-F238E27FC236}">
                    <a16:creationId xmlns:a16="http://schemas.microsoft.com/office/drawing/2014/main" id="{4676E90D-016B-43FE-AC0B-33BCD866E303}"/>
                  </a:ext>
                </a:extLst>
              </p:cNvPr>
              <p:cNvGrpSpPr/>
              <p:nvPr/>
            </p:nvGrpSpPr>
            <p:grpSpPr>
              <a:xfrm>
                <a:off x="5149505" y="5109655"/>
                <a:ext cx="6217943" cy="1393399"/>
                <a:chOff x="8780178" y="3169633"/>
                <a:chExt cx="6217943" cy="1393399"/>
              </a:xfrm>
            </p:grpSpPr>
            <p:grpSp>
              <p:nvGrpSpPr>
                <p:cNvPr id="43" name="Group 42">
                  <a:extLst>
                    <a:ext uri="{FF2B5EF4-FFF2-40B4-BE49-F238E27FC236}">
                      <a16:creationId xmlns:a16="http://schemas.microsoft.com/office/drawing/2014/main" id="{4D157FA0-54FA-404E-8D6A-9EEF4B564507}"/>
                    </a:ext>
                  </a:extLst>
                </p:cNvPr>
                <p:cNvGrpSpPr/>
                <p:nvPr/>
              </p:nvGrpSpPr>
              <p:grpSpPr>
                <a:xfrm>
                  <a:off x="8805563" y="3169633"/>
                  <a:ext cx="2691857" cy="1393399"/>
                  <a:chOff x="8805563" y="3169633"/>
                  <a:chExt cx="2691857" cy="1393399"/>
                </a:xfrm>
              </p:grpSpPr>
              <p:grpSp>
                <p:nvGrpSpPr>
                  <p:cNvPr id="45" name="Group 44">
                    <a:extLst>
                      <a:ext uri="{FF2B5EF4-FFF2-40B4-BE49-F238E27FC236}">
                        <a16:creationId xmlns:a16="http://schemas.microsoft.com/office/drawing/2014/main" id="{E1A2F105-0329-491A-846F-7CD669621DCB}"/>
                      </a:ext>
                    </a:extLst>
                  </p:cNvPr>
                  <p:cNvGrpSpPr/>
                  <p:nvPr/>
                </p:nvGrpSpPr>
                <p:grpSpPr>
                  <a:xfrm>
                    <a:off x="8805563" y="3424259"/>
                    <a:ext cx="2691857" cy="1138773"/>
                    <a:chOff x="8724801" y="1023659"/>
                    <a:chExt cx="2691857" cy="1138773"/>
                  </a:xfrm>
                </p:grpSpPr>
                <p:cxnSp>
                  <p:nvCxnSpPr>
                    <p:cNvPr id="49" name="Straight Arrow Connector 48">
                      <a:extLst>
                        <a:ext uri="{FF2B5EF4-FFF2-40B4-BE49-F238E27FC236}">
                          <a16:creationId xmlns:a16="http://schemas.microsoft.com/office/drawing/2014/main" id="{D034E15E-C749-4626-BD24-8BD156585CA1}"/>
                        </a:ext>
                      </a:extLst>
                    </p:cNvPr>
                    <p:cNvCxnSpPr>
                      <a:cxnSpLocks/>
                    </p:cNvCxnSpPr>
                    <p:nvPr/>
                  </p:nvCxnSpPr>
                  <p:spPr>
                    <a:xfrm>
                      <a:off x="8724801" y="1337004"/>
                      <a:ext cx="248887" cy="126308"/>
                    </a:xfrm>
                    <a:prstGeom prst="straightConnector1">
                      <a:avLst/>
                    </a:prstGeom>
                    <a:ln w="31750">
                      <a:solidFill>
                        <a:schemeClr val="accent1">
                          <a:lumMod val="50000"/>
                        </a:schemeClr>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803943D-42A2-4FF0-BD7D-3D447BA4CBFB}"/>
                        </a:ext>
                      </a:extLst>
                    </p:cNvPr>
                    <p:cNvSpPr txBox="1"/>
                    <p:nvPr/>
                  </p:nvSpPr>
                  <p:spPr>
                    <a:xfrm>
                      <a:off x="8954124" y="1023659"/>
                      <a:ext cx="2462534" cy="1138773"/>
                    </a:xfrm>
                    <a:prstGeom prst="rect">
                      <a:avLst/>
                    </a:prstGeom>
                    <a:noFill/>
                  </p:spPr>
                  <p:txBody>
                    <a:bodyPr wrap="none" rtlCol="0">
                      <a:spAutoFit/>
                    </a:bodyPr>
                    <a:lstStyle/>
                    <a:p>
                      <a:r>
                        <a:rPr lang="en-US" sz="1100" dirty="0"/>
                        <a:t>Surface to Groundwater Infiltration</a:t>
                      </a:r>
                    </a:p>
                    <a:p>
                      <a:endParaRPr lang="en-US" sz="800" dirty="0"/>
                    </a:p>
                    <a:p>
                      <a:r>
                        <a:rPr lang="en-US" sz="1100" dirty="0"/>
                        <a:t>Horizontal GW Flow: Quaternary</a:t>
                      </a:r>
                    </a:p>
                    <a:p>
                      <a:endParaRPr lang="en-US" sz="800" dirty="0"/>
                    </a:p>
                    <a:p>
                      <a:r>
                        <a:rPr lang="en-US" sz="1100" dirty="0"/>
                        <a:t>Vertical GW Migration from Quaternary</a:t>
                      </a:r>
                    </a:p>
                    <a:p>
                      <a:endParaRPr lang="en-US" sz="800" dirty="0"/>
                    </a:p>
                    <a:p>
                      <a:r>
                        <a:rPr lang="en-US" sz="1100" dirty="0"/>
                        <a:t>Horizontal GW Flow: Platteville</a:t>
                      </a:r>
                    </a:p>
                  </p:txBody>
                </p:sp>
              </p:grpSp>
              <p:cxnSp>
                <p:nvCxnSpPr>
                  <p:cNvPr id="46" name="Straight Arrow Connector 45">
                    <a:extLst>
                      <a:ext uri="{FF2B5EF4-FFF2-40B4-BE49-F238E27FC236}">
                        <a16:creationId xmlns:a16="http://schemas.microsoft.com/office/drawing/2014/main" id="{DB8F46E2-97A7-4531-A0EA-471211283A44}"/>
                      </a:ext>
                    </a:extLst>
                  </p:cNvPr>
                  <p:cNvCxnSpPr>
                    <a:cxnSpLocks/>
                  </p:cNvCxnSpPr>
                  <p:nvPr/>
                </p:nvCxnSpPr>
                <p:spPr>
                  <a:xfrm>
                    <a:off x="8980781" y="3459144"/>
                    <a:ext cx="0" cy="228600"/>
                  </a:xfrm>
                  <a:prstGeom prst="straightConnector1">
                    <a:avLst/>
                  </a:prstGeom>
                  <a:ln w="31750">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987C69F-D662-485B-95CD-1EADD7F35724}"/>
                      </a:ext>
                    </a:extLst>
                  </p:cNvPr>
                  <p:cNvSpPr txBox="1"/>
                  <p:nvPr/>
                </p:nvSpPr>
                <p:spPr>
                  <a:xfrm>
                    <a:off x="8805563" y="3169633"/>
                    <a:ext cx="714939" cy="307777"/>
                  </a:xfrm>
                  <a:prstGeom prst="rect">
                    <a:avLst/>
                  </a:prstGeom>
                  <a:noFill/>
                </p:spPr>
                <p:txBody>
                  <a:bodyPr wrap="none" rtlCol="0">
                    <a:spAutoFit/>
                  </a:bodyPr>
                  <a:lstStyle/>
                  <a:p>
                    <a:r>
                      <a:rPr lang="en-US" sz="1400" b="1" u="sng" dirty="0"/>
                      <a:t>Legend</a:t>
                    </a:r>
                  </a:p>
                </p:txBody>
              </p:sp>
            </p:grpSp>
            <p:sp>
              <p:nvSpPr>
                <p:cNvPr id="44" name="Rectangle 43">
                  <a:extLst>
                    <a:ext uri="{FF2B5EF4-FFF2-40B4-BE49-F238E27FC236}">
                      <a16:creationId xmlns:a16="http://schemas.microsoft.com/office/drawing/2014/main" id="{C7E4A99A-AA6E-42E2-805D-D66E6AACF086}"/>
                    </a:ext>
                  </a:extLst>
                </p:cNvPr>
                <p:cNvSpPr/>
                <p:nvPr/>
              </p:nvSpPr>
              <p:spPr>
                <a:xfrm>
                  <a:off x="8780178" y="3188684"/>
                  <a:ext cx="6217943" cy="1364713"/>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1" name="Straight Arrow Connector 130">
                <a:extLst>
                  <a:ext uri="{FF2B5EF4-FFF2-40B4-BE49-F238E27FC236}">
                    <a16:creationId xmlns:a16="http://schemas.microsoft.com/office/drawing/2014/main" id="{BE4E600C-B8EA-4AE5-9CFB-60B98BEE4CFE}"/>
                  </a:ext>
                </a:extLst>
              </p:cNvPr>
              <p:cNvCxnSpPr>
                <a:cxnSpLocks/>
              </p:cNvCxnSpPr>
              <p:nvPr/>
            </p:nvCxnSpPr>
            <p:spPr>
              <a:xfrm>
                <a:off x="5364790" y="5926402"/>
                <a:ext cx="0" cy="228600"/>
              </a:xfrm>
              <a:prstGeom prst="straightConnector1">
                <a:avLst/>
              </a:prstGeom>
              <a:ln w="31750">
                <a:solidFill>
                  <a:srgbClr val="203864"/>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76893C20-D33C-427F-AC9A-D417DD838AC8}"/>
                  </a:ext>
                </a:extLst>
              </p:cNvPr>
              <p:cNvCxnSpPr>
                <a:cxnSpLocks/>
              </p:cNvCxnSpPr>
              <p:nvPr/>
            </p:nvCxnSpPr>
            <p:spPr>
              <a:xfrm>
                <a:off x="5204824" y="6254610"/>
                <a:ext cx="248887" cy="126308"/>
              </a:xfrm>
              <a:prstGeom prst="straightConnector1">
                <a:avLst/>
              </a:prstGeom>
              <a:ln w="31750">
                <a:solidFill>
                  <a:srgbClr val="548235"/>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40" name="Freeform: Shape 139">
              <a:extLst>
                <a:ext uri="{FF2B5EF4-FFF2-40B4-BE49-F238E27FC236}">
                  <a16:creationId xmlns:a16="http://schemas.microsoft.com/office/drawing/2014/main" id="{CEFB19C1-D62D-4C17-A7CF-E3DBF27B38B1}"/>
                </a:ext>
              </a:extLst>
            </p:cNvPr>
            <p:cNvSpPr/>
            <p:nvPr/>
          </p:nvSpPr>
          <p:spPr>
            <a:xfrm rot="16200000">
              <a:off x="8602882" y="5426850"/>
              <a:ext cx="138426" cy="264072"/>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25400">
              <a:solidFill>
                <a:srgbClr val="37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E97A6040-2CDA-4BDD-8636-42FC34DBEA47}"/>
                </a:ext>
              </a:extLst>
            </p:cNvPr>
            <p:cNvSpPr txBox="1"/>
            <p:nvPr/>
          </p:nvSpPr>
          <p:spPr>
            <a:xfrm>
              <a:off x="8779482" y="5450674"/>
              <a:ext cx="3641951" cy="1477328"/>
            </a:xfrm>
            <a:prstGeom prst="rect">
              <a:avLst/>
            </a:prstGeom>
            <a:noFill/>
          </p:spPr>
          <p:txBody>
            <a:bodyPr wrap="square" rtlCol="0">
              <a:spAutoFit/>
            </a:bodyPr>
            <a:lstStyle/>
            <a:p>
              <a:r>
                <a:rPr lang="en-US" sz="1100" dirty="0"/>
                <a:t>Extent of Decorah Shale</a:t>
              </a:r>
            </a:p>
            <a:p>
              <a:endParaRPr lang="en-US" sz="800" dirty="0"/>
            </a:p>
            <a:p>
              <a:r>
                <a:rPr lang="en-US" sz="1100" b="1" u="sng" dirty="0"/>
                <a:t>Notes</a:t>
              </a:r>
            </a:p>
            <a:p>
              <a:endParaRPr lang="en-US" sz="500" u="sng" dirty="0"/>
            </a:p>
            <a:p>
              <a:r>
                <a:rPr lang="en-US" sz="1050" dirty="0"/>
                <a:t>Vertical exaggeration is 6.7:1.</a:t>
              </a:r>
            </a:p>
            <a:p>
              <a:r>
                <a:rPr lang="en-US" sz="1050" dirty="0"/>
                <a:t>Horizontal extent is approximately 1 miles</a:t>
              </a:r>
            </a:p>
            <a:p>
              <a:r>
                <a:rPr lang="en-US" sz="1050" dirty="0"/>
                <a:t>Quaternary groundwater flow is affected from pumping </a:t>
              </a:r>
            </a:p>
            <a:p>
              <a:r>
                <a:rPr lang="en-US" sz="1050" dirty="0"/>
                <a:t>at ODS. Net flow direction across the site is to the south.</a:t>
              </a:r>
            </a:p>
            <a:p>
              <a:endParaRPr lang="en-US" sz="1100" dirty="0"/>
            </a:p>
          </p:txBody>
        </p:sp>
      </p:grpSp>
      <p:sp>
        <p:nvSpPr>
          <p:cNvPr id="144" name="Rounded Rectangle 5">
            <a:extLst>
              <a:ext uri="{FF2B5EF4-FFF2-40B4-BE49-F238E27FC236}">
                <a16:creationId xmlns:a16="http://schemas.microsoft.com/office/drawing/2014/main" id="{F79B11CA-3B45-4597-88DB-54DC0FC55133}"/>
              </a:ext>
            </a:extLst>
          </p:cNvPr>
          <p:cNvSpPr/>
          <p:nvPr/>
        </p:nvSpPr>
        <p:spPr>
          <a:xfrm>
            <a:off x="10048846" y="1110379"/>
            <a:ext cx="1950144" cy="25712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Cross-Sectional View: A-A’</a:t>
            </a:r>
          </a:p>
        </p:txBody>
      </p:sp>
      <p:sp>
        <p:nvSpPr>
          <p:cNvPr id="79" name="TextBox 78">
            <a:extLst>
              <a:ext uri="{FF2B5EF4-FFF2-40B4-BE49-F238E27FC236}">
                <a16:creationId xmlns:a16="http://schemas.microsoft.com/office/drawing/2014/main" id="{AB8D0DB7-9A7A-4F7F-BD42-8026B0FA98A9}"/>
              </a:ext>
            </a:extLst>
          </p:cNvPr>
          <p:cNvSpPr txBox="1"/>
          <p:nvPr/>
        </p:nvSpPr>
        <p:spPr>
          <a:xfrm>
            <a:off x="3416009" y="3899741"/>
            <a:ext cx="1764522" cy="307777"/>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2F528F"/>
                </a:solidFill>
                <a:effectLst>
                  <a:glow rad="76200">
                    <a:schemeClr val="bg1"/>
                  </a:glow>
                </a:effectLst>
              </a:rPr>
              <a:t>Decorah Shale Extent</a:t>
            </a:r>
          </a:p>
        </p:txBody>
      </p:sp>
      <p:cxnSp>
        <p:nvCxnSpPr>
          <p:cNvPr id="80" name="Straight Connector 79">
            <a:extLst>
              <a:ext uri="{FF2B5EF4-FFF2-40B4-BE49-F238E27FC236}">
                <a16:creationId xmlns:a16="http://schemas.microsoft.com/office/drawing/2014/main" id="{610C98C7-46DF-4B25-8411-1C0E2E886B16}"/>
              </a:ext>
            </a:extLst>
          </p:cNvPr>
          <p:cNvCxnSpPr>
            <a:cxnSpLocks/>
          </p:cNvCxnSpPr>
          <p:nvPr/>
        </p:nvCxnSpPr>
        <p:spPr>
          <a:xfrm>
            <a:off x="2101241" y="1150742"/>
            <a:ext cx="0" cy="3012869"/>
          </a:xfrm>
          <a:prstGeom prst="line">
            <a:avLst/>
          </a:prstGeom>
          <a:ln w="15875">
            <a:solidFill>
              <a:srgbClr val="FFFF00"/>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5A0768C-F8AA-4724-A912-81381B6D1EAE}"/>
              </a:ext>
            </a:extLst>
          </p:cNvPr>
          <p:cNvSpPr txBox="1"/>
          <p:nvPr/>
        </p:nvSpPr>
        <p:spPr>
          <a:xfrm>
            <a:off x="5835357" y="3144103"/>
            <a:ext cx="803361"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Decorah</a:t>
            </a:r>
          </a:p>
        </p:txBody>
      </p:sp>
      <p:sp>
        <p:nvSpPr>
          <p:cNvPr id="72" name="TextBox 71">
            <a:extLst>
              <a:ext uri="{FF2B5EF4-FFF2-40B4-BE49-F238E27FC236}">
                <a16:creationId xmlns:a16="http://schemas.microsoft.com/office/drawing/2014/main" id="{97BAC1CA-B949-41AE-937B-6BE04FE8279A}"/>
              </a:ext>
            </a:extLst>
          </p:cNvPr>
          <p:cNvSpPr txBox="1"/>
          <p:nvPr/>
        </p:nvSpPr>
        <p:spPr>
          <a:xfrm>
            <a:off x="8203398" y="3678782"/>
            <a:ext cx="931217"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Platteville</a:t>
            </a:r>
          </a:p>
        </p:txBody>
      </p:sp>
      <p:sp>
        <p:nvSpPr>
          <p:cNvPr id="73" name="TextBox 72">
            <a:extLst>
              <a:ext uri="{FF2B5EF4-FFF2-40B4-BE49-F238E27FC236}">
                <a16:creationId xmlns:a16="http://schemas.microsoft.com/office/drawing/2014/main" id="{FB64E14C-94DD-47CD-9E5E-0E4E90A554CD}"/>
              </a:ext>
            </a:extLst>
          </p:cNvPr>
          <p:cNvSpPr txBox="1"/>
          <p:nvPr/>
        </p:nvSpPr>
        <p:spPr>
          <a:xfrm>
            <a:off x="8149336" y="4134413"/>
            <a:ext cx="948016"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Glenwood</a:t>
            </a:r>
          </a:p>
        </p:txBody>
      </p:sp>
      <p:sp>
        <p:nvSpPr>
          <p:cNvPr id="74" name="TextBox 73">
            <a:extLst>
              <a:ext uri="{FF2B5EF4-FFF2-40B4-BE49-F238E27FC236}">
                <a16:creationId xmlns:a16="http://schemas.microsoft.com/office/drawing/2014/main" id="{E28EB8F8-B05E-47A7-A5CC-45F874BD3311}"/>
              </a:ext>
            </a:extLst>
          </p:cNvPr>
          <p:cNvSpPr txBox="1"/>
          <p:nvPr/>
        </p:nvSpPr>
        <p:spPr>
          <a:xfrm>
            <a:off x="8245022" y="4811165"/>
            <a:ext cx="768287"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St Peter</a:t>
            </a:r>
          </a:p>
        </p:txBody>
      </p:sp>
      <p:sp>
        <p:nvSpPr>
          <p:cNvPr id="75" name="TextBox 74">
            <a:extLst>
              <a:ext uri="{FF2B5EF4-FFF2-40B4-BE49-F238E27FC236}">
                <a16:creationId xmlns:a16="http://schemas.microsoft.com/office/drawing/2014/main" id="{2E4093F9-FC5F-4C69-AA8D-922CBE00E9BF}"/>
              </a:ext>
            </a:extLst>
          </p:cNvPr>
          <p:cNvSpPr txBox="1"/>
          <p:nvPr/>
        </p:nvSpPr>
        <p:spPr>
          <a:xfrm>
            <a:off x="8143018" y="2684397"/>
            <a:ext cx="1039195"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Quaternary</a:t>
            </a:r>
          </a:p>
        </p:txBody>
      </p:sp>
      <p:sp>
        <p:nvSpPr>
          <p:cNvPr id="77" name="Rounded Rectangle 5">
            <a:extLst>
              <a:ext uri="{FF2B5EF4-FFF2-40B4-BE49-F238E27FC236}">
                <a16:creationId xmlns:a16="http://schemas.microsoft.com/office/drawing/2014/main" id="{27EC5E4C-CDFE-4F12-B1CA-A7EE398D14E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1207FBCE-8B45-4627-BC05-65449309F2C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892765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Platteville Aquifer: PFAS Preferential Flow Path from Source</a:t>
              </a:r>
            </a:p>
          </p:txBody>
        </p:sp>
      </p:grpSp>
      <p:grpSp>
        <p:nvGrpSpPr>
          <p:cNvPr id="151" name="Group 150">
            <a:extLst>
              <a:ext uri="{FF2B5EF4-FFF2-40B4-BE49-F238E27FC236}">
                <a16:creationId xmlns:a16="http://schemas.microsoft.com/office/drawing/2014/main" id="{EA49BFC4-EE58-4898-BD1F-CAA298C134B4}"/>
              </a:ext>
            </a:extLst>
          </p:cNvPr>
          <p:cNvGrpSpPr/>
          <p:nvPr/>
        </p:nvGrpSpPr>
        <p:grpSpPr>
          <a:xfrm>
            <a:off x="5618283" y="5062030"/>
            <a:ext cx="5960203" cy="1797914"/>
            <a:chOff x="4970583" y="5062030"/>
            <a:chExt cx="5960203" cy="1797914"/>
          </a:xfrm>
        </p:grpSpPr>
        <p:grpSp>
          <p:nvGrpSpPr>
            <p:cNvPr id="114" name="Group 113">
              <a:extLst>
                <a:ext uri="{FF2B5EF4-FFF2-40B4-BE49-F238E27FC236}">
                  <a16:creationId xmlns:a16="http://schemas.microsoft.com/office/drawing/2014/main" id="{7D48C21B-8195-489D-A360-9C361FAB005C}"/>
                </a:ext>
              </a:extLst>
            </p:cNvPr>
            <p:cNvGrpSpPr/>
            <p:nvPr/>
          </p:nvGrpSpPr>
          <p:grpSpPr>
            <a:xfrm>
              <a:off x="4970583" y="5062030"/>
              <a:ext cx="5895642" cy="1703101"/>
              <a:chOff x="4970583" y="5109655"/>
              <a:chExt cx="5895642" cy="1703101"/>
            </a:xfrm>
          </p:grpSpPr>
          <p:grpSp>
            <p:nvGrpSpPr>
              <p:cNvPr id="42" name="Group 41">
                <a:extLst>
                  <a:ext uri="{FF2B5EF4-FFF2-40B4-BE49-F238E27FC236}">
                    <a16:creationId xmlns:a16="http://schemas.microsoft.com/office/drawing/2014/main" id="{4676E90D-016B-43FE-AC0B-33BCD866E303}"/>
                  </a:ext>
                </a:extLst>
              </p:cNvPr>
              <p:cNvGrpSpPr/>
              <p:nvPr/>
            </p:nvGrpSpPr>
            <p:grpSpPr>
              <a:xfrm>
                <a:off x="4970583" y="5109655"/>
                <a:ext cx="5895642" cy="1703101"/>
                <a:chOff x="8601256" y="3169633"/>
                <a:chExt cx="5895642" cy="1703101"/>
              </a:xfrm>
            </p:grpSpPr>
            <p:grpSp>
              <p:nvGrpSpPr>
                <p:cNvPr id="43" name="Group 42">
                  <a:extLst>
                    <a:ext uri="{FF2B5EF4-FFF2-40B4-BE49-F238E27FC236}">
                      <a16:creationId xmlns:a16="http://schemas.microsoft.com/office/drawing/2014/main" id="{4D157FA0-54FA-404E-8D6A-9EEF4B564507}"/>
                    </a:ext>
                  </a:extLst>
                </p:cNvPr>
                <p:cNvGrpSpPr/>
                <p:nvPr/>
              </p:nvGrpSpPr>
              <p:grpSpPr>
                <a:xfrm>
                  <a:off x="8805563" y="3169633"/>
                  <a:ext cx="2691857" cy="1685787"/>
                  <a:chOff x="8805563" y="3169633"/>
                  <a:chExt cx="2691857" cy="1685787"/>
                </a:xfrm>
              </p:grpSpPr>
              <p:grpSp>
                <p:nvGrpSpPr>
                  <p:cNvPr id="45" name="Group 44">
                    <a:extLst>
                      <a:ext uri="{FF2B5EF4-FFF2-40B4-BE49-F238E27FC236}">
                        <a16:creationId xmlns:a16="http://schemas.microsoft.com/office/drawing/2014/main" id="{E1A2F105-0329-491A-846F-7CD669621DCB}"/>
                      </a:ext>
                    </a:extLst>
                  </p:cNvPr>
                  <p:cNvGrpSpPr/>
                  <p:nvPr/>
                </p:nvGrpSpPr>
                <p:grpSpPr>
                  <a:xfrm>
                    <a:off x="8805563" y="3424259"/>
                    <a:ext cx="2691857" cy="1431161"/>
                    <a:chOff x="8724801" y="1023659"/>
                    <a:chExt cx="2691857" cy="1431161"/>
                  </a:xfrm>
                </p:grpSpPr>
                <p:cxnSp>
                  <p:nvCxnSpPr>
                    <p:cNvPr id="49" name="Straight Arrow Connector 48">
                      <a:extLst>
                        <a:ext uri="{FF2B5EF4-FFF2-40B4-BE49-F238E27FC236}">
                          <a16:creationId xmlns:a16="http://schemas.microsoft.com/office/drawing/2014/main" id="{D034E15E-C749-4626-BD24-8BD156585CA1}"/>
                        </a:ext>
                      </a:extLst>
                    </p:cNvPr>
                    <p:cNvCxnSpPr>
                      <a:cxnSpLocks/>
                    </p:cNvCxnSpPr>
                    <p:nvPr/>
                  </p:nvCxnSpPr>
                  <p:spPr>
                    <a:xfrm>
                      <a:off x="8724801" y="1337004"/>
                      <a:ext cx="248887" cy="126308"/>
                    </a:xfrm>
                    <a:prstGeom prst="straightConnector1">
                      <a:avLst/>
                    </a:prstGeom>
                    <a:ln w="31750">
                      <a:solidFill>
                        <a:schemeClr val="accent1">
                          <a:lumMod val="50000"/>
                        </a:schemeClr>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803943D-42A2-4FF0-BD7D-3D447BA4CBFB}"/>
                        </a:ext>
                      </a:extLst>
                    </p:cNvPr>
                    <p:cNvSpPr txBox="1"/>
                    <p:nvPr/>
                  </p:nvSpPr>
                  <p:spPr>
                    <a:xfrm>
                      <a:off x="8954124" y="1023659"/>
                      <a:ext cx="2462534" cy="1431161"/>
                    </a:xfrm>
                    <a:prstGeom prst="rect">
                      <a:avLst/>
                    </a:prstGeom>
                    <a:noFill/>
                  </p:spPr>
                  <p:txBody>
                    <a:bodyPr wrap="none" rtlCol="0">
                      <a:spAutoFit/>
                    </a:bodyPr>
                    <a:lstStyle/>
                    <a:p>
                      <a:r>
                        <a:rPr lang="en-US" sz="1100" dirty="0"/>
                        <a:t>Surface to Groundwater Infiltration</a:t>
                      </a:r>
                    </a:p>
                    <a:p>
                      <a:endParaRPr lang="en-US" sz="800" dirty="0"/>
                    </a:p>
                    <a:p>
                      <a:r>
                        <a:rPr lang="en-US" sz="1100" dirty="0"/>
                        <a:t>Horizontal GW Flow: Quaternary</a:t>
                      </a:r>
                    </a:p>
                    <a:p>
                      <a:endParaRPr lang="en-US" sz="800" dirty="0"/>
                    </a:p>
                    <a:p>
                      <a:r>
                        <a:rPr lang="en-US" sz="1100" dirty="0"/>
                        <a:t>Vertical GW Migration from Quaternary</a:t>
                      </a:r>
                    </a:p>
                    <a:p>
                      <a:endParaRPr lang="en-US" sz="800" dirty="0"/>
                    </a:p>
                    <a:p>
                      <a:r>
                        <a:rPr lang="en-US" sz="1100" dirty="0"/>
                        <a:t>Horizontal GW Flow: Platteville</a:t>
                      </a:r>
                    </a:p>
                    <a:p>
                      <a:endParaRPr lang="en-US" sz="800" dirty="0"/>
                    </a:p>
                    <a:p>
                      <a:r>
                        <a:rPr lang="en-US" sz="1100" dirty="0"/>
                        <a:t>Vertical GW Migration from Platteville</a:t>
                      </a:r>
                    </a:p>
                  </p:txBody>
                </p:sp>
              </p:grpSp>
              <p:cxnSp>
                <p:nvCxnSpPr>
                  <p:cNvPr id="46" name="Straight Arrow Connector 45">
                    <a:extLst>
                      <a:ext uri="{FF2B5EF4-FFF2-40B4-BE49-F238E27FC236}">
                        <a16:creationId xmlns:a16="http://schemas.microsoft.com/office/drawing/2014/main" id="{DB8F46E2-97A7-4531-A0EA-471211283A44}"/>
                      </a:ext>
                    </a:extLst>
                  </p:cNvPr>
                  <p:cNvCxnSpPr>
                    <a:cxnSpLocks/>
                  </p:cNvCxnSpPr>
                  <p:nvPr/>
                </p:nvCxnSpPr>
                <p:spPr>
                  <a:xfrm>
                    <a:off x="8980781" y="3459144"/>
                    <a:ext cx="0" cy="228600"/>
                  </a:xfrm>
                  <a:prstGeom prst="straightConnector1">
                    <a:avLst/>
                  </a:prstGeom>
                  <a:ln w="31750">
                    <a:solidFill>
                      <a:srgbClr val="00B0F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987C69F-D662-485B-95CD-1EADD7F35724}"/>
                      </a:ext>
                    </a:extLst>
                  </p:cNvPr>
                  <p:cNvSpPr txBox="1"/>
                  <p:nvPr/>
                </p:nvSpPr>
                <p:spPr>
                  <a:xfrm>
                    <a:off x="8805563" y="3169633"/>
                    <a:ext cx="714939" cy="307777"/>
                  </a:xfrm>
                  <a:prstGeom prst="rect">
                    <a:avLst/>
                  </a:prstGeom>
                  <a:noFill/>
                </p:spPr>
                <p:txBody>
                  <a:bodyPr wrap="none" rtlCol="0">
                    <a:spAutoFit/>
                  </a:bodyPr>
                  <a:lstStyle/>
                  <a:p>
                    <a:r>
                      <a:rPr lang="en-US" sz="1400" b="1" u="sng" dirty="0"/>
                      <a:t>Legend</a:t>
                    </a:r>
                  </a:p>
                </p:txBody>
              </p:sp>
            </p:grpSp>
            <p:sp>
              <p:nvSpPr>
                <p:cNvPr id="44" name="Rectangle 43">
                  <a:extLst>
                    <a:ext uri="{FF2B5EF4-FFF2-40B4-BE49-F238E27FC236}">
                      <a16:creationId xmlns:a16="http://schemas.microsoft.com/office/drawing/2014/main" id="{C7E4A99A-AA6E-42E2-805D-D66E6AACF086}"/>
                    </a:ext>
                  </a:extLst>
                </p:cNvPr>
                <p:cNvSpPr/>
                <p:nvPr/>
              </p:nvSpPr>
              <p:spPr>
                <a:xfrm>
                  <a:off x="8601256" y="3188683"/>
                  <a:ext cx="5895642" cy="1684051"/>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1" name="Straight Arrow Connector 130">
                <a:extLst>
                  <a:ext uri="{FF2B5EF4-FFF2-40B4-BE49-F238E27FC236}">
                    <a16:creationId xmlns:a16="http://schemas.microsoft.com/office/drawing/2014/main" id="{BE4E600C-B8EA-4AE5-9CFB-60B98BEE4CFE}"/>
                  </a:ext>
                </a:extLst>
              </p:cNvPr>
              <p:cNvCxnSpPr>
                <a:cxnSpLocks/>
              </p:cNvCxnSpPr>
              <p:nvPr/>
            </p:nvCxnSpPr>
            <p:spPr>
              <a:xfrm>
                <a:off x="5364790" y="5926402"/>
                <a:ext cx="0" cy="228600"/>
              </a:xfrm>
              <a:prstGeom prst="straightConnector1">
                <a:avLst/>
              </a:prstGeom>
              <a:ln w="31750">
                <a:solidFill>
                  <a:srgbClr val="203864"/>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76893C20-D33C-427F-AC9A-D417DD838AC8}"/>
                  </a:ext>
                </a:extLst>
              </p:cNvPr>
              <p:cNvCxnSpPr>
                <a:cxnSpLocks/>
              </p:cNvCxnSpPr>
              <p:nvPr/>
            </p:nvCxnSpPr>
            <p:spPr>
              <a:xfrm>
                <a:off x="5204824" y="6254610"/>
                <a:ext cx="248887" cy="126308"/>
              </a:xfrm>
              <a:prstGeom prst="straightConnector1">
                <a:avLst/>
              </a:prstGeom>
              <a:ln w="31750">
                <a:solidFill>
                  <a:srgbClr val="548235"/>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44BFEF7C-CA21-4B44-9D16-0DA08287DBF6}"/>
                  </a:ext>
                </a:extLst>
              </p:cNvPr>
              <p:cNvCxnSpPr>
                <a:cxnSpLocks/>
              </p:cNvCxnSpPr>
              <p:nvPr/>
            </p:nvCxnSpPr>
            <p:spPr>
              <a:xfrm>
                <a:off x="5367005" y="6522739"/>
                <a:ext cx="0" cy="228600"/>
              </a:xfrm>
              <a:prstGeom prst="straightConnector1">
                <a:avLst/>
              </a:prstGeom>
              <a:ln w="31750">
                <a:solidFill>
                  <a:srgbClr val="548235"/>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34" name="Freeform: Shape 133">
              <a:extLst>
                <a:ext uri="{FF2B5EF4-FFF2-40B4-BE49-F238E27FC236}">
                  <a16:creationId xmlns:a16="http://schemas.microsoft.com/office/drawing/2014/main" id="{A449DD6F-D422-4213-90E7-110B3F9412B4}"/>
                </a:ext>
              </a:extLst>
            </p:cNvPr>
            <p:cNvSpPr/>
            <p:nvPr/>
          </p:nvSpPr>
          <p:spPr>
            <a:xfrm rot="16200000">
              <a:off x="8010290" y="5269972"/>
              <a:ext cx="138426" cy="264072"/>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25400">
              <a:solidFill>
                <a:srgbClr val="37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6BF82B44-306B-4A03-9BB1-93CB269F5DEC}"/>
                </a:ext>
              </a:extLst>
            </p:cNvPr>
            <p:cNvSpPr/>
            <p:nvPr/>
          </p:nvSpPr>
          <p:spPr>
            <a:xfrm rot="16200000">
              <a:off x="8017825" y="5556438"/>
              <a:ext cx="137160" cy="265176"/>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25400">
              <a:solidFill>
                <a:srgbClr val="387C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B1100674-1CBE-4A36-891F-0FCE349E6E5D}"/>
                </a:ext>
              </a:extLst>
            </p:cNvPr>
            <p:cNvSpPr txBox="1"/>
            <p:nvPr/>
          </p:nvSpPr>
          <p:spPr>
            <a:xfrm>
              <a:off x="8232611" y="5259506"/>
              <a:ext cx="2698175" cy="1600438"/>
            </a:xfrm>
            <a:prstGeom prst="rect">
              <a:avLst/>
            </a:prstGeom>
            <a:noFill/>
          </p:spPr>
          <p:txBody>
            <a:bodyPr wrap="none" rtlCol="0">
              <a:spAutoFit/>
            </a:bodyPr>
            <a:lstStyle/>
            <a:p>
              <a:r>
                <a:rPr lang="en-US" sz="1100" dirty="0"/>
                <a:t>Extent of Decorah Shale</a:t>
              </a:r>
            </a:p>
            <a:p>
              <a:endParaRPr lang="en-US" sz="800" dirty="0"/>
            </a:p>
            <a:p>
              <a:r>
                <a:rPr lang="en-US" sz="1100" dirty="0"/>
                <a:t>Extent of Platteville-Glenwood Formation</a:t>
              </a:r>
            </a:p>
            <a:p>
              <a:endParaRPr lang="en-US" sz="800" dirty="0"/>
            </a:p>
            <a:p>
              <a:r>
                <a:rPr lang="en-US" sz="1100" dirty="0"/>
                <a:t>Approx. Water Table (Quaternary)</a:t>
              </a:r>
            </a:p>
            <a:p>
              <a:endParaRPr lang="en-US" sz="800" b="1" u="sng" dirty="0"/>
            </a:p>
            <a:p>
              <a:r>
                <a:rPr lang="en-US" sz="1100" b="1" u="sng" dirty="0"/>
                <a:t>Notes</a:t>
              </a:r>
            </a:p>
            <a:p>
              <a:endParaRPr lang="en-US" sz="500" u="sng" dirty="0"/>
            </a:p>
            <a:p>
              <a:r>
                <a:rPr lang="en-US" sz="1100" dirty="0"/>
                <a:t>Vertical exaggeration is 24.5:1</a:t>
              </a:r>
            </a:p>
            <a:p>
              <a:r>
                <a:rPr lang="en-US" sz="1100" dirty="0"/>
                <a:t>Horizontal extent is approximately 1.4 miles</a:t>
              </a:r>
            </a:p>
          </p:txBody>
        </p:sp>
        <p:cxnSp>
          <p:nvCxnSpPr>
            <p:cNvPr id="146" name="Straight Connector 145">
              <a:extLst>
                <a:ext uri="{FF2B5EF4-FFF2-40B4-BE49-F238E27FC236}">
                  <a16:creationId xmlns:a16="http://schemas.microsoft.com/office/drawing/2014/main" id="{2B9B704D-90EA-46C7-8007-AE7D774880C6}"/>
                </a:ext>
              </a:extLst>
            </p:cNvPr>
            <p:cNvCxnSpPr>
              <a:cxnSpLocks/>
            </p:cNvCxnSpPr>
            <p:nvPr/>
          </p:nvCxnSpPr>
          <p:spPr>
            <a:xfrm>
              <a:off x="7925256" y="5994021"/>
              <a:ext cx="274320"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150" name="Isosceles Triangle 149">
              <a:extLst>
                <a:ext uri="{FF2B5EF4-FFF2-40B4-BE49-F238E27FC236}">
                  <a16:creationId xmlns:a16="http://schemas.microsoft.com/office/drawing/2014/main" id="{B7F4380E-16F7-431C-83DD-1E8B9F374A18}"/>
                </a:ext>
              </a:extLst>
            </p:cNvPr>
            <p:cNvSpPr/>
            <p:nvPr/>
          </p:nvSpPr>
          <p:spPr>
            <a:xfrm rot="10800000">
              <a:off x="8006028" y="5886012"/>
              <a:ext cx="128016" cy="82296"/>
            </a:xfrm>
            <a:prstGeom prst="triangle">
              <a:avLst/>
            </a:prstGeom>
            <a:solidFill>
              <a:srgbClr val="203864"/>
            </a:solidFill>
            <a:ln>
              <a:solidFill>
                <a:schemeClr val="bg1"/>
              </a:solidFill>
            </a:ln>
            <a:effectLst>
              <a:glow rad="254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TextBox 151">
            <a:extLst>
              <a:ext uri="{FF2B5EF4-FFF2-40B4-BE49-F238E27FC236}">
                <a16:creationId xmlns:a16="http://schemas.microsoft.com/office/drawing/2014/main" id="{8BB68BAA-C627-44B7-BC6C-5F671AEA7A85}"/>
              </a:ext>
            </a:extLst>
          </p:cNvPr>
          <p:cNvSpPr txBox="1"/>
          <p:nvPr/>
        </p:nvSpPr>
        <p:spPr>
          <a:xfrm>
            <a:off x="170242" y="3980477"/>
            <a:ext cx="4689284" cy="2546851"/>
          </a:xfrm>
          <a:prstGeom prst="rect">
            <a:avLst/>
          </a:prstGeom>
          <a:solidFill>
            <a:schemeClr val="bg1"/>
          </a:solidFill>
          <a:ln w="34925">
            <a:solidFill>
              <a:srgbClr val="00B0F0"/>
            </a:solidFill>
          </a:ln>
        </p:spPr>
        <p:txBody>
          <a:bodyPr wrap="square" rtlCol="0">
            <a:spAutoFit/>
          </a:bodyPr>
          <a:lstStyle/>
          <a:p>
            <a:pPr algn="ctr"/>
            <a:endParaRPr lang="en-US" sz="700" dirty="0">
              <a:latin typeface="Arial" panose="020B0604020202020204" pitchFamily="34" charset="0"/>
              <a:cs typeface="Arial" panose="020B0604020202020204" pitchFamily="34" charset="0"/>
            </a:endParaRPr>
          </a:p>
          <a:p>
            <a:pPr algn="ctr"/>
            <a:r>
              <a:rPr lang="en-US" sz="1400" b="1" dirty="0">
                <a:solidFill>
                  <a:srgbClr val="00B0F0"/>
                </a:solidFill>
                <a:latin typeface="Arial" panose="020B0604020202020204" pitchFamily="34" charset="0"/>
                <a:cs typeface="Arial" panose="020B0604020202020204" pitchFamily="34" charset="0"/>
              </a:rPr>
              <a:t>A Closer Look: Platteville Groundwater Flow</a:t>
            </a:r>
            <a:endParaRPr lang="en-US" sz="1400" dirty="0">
              <a:latin typeface="Arial" panose="020B0604020202020204" pitchFamily="34" charset="0"/>
              <a:cs typeface="Arial" panose="020B0604020202020204" pitchFamily="34" charset="0"/>
            </a:endParaRPr>
          </a:p>
          <a:p>
            <a:pPr algn="ctr"/>
            <a:endParaRPr lang="en-US" sz="8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Available gauging data from the Platteville aquifer indicates an eastward groundwater flow despite the westerly dip of the geologic unit. This eastward groundwater flow direction starts at the western edge of ODS.</a:t>
            </a:r>
          </a:p>
          <a:p>
            <a:pPr algn="ctr"/>
            <a:endParaRPr lang="en-US" sz="1200" dirty="0">
              <a:latin typeface="Arial" panose="020B0604020202020204" pitchFamily="34" charset="0"/>
              <a:cs typeface="Arial" panose="020B0604020202020204" pitchFamily="34" charset="0"/>
            </a:endParaRPr>
          </a:p>
          <a:p>
            <a:pPr algn="ctr"/>
            <a:r>
              <a:rPr lang="en-US" sz="1200" b="1" u="sng" dirty="0">
                <a:latin typeface="Arial" panose="020B0604020202020204" pitchFamily="34" charset="0"/>
                <a:cs typeface="Arial" panose="020B0604020202020204" pitchFamily="34" charset="0"/>
              </a:rPr>
              <a:t>Finding:</a:t>
            </a:r>
            <a:r>
              <a:rPr lang="en-US" sz="1200" dirty="0">
                <a:latin typeface="Arial" panose="020B0604020202020204" pitchFamily="34" charset="0"/>
                <a:cs typeface="Arial" panose="020B0604020202020204" pitchFamily="34" charset="0"/>
              </a:rPr>
              <a:t> Since the eastward flow path within the Platteville starts under, or just west of ODS, the source of the contamination in the Platteville is likely </a:t>
            </a:r>
            <a:r>
              <a:rPr lang="en-US" sz="1200" i="1" dirty="0">
                <a:latin typeface="Arial" panose="020B0604020202020204" pitchFamily="34" charset="0"/>
                <a:cs typeface="Arial" panose="020B0604020202020204" pitchFamily="34" charset="0"/>
              </a:rPr>
              <a:t>from </a:t>
            </a:r>
            <a:r>
              <a:rPr lang="en-US" sz="1200" dirty="0">
                <a:latin typeface="Arial" panose="020B0604020202020204" pitchFamily="34" charset="0"/>
                <a:cs typeface="Arial" panose="020B0604020202020204" pitchFamily="34" charset="0"/>
              </a:rPr>
              <a:t>ODS. Since the flow path is then to the east until the Platteville-Glenwood Formation pinches out, these impacts likely discharge to the St Peter aquifer.</a:t>
            </a:r>
          </a:p>
          <a:p>
            <a:pPr algn="ctr"/>
            <a:endParaRPr lang="en-US" sz="105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0276572-1E62-4C98-9367-4DD0AD5167C8}"/>
              </a:ext>
            </a:extLst>
          </p:cNvPr>
          <p:cNvPicPr>
            <a:picLocks noChangeAspect="1"/>
          </p:cNvPicPr>
          <p:nvPr/>
        </p:nvPicPr>
        <p:blipFill rotWithShape="1">
          <a:blip r:embed="rId2"/>
          <a:srcRect l="2601" t="-1" r="22864" b="397"/>
          <a:stretch/>
        </p:blipFill>
        <p:spPr>
          <a:xfrm>
            <a:off x="86009" y="1280128"/>
            <a:ext cx="4851455" cy="2535669"/>
          </a:xfrm>
          <a:prstGeom prst="rect">
            <a:avLst/>
          </a:prstGeom>
          <a:ln w="31750">
            <a:solidFill>
              <a:srgbClr val="00B0F0"/>
            </a:solidFill>
          </a:ln>
        </p:spPr>
      </p:pic>
      <p:sp>
        <p:nvSpPr>
          <p:cNvPr id="21" name="Platteville Fill">
            <a:extLst>
              <a:ext uri="{FF2B5EF4-FFF2-40B4-BE49-F238E27FC236}">
                <a16:creationId xmlns:a16="http://schemas.microsoft.com/office/drawing/2014/main" id="{20982C5F-17BF-410F-8AC0-8C8C50A2C393}"/>
              </a:ext>
            </a:extLst>
          </p:cNvPr>
          <p:cNvSpPr/>
          <p:nvPr/>
        </p:nvSpPr>
        <p:spPr>
          <a:xfrm>
            <a:off x="71438" y="1262063"/>
            <a:ext cx="4895850" cy="2576512"/>
          </a:xfrm>
          <a:custGeom>
            <a:avLst/>
            <a:gdLst>
              <a:gd name="connsiteX0" fmla="*/ 1633537 w 4895850"/>
              <a:gd name="connsiteY0" fmla="*/ 23812 h 2576512"/>
              <a:gd name="connsiteX1" fmla="*/ 1585912 w 4895850"/>
              <a:gd name="connsiteY1" fmla="*/ 95250 h 2576512"/>
              <a:gd name="connsiteX2" fmla="*/ 1476375 w 4895850"/>
              <a:gd name="connsiteY2" fmla="*/ 90487 h 2576512"/>
              <a:gd name="connsiteX3" fmla="*/ 1428750 w 4895850"/>
              <a:gd name="connsiteY3" fmla="*/ 66675 h 2576512"/>
              <a:gd name="connsiteX4" fmla="*/ 1271587 w 4895850"/>
              <a:gd name="connsiteY4" fmla="*/ 90487 h 2576512"/>
              <a:gd name="connsiteX5" fmla="*/ 1162050 w 4895850"/>
              <a:gd name="connsiteY5" fmla="*/ 133350 h 2576512"/>
              <a:gd name="connsiteX6" fmla="*/ 1143000 w 4895850"/>
              <a:gd name="connsiteY6" fmla="*/ 133350 h 2576512"/>
              <a:gd name="connsiteX7" fmla="*/ 1057275 w 4895850"/>
              <a:gd name="connsiteY7" fmla="*/ 209550 h 2576512"/>
              <a:gd name="connsiteX8" fmla="*/ 1009650 w 4895850"/>
              <a:gd name="connsiteY8" fmla="*/ 242887 h 2576512"/>
              <a:gd name="connsiteX9" fmla="*/ 923925 w 4895850"/>
              <a:gd name="connsiteY9" fmla="*/ 319087 h 2576512"/>
              <a:gd name="connsiteX10" fmla="*/ 871537 w 4895850"/>
              <a:gd name="connsiteY10" fmla="*/ 390525 h 2576512"/>
              <a:gd name="connsiteX11" fmla="*/ 814387 w 4895850"/>
              <a:gd name="connsiteY11" fmla="*/ 438150 h 2576512"/>
              <a:gd name="connsiteX12" fmla="*/ 738187 w 4895850"/>
              <a:gd name="connsiteY12" fmla="*/ 471487 h 2576512"/>
              <a:gd name="connsiteX13" fmla="*/ 566737 w 4895850"/>
              <a:gd name="connsiteY13" fmla="*/ 533400 h 2576512"/>
              <a:gd name="connsiteX14" fmla="*/ 490537 w 4895850"/>
              <a:gd name="connsiteY14" fmla="*/ 571500 h 2576512"/>
              <a:gd name="connsiteX15" fmla="*/ 304800 w 4895850"/>
              <a:gd name="connsiteY15" fmla="*/ 652462 h 2576512"/>
              <a:gd name="connsiteX16" fmla="*/ 80962 w 4895850"/>
              <a:gd name="connsiteY16" fmla="*/ 738187 h 2576512"/>
              <a:gd name="connsiteX17" fmla="*/ 57150 w 4895850"/>
              <a:gd name="connsiteY17" fmla="*/ 795337 h 2576512"/>
              <a:gd name="connsiteX18" fmla="*/ 57150 w 4895850"/>
              <a:gd name="connsiteY18" fmla="*/ 823912 h 2576512"/>
              <a:gd name="connsiteX19" fmla="*/ 176212 w 4895850"/>
              <a:gd name="connsiteY19" fmla="*/ 876300 h 2576512"/>
              <a:gd name="connsiteX20" fmla="*/ 319087 w 4895850"/>
              <a:gd name="connsiteY20" fmla="*/ 928687 h 2576512"/>
              <a:gd name="connsiteX21" fmla="*/ 409575 w 4895850"/>
              <a:gd name="connsiteY21" fmla="*/ 942975 h 2576512"/>
              <a:gd name="connsiteX22" fmla="*/ 490537 w 4895850"/>
              <a:gd name="connsiteY22" fmla="*/ 971550 h 2576512"/>
              <a:gd name="connsiteX23" fmla="*/ 590550 w 4895850"/>
              <a:gd name="connsiteY23" fmla="*/ 1023937 h 2576512"/>
              <a:gd name="connsiteX24" fmla="*/ 709612 w 4895850"/>
              <a:gd name="connsiteY24" fmla="*/ 1047750 h 2576512"/>
              <a:gd name="connsiteX25" fmla="*/ 866775 w 4895850"/>
              <a:gd name="connsiteY25" fmla="*/ 1014412 h 2576512"/>
              <a:gd name="connsiteX26" fmla="*/ 933450 w 4895850"/>
              <a:gd name="connsiteY26" fmla="*/ 1128712 h 2576512"/>
              <a:gd name="connsiteX27" fmla="*/ 990600 w 4895850"/>
              <a:gd name="connsiteY27" fmla="*/ 1209675 h 2576512"/>
              <a:gd name="connsiteX28" fmla="*/ 1195387 w 4895850"/>
              <a:gd name="connsiteY28" fmla="*/ 1290637 h 2576512"/>
              <a:gd name="connsiteX29" fmla="*/ 1181100 w 4895850"/>
              <a:gd name="connsiteY29" fmla="*/ 1281112 h 2576512"/>
              <a:gd name="connsiteX30" fmla="*/ 1295400 w 4895850"/>
              <a:gd name="connsiteY30" fmla="*/ 1257300 h 2576512"/>
              <a:gd name="connsiteX31" fmla="*/ 1476375 w 4895850"/>
              <a:gd name="connsiteY31" fmla="*/ 1185862 h 2576512"/>
              <a:gd name="connsiteX32" fmla="*/ 1614487 w 4895850"/>
              <a:gd name="connsiteY32" fmla="*/ 1223962 h 2576512"/>
              <a:gd name="connsiteX33" fmla="*/ 1790700 w 4895850"/>
              <a:gd name="connsiteY33" fmla="*/ 1471612 h 2576512"/>
              <a:gd name="connsiteX34" fmla="*/ 1862137 w 4895850"/>
              <a:gd name="connsiteY34" fmla="*/ 1652587 h 2576512"/>
              <a:gd name="connsiteX35" fmla="*/ 1928812 w 4895850"/>
              <a:gd name="connsiteY35" fmla="*/ 1776412 h 2576512"/>
              <a:gd name="connsiteX36" fmla="*/ 2014537 w 4895850"/>
              <a:gd name="connsiteY36" fmla="*/ 1895475 h 2576512"/>
              <a:gd name="connsiteX37" fmla="*/ 2109787 w 4895850"/>
              <a:gd name="connsiteY37" fmla="*/ 2052637 h 2576512"/>
              <a:gd name="connsiteX38" fmla="*/ 2147887 w 4895850"/>
              <a:gd name="connsiteY38" fmla="*/ 2205037 h 2576512"/>
              <a:gd name="connsiteX39" fmla="*/ 2200275 w 4895850"/>
              <a:gd name="connsiteY39" fmla="*/ 2286000 h 2576512"/>
              <a:gd name="connsiteX40" fmla="*/ 2333625 w 4895850"/>
              <a:gd name="connsiteY40" fmla="*/ 2347912 h 2576512"/>
              <a:gd name="connsiteX41" fmla="*/ 2690812 w 4895850"/>
              <a:gd name="connsiteY41" fmla="*/ 2328862 h 2576512"/>
              <a:gd name="connsiteX42" fmla="*/ 2819400 w 4895850"/>
              <a:gd name="connsiteY42" fmla="*/ 2276475 h 2576512"/>
              <a:gd name="connsiteX43" fmla="*/ 3067050 w 4895850"/>
              <a:gd name="connsiteY43" fmla="*/ 2195512 h 2576512"/>
              <a:gd name="connsiteX44" fmla="*/ 3357562 w 4895850"/>
              <a:gd name="connsiteY44" fmla="*/ 2019300 h 2576512"/>
              <a:gd name="connsiteX45" fmla="*/ 3357562 w 4895850"/>
              <a:gd name="connsiteY45" fmla="*/ 1895475 h 2576512"/>
              <a:gd name="connsiteX46" fmla="*/ 3257550 w 4895850"/>
              <a:gd name="connsiteY46" fmla="*/ 1800225 h 2576512"/>
              <a:gd name="connsiteX47" fmla="*/ 3152775 w 4895850"/>
              <a:gd name="connsiteY47" fmla="*/ 1738312 h 2576512"/>
              <a:gd name="connsiteX48" fmla="*/ 3095625 w 4895850"/>
              <a:gd name="connsiteY48" fmla="*/ 1581150 h 2576512"/>
              <a:gd name="connsiteX49" fmla="*/ 3095625 w 4895850"/>
              <a:gd name="connsiteY49" fmla="*/ 1581150 h 2576512"/>
              <a:gd name="connsiteX50" fmla="*/ 3043237 w 4895850"/>
              <a:gd name="connsiteY50" fmla="*/ 1433512 h 2576512"/>
              <a:gd name="connsiteX51" fmla="*/ 2986087 w 4895850"/>
              <a:gd name="connsiteY51" fmla="*/ 1304925 h 2576512"/>
              <a:gd name="connsiteX52" fmla="*/ 3048000 w 4895850"/>
              <a:gd name="connsiteY52" fmla="*/ 1095375 h 2576512"/>
              <a:gd name="connsiteX53" fmla="*/ 3257550 w 4895850"/>
              <a:gd name="connsiteY53" fmla="*/ 990600 h 2576512"/>
              <a:gd name="connsiteX54" fmla="*/ 3438525 w 4895850"/>
              <a:gd name="connsiteY54" fmla="*/ 862012 h 2576512"/>
              <a:gd name="connsiteX55" fmla="*/ 3857625 w 4895850"/>
              <a:gd name="connsiteY55" fmla="*/ 695325 h 2576512"/>
              <a:gd name="connsiteX56" fmla="*/ 3929062 w 4895850"/>
              <a:gd name="connsiteY56" fmla="*/ 671512 h 2576512"/>
              <a:gd name="connsiteX57" fmla="*/ 3981450 w 4895850"/>
              <a:gd name="connsiteY57" fmla="*/ 528637 h 2576512"/>
              <a:gd name="connsiteX58" fmla="*/ 4019550 w 4895850"/>
              <a:gd name="connsiteY58" fmla="*/ 376237 h 2576512"/>
              <a:gd name="connsiteX59" fmla="*/ 4019550 w 4895850"/>
              <a:gd name="connsiteY59" fmla="*/ 304800 h 2576512"/>
              <a:gd name="connsiteX60" fmla="*/ 4010025 w 4895850"/>
              <a:gd name="connsiteY60" fmla="*/ 123825 h 2576512"/>
              <a:gd name="connsiteX61" fmla="*/ 3976687 w 4895850"/>
              <a:gd name="connsiteY61" fmla="*/ 28575 h 2576512"/>
              <a:gd name="connsiteX62" fmla="*/ 3962400 w 4895850"/>
              <a:gd name="connsiteY62" fmla="*/ 0 h 2576512"/>
              <a:gd name="connsiteX63" fmla="*/ 4895850 w 4895850"/>
              <a:gd name="connsiteY63" fmla="*/ 9525 h 2576512"/>
              <a:gd name="connsiteX64" fmla="*/ 4872037 w 4895850"/>
              <a:gd name="connsiteY64" fmla="*/ 271462 h 2576512"/>
              <a:gd name="connsiteX65" fmla="*/ 4872037 w 4895850"/>
              <a:gd name="connsiteY65" fmla="*/ 1443037 h 2576512"/>
              <a:gd name="connsiteX66" fmla="*/ 4591050 w 4895850"/>
              <a:gd name="connsiteY66" fmla="*/ 1504950 h 2576512"/>
              <a:gd name="connsiteX67" fmla="*/ 4438650 w 4895850"/>
              <a:gd name="connsiteY67" fmla="*/ 1514475 h 2576512"/>
              <a:gd name="connsiteX68" fmla="*/ 4300537 w 4895850"/>
              <a:gd name="connsiteY68" fmla="*/ 1528762 h 2576512"/>
              <a:gd name="connsiteX69" fmla="*/ 4129087 w 4895850"/>
              <a:gd name="connsiteY69" fmla="*/ 1576387 h 2576512"/>
              <a:gd name="connsiteX70" fmla="*/ 3990975 w 4895850"/>
              <a:gd name="connsiteY70" fmla="*/ 1652587 h 2576512"/>
              <a:gd name="connsiteX71" fmla="*/ 3929062 w 4895850"/>
              <a:gd name="connsiteY71" fmla="*/ 1800225 h 2576512"/>
              <a:gd name="connsiteX72" fmla="*/ 3919537 w 4895850"/>
              <a:gd name="connsiteY72" fmla="*/ 2043112 h 2576512"/>
              <a:gd name="connsiteX73" fmla="*/ 3933825 w 4895850"/>
              <a:gd name="connsiteY73" fmla="*/ 2262187 h 2576512"/>
              <a:gd name="connsiteX74" fmla="*/ 3967162 w 4895850"/>
              <a:gd name="connsiteY74" fmla="*/ 2486025 h 2576512"/>
              <a:gd name="connsiteX75" fmla="*/ 4019550 w 4895850"/>
              <a:gd name="connsiteY75" fmla="*/ 2576512 h 2576512"/>
              <a:gd name="connsiteX76" fmla="*/ 0 w 4895850"/>
              <a:gd name="connsiteY76" fmla="*/ 2566987 h 2576512"/>
              <a:gd name="connsiteX77" fmla="*/ 9525 w 4895850"/>
              <a:gd name="connsiteY77" fmla="*/ 14287 h 2576512"/>
              <a:gd name="connsiteX78" fmla="*/ 1633537 w 4895850"/>
              <a:gd name="connsiteY78" fmla="*/ 23812 h 257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95850" h="2576512">
                <a:moveTo>
                  <a:pt x="1633537" y="23812"/>
                </a:moveTo>
                <a:lnTo>
                  <a:pt x="1585912" y="95250"/>
                </a:lnTo>
                <a:lnTo>
                  <a:pt x="1476375" y="90487"/>
                </a:lnTo>
                <a:lnTo>
                  <a:pt x="1428750" y="66675"/>
                </a:lnTo>
                <a:lnTo>
                  <a:pt x="1271587" y="90487"/>
                </a:lnTo>
                <a:lnTo>
                  <a:pt x="1162050" y="133350"/>
                </a:lnTo>
                <a:lnTo>
                  <a:pt x="1143000" y="133350"/>
                </a:lnTo>
                <a:lnTo>
                  <a:pt x="1057275" y="209550"/>
                </a:lnTo>
                <a:lnTo>
                  <a:pt x="1009650" y="242887"/>
                </a:lnTo>
                <a:lnTo>
                  <a:pt x="923925" y="319087"/>
                </a:lnTo>
                <a:lnTo>
                  <a:pt x="871537" y="390525"/>
                </a:lnTo>
                <a:lnTo>
                  <a:pt x="814387" y="438150"/>
                </a:lnTo>
                <a:lnTo>
                  <a:pt x="738187" y="471487"/>
                </a:lnTo>
                <a:lnTo>
                  <a:pt x="566737" y="533400"/>
                </a:lnTo>
                <a:lnTo>
                  <a:pt x="490537" y="571500"/>
                </a:lnTo>
                <a:lnTo>
                  <a:pt x="304800" y="652462"/>
                </a:lnTo>
                <a:lnTo>
                  <a:pt x="80962" y="738187"/>
                </a:lnTo>
                <a:lnTo>
                  <a:pt x="57150" y="795337"/>
                </a:lnTo>
                <a:lnTo>
                  <a:pt x="57150" y="823912"/>
                </a:lnTo>
                <a:lnTo>
                  <a:pt x="176212" y="876300"/>
                </a:lnTo>
                <a:lnTo>
                  <a:pt x="319087" y="928687"/>
                </a:lnTo>
                <a:lnTo>
                  <a:pt x="409575" y="942975"/>
                </a:lnTo>
                <a:lnTo>
                  <a:pt x="490537" y="971550"/>
                </a:lnTo>
                <a:lnTo>
                  <a:pt x="590550" y="1023937"/>
                </a:lnTo>
                <a:lnTo>
                  <a:pt x="709612" y="1047750"/>
                </a:lnTo>
                <a:lnTo>
                  <a:pt x="866775" y="1014412"/>
                </a:lnTo>
                <a:lnTo>
                  <a:pt x="933450" y="1128712"/>
                </a:lnTo>
                <a:lnTo>
                  <a:pt x="990600" y="1209675"/>
                </a:lnTo>
                <a:lnTo>
                  <a:pt x="1195387" y="1290637"/>
                </a:lnTo>
                <a:lnTo>
                  <a:pt x="1181100" y="1281112"/>
                </a:lnTo>
                <a:lnTo>
                  <a:pt x="1295400" y="1257300"/>
                </a:lnTo>
                <a:lnTo>
                  <a:pt x="1476375" y="1185862"/>
                </a:lnTo>
                <a:lnTo>
                  <a:pt x="1614487" y="1223962"/>
                </a:lnTo>
                <a:lnTo>
                  <a:pt x="1790700" y="1471612"/>
                </a:lnTo>
                <a:lnTo>
                  <a:pt x="1862137" y="1652587"/>
                </a:lnTo>
                <a:lnTo>
                  <a:pt x="1928812" y="1776412"/>
                </a:lnTo>
                <a:lnTo>
                  <a:pt x="2014537" y="1895475"/>
                </a:lnTo>
                <a:lnTo>
                  <a:pt x="2109787" y="2052637"/>
                </a:lnTo>
                <a:lnTo>
                  <a:pt x="2147887" y="2205037"/>
                </a:lnTo>
                <a:lnTo>
                  <a:pt x="2200275" y="2286000"/>
                </a:lnTo>
                <a:lnTo>
                  <a:pt x="2333625" y="2347912"/>
                </a:lnTo>
                <a:lnTo>
                  <a:pt x="2690812" y="2328862"/>
                </a:lnTo>
                <a:lnTo>
                  <a:pt x="2819400" y="2276475"/>
                </a:lnTo>
                <a:lnTo>
                  <a:pt x="3067050" y="2195512"/>
                </a:lnTo>
                <a:lnTo>
                  <a:pt x="3357562" y="2019300"/>
                </a:lnTo>
                <a:lnTo>
                  <a:pt x="3357562" y="1895475"/>
                </a:lnTo>
                <a:lnTo>
                  <a:pt x="3257550" y="1800225"/>
                </a:lnTo>
                <a:lnTo>
                  <a:pt x="3152775" y="1738312"/>
                </a:lnTo>
                <a:lnTo>
                  <a:pt x="3095625" y="1581150"/>
                </a:lnTo>
                <a:lnTo>
                  <a:pt x="3095625" y="1581150"/>
                </a:lnTo>
                <a:lnTo>
                  <a:pt x="3043237" y="1433512"/>
                </a:lnTo>
                <a:lnTo>
                  <a:pt x="2986087" y="1304925"/>
                </a:lnTo>
                <a:lnTo>
                  <a:pt x="3048000" y="1095375"/>
                </a:lnTo>
                <a:lnTo>
                  <a:pt x="3257550" y="990600"/>
                </a:lnTo>
                <a:lnTo>
                  <a:pt x="3438525" y="862012"/>
                </a:lnTo>
                <a:lnTo>
                  <a:pt x="3857625" y="695325"/>
                </a:lnTo>
                <a:lnTo>
                  <a:pt x="3929062" y="671512"/>
                </a:lnTo>
                <a:lnTo>
                  <a:pt x="3981450" y="528637"/>
                </a:lnTo>
                <a:lnTo>
                  <a:pt x="4019550" y="376237"/>
                </a:lnTo>
                <a:lnTo>
                  <a:pt x="4019550" y="304800"/>
                </a:lnTo>
                <a:lnTo>
                  <a:pt x="4010025" y="123825"/>
                </a:lnTo>
                <a:lnTo>
                  <a:pt x="3976687" y="28575"/>
                </a:lnTo>
                <a:lnTo>
                  <a:pt x="3962400" y="0"/>
                </a:lnTo>
                <a:lnTo>
                  <a:pt x="4895850" y="9525"/>
                </a:lnTo>
                <a:lnTo>
                  <a:pt x="4872037" y="271462"/>
                </a:lnTo>
                <a:lnTo>
                  <a:pt x="4872037" y="1443037"/>
                </a:lnTo>
                <a:lnTo>
                  <a:pt x="4591050" y="1504950"/>
                </a:lnTo>
                <a:lnTo>
                  <a:pt x="4438650" y="1514475"/>
                </a:lnTo>
                <a:lnTo>
                  <a:pt x="4300537" y="1528762"/>
                </a:lnTo>
                <a:lnTo>
                  <a:pt x="4129087" y="1576387"/>
                </a:lnTo>
                <a:lnTo>
                  <a:pt x="3990975" y="1652587"/>
                </a:lnTo>
                <a:lnTo>
                  <a:pt x="3929062" y="1800225"/>
                </a:lnTo>
                <a:lnTo>
                  <a:pt x="3919537" y="2043112"/>
                </a:lnTo>
                <a:lnTo>
                  <a:pt x="3933825" y="2262187"/>
                </a:lnTo>
                <a:lnTo>
                  <a:pt x="3967162" y="2486025"/>
                </a:lnTo>
                <a:lnTo>
                  <a:pt x="4019550" y="2576512"/>
                </a:lnTo>
                <a:lnTo>
                  <a:pt x="0" y="2566987"/>
                </a:lnTo>
                <a:lnTo>
                  <a:pt x="9525" y="14287"/>
                </a:lnTo>
                <a:lnTo>
                  <a:pt x="1633537" y="23812"/>
                </a:lnTo>
                <a:close/>
              </a:path>
            </a:pathLst>
          </a:cu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ecorah Fill">
            <a:extLst>
              <a:ext uri="{FF2B5EF4-FFF2-40B4-BE49-F238E27FC236}">
                <a16:creationId xmlns:a16="http://schemas.microsoft.com/office/drawing/2014/main" id="{A271F0EE-1DEF-4D5E-A0C1-E1886EDAB97A}"/>
              </a:ext>
            </a:extLst>
          </p:cNvPr>
          <p:cNvSpPr/>
          <p:nvPr/>
        </p:nvSpPr>
        <p:spPr>
          <a:xfrm>
            <a:off x="128588" y="1266825"/>
            <a:ext cx="3967162" cy="2338388"/>
          </a:xfrm>
          <a:custGeom>
            <a:avLst/>
            <a:gdLst>
              <a:gd name="connsiteX0" fmla="*/ 1581150 w 3967162"/>
              <a:gd name="connsiteY0" fmla="*/ 14288 h 2338388"/>
              <a:gd name="connsiteX1" fmla="*/ 1547812 w 3967162"/>
              <a:gd name="connsiteY1" fmla="*/ 90488 h 2338388"/>
              <a:gd name="connsiteX2" fmla="*/ 1533525 w 3967162"/>
              <a:gd name="connsiteY2" fmla="*/ 90488 h 2338388"/>
              <a:gd name="connsiteX3" fmla="*/ 1409700 w 3967162"/>
              <a:gd name="connsiteY3" fmla="*/ 76200 h 2338388"/>
              <a:gd name="connsiteX4" fmla="*/ 1309687 w 3967162"/>
              <a:gd name="connsiteY4" fmla="*/ 61913 h 2338388"/>
              <a:gd name="connsiteX5" fmla="*/ 1190625 w 3967162"/>
              <a:gd name="connsiteY5" fmla="*/ 85725 h 2338388"/>
              <a:gd name="connsiteX6" fmla="*/ 1095375 w 3967162"/>
              <a:gd name="connsiteY6" fmla="*/ 100013 h 2338388"/>
              <a:gd name="connsiteX7" fmla="*/ 1033462 w 3967162"/>
              <a:gd name="connsiteY7" fmla="*/ 147638 h 2338388"/>
              <a:gd name="connsiteX8" fmla="*/ 1019175 w 3967162"/>
              <a:gd name="connsiteY8" fmla="*/ 195263 h 2338388"/>
              <a:gd name="connsiteX9" fmla="*/ 938212 w 3967162"/>
              <a:gd name="connsiteY9" fmla="*/ 266700 h 2338388"/>
              <a:gd name="connsiteX10" fmla="*/ 804862 w 3967162"/>
              <a:gd name="connsiteY10" fmla="*/ 385763 h 2338388"/>
              <a:gd name="connsiteX11" fmla="*/ 728662 w 3967162"/>
              <a:gd name="connsiteY11" fmla="*/ 452438 h 2338388"/>
              <a:gd name="connsiteX12" fmla="*/ 595312 w 3967162"/>
              <a:gd name="connsiteY12" fmla="*/ 495300 h 2338388"/>
              <a:gd name="connsiteX13" fmla="*/ 495300 w 3967162"/>
              <a:gd name="connsiteY13" fmla="*/ 528638 h 2338388"/>
              <a:gd name="connsiteX14" fmla="*/ 347662 w 3967162"/>
              <a:gd name="connsiteY14" fmla="*/ 600075 h 2338388"/>
              <a:gd name="connsiteX15" fmla="*/ 152400 w 3967162"/>
              <a:gd name="connsiteY15" fmla="*/ 666750 h 2338388"/>
              <a:gd name="connsiteX16" fmla="*/ 76200 w 3967162"/>
              <a:gd name="connsiteY16" fmla="*/ 704850 h 2338388"/>
              <a:gd name="connsiteX17" fmla="*/ 14287 w 3967162"/>
              <a:gd name="connsiteY17" fmla="*/ 776288 h 2338388"/>
              <a:gd name="connsiteX18" fmla="*/ 0 w 3967162"/>
              <a:gd name="connsiteY18" fmla="*/ 809625 h 2338388"/>
              <a:gd name="connsiteX19" fmla="*/ 157162 w 3967162"/>
              <a:gd name="connsiteY19" fmla="*/ 885825 h 2338388"/>
              <a:gd name="connsiteX20" fmla="*/ 342900 w 3967162"/>
              <a:gd name="connsiteY20" fmla="*/ 942975 h 2338388"/>
              <a:gd name="connsiteX21" fmla="*/ 400050 w 3967162"/>
              <a:gd name="connsiteY21" fmla="*/ 966788 h 2338388"/>
              <a:gd name="connsiteX22" fmla="*/ 504825 w 3967162"/>
              <a:gd name="connsiteY22" fmla="*/ 1014413 h 2338388"/>
              <a:gd name="connsiteX23" fmla="*/ 571500 w 3967162"/>
              <a:gd name="connsiteY23" fmla="*/ 1019175 h 2338388"/>
              <a:gd name="connsiteX24" fmla="*/ 628650 w 3967162"/>
              <a:gd name="connsiteY24" fmla="*/ 1052513 h 2338388"/>
              <a:gd name="connsiteX25" fmla="*/ 671512 w 3967162"/>
              <a:gd name="connsiteY25" fmla="*/ 1052513 h 2338388"/>
              <a:gd name="connsiteX26" fmla="*/ 781050 w 3967162"/>
              <a:gd name="connsiteY26" fmla="*/ 1023938 h 2338388"/>
              <a:gd name="connsiteX27" fmla="*/ 819150 w 3967162"/>
              <a:gd name="connsiteY27" fmla="*/ 1004888 h 2338388"/>
              <a:gd name="connsiteX28" fmla="*/ 866775 w 3967162"/>
              <a:gd name="connsiteY28" fmla="*/ 1104900 h 2338388"/>
              <a:gd name="connsiteX29" fmla="*/ 914400 w 3967162"/>
              <a:gd name="connsiteY29" fmla="*/ 1166813 h 2338388"/>
              <a:gd name="connsiteX30" fmla="*/ 976312 w 3967162"/>
              <a:gd name="connsiteY30" fmla="*/ 1219200 h 2338388"/>
              <a:gd name="connsiteX31" fmla="*/ 1033462 w 3967162"/>
              <a:gd name="connsiteY31" fmla="*/ 1252538 h 2338388"/>
              <a:gd name="connsiteX32" fmla="*/ 1109662 w 3967162"/>
              <a:gd name="connsiteY32" fmla="*/ 1281113 h 2338388"/>
              <a:gd name="connsiteX33" fmla="*/ 1171575 w 3967162"/>
              <a:gd name="connsiteY33" fmla="*/ 1276350 h 2338388"/>
              <a:gd name="connsiteX34" fmla="*/ 1228725 w 3967162"/>
              <a:gd name="connsiteY34" fmla="*/ 1276350 h 2338388"/>
              <a:gd name="connsiteX35" fmla="*/ 1295400 w 3967162"/>
              <a:gd name="connsiteY35" fmla="*/ 1228725 h 2338388"/>
              <a:gd name="connsiteX36" fmla="*/ 1395412 w 3967162"/>
              <a:gd name="connsiteY36" fmla="*/ 1185863 h 2338388"/>
              <a:gd name="connsiteX37" fmla="*/ 1462087 w 3967162"/>
              <a:gd name="connsiteY37" fmla="*/ 1185863 h 2338388"/>
              <a:gd name="connsiteX38" fmla="*/ 1562100 w 3967162"/>
              <a:gd name="connsiteY38" fmla="*/ 1247775 h 2338388"/>
              <a:gd name="connsiteX39" fmla="*/ 1590675 w 3967162"/>
              <a:gd name="connsiteY39" fmla="*/ 1285875 h 2338388"/>
              <a:gd name="connsiteX40" fmla="*/ 1709737 w 3967162"/>
              <a:gd name="connsiteY40" fmla="*/ 1433513 h 2338388"/>
              <a:gd name="connsiteX41" fmla="*/ 1781175 w 3967162"/>
              <a:gd name="connsiteY41" fmla="*/ 1571625 h 2338388"/>
              <a:gd name="connsiteX42" fmla="*/ 1828800 w 3967162"/>
              <a:gd name="connsiteY42" fmla="*/ 1685925 h 2338388"/>
              <a:gd name="connsiteX43" fmla="*/ 1881187 w 3967162"/>
              <a:gd name="connsiteY43" fmla="*/ 1776413 h 2338388"/>
              <a:gd name="connsiteX44" fmla="*/ 1924050 w 3967162"/>
              <a:gd name="connsiteY44" fmla="*/ 1857375 h 2338388"/>
              <a:gd name="connsiteX45" fmla="*/ 2009775 w 3967162"/>
              <a:gd name="connsiteY45" fmla="*/ 1971675 h 2338388"/>
              <a:gd name="connsiteX46" fmla="*/ 2047875 w 3967162"/>
              <a:gd name="connsiteY46" fmla="*/ 2024063 h 2338388"/>
              <a:gd name="connsiteX47" fmla="*/ 2062162 w 3967162"/>
              <a:gd name="connsiteY47" fmla="*/ 2109788 h 2338388"/>
              <a:gd name="connsiteX48" fmla="*/ 2085975 w 3967162"/>
              <a:gd name="connsiteY48" fmla="*/ 2195513 h 2338388"/>
              <a:gd name="connsiteX49" fmla="*/ 2105025 w 3967162"/>
              <a:gd name="connsiteY49" fmla="*/ 2257425 h 2338388"/>
              <a:gd name="connsiteX50" fmla="*/ 2190750 w 3967162"/>
              <a:gd name="connsiteY50" fmla="*/ 2319338 h 2338388"/>
              <a:gd name="connsiteX51" fmla="*/ 2362200 w 3967162"/>
              <a:gd name="connsiteY51" fmla="*/ 2338388 h 2338388"/>
              <a:gd name="connsiteX52" fmla="*/ 2495550 w 3967162"/>
              <a:gd name="connsiteY52" fmla="*/ 2333625 h 2338388"/>
              <a:gd name="connsiteX53" fmla="*/ 2695575 w 3967162"/>
              <a:gd name="connsiteY53" fmla="*/ 2324100 h 2338388"/>
              <a:gd name="connsiteX54" fmla="*/ 2819400 w 3967162"/>
              <a:gd name="connsiteY54" fmla="*/ 2247900 h 2338388"/>
              <a:gd name="connsiteX55" fmla="*/ 3205162 w 3967162"/>
              <a:gd name="connsiteY55" fmla="*/ 2095500 h 2338388"/>
              <a:gd name="connsiteX56" fmla="*/ 3305175 w 3967162"/>
              <a:gd name="connsiteY56" fmla="*/ 2028825 h 2338388"/>
              <a:gd name="connsiteX57" fmla="*/ 3300412 w 3967162"/>
              <a:gd name="connsiteY57" fmla="*/ 1890713 h 2338388"/>
              <a:gd name="connsiteX58" fmla="*/ 3209925 w 3967162"/>
              <a:gd name="connsiteY58" fmla="*/ 1814513 h 2338388"/>
              <a:gd name="connsiteX59" fmla="*/ 3128962 w 3967162"/>
              <a:gd name="connsiteY59" fmla="*/ 1747838 h 2338388"/>
              <a:gd name="connsiteX60" fmla="*/ 3057525 w 3967162"/>
              <a:gd name="connsiteY60" fmla="*/ 1704975 h 2338388"/>
              <a:gd name="connsiteX61" fmla="*/ 3048000 w 3967162"/>
              <a:gd name="connsiteY61" fmla="*/ 1581150 h 2338388"/>
              <a:gd name="connsiteX62" fmla="*/ 2957512 w 3967162"/>
              <a:gd name="connsiteY62" fmla="*/ 1371600 h 2338388"/>
              <a:gd name="connsiteX63" fmla="*/ 2919412 w 3967162"/>
              <a:gd name="connsiteY63" fmla="*/ 1276350 h 2338388"/>
              <a:gd name="connsiteX64" fmla="*/ 2967037 w 3967162"/>
              <a:gd name="connsiteY64" fmla="*/ 1128713 h 2338388"/>
              <a:gd name="connsiteX65" fmla="*/ 3128962 w 3967162"/>
              <a:gd name="connsiteY65" fmla="*/ 1014413 h 2338388"/>
              <a:gd name="connsiteX66" fmla="*/ 3448050 w 3967162"/>
              <a:gd name="connsiteY66" fmla="*/ 833438 h 2338388"/>
              <a:gd name="connsiteX67" fmla="*/ 3871912 w 3967162"/>
              <a:gd name="connsiteY67" fmla="*/ 661988 h 2338388"/>
              <a:gd name="connsiteX68" fmla="*/ 3962400 w 3967162"/>
              <a:gd name="connsiteY68" fmla="*/ 361950 h 2338388"/>
              <a:gd name="connsiteX69" fmla="*/ 3967162 w 3967162"/>
              <a:gd name="connsiteY69" fmla="*/ 276225 h 2338388"/>
              <a:gd name="connsiteX70" fmla="*/ 3952875 w 3967162"/>
              <a:gd name="connsiteY70" fmla="*/ 61913 h 2338388"/>
              <a:gd name="connsiteX71" fmla="*/ 3905250 w 3967162"/>
              <a:gd name="connsiteY71"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67162" h="2338388">
                <a:moveTo>
                  <a:pt x="1581150" y="14288"/>
                </a:moveTo>
                <a:lnTo>
                  <a:pt x="1547812" y="90488"/>
                </a:lnTo>
                <a:lnTo>
                  <a:pt x="1533525" y="90488"/>
                </a:lnTo>
                <a:lnTo>
                  <a:pt x="1409700" y="76200"/>
                </a:lnTo>
                <a:lnTo>
                  <a:pt x="1309687" y="61913"/>
                </a:lnTo>
                <a:lnTo>
                  <a:pt x="1190625" y="85725"/>
                </a:lnTo>
                <a:lnTo>
                  <a:pt x="1095375" y="100013"/>
                </a:lnTo>
                <a:lnTo>
                  <a:pt x="1033462" y="147638"/>
                </a:lnTo>
                <a:lnTo>
                  <a:pt x="1019175" y="195263"/>
                </a:lnTo>
                <a:lnTo>
                  <a:pt x="938212" y="266700"/>
                </a:lnTo>
                <a:lnTo>
                  <a:pt x="804862" y="385763"/>
                </a:lnTo>
                <a:lnTo>
                  <a:pt x="728662" y="452438"/>
                </a:lnTo>
                <a:lnTo>
                  <a:pt x="595312" y="495300"/>
                </a:lnTo>
                <a:lnTo>
                  <a:pt x="495300" y="528638"/>
                </a:lnTo>
                <a:lnTo>
                  <a:pt x="347662" y="600075"/>
                </a:lnTo>
                <a:lnTo>
                  <a:pt x="152400" y="666750"/>
                </a:lnTo>
                <a:lnTo>
                  <a:pt x="76200" y="704850"/>
                </a:lnTo>
                <a:lnTo>
                  <a:pt x="14287" y="776288"/>
                </a:lnTo>
                <a:lnTo>
                  <a:pt x="0" y="809625"/>
                </a:lnTo>
                <a:lnTo>
                  <a:pt x="157162" y="885825"/>
                </a:lnTo>
                <a:lnTo>
                  <a:pt x="342900" y="942975"/>
                </a:lnTo>
                <a:lnTo>
                  <a:pt x="400050" y="966788"/>
                </a:lnTo>
                <a:lnTo>
                  <a:pt x="504825" y="1014413"/>
                </a:lnTo>
                <a:lnTo>
                  <a:pt x="571500" y="1019175"/>
                </a:lnTo>
                <a:lnTo>
                  <a:pt x="628650" y="1052513"/>
                </a:lnTo>
                <a:lnTo>
                  <a:pt x="671512" y="1052513"/>
                </a:lnTo>
                <a:lnTo>
                  <a:pt x="781050" y="1023938"/>
                </a:lnTo>
                <a:lnTo>
                  <a:pt x="819150" y="1004888"/>
                </a:lnTo>
                <a:lnTo>
                  <a:pt x="866775" y="1104900"/>
                </a:lnTo>
                <a:lnTo>
                  <a:pt x="914400" y="1166813"/>
                </a:lnTo>
                <a:lnTo>
                  <a:pt x="976312" y="1219200"/>
                </a:lnTo>
                <a:lnTo>
                  <a:pt x="1033462" y="1252538"/>
                </a:lnTo>
                <a:lnTo>
                  <a:pt x="1109662" y="1281113"/>
                </a:lnTo>
                <a:lnTo>
                  <a:pt x="1171575" y="1276350"/>
                </a:lnTo>
                <a:lnTo>
                  <a:pt x="1228725" y="1276350"/>
                </a:lnTo>
                <a:lnTo>
                  <a:pt x="1295400" y="1228725"/>
                </a:lnTo>
                <a:lnTo>
                  <a:pt x="1395412" y="1185863"/>
                </a:lnTo>
                <a:lnTo>
                  <a:pt x="1462087" y="1185863"/>
                </a:lnTo>
                <a:lnTo>
                  <a:pt x="1562100" y="1247775"/>
                </a:lnTo>
                <a:lnTo>
                  <a:pt x="1590675" y="1285875"/>
                </a:lnTo>
                <a:lnTo>
                  <a:pt x="1709737" y="1433513"/>
                </a:lnTo>
                <a:lnTo>
                  <a:pt x="1781175" y="1571625"/>
                </a:lnTo>
                <a:lnTo>
                  <a:pt x="1828800" y="1685925"/>
                </a:lnTo>
                <a:lnTo>
                  <a:pt x="1881187" y="1776413"/>
                </a:lnTo>
                <a:lnTo>
                  <a:pt x="1924050" y="1857375"/>
                </a:lnTo>
                <a:lnTo>
                  <a:pt x="2009775" y="1971675"/>
                </a:lnTo>
                <a:lnTo>
                  <a:pt x="2047875" y="2024063"/>
                </a:lnTo>
                <a:lnTo>
                  <a:pt x="2062162" y="2109788"/>
                </a:lnTo>
                <a:lnTo>
                  <a:pt x="2085975" y="2195513"/>
                </a:lnTo>
                <a:lnTo>
                  <a:pt x="2105025" y="2257425"/>
                </a:lnTo>
                <a:lnTo>
                  <a:pt x="2190750" y="2319338"/>
                </a:lnTo>
                <a:lnTo>
                  <a:pt x="2362200" y="2338388"/>
                </a:lnTo>
                <a:lnTo>
                  <a:pt x="2495550" y="2333625"/>
                </a:lnTo>
                <a:lnTo>
                  <a:pt x="2695575" y="2324100"/>
                </a:lnTo>
                <a:lnTo>
                  <a:pt x="2819400" y="2247900"/>
                </a:lnTo>
                <a:lnTo>
                  <a:pt x="3205162" y="2095500"/>
                </a:lnTo>
                <a:lnTo>
                  <a:pt x="3305175" y="2028825"/>
                </a:lnTo>
                <a:lnTo>
                  <a:pt x="3300412" y="1890713"/>
                </a:lnTo>
                <a:lnTo>
                  <a:pt x="3209925" y="1814513"/>
                </a:lnTo>
                <a:lnTo>
                  <a:pt x="3128962" y="1747838"/>
                </a:lnTo>
                <a:lnTo>
                  <a:pt x="3057525" y="1704975"/>
                </a:lnTo>
                <a:lnTo>
                  <a:pt x="3048000" y="1581150"/>
                </a:lnTo>
                <a:lnTo>
                  <a:pt x="2957512" y="1371600"/>
                </a:lnTo>
                <a:lnTo>
                  <a:pt x="2919412" y="1276350"/>
                </a:lnTo>
                <a:lnTo>
                  <a:pt x="2967037" y="1128713"/>
                </a:lnTo>
                <a:lnTo>
                  <a:pt x="3128962" y="1014413"/>
                </a:lnTo>
                <a:lnTo>
                  <a:pt x="3448050" y="833438"/>
                </a:lnTo>
                <a:lnTo>
                  <a:pt x="3871912" y="661988"/>
                </a:lnTo>
                <a:lnTo>
                  <a:pt x="3962400" y="361950"/>
                </a:lnTo>
                <a:lnTo>
                  <a:pt x="3967162" y="276225"/>
                </a:lnTo>
                <a:lnTo>
                  <a:pt x="3952875" y="61913"/>
                </a:lnTo>
                <a:lnTo>
                  <a:pt x="3905250" y="0"/>
                </a:lnTo>
              </a:path>
            </a:pathLst>
          </a:custGeom>
          <a:solidFill>
            <a:schemeClr val="tx1">
              <a:lumMod val="95000"/>
              <a:lumOff val="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 Peter Fill">
            <a:extLst>
              <a:ext uri="{FF2B5EF4-FFF2-40B4-BE49-F238E27FC236}">
                <a16:creationId xmlns:a16="http://schemas.microsoft.com/office/drawing/2014/main" id="{4D683C70-CD4A-4ADC-BF84-68E342525955}"/>
              </a:ext>
            </a:extLst>
          </p:cNvPr>
          <p:cNvSpPr/>
          <p:nvPr/>
        </p:nvSpPr>
        <p:spPr>
          <a:xfrm>
            <a:off x="4015581" y="2739231"/>
            <a:ext cx="919163" cy="1074739"/>
          </a:xfrm>
          <a:custGeom>
            <a:avLst/>
            <a:gdLst>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84150 w 952500"/>
              <a:gd name="connsiteY7" fmla="*/ 127000 h 1117600"/>
              <a:gd name="connsiteX8" fmla="*/ 311150 w 952500"/>
              <a:gd name="connsiteY8" fmla="*/ 82550 h 1117600"/>
              <a:gd name="connsiteX9" fmla="*/ 457200 w 952500"/>
              <a:gd name="connsiteY9" fmla="*/ 69850 h 1117600"/>
              <a:gd name="connsiteX10" fmla="*/ 641350 w 952500"/>
              <a:gd name="connsiteY10" fmla="*/ 50800 h 1117600"/>
              <a:gd name="connsiteX11" fmla="*/ 850900 w 952500"/>
              <a:gd name="connsiteY11" fmla="*/ 19050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1150 w 952500"/>
              <a:gd name="connsiteY8" fmla="*/ 82550 h 1117600"/>
              <a:gd name="connsiteX9" fmla="*/ 457200 w 952500"/>
              <a:gd name="connsiteY9" fmla="*/ 69850 h 1117600"/>
              <a:gd name="connsiteX10" fmla="*/ 641350 w 952500"/>
              <a:gd name="connsiteY10" fmla="*/ 50800 h 1117600"/>
              <a:gd name="connsiteX11" fmla="*/ 850900 w 952500"/>
              <a:gd name="connsiteY11" fmla="*/ 19050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3531 w 952500"/>
              <a:gd name="connsiteY8" fmla="*/ 92075 h 1117600"/>
              <a:gd name="connsiteX9" fmla="*/ 457200 w 952500"/>
              <a:gd name="connsiteY9" fmla="*/ 69850 h 1117600"/>
              <a:gd name="connsiteX10" fmla="*/ 641350 w 952500"/>
              <a:gd name="connsiteY10" fmla="*/ 50800 h 1117600"/>
              <a:gd name="connsiteX11" fmla="*/ 850900 w 952500"/>
              <a:gd name="connsiteY11" fmla="*/ 19050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3531 w 952500"/>
              <a:gd name="connsiteY8" fmla="*/ 92075 h 1117600"/>
              <a:gd name="connsiteX9" fmla="*/ 459581 w 952500"/>
              <a:gd name="connsiteY9" fmla="*/ 84138 h 1117600"/>
              <a:gd name="connsiteX10" fmla="*/ 641350 w 952500"/>
              <a:gd name="connsiteY10" fmla="*/ 50800 h 1117600"/>
              <a:gd name="connsiteX11" fmla="*/ 850900 w 952500"/>
              <a:gd name="connsiteY11" fmla="*/ 19050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3531 w 952500"/>
              <a:gd name="connsiteY8" fmla="*/ 92075 h 1117600"/>
              <a:gd name="connsiteX9" fmla="*/ 459581 w 952500"/>
              <a:gd name="connsiteY9" fmla="*/ 84138 h 1117600"/>
              <a:gd name="connsiteX10" fmla="*/ 641350 w 952500"/>
              <a:gd name="connsiteY10" fmla="*/ 50800 h 1117600"/>
              <a:gd name="connsiteX11" fmla="*/ 850900 w 952500"/>
              <a:gd name="connsiteY11" fmla="*/ 19050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3531 w 952500"/>
              <a:gd name="connsiteY8" fmla="*/ 92075 h 1117600"/>
              <a:gd name="connsiteX9" fmla="*/ 459581 w 952500"/>
              <a:gd name="connsiteY9" fmla="*/ 84138 h 1117600"/>
              <a:gd name="connsiteX10" fmla="*/ 612775 w 952500"/>
              <a:gd name="connsiteY10" fmla="*/ 79375 h 1117600"/>
              <a:gd name="connsiteX11" fmla="*/ 850900 w 952500"/>
              <a:gd name="connsiteY11" fmla="*/ 19050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3531 w 952500"/>
              <a:gd name="connsiteY8" fmla="*/ 92075 h 1117600"/>
              <a:gd name="connsiteX9" fmla="*/ 459581 w 952500"/>
              <a:gd name="connsiteY9" fmla="*/ 84138 h 1117600"/>
              <a:gd name="connsiteX10" fmla="*/ 612775 w 952500"/>
              <a:gd name="connsiteY10" fmla="*/ 79375 h 1117600"/>
              <a:gd name="connsiteX11" fmla="*/ 855662 w 952500"/>
              <a:gd name="connsiteY11" fmla="*/ 30957 h 1117600"/>
              <a:gd name="connsiteX12" fmla="*/ 914400 w 952500"/>
              <a:gd name="connsiteY12" fmla="*/ 635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117600 h 1117600"/>
              <a:gd name="connsiteX1" fmla="*/ 31750 w 952500"/>
              <a:gd name="connsiteY1" fmla="*/ 1035050 h 1117600"/>
              <a:gd name="connsiteX2" fmla="*/ 0 w 952500"/>
              <a:gd name="connsiteY2" fmla="*/ 838200 h 1117600"/>
              <a:gd name="connsiteX3" fmla="*/ 0 w 952500"/>
              <a:gd name="connsiteY3" fmla="*/ 673100 h 1117600"/>
              <a:gd name="connsiteX4" fmla="*/ 0 w 952500"/>
              <a:gd name="connsiteY4" fmla="*/ 476250 h 1117600"/>
              <a:gd name="connsiteX5" fmla="*/ 0 w 952500"/>
              <a:gd name="connsiteY5" fmla="*/ 336550 h 1117600"/>
              <a:gd name="connsiteX6" fmla="*/ 50800 w 952500"/>
              <a:gd name="connsiteY6" fmla="*/ 228600 h 1117600"/>
              <a:gd name="connsiteX7" fmla="*/ 196056 w 952500"/>
              <a:gd name="connsiteY7" fmla="*/ 138906 h 1117600"/>
              <a:gd name="connsiteX8" fmla="*/ 313531 w 952500"/>
              <a:gd name="connsiteY8" fmla="*/ 92075 h 1117600"/>
              <a:gd name="connsiteX9" fmla="*/ 459581 w 952500"/>
              <a:gd name="connsiteY9" fmla="*/ 84138 h 1117600"/>
              <a:gd name="connsiteX10" fmla="*/ 612775 w 952500"/>
              <a:gd name="connsiteY10" fmla="*/ 79375 h 1117600"/>
              <a:gd name="connsiteX11" fmla="*/ 855662 w 952500"/>
              <a:gd name="connsiteY11" fmla="*/ 30957 h 1117600"/>
              <a:gd name="connsiteX12" fmla="*/ 914400 w 952500"/>
              <a:gd name="connsiteY12" fmla="*/ 25400 h 1117600"/>
              <a:gd name="connsiteX13" fmla="*/ 939800 w 952500"/>
              <a:gd name="connsiteY13" fmla="*/ 0 h 1117600"/>
              <a:gd name="connsiteX14" fmla="*/ 952500 w 952500"/>
              <a:gd name="connsiteY14" fmla="*/ 1111250 h 1117600"/>
              <a:gd name="connsiteX15" fmla="*/ 76200 w 952500"/>
              <a:gd name="connsiteY15" fmla="*/ 1117600 h 1117600"/>
              <a:gd name="connsiteX0" fmla="*/ 76200 w 952500"/>
              <a:gd name="connsiteY0" fmla="*/ 1096169 h 1096169"/>
              <a:gd name="connsiteX1" fmla="*/ 31750 w 952500"/>
              <a:gd name="connsiteY1" fmla="*/ 1013619 h 1096169"/>
              <a:gd name="connsiteX2" fmla="*/ 0 w 952500"/>
              <a:gd name="connsiteY2" fmla="*/ 816769 h 1096169"/>
              <a:gd name="connsiteX3" fmla="*/ 0 w 952500"/>
              <a:gd name="connsiteY3" fmla="*/ 651669 h 1096169"/>
              <a:gd name="connsiteX4" fmla="*/ 0 w 952500"/>
              <a:gd name="connsiteY4" fmla="*/ 454819 h 1096169"/>
              <a:gd name="connsiteX5" fmla="*/ 0 w 952500"/>
              <a:gd name="connsiteY5" fmla="*/ 315119 h 1096169"/>
              <a:gd name="connsiteX6" fmla="*/ 50800 w 952500"/>
              <a:gd name="connsiteY6" fmla="*/ 207169 h 1096169"/>
              <a:gd name="connsiteX7" fmla="*/ 196056 w 952500"/>
              <a:gd name="connsiteY7" fmla="*/ 117475 h 1096169"/>
              <a:gd name="connsiteX8" fmla="*/ 313531 w 952500"/>
              <a:gd name="connsiteY8" fmla="*/ 70644 h 1096169"/>
              <a:gd name="connsiteX9" fmla="*/ 459581 w 952500"/>
              <a:gd name="connsiteY9" fmla="*/ 62707 h 1096169"/>
              <a:gd name="connsiteX10" fmla="*/ 612775 w 952500"/>
              <a:gd name="connsiteY10" fmla="*/ 57944 h 1096169"/>
              <a:gd name="connsiteX11" fmla="*/ 855662 w 952500"/>
              <a:gd name="connsiteY11" fmla="*/ 9526 h 1096169"/>
              <a:gd name="connsiteX12" fmla="*/ 914400 w 952500"/>
              <a:gd name="connsiteY12" fmla="*/ 3969 h 1096169"/>
              <a:gd name="connsiteX13" fmla="*/ 918369 w 952500"/>
              <a:gd name="connsiteY13" fmla="*/ 0 h 1096169"/>
              <a:gd name="connsiteX14" fmla="*/ 952500 w 952500"/>
              <a:gd name="connsiteY14" fmla="*/ 1089819 h 1096169"/>
              <a:gd name="connsiteX15" fmla="*/ 76200 w 952500"/>
              <a:gd name="connsiteY15" fmla="*/ 1096169 h 1096169"/>
              <a:gd name="connsiteX0" fmla="*/ 76200 w 921544"/>
              <a:gd name="connsiteY0" fmla="*/ 1096169 h 1096169"/>
              <a:gd name="connsiteX1" fmla="*/ 31750 w 921544"/>
              <a:gd name="connsiteY1" fmla="*/ 1013619 h 1096169"/>
              <a:gd name="connsiteX2" fmla="*/ 0 w 921544"/>
              <a:gd name="connsiteY2" fmla="*/ 816769 h 1096169"/>
              <a:gd name="connsiteX3" fmla="*/ 0 w 921544"/>
              <a:gd name="connsiteY3" fmla="*/ 651669 h 1096169"/>
              <a:gd name="connsiteX4" fmla="*/ 0 w 921544"/>
              <a:gd name="connsiteY4" fmla="*/ 454819 h 1096169"/>
              <a:gd name="connsiteX5" fmla="*/ 0 w 921544"/>
              <a:gd name="connsiteY5" fmla="*/ 315119 h 1096169"/>
              <a:gd name="connsiteX6" fmla="*/ 50800 w 921544"/>
              <a:gd name="connsiteY6" fmla="*/ 207169 h 1096169"/>
              <a:gd name="connsiteX7" fmla="*/ 196056 w 921544"/>
              <a:gd name="connsiteY7" fmla="*/ 117475 h 1096169"/>
              <a:gd name="connsiteX8" fmla="*/ 313531 w 921544"/>
              <a:gd name="connsiteY8" fmla="*/ 70644 h 1096169"/>
              <a:gd name="connsiteX9" fmla="*/ 459581 w 921544"/>
              <a:gd name="connsiteY9" fmla="*/ 62707 h 1096169"/>
              <a:gd name="connsiteX10" fmla="*/ 612775 w 921544"/>
              <a:gd name="connsiteY10" fmla="*/ 57944 h 1096169"/>
              <a:gd name="connsiteX11" fmla="*/ 855662 w 921544"/>
              <a:gd name="connsiteY11" fmla="*/ 9526 h 1096169"/>
              <a:gd name="connsiteX12" fmla="*/ 914400 w 921544"/>
              <a:gd name="connsiteY12" fmla="*/ 3969 h 1096169"/>
              <a:gd name="connsiteX13" fmla="*/ 918369 w 921544"/>
              <a:gd name="connsiteY13" fmla="*/ 0 h 1096169"/>
              <a:gd name="connsiteX14" fmla="*/ 921544 w 921544"/>
              <a:gd name="connsiteY14" fmla="*/ 1073151 h 1096169"/>
              <a:gd name="connsiteX15" fmla="*/ 76200 w 921544"/>
              <a:gd name="connsiteY15" fmla="*/ 1096169 h 1096169"/>
              <a:gd name="connsiteX0" fmla="*/ 57150 w 921544"/>
              <a:gd name="connsiteY0" fmla="*/ 1069976 h 1073151"/>
              <a:gd name="connsiteX1" fmla="*/ 31750 w 921544"/>
              <a:gd name="connsiteY1" fmla="*/ 1013619 h 1073151"/>
              <a:gd name="connsiteX2" fmla="*/ 0 w 921544"/>
              <a:gd name="connsiteY2" fmla="*/ 816769 h 1073151"/>
              <a:gd name="connsiteX3" fmla="*/ 0 w 921544"/>
              <a:gd name="connsiteY3" fmla="*/ 651669 h 1073151"/>
              <a:gd name="connsiteX4" fmla="*/ 0 w 921544"/>
              <a:gd name="connsiteY4" fmla="*/ 454819 h 1073151"/>
              <a:gd name="connsiteX5" fmla="*/ 0 w 921544"/>
              <a:gd name="connsiteY5" fmla="*/ 315119 h 1073151"/>
              <a:gd name="connsiteX6" fmla="*/ 50800 w 921544"/>
              <a:gd name="connsiteY6" fmla="*/ 207169 h 1073151"/>
              <a:gd name="connsiteX7" fmla="*/ 196056 w 921544"/>
              <a:gd name="connsiteY7" fmla="*/ 117475 h 1073151"/>
              <a:gd name="connsiteX8" fmla="*/ 313531 w 921544"/>
              <a:gd name="connsiteY8" fmla="*/ 70644 h 1073151"/>
              <a:gd name="connsiteX9" fmla="*/ 459581 w 921544"/>
              <a:gd name="connsiteY9" fmla="*/ 62707 h 1073151"/>
              <a:gd name="connsiteX10" fmla="*/ 612775 w 921544"/>
              <a:gd name="connsiteY10" fmla="*/ 57944 h 1073151"/>
              <a:gd name="connsiteX11" fmla="*/ 855662 w 921544"/>
              <a:gd name="connsiteY11" fmla="*/ 9526 h 1073151"/>
              <a:gd name="connsiteX12" fmla="*/ 914400 w 921544"/>
              <a:gd name="connsiteY12" fmla="*/ 3969 h 1073151"/>
              <a:gd name="connsiteX13" fmla="*/ 918369 w 921544"/>
              <a:gd name="connsiteY13" fmla="*/ 0 h 1073151"/>
              <a:gd name="connsiteX14" fmla="*/ 921544 w 921544"/>
              <a:gd name="connsiteY14" fmla="*/ 1073151 h 1073151"/>
              <a:gd name="connsiteX15" fmla="*/ 57150 w 921544"/>
              <a:gd name="connsiteY15" fmla="*/ 1069976 h 1073151"/>
              <a:gd name="connsiteX0" fmla="*/ 57150 w 921544"/>
              <a:gd name="connsiteY0" fmla="*/ 1069976 h 1073151"/>
              <a:gd name="connsiteX1" fmla="*/ 31750 w 921544"/>
              <a:gd name="connsiteY1" fmla="*/ 1013619 h 1073151"/>
              <a:gd name="connsiteX2" fmla="*/ 0 w 921544"/>
              <a:gd name="connsiteY2" fmla="*/ 816769 h 1073151"/>
              <a:gd name="connsiteX3" fmla="*/ 0 w 921544"/>
              <a:gd name="connsiteY3" fmla="*/ 651669 h 1073151"/>
              <a:gd name="connsiteX4" fmla="*/ 0 w 921544"/>
              <a:gd name="connsiteY4" fmla="*/ 454819 h 1073151"/>
              <a:gd name="connsiteX5" fmla="*/ 0 w 921544"/>
              <a:gd name="connsiteY5" fmla="*/ 315119 h 1073151"/>
              <a:gd name="connsiteX6" fmla="*/ 50800 w 921544"/>
              <a:gd name="connsiteY6" fmla="*/ 207169 h 1073151"/>
              <a:gd name="connsiteX7" fmla="*/ 196056 w 921544"/>
              <a:gd name="connsiteY7" fmla="*/ 117475 h 1073151"/>
              <a:gd name="connsiteX8" fmla="*/ 313531 w 921544"/>
              <a:gd name="connsiteY8" fmla="*/ 70644 h 1073151"/>
              <a:gd name="connsiteX9" fmla="*/ 459581 w 921544"/>
              <a:gd name="connsiteY9" fmla="*/ 62707 h 1073151"/>
              <a:gd name="connsiteX10" fmla="*/ 612775 w 921544"/>
              <a:gd name="connsiteY10" fmla="*/ 57944 h 1073151"/>
              <a:gd name="connsiteX11" fmla="*/ 855662 w 921544"/>
              <a:gd name="connsiteY11" fmla="*/ 9526 h 1073151"/>
              <a:gd name="connsiteX12" fmla="*/ 914400 w 921544"/>
              <a:gd name="connsiteY12" fmla="*/ 3969 h 1073151"/>
              <a:gd name="connsiteX13" fmla="*/ 918369 w 921544"/>
              <a:gd name="connsiteY13" fmla="*/ 0 h 1073151"/>
              <a:gd name="connsiteX14" fmla="*/ 921544 w 921544"/>
              <a:gd name="connsiteY14" fmla="*/ 1073151 h 1073151"/>
              <a:gd name="connsiteX15" fmla="*/ 57150 w 921544"/>
              <a:gd name="connsiteY15" fmla="*/ 1069976 h 1073151"/>
              <a:gd name="connsiteX0" fmla="*/ 64294 w 921544"/>
              <a:gd name="connsiteY0" fmla="*/ 1074739 h 1074739"/>
              <a:gd name="connsiteX1" fmla="*/ 31750 w 921544"/>
              <a:gd name="connsiteY1" fmla="*/ 1013619 h 1074739"/>
              <a:gd name="connsiteX2" fmla="*/ 0 w 921544"/>
              <a:gd name="connsiteY2" fmla="*/ 816769 h 1074739"/>
              <a:gd name="connsiteX3" fmla="*/ 0 w 921544"/>
              <a:gd name="connsiteY3" fmla="*/ 651669 h 1074739"/>
              <a:gd name="connsiteX4" fmla="*/ 0 w 921544"/>
              <a:gd name="connsiteY4" fmla="*/ 454819 h 1074739"/>
              <a:gd name="connsiteX5" fmla="*/ 0 w 921544"/>
              <a:gd name="connsiteY5" fmla="*/ 315119 h 1074739"/>
              <a:gd name="connsiteX6" fmla="*/ 50800 w 921544"/>
              <a:gd name="connsiteY6" fmla="*/ 207169 h 1074739"/>
              <a:gd name="connsiteX7" fmla="*/ 196056 w 921544"/>
              <a:gd name="connsiteY7" fmla="*/ 117475 h 1074739"/>
              <a:gd name="connsiteX8" fmla="*/ 313531 w 921544"/>
              <a:gd name="connsiteY8" fmla="*/ 70644 h 1074739"/>
              <a:gd name="connsiteX9" fmla="*/ 459581 w 921544"/>
              <a:gd name="connsiteY9" fmla="*/ 62707 h 1074739"/>
              <a:gd name="connsiteX10" fmla="*/ 612775 w 921544"/>
              <a:gd name="connsiteY10" fmla="*/ 57944 h 1074739"/>
              <a:gd name="connsiteX11" fmla="*/ 855662 w 921544"/>
              <a:gd name="connsiteY11" fmla="*/ 9526 h 1074739"/>
              <a:gd name="connsiteX12" fmla="*/ 914400 w 921544"/>
              <a:gd name="connsiteY12" fmla="*/ 3969 h 1074739"/>
              <a:gd name="connsiteX13" fmla="*/ 918369 w 921544"/>
              <a:gd name="connsiteY13" fmla="*/ 0 h 1074739"/>
              <a:gd name="connsiteX14" fmla="*/ 921544 w 921544"/>
              <a:gd name="connsiteY14" fmla="*/ 1073151 h 1074739"/>
              <a:gd name="connsiteX15" fmla="*/ 64294 w 921544"/>
              <a:gd name="connsiteY15" fmla="*/ 1074739 h 1074739"/>
              <a:gd name="connsiteX0" fmla="*/ 64294 w 921544"/>
              <a:gd name="connsiteY0" fmla="*/ 1074739 h 1074739"/>
              <a:gd name="connsiteX1" fmla="*/ 41275 w 921544"/>
              <a:gd name="connsiteY1" fmla="*/ 994569 h 1074739"/>
              <a:gd name="connsiteX2" fmla="*/ 0 w 921544"/>
              <a:gd name="connsiteY2" fmla="*/ 816769 h 1074739"/>
              <a:gd name="connsiteX3" fmla="*/ 0 w 921544"/>
              <a:gd name="connsiteY3" fmla="*/ 651669 h 1074739"/>
              <a:gd name="connsiteX4" fmla="*/ 0 w 921544"/>
              <a:gd name="connsiteY4" fmla="*/ 454819 h 1074739"/>
              <a:gd name="connsiteX5" fmla="*/ 0 w 921544"/>
              <a:gd name="connsiteY5" fmla="*/ 315119 h 1074739"/>
              <a:gd name="connsiteX6" fmla="*/ 50800 w 921544"/>
              <a:gd name="connsiteY6" fmla="*/ 207169 h 1074739"/>
              <a:gd name="connsiteX7" fmla="*/ 196056 w 921544"/>
              <a:gd name="connsiteY7" fmla="*/ 117475 h 1074739"/>
              <a:gd name="connsiteX8" fmla="*/ 313531 w 921544"/>
              <a:gd name="connsiteY8" fmla="*/ 70644 h 1074739"/>
              <a:gd name="connsiteX9" fmla="*/ 459581 w 921544"/>
              <a:gd name="connsiteY9" fmla="*/ 62707 h 1074739"/>
              <a:gd name="connsiteX10" fmla="*/ 612775 w 921544"/>
              <a:gd name="connsiteY10" fmla="*/ 57944 h 1074739"/>
              <a:gd name="connsiteX11" fmla="*/ 855662 w 921544"/>
              <a:gd name="connsiteY11" fmla="*/ 9526 h 1074739"/>
              <a:gd name="connsiteX12" fmla="*/ 914400 w 921544"/>
              <a:gd name="connsiteY12" fmla="*/ 3969 h 1074739"/>
              <a:gd name="connsiteX13" fmla="*/ 918369 w 921544"/>
              <a:gd name="connsiteY13" fmla="*/ 0 h 1074739"/>
              <a:gd name="connsiteX14" fmla="*/ 921544 w 921544"/>
              <a:gd name="connsiteY14" fmla="*/ 1073151 h 1074739"/>
              <a:gd name="connsiteX15" fmla="*/ 64294 w 921544"/>
              <a:gd name="connsiteY15" fmla="*/ 1074739 h 1074739"/>
              <a:gd name="connsiteX0" fmla="*/ 64999 w 922249"/>
              <a:gd name="connsiteY0" fmla="*/ 1074739 h 1074739"/>
              <a:gd name="connsiteX1" fmla="*/ 41980 w 922249"/>
              <a:gd name="connsiteY1" fmla="*/ 994569 h 1074739"/>
              <a:gd name="connsiteX2" fmla="*/ 10230 w 922249"/>
              <a:gd name="connsiteY2" fmla="*/ 816769 h 1074739"/>
              <a:gd name="connsiteX3" fmla="*/ 705 w 922249"/>
              <a:gd name="connsiteY3" fmla="*/ 651669 h 1074739"/>
              <a:gd name="connsiteX4" fmla="*/ 705 w 922249"/>
              <a:gd name="connsiteY4" fmla="*/ 454819 h 1074739"/>
              <a:gd name="connsiteX5" fmla="*/ 705 w 922249"/>
              <a:gd name="connsiteY5" fmla="*/ 315119 h 1074739"/>
              <a:gd name="connsiteX6" fmla="*/ 51505 w 922249"/>
              <a:gd name="connsiteY6" fmla="*/ 207169 h 1074739"/>
              <a:gd name="connsiteX7" fmla="*/ 196761 w 922249"/>
              <a:gd name="connsiteY7" fmla="*/ 117475 h 1074739"/>
              <a:gd name="connsiteX8" fmla="*/ 314236 w 922249"/>
              <a:gd name="connsiteY8" fmla="*/ 70644 h 1074739"/>
              <a:gd name="connsiteX9" fmla="*/ 460286 w 922249"/>
              <a:gd name="connsiteY9" fmla="*/ 62707 h 1074739"/>
              <a:gd name="connsiteX10" fmla="*/ 613480 w 922249"/>
              <a:gd name="connsiteY10" fmla="*/ 57944 h 1074739"/>
              <a:gd name="connsiteX11" fmla="*/ 856367 w 922249"/>
              <a:gd name="connsiteY11" fmla="*/ 9526 h 1074739"/>
              <a:gd name="connsiteX12" fmla="*/ 915105 w 922249"/>
              <a:gd name="connsiteY12" fmla="*/ 3969 h 1074739"/>
              <a:gd name="connsiteX13" fmla="*/ 919074 w 922249"/>
              <a:gd name="connsiteY13" fmla="*/ 0 h 1074739"/>
              <a:gd name="connsiteX14" fmla="*/ 922249 w 922249"/>
              <a:gd name="connsiteY14" fmla="*/ 1073151 h 1074739"/>
              <a:gd name="connsiteX15" fmla="*/ 64999 w 922249"/>
              <a:gd name="connsiteY15" fmla="*/ 1074739 h 1074739"/>
              <a:gd name="connsiteX0" fmla="*/ 64471 w 921721"/>
              <a:gd name="connsiteY0" fmla="*/ 1074739 h 1074739"/>
              <a:gd name="connsiteX1" fmla="*/ 41452 w 921721"/>
              <a:gd name="connsiteY1" fmla="*/ 994569 h 1074739"/>
              <a:gd name="connsiteX2" fmla="*/ 9702 w 921721"/>
              <a:gd name="connsiteY2" fmla="*/ 816769 h 1074739"/>
              <a:gd name="connsiteX3" fmla="*/ 2558 w 921721"/>
              <a:gd name="connsiteY3" fmla="*/ 642144 h 1074739"/>
              <a:gd name="connsiteX4" fmla="*/ 177 w 921721"/>
              <a:gd name="connsiteY4" fmla="*/ 454819 h 1074739"/>
              <a:gd name="connsiteX5" fmla="*/ 177 w 921721"/>
              <a:gd name="connsiteY5" fmla="*/ 315119 h 1074739"/>
              <a:gd name="connsiteX6" fmla="*/ 50977 w 921721"/>
              <a:gd name="connsiteY6" fmla="*/ 207169 h 1074739"/>
              <a:gd name="connsiteX7" fmla="*/ 196233 w 921721"/>
              <a:gd name="connsiteY7" fmla="*/ 117475 h 1074739"/>
              <a:gd name="connsiteX8" fmla="*/ 313708 w 921721"/>
              <a:gd name="connsiteY8" fmla="*/ 70644 h 1074739"/>
              <a:gd name="connsiteX9" fmla="*/ 459758 w 921721"/>
              <a:gd name="connsiteY9" fmla="*/ 62707 h 1074739"/>
              <a:gd name="connsiteX10" fmla="*/ 612952 w 921721"/>
              <a:gd name="connsiteY10" fmla="*/ 57944 h 1074739"/>
              <a:gd name="connsiteX11" fmla="*/ 855839 w 921721"/>
              <a:gd name="connsiteY11" fmla="*/ 9526 h 1074739"/>
              <a:gd name="connsiteX12" fmla="*/ 914577 w 921721"/>
              <a:gd name="connsiteY12" fmla="*/ 3969 h 1074739"/>
              <a:gd name="connsiteX13" fmla="*/ 918546 w 921721"/>
              <a:gd name="connsiteY13" fmla="*/ 0 h 1074739"/>
              <a:gd name="connsiteX14" fmla="*/ 921721 w 921721"/>
              <a:gd name="connsiteY14" fmla="*/ 1073151 h 1074739"/>
              <a:gd name="connsiteX15" fmla="*/ 64471 w 921721"/>
              <a:gd name="connsiteY15" fmla="*/ 1074739 h 1074739"/>
              <a:gd name="connsiteX0" fmla="*/ 64294 w 921544"/>
              <a:gd name="connsiteY0" fmla="*/ 1074739 h 1074739"/>
              <a:gd name="connsiteX1" fmla="*/ 41275 w 921544"/>
              <a:gd name="connsiteY1" fmla="*/ 994569 h 1074739"/>
              <a:gd name="connsiteX2" fmla="*/ 9525 w 921544"/>
              <a:gd name="connsiteY2" fmla="*/ 816769 h 1074739"/>
              <a:gd name="connsiteX3" fmla="*/ 2381 w 921544"/>
              <a:gd name="connsiteY3" fmla="*/ 642144 h 1074739"/>
              <a:gd name="connsiteX4" fmla="*/ 9525 w 921544"/>
              <a:gd name="connsiteY4" fmla="*/ 426244 h 1074739"/>
              <a:gd name="connsiteX5" fmla="*/ 0 w 921544"/>
              <a:gd name="connsiteY5" fmla="*/ 315119 h 1074739"/>
              <a:gd name="connsiteX6" fmla="*/ 50800 w 921544"/>
              <a:gd name="connsiteY6" fmla="*/ 207169 h 1074739"/>
              <a:gd name="connsiteX7" fmla="*/ 196056 w 921544"/>
              <a:gd name="connsiteY7" fmla="*/ 117475 h 1074739"/>
              <a:gd name="connsiteX8" fmla="*/ 313531 w 921544"/>
              <a:gd name="connsiteY8" fmla="*/ 70644 h 1074739"/>
              <a:gd name="connsiteX9" fmla="*/ 459581 w 921544"/>
              <a:gd name="connsiteY9" fmla="*/ 62707 h 1074739"/>
              <a:gd name="connsiteX10" fmla="*/ 612775 w 921544"/>
              <a:gd name="connsiteY10" fmla="*/ 57944 h 1074739"/>
              <a:gd name="connsiteX11" fmla="*/ 855662 w 921544"/>
              <a:gd name="connsiteY11" fmla="*/ 9526 h 1074739"/>
              <a:gd name="connsiteX12" fmla="*/ 914400 w 921544"/>
              <a:gd name="connsiteY12" fmla="*/ 3969 h 1074739"/>
              <a:gd name="connsiteX13" fmla="*/ 918369 w 921544"/>
              <a:gd name="connsiteY13" fmla="*/ 0 h 1074739"/>
              <a:gd name="connsiteX14" fmla="*/ 921544 w 921544"/>
              <a:gd name="connsiteY14" fmla="*/ 1073151 h 1074739"/>
              <a:gd name="connsiteX15" fmla="*/ 64294 w 921544"/>
              <a:gd name="connsiteY15" fmla="*/ 1074739 h 1074739"/>
              <a:gd name="connsiteX0" fmla="*/ 61913 w 919163"/>
              <a:gd name="connsiteY0" fmla="*/ 1074739 h 1074739"/>
              <a:gd name="connsiteX1" fmla="*/ 38894 w 919163"/>
              <a:gd name="connsiteY1" fmla="*/ 994569 h 1074739"/>
              <a:gd name="connsiteX2" fmla="*/ 7144 w 919163"/>
              <a:gd name="connsiteY2" fmla="*/ 816769 h 1074739"/>
              <a:gd name="connsiteX3" fmla="*/ 0 w 919163"/>
              <a:gd name="connsiteY3" fmla="*/ 642144 h 1074739"/>
              <a:gd name="connsiteX4" fmla="*/ 7144 w 919163"/>
              <a:gd name="connsiteY4" fmla="*/ 426244 h 1074739"/>
              <a:gd name="connsiteX5" fmla="*/ 9525 w 919163"/>
              <a:gd name="connsiteY5" fmla="*/ 300831 h 1074739"/>
              <a:gd name="connsiteX6" fmla="*/ 48419 w 919163"/>
              <a:gd name="connsiteY6" fmla="*/ 207169 h 1074739"/>
              <a:gd name="connsiteX7" fmla="*/ 193675 w 919163"/>
              <a:gd name="connsiteY7" fmla="*/ 117475 h 1074739"/>
              <a:gd name="connsiteX8" fmla="*/ 311150 w 919163"/>
              <a:gd name="connsiteY8" fmla="*/ 70644 h 1074739"/>
              <a:gd name="connsiteX9" fmla="*/ 457200 w 919163"/>
              <a:gd name="connsiteY9" fmla="*/ 62707 h 1074739"/>
              <a:gd name="connsiteX10" fmla="*/ 610394 w 919163"/>
              <a:gd name="connsiteY10" fmla="*/ 57944 h 1074739"/>
              <a:gd name="connsiteX11" fmla="*/ 853281 w 919163"/>
              <a:gd name="connsiteY11" fmla="*/ 9526 h 1074739"/>
              <a:gd name="connsiteX12" fmla="*/ 912019 w 919163"/>
              <a:gd name="connsiteY12" fmla="*/ 3969 h 1074739"/>
              <a:gd name="connsiteX13" fmla="*/ 915988 w 919163"/>
              <a:gd name="connsiteY13" fmla="*/ 0 h 1074739"/>
              <a:gd name="connsiteX14" fmla="*/ 919163 w 919163"/>
              <a:gd name="connsiteY14" fmla="*/ 1073151 h 1074739"/>
              <a:gd name="connsiteX15" fmla="*/ 61913 w 919163"/>
              <a:gd name="connsiteY15" fmla="*/ 1074739 h 1074739"/>
              <a:gd name="connsiteX0" fmla="*/ 61913 w 919163"/>
              <a:gd name="connsiteY0" fmla="*/ 1074739 h 1074739"/>
              <a:gd name="connsiteX1" fmla="*/ 38894 w 919163"/>
              <a:gd name="connsiteY1" fmla="*/ 994569 h 1074739"/>
              <a:gd name="connsiteX2" fmla="*/ 7144 w 919163"/>
              <a:gd name="connsiteY2" fmla="*/ 816769 h 1074739"/>
              <a:gd name="connsiteX3" fmla="*/ 0 w 919163"/>
              <a:gd name="connsiteY3" fmla="*/ 642144 h 1074739"/>
              <a:gd name="connsiteX4" fmla="*/ 7144 w 919163"/>
              <a:gd name="connsiteY4" fmla="*/ 426244 h 1074739"/>
              <a:gd name="connsiteX5" fmla="*/ 9525 w 919163"/>
              <a:gd name="connsiteY5" fmla="*/ 300831 h 1074739"/>
              <a:gd name="connsiteX6" fmla="*/ 48419 w 919163"/>
              <a:gd name="connsiteY6" fmla="*/ 207169 h 1074739"/>
              <a:gd name="connsiteX7" fmla="*/ 193675 w 919163"/>
              <a:gd name="connsiteY7" fmla="*/ 117475 h 1074739"/>
              <a:gd name="connsiteX8" fmla="*/ 320675 w 919163"/>
              <a:gd name="connsiteY8" fmla="*/ 77788 h 1074739"/>
              <a:gd name="connsiteX9" fmla="*/ 457200 w 919163"/>
              <a:gd name="connsiteY9" fmla="*/ 62707 h 1074739"/>
              <a:gd name="connsiteX10" fmla="*/ 610394 w 919163"/>
              <a:gd name="connsiteY10" fmla="*/ 57944 h 1074739"/>
              <a:gd name="connsiteX11" fmla="*/ 853281 w 919163"/>
              <a:gd name="connsiteY11" fmla="*/ 9526 h 1074739"/>
              <a:gd name="connsiteX12" fmla="*/ 912019 w 919163"/>
              <a:gd name="connsiteY12" fmla="*/ 3969 h 1074739"/>
              <a:gd name="connsiteX13" fmla="*/ 915988 w 919163"/>
              <a:gd name="connsiteY13" fmla="*/ 0 h 1074739"/>
              <a:gd name="connsiteX14" fmla="*/ 919163 w 919163"/>
              <a:gd name="connsiteY14" fmla="*/ 1073151 h 1074739"/>
              <a:gd name="connsiteX15" fmla="*/ 61913 w 919163"/>
              <a:gd name="connsiteY15" fmla="*/ 1074739 h 107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9163" h="1074739">
                <a:moveTo>
                  <a:pt x="61913" y="1074739"/>
                </a:moveTo>
                <a:lnTo>
                  <a:pt x="38894" y="994569"/>
                </a:lnTo>
                <a:lnTo>
                  <a:pt x="7144" y="816769"/>
                </a:lnTo>
                <a:cubicBezTo>
                  <a:pt x="3969" y="761736"/>
                  <a:pt x="0" y="707231"/>
                  <a:pt x="0" y="642144"/>
                </a:cubicBezTo>
                <a:cubicBezTo>
                  <a:pt x="0" y="577057"/>
                  <a:pt x="5557" y="483129"/>
                  <a:pt x="7144" y="426244"/>
                </a:cubicBezTo>
                <a:cubicBezTo>
                  <a:pt x="8731" y="369359"/>
                  <a:pt x="9525" y="347398"/>
                  <a:pt x="9525" y="300831"/>
                </a:cubicBezTo>
                <a:lnTo>
                  <a:pt x="48419" y="207169"/>
                </a:lnTo>
                <a:lnTo>
                  <a:pt x="193675" y="117475"/>
                </a:lnTo>
                <a:lnTo>
                  <a:pt x="320675" y="77788"/>
                </a:lnTo>
                <a:cubicBezTo>
                  <a:pt x="368565" y="70380"/>
                  <a:pt x="408914" y="66014"/>
                  <a:pt x="457200" y="62707"/>
                </a:cubicBezTo>
                <a:cubicBezTo>
                  <a:pt x="505486" y="59400"/>
                  <a:pt x="549011" y="64294"/>
                  <a:pt x="610394" y="57944"/>
                </a:cubicBezTo>
                <a:lnTo>
                  <a:pt x="853281" y="9526"/>
                </a:lnTo>
                <a:lnTo>
                  <a:pt x="912019" y="3969"/>
                </a:lnTo>
                <a:lnTo>
                  <a:pt x="915988" y="0"/>
                </a:lnTo>
                <a:cubicBezTo>
                  <a:pt x="917046" y="357717"/>
                  <a:pt x="918105" y="715434"/>
                  <a:pt x="919163" y="1073151"/>
                </a:cubicBezTo>
                <a:lnTo>
                  <a:pt x="61913" y="1074739"/>
                </a:lnTo>
                <a:close/>
              </a:path>
            </a:pathLst>
          </a:custGeom>
          <a:solidFill>
            <a:schemeClr val="accent4">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D76087D6-EF27-4D22-A6F7-D8252C6AF402}"/>
              </a:ext>
            </a:extLst>
          </p:cNvPr>
          <p:cNvCxnSpPr>
            <a:cxnSpLocks noChangeAspect="1"/>
          </p:cNvCxnSpPr>
          <p:nvPr/>
        </p:nvCxnSpPr>
        <p:spPr>
          <a:xfrm>
            <a:off x="2383132" y="2512971"/>
            <a:ext cx="336158" cy="98571"/>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8B62214-D09F-4778-ADCF-5AAC409AE448}"/>
              </a:ext>
            </a:extLst>
          </p:cNvPr>
          <p:cNvCxnSpPr>
            <a:cxnSpLocks/>
          </p:cNvCxnSpPr>
          <p:nvPr/>
        </p:nvCxnSpPr>
        <p:spPr>
          <a:xfrm>
            <a:off x="752236" y="3084263"/>
            <a:ext cx="140656" cy="339936"/>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DAE1B6C-7A45-469E-B33B-049312B47736}"/>
              </a:ext>
            </a:extLst>
          </p:cNvPr>
          <p:cNvCxnSpPr>
            <a:cxnSpLocks noChangeAspect="1"/>
          </p:cNvCxnSpPr>
          <p:nvPr/>
        </p:nvCxnSpPr>
        <p:spPr>
          <a:xfrm>
            <a:off x="568793" y="2090462"/>
            <a:ext cx="0" cy="231173"/>
          </a:xfrm>
          <a:prstGeom prst="straightConnector1">
            <a:avLst/>
          </a:prstGeom>
          <a:ln w="19050">
            <a:solidFill>
              <a:srgbClr val="00B0F0"/>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6DF3862-7480-4FCE-BD42-E05D32921E88}"/>
              </a:ext>
            </a:extLst>
          </p:cNvPr>
          <p:cNvCxnSpPr>
            <a:cxnSpLocks noChangeAspect="1"/>
          </p:cNvCxnSpPr>
          <p:nvPr/>
        </p:nvCxnSpPr>
        <p:spPr>
          <a:xfrm>
            <a:off x="1070155" y="2067834"/>
            <a:ext cx="0" cy="184021"/>
          </a:xfrm>
          <a:prstGeom prst="straightConnector1">
            <a:avLst/>
          </a:prstGeom>
          <a:ln w="19050">
            <a:solidFill>
              <a:srgbClr val="00B0F0"/>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0" name="Rounded Rectangle 5">
            <a:extLst>
              <a:ext uri="{FF2B5EF4-FFF2-40B4-BE49-F238E27FC236}">
                <a16:creationId xmlns:a16="http://schemas.microsoft.com/office/drawing/2014/main" id="{9775FE3A-A873-480E-AEFE-C884CC56C205}"/>
              </a:ext>
            </a:extLst>
          </p:cNvPr>
          <p:cNvSpPr/>
          <p:nvPr/>
        </p:nvSpPr>
        <p:spPr>
          <a:xfrm>
            <a:off x="3506855" y="1301478"/>
            <a:ext cx="1397407" cy="23348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800" b="1" dirty="0">
                <a:solidFill>
                  <a:schemeClr val="bg1"/>
                </a:solidFill>
                <a:latin typeface="Arial" panose="020B0604020202020204" pitchFamily="34" charset="0"/>
                <a:cs typeface="Arial" panose="020B0604020202020204" pitchFamily="34" charset="0"/>
              </a:rPr>
              <a:t>Reference Map</a:t>
            </a:r>
          </a:p>
        </p:txBody>
      </p:sp>
      <p:cxnSp>
        <p:nvCxnSpPr>
          <p:cNvPr id="63" name="Straight Arrow Connector 62">
            <a:extLst>
              <a:ext uri="{FF2B5EF4-FFF2-40B4-BE49-F238E27FC236}">
                <a16:creationId xmlns:a16="http://schemas.microsoft.com/office/drawing/2014/main" id="{7D14644F-DBCE-4476-ABF1-73F5D2616BDB}"/>
              </a:ext>
            </a:extLst>
          </p:cNvPr>
          <p:cNvCxnSpPr>
            <a:cxnSpLocks noChangeAspect="1"/>
          </p:cNvCxnSpPr>
          <p:nvPr/>
        </p:nvCxnSpPr>
        <p:spPr>
          <a:xfrm flipV="1">
            <a:off x="1463575" y="2604598"/>
            <a:ext cx="368901" cy="2363"/>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0C2D7E8-5590-465B-A71B-96D1B18C318E}"/>
              </a:ext>
            </a:extLst>
          </p:cNvPr>
          <p:cNvCxnSpPr>
            <a:cxnSpLocks noChangeAspect="1"/>
          </p:cNvCxnSpPr>
          <p:nvPr/>
        </p:nvCxnSpPr>
        <p:spPr>
          <a:xfrm flipH="1">
            <a:off x="145154" y="2952852"/>
            <a:ext cx="108048" cy="230291"/>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57CE9B5-DB6A-440D-8994-6E3955C1A361}"/>
              </a:ext>
            </a:extLst>
          </p:cNvPr>
          <p:cNvCxnSpPr>
            <a:cxnSpLocks noChangeAspect="1"/>
          </p:cNvCxnSpPr>
          <p:nvPr/>
        </p:nvCxnSpPr>
        <p:spPr>
          <a:xfrm>
            <a:off x="1011685" y="2989215"/>
            <a:ext cx="0" cy="195209"/>
          </a:xfrm>
          <a:prstGeom prst="straightConnector1">
            <a:avLst/>
          </a:prstGeom>
          <a:ln w="19050">
            <a:solidFill>
              <a:schemeClr val="accent1">
                <a:lumMod val="50000"/>
              </a:schemeClr>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89BD8E4-187C-419A-8CEC-AA0FC2AA12E1}"/>
              </a:ext>
            </a:extLst>
          </p:cNvPr>
          <p:cNvCxnSpPr>
            <a:cxnSpLocks noChangeAspect="1"/>
          </p:cNvCxnSpPr>
          <p:nvPr/>
        </p:nvCxnSpPr>
        <p:spPr>
          <a:xfrm>
            <a:off x="411854" y="2655900"/>
            <a:ext cx="0" cy="195209"/>
          </a:xfrm>
          <a:prstGeom prst="straightConnector1">
            <a:avLst/>
          </a:prstGeom>
          <a:ln w="19050">
            <a:solidFill>
              <a:schemeClr val="accent1">
                <a:lumMod val="50000"/>
              </a:schemeClr>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A1FD9B0-0EAE-4DEB-96F6-EF6554C246DF}"/>
              </a:ext>
            </a:extLst>
          </p:cNvPr>
          <p:cNvCxnSpPr>
            <a:cxnSpLocks noChangeAspect="1"/>
          </p:cNvCxnSpPr>
          <p:nvPr/>
        </p:nvCxnSpPr>
        <p:spPr>
          <a:xfrm>
            <a:off x="814542" y="2360427"/>
            <a:ext cx="0" cy="195209"/>
          </a:xfrm>
          <a:prstGeom prst="straightConnector1">
            <a:avLst/>
          </a:prstGeom>
          <a:ln w="19050">
            <a:solidFill>
              <a:schemeClr val="accent1">
                <a:lumMod val="50000"/>
              </a:schemeClr>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B00D57-6F4C-4294-9627-D4D9812FAEC4}"/>
              </a:ext>
            </a:extLst>
          </p:cNvPr>
          <p:cNvCxnSpPr>
            <a:cxnSpLocks/>
          </p:cNvCxnSpPr>
          <p:nvPr/>
        </p:nvCxnSpPr>
        <p:spPr>
          <a:xfrm>
            <a:off x="588834" y="2647294"/>
            <a:ext cx="4289555" cy="484547"/>
          </a:xfrm>
          <a:prstGeom prst="line">
            <a:avLst/>
          </a:prstGeom>
          <a:ln w="15875">
            <a:solidFill>
              <a:srgbClr val="BF9000"/>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CB9133E-F56A-43C2-B8DF-739581AED5C4}"/>
              </a:ext>
            </a:extLst>
          </p:cNvPr>
          <p:cNvCxnSpPr>
            <a:cxnSpLocks noChangeAspect="1"/>
          </p:cNvCxnSpPr>
          <p:nvPr/>
        </p:nvCxnSpPr>
        <p:spPr>
          <a:xfrm>
            <a:off x="1198487" y="3022558"/>
            <a:ext cx="338081" cy="160585"/>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C97A14A-B3D5-4979-9035-472E8B315F3A}"/>
              </a:ext>
            </a:extLst>
          </p:cNvPr>
          <p:cNvCxnSpPr>
            <a:cxnSpLocks noChangeAspect="1"/>
          </p:cNvCxnSpPr>
          <p:nvPr/>
        </p:nvCxnSpPr>
        <p:spPr>
          <a:xfrm flipH="1">
            <a:off x="711692" y="2682670"/>
            <a:ext cx="2141" cy="223483"/>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6CA462A-E695-4A6E-AA4E-2F471166B9D6}"/>
              </a:ext>
            </a:extLst>
          </p:cNvPr>
          <p:cNvCxnSpPr>
            <a:cxnSpLocks noChangeAspect="1"/>
          </p:cNvCxnSpPr>
          <p:nvPr/>
        </p:nvCxnSpPr>
        <p:spPr>
          <a:xfrm>
            <a:off x="4061509" y="3294793"/>
            <a:ext cx="0" cy="201168"/>
          </a:xfrm>
          <a:prstGeom prst="straightConnector1">
            <a:avLst/>
          </a:prstGeom>
          <a:ln w="19050">
            <a:solidFill>
              <a:srgbClr val="548235"/>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1F031C8-1DC8-49DD-9926-FA2111E1EAB7}"/>
              </a:ext>
            </a:extLst>
          </p:cNvPr>
          <p:cNvCxnSpPr>
            <a:cxnSpLocks noChangeAspect="1"/>
          </p:cNvCxnSpPr>
          <p:nvPr/>
        </p:nvCxnSpPr>
        <p:spPr>
          <a:xfrm>
            <a:off x="4205559" y="3088108"/>
            <a:ext cx="0" cy="201168"/>
          </a:xfrm>
          <a:prstGeom prst="straightConnector1">
            <a:avLst/>
          </a:prstGeom>
          <a:ln w="19050">
            <a:solidFill>
              <a:srgbClr val="548235"/>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E337A5D-7B5A-4C97-83D7-E9CC05652E3D}"/>
              </a:ext>
            </a:extLst>
          </p:cNvPr>
          <p:cNvCxnSpPr>
            <a:cxnSpLocks noChangeAspect="1"/>
          </p:cNvCxnSpPr>
          <p:nvPr/>
        </p:nvCxnSpPr>
        <p:spPr>
          <a:xfrm>
            <a:off x="4061509" y="2921458"/>
            <a:ext cx="0" cy="201168"/>
          </a:xfrm>
          <a:prstGeom prst="straightConnector1">
            <a:avLst/>
          </a:prstGeom>
          <a:ln w="19050">
            <a:solidFill>
              <a:srgbClr val="548235"/>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AA7A43D-A92F-469D-B1F4-510FF5E0E57C}"/>
              </a:ext>
            </a:extLst>
          </p:cNvPr>
          <p:cNvCxnSpPr>
            <a:cxnSpLocks noChangeAspect="1"/>
          </p:cNvCxnSpPr>
          <p:nvPr/>
        </p:nvCxnSpPr>
        <p:spPr>
          <a:xfrm>
            <a:off x="1023305" y="2501700"/>
            <a:ext cx="225359" cy="118199"/>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8039D25-EBC6-4BFA-940D-AEB4B1BCA672}"/>
              </a:ext>
            </a:extLst>
          </p:cNvPr>
          <p:cNvCxnSpPr>
            <a:cxnSpLocks noChangeAspect="1"/>
          </p:cNvCxnSpPr>
          <p:nvPr/>
        </p:nvCxnSpPr>
        <p:spPr>
          <a:xfrm flipH="1">
            <a:off x="223503" y="2335971"/>
            <a:ext cx="224714" cy="133132"/>
          </a:xfrm>
          <a:prstGeom prst="straightConnector1">
            <a:avLst/>
          </a:prstGeom>
          <a:ln w="31750">
            <a:solidFill>
              <a:schemeClr val="accent1">
                <a:lumMod val="50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6B86CDD-BA51-4E2E-8596-CF8BC588EFD4}"/>
              </a:ext>
            </a:extLst>
          </p:cNvPr>
          <p:cNvCxnSpPr>
            <a:cxnSpLocks noChangeAspect="1"/>
          </p:cNvCxnSpPr>
          <p:nvPr/>
        </p:nvCxnSpPr>
        <p:spPr>
          <a:xfrm>
            <a:off x="1056427" y="2682300"/>
            <a:ext cx="0" cy="184021"/>
          </a:xfrm>
          <a:prstGeom prst="straightConnector1">
            <a:avLst/>
          </a:prstGeom>
          <a:ln w="19050">
            <a:solidFill>
              <a:srgbClr val="00B0F0"/>
            </a:solidFill>
            <a:prstDash val="sysDot"/>
            <a:tailEnd type="triangle"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BC176DAF-3956-4A23-A9CB-ACA5F9930271}"/>
              </a:ext>
            </a:extLst>
          </p:cNvPr>
          <p:cNvCxnSpPr>
            <a:cxnSpLocks noChangeAspect="1"/>
          </p:cNvCxnSpPr>
          <p:nvPr/>
        </p:nvCxnSpPr>
        <p:spPr>
          <a:xfrm>
            <a:off x="2961249" y="2882665"/>
            <a:ext cx="336432" cy="160192"/>
          </a:xfrm>
          <a:prstGeom prst="straightConnector1">
            <a:avLst/>
          </a:prstGeom>
          <a:ln w="31750">
            <a:solidFill>
              <a:schemeClr val="accent6">
                <a:lumMod val="75000"/>
              </a:schemeClr>
            </a:solidFill>
            <a:prstDash val="solid"/>
            <a:tailEnd type="triangle" w="med"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E56ED5B-3673-42DA-9808-BB350F99DFC1}"/>
              </a:ext>
            </a:extLst>
          </p:cNvPr>
          <p:cNvGrpSpPr/>
          <p:nvPr/>
        </p:nvGrpSpPr>
        <p:grpSpPr>
          <a:xfrm>
            <a:off x="5028018" y="1066983"/>
            <a:ext cx="7060685" cy="3964891"/>
            <a:chOff x="4955448" y="1066983"/>
            <a:chExt cx="7060685" cy="3964891"/>
          </a:xfrm>
        </p:grpSpPr>
        <p:pic>
          <p:nvPicPr>
            <p:cNvPr id="92" name="Picture 91">
              <a:extLst>
                <a:ext uri="{FF2B5EF4-FFF2-40B4-BE49-F238E27FC236}">
                  <a16:creationId xmlns:a16="http://schemas.microsoft.com/office/drawing/2014/main" id="{4CE3DE36-F87E-418C-84E1-EEACCAE4C154}"/>
                </a:ext>
              </a:extLst>
            </p:cNvPr>
            <p:cNvPicPr>
              <a:picLocks noChangeAspect="1"/>
            </p:cNvPicPr>
            <p:nvPr/>
          </p:nvPicPr>
          <p:blipFill rotWithShape="1">
            <a:blip r:embed="rId3"/>
            <a:srcRect t="7144" r="13723" b="28685"/>
            <a:stretch/>
          </p:blipFill>
          <p:spPr>
            <a:xfrm>
              <a:off x="4980331" y="1066983"/>
              <a:ext cx="7018659" cy="3945188"/>
            </a:xfrm>
            <a:prstGeom prst="rect">
              <a:avLst/>
            </a:prstGeom>
            <a:ln w="19050">
              <a:solidFill>
                <a:schemeClr val="bg2">
                  <a:lumMod val="25000"/>
                </a:schemeClr>
              </a:solidFill>
            </a:ln>
          </p:spPr>
        </p:pic>
        <p:grpSp>
          <p:nvGrpSpPr>
            <p:cNvPr id="107" name="Group 106">
              <a:extLst>
                <a:ext uri="{FF2B5EF4-FFF2-40B4-BE49-F238E27FC236}">
                  <a16:creationId xmlns:a16="http://schemas.microsoft.com/office/drawing/2014/main" id="{B017B7B3-0AA9-4A45-8126-292F71663EE8}"/>
                </a:ext>
              </a:extLst>
            </p:cNvPr>
            <p:cNvGrpSpPr/>
            <p:nvPr/>
          </p:nvGrpSpPr>
          <p:grpSpPr>
            <a:xfrm>
              <a:off x="4958626" y="1159894"/>
              <a:ext cx="6935235" cy="2604015"/>
              <a:chOff x="4644301" y="2055244"/>
              <a:chExt cx="6935235" cy="2604015"/>
            </a:xfrm>
          </p:grpSpPr>
          <p:cxnSp>
            <p:nvCxnSpPr>
              <p:cNvPr id="56" name="Straight Arrow Connector 55">
                <a:extLst>
                  <a:ext uri="{FF2B5EF4-FFF2-40B4-BE49-F238E27FC236}">
                    <a16:creationId xmlns:a16="http://schemas.microsoft.com/office/drawing/2014/main" id="{AECB1EE8-8908-475F-B4B1-A6A4310418D2}"/>
                  </a:ext>
                </a:extLst>
              </p:cNvPr>
              <p:cNvCxnSpPr>
                <a:cxnSpLocks/>
              </p:cNvCxnSpPr>
              <p:nvPr/>
            </p:nvCxnSpPr>
            <p:spPr>
              <a:xfrm>
                <a:off x="5024832" y="2694381"/>
                <a:ext cx="0" cy="240192"/>
              </a:xfrm>
              <a:prstGeom prst="straightConnector1">
                <a:avLst/>
              </a:prstGeom>
              <a:ln w="34925">
                <a:solidFill>
                  <a:srgbClr val="00B0F0"/>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88DB0A7-04B5-467B-A3ED-AF4C499FDB98}"/>
                  </a:ext>
                </a:extLst>
              </p:cNvPr>
              <p:cNvCxnSpPr>
                <a:cxnSpLocks/>
              </p:cNvCxnSpPr>
              <p:nvPr/>
            </p:nvCxnSpPr>
            <p:spPr>
              <a:xfrm>
                <a:off x="5662098" y="2696266"/>
                <a:ext cx="0" cy="240192"/>
              </a:xfrm>
              <a:prstGeom prst="straightConnector1">
                <a:avLst/>
              </a:prstGeom>
              <a:ln w="34925">
                <a:solidFill>
                  <a:srgbClr val="00B0F0"/>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E71275E-32F3-4B5C-946F-3EF147B15781}"/>
                  </a:ext>
                </a:extLst>
              </p:cNvPr>
              <p:cNvCxnSpPr>
                <a:cxnSpLocks/>
              </p:cNvCxnSpPr>
              <p:nvPr/>
            </p:nvCxnSpPr>
            <p:spPr>
              <a:xfrm>
                <a:off x="5095702" y="3341716"/>
                <a:ext cx="563068" cy="180515"/>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2C1A91A-DA43-4C93-84E3-1E09C425F41A}"/>
                  </a:ext>
                </a:extLst>
              </p:cNvPr>
              <p:cNvCxnSpPr>
                <a:cxnSpLocks/>
              </p:cNvCxnSpPr>
              <p:nvPr/>
            </p:nvCxnSpPr>
            <p:spPr>
              <a:xfrm>
                <a:off x="6241638" y="3431973"/>
                <a:ext cx="563068" cy="180515"/>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9A13AB1-56CF-417A-8F28-45D8F3D940CB}"/>
                  </a:ext>
                </a:extLst>
              </p:cNvPr>
              <p:cNvCxnSpPr>
                <a:cxnSpLocks/>
              </p:cNvCxnSpPr>
              <p:nvPr/>
            </p:nvCxnSpPr>
            <p:spPr>
              <a:xfrm>
                <a:off x="7094537" y="3018817"/>
                <a:ext cx="563068" cy="180515"/>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6578504-3F26-42FE-A70C-F2A6DC7DDA0E}"/>
                  </a:ext>
                </a:extLst>
              </p:cNvPr>
              <p:cNvCxnSpPr>
                <a:cxnSpLocks/>
              </p:cNvCxnSpPr>
              <p:nvPr/>
            </p:nvCxnSpPr>
            <p:spPr>
              <a:xfrm>
                <a:off x="5009847" y="3649814"/>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5EFBA65-1C86-464C-AE0D-ECB14F0B29D7}"/>
                  </a:ext>
                </a:extLst>
              </p:cNvPr>
              <p:cNvCxnSpPr>
                <a:cxnSpLocks/>
              </p:cNvCxnSpPr>
              <p:nvPr/>
            </p:nvCxnSpPr>
            <p:spPr>
              <a:xfrm>
                <a:off x="5868829" y="3860214"/>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96B57A4-1338-4BAF-8CE0-6F6E8E4FA04A}"/>
                  </a:ext>
                </a:extLst>
              </p:cNvPr>
              <p:cNvCxnSpPr>
                <a:cxnSpLocks/>
              </p:cNvCxnSpPr>
              <p:nvPr/>
            </p:nvCxnSpPr>
            <p:spPr>
              <a:xfrm>
                <a:off x="5377236" y="4038536"/>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F240149-B16C-49C8-BB2A-C0C437C934C8}"/>
                  </a:ext>
                </a:extLst>
              </p:cNvPr>
              <p:cNvCxnSpPr>
                <a:cxnSpLocks/>
              </p:cNvCxnSpPr>
              <p:nvPr/>
            </p:nvCxnSpPr>
            <p:spPr>
              <a:xfrm>
                <a:off x="5237310" y="4548931"/>
                <a:ext cx="817418" cy="0"/>
              </a:xfrm>
              <a:prstGeom prst="straightConnector1">
                <a:avLst/>
              </a:prstGeom>
              <a:ln w="47625">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4AADAB5-092E-44A2-ADE1-76B056644073}"/>
                  </a:ext>
                </a:extLst>
              </p:cNvPr>
              <p:cNvCxnSpPr>
                <a:cxnSpLocks/>
              </p:cNvCxnSpPr>
              <p:nvPr/>
            </p:nvCxnSpPr>
            <p:spPr>
              <a:xfrm>
                <a:off x="6819208" y="4154720"/>
                <a:ext cx="817418" cy="0"/>
              </a:xfrm>
              <a:prstGeom prst="straightConnector1">
                <a:avLst/>
              </a:prstGeom>
              <a:ln w="47625">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C3A1113-56A7-47FE-9C4C-7E8C954A9628}"/>
                  </a:ext>
                </a:extLst>
              </p:cNvPr>
              <p:cNvCxnSpPr>
                <a:cxnSpLocks/>
              </p:cNvCxnSpPr>
              <p:nvPr/>
            </p:nvCxnSpPr>
            <p:spPr>
              <a:xfrm>
                <a:off x="8825346" y="3985589"/>
                <a:ext cx="817418" cy="0"/>
              </a:xfrm>
              <a:prstGeom prst="straightConnector1">
                <a:avLst/>
              </a:prstGeom>
              <a:ln w="47625">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A4E58AC-A740-4B4E-A1C0-D8C5E67D0D2A}"/>
                  </a:ext>
                </a:extLst>
              </p:cNvPr>
              <p:cNvCxnSpPr/>
              <p:nvPr/>
            </p:nvCxnSpPr>
            <p:spPr>
              <a:xfrm>
                <a:off x="9850582" y="3979613"/>
                <a:ext cx="665018" cy="605975"/>
              </a:xfrm>
              <a:prstGeom prst="bentConnector3">
                <a:avLst>
                  <a:gd name="adj1" fmla="val 98750"/>
                </a:avLst>
              </a:prstGeom>
              <a:ln w="47625">
                <a:solidFill>
                  <a:srgbClr val="548235"/>
                </a:solidFill>
                <a:prstDash val="sysDot"/>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A342A4BC-008B-452D-BC94-12BD76387766}"/>
                  </a:ext>
                </a:extLst>
              </p:cNvPr>
              <p:cNvCxnSpPr>
                <a:cxnSpLocks/>
              </p:cNvCxnSpPr>
              <p:nvPr/>
            </p:nvCxnSpPr>
            <p:spPr>
              <a:xfrm>
                <a:off x="8412604" y="3583819"/>
                <a:ext cx="0" cy="336193"/>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7F6E24C-CF86-402A-B0A9-E7AF09A4D89A}"/>
                  </a:ext>
                </a:extLst>
              </p:cNvPr>
              <p:cNvCxnSpPr>
                <a:cxnSpLocks/>
              </p:cNvCxnSpPr>
              <p:nvPr/>
            </p:nvCxnSpPr>
            <p:spPr>
              <a:xfrm>
                <a:off x="9234055" y="3593444"/>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C79EC16-C7DD-4ABE-9FB7-99965C463663}"/>
                  </a:ext>
                </a:extLst>
              </p:cNvPr>
              <p:cNvCxnSpPr>
                <a:cxnSpLocks/>
              </p:cNvCxnSpPr>
              <p:nvPr/>
            </p:nvCxnSpPr>
            <p:spPr>
              <a:xfrm>
                <a:off x="8416853" y="3353056"/>
                <a:ext cx="563068" cy="180515"/>
              </a:xfrm>
              <a:prstGeom prst="straightConnector1">
                <a:avLst/>
              </a:prstGeom>
              <a:ln w="47625">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7745BF-572E-43FE-A5A5-4B9D08E67FFB}"/>
                  </a:ext>
                </a:extLst>
              </p:cNvPr>
              <p:cNvCxnSpPr>
                <a:cxnSpLocks/>
              </p:cNvCxnSpPr>
              <p:nvPr/>
            </p:nvCxnSpPr>
            <p:spPr>
              <a:xfrm>
                <a:off x="4751010" y="2944198"/>
                <a:ext cx="1027331"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DC87115-2FD7-42FA-8208-C048E1C2F3CB}"/>
                  </a:ext>
                </a:extLst>
              </p:cNvPr>
              <p:cNvCxnSpPr>
                <a:cxnSpLocks/>
              </p:cNvCxnSpPr>
              <p:nvPr/>
            </p:nvCxnSpPr>
            <p:spPr>
              <a:xfrm>
                <a:off x="9049206" y="3373694"/>
                <a:ext cx="526594"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C329CD5-527C-4321-B7C3-FE684466E8AA}"/>
                  </a:ext>
                </a:extLst>
              </p:cNvPr>
              <p:cNvCxnSpPr>
                <a:cxnSpLocks/>
              </p:cNvCxnSpPr>
              <p:nvPr/>
            </p:nvCxnSpPr>
            <p:spPr>
              <a:xfrm>
                <a:off x="10808156" y="4347104"/>
                <a:ext cx="526594"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AB528C7-41DD-45EE-A728-258078461AEA}"/>
                  </a:ext>
                </a:extLst>
              </p:cNvPr>
              <p:cNvCxnSpPr>
                <a:cxnSpLocks/>
              </p:cNvCxnSpPr>
              <p:nvPr/>
            </p:nvCxnSpPr>
            <p:spPr>
              <a:xfrm>
                <a:off x="10808156" y="3862062"/>
                <a:ext cx="0" cy="330758"/>
              </a:xfrm>
              <a:prstGeom prst="straightConnector1">
                <a:avLst/>
              </a:prstGeom>
              <a:ln w="34925">
                <a:solidFill>
                  <a:srgbClr val="00B0F0"/>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EE2BA493-49DD-4CF8-9DC1-8B89044C4CA2}"/>
                  </a:ext>
                </a:extLst>
              </p:cNvPr>
              <p:cNvCxnSpPr>
                <a:cxnSpLocks/>
              </p:cNvCxnSpPr>
              <p:nvPr/>
            </p:nvCxnSpPr>
            <p:spPr>
              <a:xfrm>
                <a:off x="11014634" y="4323066"/>
                <a:ext cx="0" cy="336193"/>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36D2BAD-540A-46C7-9BDA-42149AF27B3C}"/>
                  </a:ext>
                </a:extLst>
              </p:cNvPr>
              <p:cNvSpPr txBox="1"/>
              <p:nvPr/>
            </p:nvSpPr>
            <p:spPr>
              <a:xfrm>
                <a:off x="4644301" y="2210651"/>
                <a:ext cx="1556323" cy="276999"/>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200" b="1" dirty="0">
                    <a:solidFill>
                      <a:srgbClr val="C00000"/>
                    </a:solidFill>
                  </a:rPr>
                  <a:t>Oakdale Disposal Site</a:t>
                </a:r>
              </a:p>
            </p:txBody>
          </p:sp>
          <p:sp>
            <p:nvSpPr>
              <p:cNvPr id="110" name="Right Brace 109">
                <a:extLst>
                  <a:ext uri="{FF2B5EF4-FFF2-40B4-BE49-F238E27FC236}">
                    <a16:creationId xmlns:a16="http://schemas.microsoft.com/office/drawing/2014/main" id="{7AE4E930-8A9A-44D3-BF44-3E87B5AAFD7A}"/>
                  </a:ext>
                </a:extLst>
              </p:cNvPr>
              <p:cNvSpPr/>
              <p:nvPr/>
            </p:nvSpPr>
            <p:spPr>
              <a:xfrm rot="16200000">
                <a:off x="5247281" y="1919770"/>
                <a:ext cx="226171" cy="1388722"/>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3" name="Rounded Rectangle 5">
                <a:extLst>
                  <a:ext uri="{FF2B5EF4-FFF2-40B4-BE49-F238E27FC236}">
                    <a16:creationId xmlns:a16="http://schemas.microsoft.com/office/drawing/2014/main" id="{7E0348C2-15BC-4B3F-A8A9-AD4A239EE324}"/>
                  </a:ext>
                </a:extLst>
              </p:cNvPr>
              <p:cNvSpPr/>
              <p:nvPr/>
            </p:nvSpPr>
            <p:spPr>
              <a:xfrm>
                <a:off x="9308030" y="2055244"/>
                <a:ext cx="2271506" cy="43193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Cross-Sectional View: B-B’</a:t>
                </a:r>
              </a:p>
            </p:txBody>
          </p:sp>
        </p:grpSp>
        <p:sp>
          <p:nvSpPr>
            <p:cNvPr id="137" name="TextBox 136">
              <a:extLst>
                <a:ext uri="{FF2B5EF4-FFF2-40B4-BE49-F238E27FC236}">
                  <a16:creationId xmlns:a16="http://schemas.microsoft.com/office/drawing/2014/main" id="{BA73AE6C-7843-4835-9C26-A4FC26E3AEB9}"/>
                </a:ext>
              </a:extLst>
            </p:cNvPr>
            <p:cNvSpPr txBox="1"/>
            <p:nvPr/>
          </p:nvSpPr>
          <p:spPr>
            <a:xfrm>
              <a:off x="4955448" y="4654970"/>
              <a:ext cx="394660" cy="369332"/>
            </a:xfrm>
            <a:prstGeom prst="rect">
              <a:avLst/>
            </a:prstGeom>
            <a:noFill/>
          </p:spPr>
          <p:txBody>
            <a:bodyPr wrap="none" rtlCol="0">
              <a:spAutoFit/>
            </a:bodyPr>
            <a:lstStyle/>
            <a:p>
              <a:r>
                <a:rPr lang="en-US" b="1" dirty="0">
                  <a:ln>
                    <a:solidFill>
                      <a:schemeClr val="tx1"/>
                    </a:solidFill>
                  </a:ln>
                  <a:solidFill>
                    <a:schemeClr val="bg1"/>
                  </a:solidFill>
                </a:rPr>
                <a:t>W</a:t>
              </a:r>
            </a:p>
          </p:txBody>
        </p:sp>
        <p:sp>
          <p:nvSpPr>
            <p:cNvPr id="138" name="TextBox 137">
              <a:extLst>
                <a:ext uri="{FF2B5EF4-FFF2-40B4-BE49-F238E27FC236}">
                  <a16:creationId xmlns:a16="http://schemas.microsoft.com/office/drawing/2014/main" id="{01970B44-A829-4C90-974F-0C7B195B9C08}"/>
                </a:ext>
              </a:extLst>
            </p:cNvPr>
            <p:cNvSpPr txBox="1"/>
            <p:nvPr/>
          </p:nvSpPr>
          <p:spPr>
            <a:xfrm>
              <a:off x="11719257" y="4662542"/>
              <a:ext cx="296876" cy="369332"/>
            </a:xfrm>
            <a:prstGeom prst="rect">
              <a:avLst/>
            </a:prstGeom>
            <a:noFill/>
          </p:spPr>
          <p:txBody>
            <a:bodyPr wrap="none" rtlCol="0">
              <a:spAutoFit/>
            </a:bodyPr>
            <a:lstStyle/>
            <a:p>
              <a:r>
                <a:rPr lang="en-US" b="1" dirty="0">
                  <a:ln>
                    <a:solidFill>
                      <a:schemeClr val="tx1"/>
                    </a:solidFill>
                  </a:ln>
                  <a:solidFill>
                    <a:schemeClr val="bg1"/>
                  </a:solidFill>
                </a:rPr>
                <a:t>E</a:t>
              </a:r>
            </a:p>
          </p:txBody>
        </p:sp>
        <p:sp>
          <p:nvSpPr>
            <p:cNvPr id="147" name="Isosceles Triangle 146">
              <a:extLst>
                <a:ext uri="{FF2B5EF4-FFF2-40B4-BE49-F238E27FC236}">
                  <a16:creationId xmlns:a16="http://schemas.microsoft.com/office/drawing/2014/main" id="{03C51485-8A8F-4BD2-A89A-8C88A86E6C6E}"/>
                </a:ext>
              </a:extLst>
            </p:cNvPr>
            <p:cNvSpPr/>
            <p:nvPr/>
          </p:nvSpPr>
          <p:spPr>
            <a:xfrm rot="10800000">
              <a:off x="9566121" y="2377848"/>
              <a:ext cx="128016" cy="82296"/>
            </a:xfrm>
            <a:prstGeom prst="triangl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B7411782-ED0F-443D-8BEF-C380FBDB3353}"/>
                </a:ext>
              </a:extLst>
            </p:cNvPr>
            <p:cNvSpPr/>
            <p:nvPr/>
          </p:nvSpPr>
          <p:spPr>
            <a:xfrm rot="10800000">
              <a:off x="11356140" y="3341904"/>
              <a:ext cx="128016" cy="82296"/>
            </a:xfrm>
            <a:prstGeom prst="triangl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a:extLst>
                <a:ext uri="{FF2B5EF4-FFF2-40B4-BE49-F238E27FC236}">
                  <a16:creationId xmlns:a16="http://schemas.microsoft.com/office/drawing/2014/main" id="{A2F35646-0DE1-4D4A-B798-472335D243E9}"/>
                </a:ext>
              </a:extLst>
            </p:cNvPr>
            <p:cNvSpPr/>
            <p:nvPr/>
          </p:nvSpPr>
          <p:spPr>
            <a:xfrm rot="10800000">
              <a:off x="5485006" y="1925882"/>
              <a:ext cx="128016" cy="82296"/>
            </a:xfrm>
            <a:prstGeom prst="triangl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6A4AEFA0-1A43-485E-9373-497B875BE1AE}"/>
                </a:ext>
              </a:extLst>
            </p:cNvPr>
            <p:cNvSpPr txBox="1"/>
            <p:nvPr/>
          </p:nvSpPr>
          <p:spPr>
            <a:xfrm>
              <a:off x="10327462" y="1923835"/>
              <a:ext cx="1360541" cy="461665"/>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200" b="1" dirty="0">
                  <a:solidFill>
                    <a:srgbClr val="C00000"/>
                  </a:solidFill>
                </a:rPr>
                <a:t>Ideal Avenue</a:t>
              </a:r>
            </a:p>
            <a:p>
              <a:pPr algn="ctr"/>
              <a:r>
                <a:rPr lang="en-US" sz="1200" b="1" dirty="0">
                  <a:solidFill>
                    <a:srgbClr val="C00000"/>
                  </a:solidFill>
                </a:rPr>
                <a:t>Wetland Complex</a:t>
              </a:r>
            </a:p>
          </p:txBody>
        </p:sp>
        <p:sp>
          <p:nvSpPr>
            <p:cNvPr id="158" name="Right Brace 157">
              <a:extLst>
                <a:ext uri="{FF2B5EF4-FFF2-40B4-BE49-F238E27FC236}">
                  <a16:creationId xmlns:a16="http://schemas.microsoft.com/office/drawing/2014/main" id="{531594E7-0449-4726-B534-FDB5426A92F4}"/>
                </a:ext>
              </a:extLst>
            </p:cNvPr>
            <p:cNvSpPr/>
            <p:nvPr/>
          </p:nvSpPr>
          <p:spPr>
            <a:xfrm rot="16200000">
              <a:off x="10852477" y="2219606"/>
              <a:ext cx="264621" cy="673102"/>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87" name="TextBox 86">
            <a:extLst>
              <a:ext uri="{FF2B5EF4-FFF2-40B4-BE49-F238E27FC236}">
                <a16:creationId xmlns:a16="http://schemas.microsoft.com/office/drawing/2014/main" id="{1E3DF323-5D04-4714-A0C9-B56A0837DA05}"/>
              </a:ext>
            </a:extLst>
          </p:cNvPr>
          <p:cNvSpPr txBox="1"/>
          <p:nvPr/>
        </p:nvSpPr>
        <p:spPr>
          <a:xfrm>
            <a:off x="433048" y="2425570"/>
            <a:ext cx="260008" cy="253916"/>
          </a:xfrm>
          <a:prstGeom prst="rect">
            <a:avLst/>
          </a:prstGeom>
          <a:noFill/>
          <a:effectLst/>
        </p:spPr>
        <p:txBody>
          <a:bodyPr wrap="none" rtlCol="0">
            <a:spAutoFit/>
          </a:bodyPr>
          <a:lstStyle/>
          <a:p>
            <a:r>
              <a:rPr lang="en-US" sz="1050" b="1" dirty="0">
                <a:solidFill>
                  <a:schemeClr val="bg2">
                    <a:lumMod val="25000"/>
                  </a:schemeClr>
                </a:solidFill>
                <a:effectLst>
                  <a:glow rad="63500">
                    <a:schemeClr val="bg1"/>
                  </a:glow>
                </a:effectLst>
              </a:rPr>
              <a:t>B</a:t>
            </a:r>
          </a:p>
        </p:txBody>
      </p:sp>
      <p:sp>
        <p:nvSpPr>
          <p:cNvPr id="89" name="TextBox 88">
            <a:extLst>
              <a:ext uri="{FF2B5EF4-FFF2-40B4-BE49-F238E27FC236}">
                <a16:creationId xmlns:a16="http://schemas.microsoft.com/office/drawing/2014/main" id="{6F2EF5F0-94ED-4BA9-95AB-C8E9857124DB}"/>
              </a:ext>
            </a:extLst>
          </p:cNvPr>
          <p:cNvSpPr txBox="1"/>
          <p:nvPr/>
        </p:nvSpPr>
        <p:spPr>
          <a:xfrm>
            <a:off x="4692193" y="2889567"/>
            <a:ext cx="295274" cy="253916"/>
          </a:xfrm>
          <a:prstGeom prst="rect">
            <a:avLst/>
          </a:prstGeom>
          <a:noFill/>
          <a:effectLst/>
        </p:spPr>
        <p:txBody>
          <a:bodyPr wrap="none" rtlCol="0">
            <a:spAutoFit/>
          </a:bodyPr>
          <a:lstStyle/>
          <a:p>
            <a:r>
              <a:rPr lang="en-US" sz="1050" b="1" dirty="0">
                <a:solidFill>
                  <a:schemeClr val="bg2">
                    <a:lumMod val="25000"/>
                  </a:schemeClr>
                </a:solidFill>
                <a:effectLst>
                  <a:glow rad="63500">
                    <a:schemeClr val="bg1"/>
                  </a:glow>
                </a:effectLst>
              </a:rPr>
              <a:t>B’</a:t>
            </a:r>
          </a:p>
        </p:txBody>
      </p:sp>
      <p:sp>
        <p:nvSpPr>
          <p:cNvPr id="101" name="TextBox 100">
            <a:extLst>
              <a:ext uri="{FF2B5EF4-FFF2-40B4-BE49-F238E27FC236}">
                <a16:creationId xmlns:a16="http://schemas.microsoft.com/office/drawing/2014/main" id="{65F79D59-23E2-49F2-A09F-E3746DBC5332}"/>
              </a:ext>
            </a:extLst>
          </p:cNvPr>
          <p:cNvSpPr txBox="1"/>
          <p:nvPr/>
        </p:nvSpPr>
        <p:spPr>
          <a:xfrm>
            <a:off x="1299069" y="1806490"/>
            <a:ext cx="1764522" cy="307777"/>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2F528F"/>
                </a:solidFill>
                <a:effectLst>
                  <a:glow rad="76200">
                    <a:schemeClr val="bg1"/>
                  </a:glow>
                </a:effectLst>
              </a:rPr>
              <a:t>Decorah Shale Extent</a:t>
            </a:r>
          </a:p>
        </p:txBody>
      </p:sp>
      <p:sp>
        <p:nvSpPr>
          <p:cNvPr id="105" name="TextBox 104">
            <a:extLst>
              <a:ext uri="{FF2B5EF4-FFF2-40B4-BE49-F238E27FC236}">
                <a16:creationId xmlns:a16="http://schemas.microsoft.com/office/drawing/2014/main" id="{990C330C-F9C4-4F37-9216-858A0FFB4C7B}"/>
              </a:ext>
            </a:extLst>
          </p:cNvPr>
          <p:cNvSpPr txBox="1"/>
          <p:nvPr/>
        </p:nvSpPr>
        <p:spPr>
          <a:xfrm>
            <a:off x="3269946" y="2389046"/>
            <a:ext cx="1448345" cy="307777"/>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chemeClr val="accent6">
                    <a:lumMod val="75000"/>
                  </a:schemeClr>
                </a:solidFill>
                <a:effectLst>
                  <a:glow rad="76200">
                    <a:schemeClr val="bg1"/>
                  </a:glow>
                </a:effectLst>
              </a:rPr>
              <a:t>Platteville Extent</a:t>
            </a:r>
          </a:p>
        </p:txBody>
      </p:sp>
      <p:sp>
        <p:nvSpPr>
          <p:cNvPr id="106" name="TextBox 105">
            <a:extLst>
              <a:ext uri="{FF2B5EF4-FFF2-40B4-BE49-F238E27FC236}">
                <a16:creationId xmlns:a16="http://schemas.microsoft.com/office/drawing/2014/main" id="{2D689B97-1013-42D0-9D77-792934B6B517}"/>
              </a:ext>
            </a:extLst>
          </p:cNvPr>
          <p:cNvSpPr txBox="1"/>
          <p:nvPr/>
        </p:nvSpPr>
        <p:spPr>
          <a:xfrm>
            <a:off x="4174476" y="3270310"/>
            <a:ext cx="768287" cy="52322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chemeClr val="accent4">
                    <a:lumMod val="75000"/>
                  </a:schemeClr>
                </a:solidFill>
                <a:effectLst>
                  <a:glow rad="76200">
                    <a:schemeClr val="bg1"/>
                  </a:glow>
                </a:effectLst>
              </a:rPr>
              <a:t>St Peter</a:t>
            </a:r>
          </a:p>
          <a:p>
            <a:pPr algn="ctr"/>
            <a:r>
              <a:rPr lang="en-US" sz="1400" b="1" dirty="0">
                <a:solidFill>
                  <a:schemeClr val="accent4">
                    <a:lumMod val="75000"/>
                  </a:schemeClr>
                </a:solidFill>
                <a:effectLst>
                  <a:glow rad="76200">
                    <a:schemeClr val="bg1"/>
                  </a:glow>
                </a:effectLst>
              </a:rPr>
              <a:t>Extent</a:t>
            </a:r>
          </a:p>
        </p:txBody>
      </p:sp>
      <p:sp>
        <p:nvSpPr>
          <p:cNvPr id="111" name="TextBox 110">
            <a:extLst>
              <a:ext uri="{FF2B5EF4-FFF2-40B4-BE49-F238E27FC236}">
                <a16:creationId xmlns:a16="http://schemas.microsoft.com/office/drawing/2014/main" id="{AD931804-9CFF-4A4D-8695-0FFBC8869CA3}"/>
              </a:ext>
            </a:extLst>
          </p:cNvPr>
          <p:cNvSpPr txBox="1"/>
          <p:nvPr/>
        </p:nvSpPr>
        <p:spPr>
          <a:xfrm>
            <a:off x="11289128" y="2296514"/>
            <a:ext cx="852119" cy="415498"/>
          </a:xfrm>
          <a:prstGeom prst="rect">
            <a:avLst/>
          </a:prstGeom>
          <a:noFill/>
        </p:spPr>
        <p:txBody>
          <a:bodyPr wrap="square" rtlCol="0">
            <a:spAutoFit/>
            <a:scene3d>
              <a:camera prst="orthographicFront"/>
              <a:lightRig rig="threePt" dir="t"/>
            </a:scene3d>
            <a:sp3d extrusionH="31750" contourW="6350">
              <a:bevelT w="12700" h="69850" prst="riblet"/>
              <a:contourClr>
                <a:schemeClr val="bg1"/>
              </a:contourClr>
            </a:sp3d>
          </a:bodyPr>
          <a:lstStyle/>
          <a:p>
            <a:pPr algn="ctr"/>
            <a:r>
              <a:rPr lang="en-US" sz="1050" dirty="0">
                <a:solidFill>
                  <a:srgbClr val="C00000"/>
                </a:solidFill>
              </a:rPr>
              <a:t>BS14 (Post-IAWC)</a:t>
            </a:r>
          </a:p>
        </p:txBody>
      </p:sp>
      <p:sp>
        <p:nvSpPr>
          <p:cNvPr id="115" name="TextBox 114">
            <a:extLst>
              <a:ext uri="{FF2B5EF4-FFF2-40B4-BE49-F238E27FC236}">
                <a16:creationId xmlns:a16="http://schemas.microsoft.com/office/drawing/2014/main" id="{055EC51B-3876-4B83-BCE9-260E5A3CE15F}"/>
              </a:ext>
            </a:extLst>
          </p:cNvPr>
          <p:cNvSpPr txBox="1"/>
          <p:nvPr/>
        </p:nvSpPr>
        <p:spPr>
          <a:xfrm>
            <a:off x="9436101" y="1868267"/>
            <a:ext cx="885664" cy="415498"/>
          </a:xfrm>
          <a:prstGeom prst="rect">
            <a:avLst/>
          </a:prstGeom>
          <a:noFill/>
        </p:spPr>
        <p:txBody>
          <a:bodyPr wrap="square" rtlCol="0">
            <a:spAutoFit/>
            <a:scene3d>
              <a:camera prst="orthographicFront"/>
              <a:lightRig rig="threePt" dir="t"/>
            </a:scene3d>
            <a:sp3d extrusionH="31750" contourW="6350">
              <a:bevelT w="12700" h="69850" prst="riblet"/>
              <a:contourClr>
                <a:schemeClr val="bg1"/>
              </a:contourClr>
            </a:sp3d>
          </a:bodyPr>
          <a:lstStyle/>
          <a:p>
            <a:pPr algn="ctr"/>
            <a:r>
              <a:rPr lang="en-US" sz="1050" dirty="0">
                <a:solidFill>
                  <a:srgbClr val="C00000"/>
                </a:solidFill>
              </a:rPr>
              <a:t>BS14 (Pre-IAWC)</a:t>
            </a:r>
          </a:p>
        </p:txBody>
      </p:sp>
      <p:sp>
        <p:nvSpPr>
          <p:cNvPr id="116" name="TextBox 115">
            <a:extLst>
              <a:ext uri="{FF2B5EF4-FFF2-40B4-BE49-F238E27FC236}">
                <a16:creationId xmlns:a16="http://schemas.microsoft.com/office/drawing/2014/main" id="{A996289C-1207-4D2A-B9F2-998C107228B0}"/>
              </a:ext>
            </a:extLst>
          </p:cNvPr>
          <p:cNvSpPr txBox="1"/>
          <p:nvPr/>
        </p:nvSpPr>
        <p:spPr>
          <a:xfrm>
            <a:off x="8572956" y="1738029"/>
            <a:ext cx="694945" cy="253916"/>
          </a:xfrm>
          <a:prstGeom prst="rect">
            <a:avLst/>
          </a:prstGeom>
          <a:noFill/>
        </p:spPr>
        <p:txBody>
          <a:bodyPr wrap="square" rtlCol="0">
            <a:spAutoFit/>
            <a:scene3d>
              <a:camera prst="orthographicFront"/>
              <a:lightRig rig="threePt" dir="t"/>
            </a:scene3d>
            <a:sp3d extrusionH="31750" contourW="6350">
              <a:bevelT w="12700" h="69850" prst="riblet"/>
              <a:contourClr>
                <a:schemeClr val="bg1"/>
              </a:contourClr>
            </a:sp3d>
          </a:bodyPr>
          <a:lstStyle/>
          <a:p>
            <a:pPr algn="ctr"/>
            <a:r>
              <a:rPr lang="en-US" sz="1050" dirty="0">
                <a:solidFill>
                  <a:srgbClr val="C00000"/>
                </a:solidFill>
              </a:rPr>
              <a:t>BS1</a:t>
            </a:r>
          </a:p>
        </p:txBody>
      </p:sp>
      <p:sp>
        <p:nvSpPr>
          <p:cNvPr id="93" name="Rounded Rectangle 5">
            <a:extLst>
              <a:ext uri="{FF2B5EF4-FFF2-40B4-BE49-F238E27FC236}">
                <a16:creationId xmlns:a16="http://schemas.microsoft.com/office/drawing/2014/main" id="{DBC9A763-B789-4186-9F81-E575E6C77BAF}"/>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2CBA3CC8-80C5-47E5-ABC0-889B2A5C9A6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394083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6B2C25FA-05E0-43AE-882A-FB7A1DADC296}"/>
              </a:ext>
            </a:extLst>
          </p:cNvPr>
          <p:cNvGrpSpPr>
            <a:grpSpLocks noChangeAspect="1"/>
          </p:cNvGrpSpPr>
          <p:nvPr/>
        </p:nvGrpSpPr>
        <p:grpSpPr>
          <a:xfrm>
            <a:off x="317943" y="-289889"/>
            <a:ext cx="8017167" cy="4905821"/>
            <a:chOff x="1782460" y="1843498"/>
            <a:chExt cx="9171193" cy="5611987"/>
          </a:xfrm>
        </p:grpSpPr>
        <p:grpSp>
          <p:nvGrpSpPr>
            <p:cNvPr id="153" name="Group 152">
              <a:extLst>
                <a:ext uri="{FF2B5EF4-FFF2-40B4-BE49-F238E27FC236}">
                  <a16:creationId xmlns:a16="http://schemas.microsoft.com/office/drawing/2014/main" id="{53DC6DF4-D95A-4FD3-970C-62E5B0590842}"/>
                </a:ext>
              </a:extLst>
            </p:cNvPr>
            <p:cNvGrpSpPr/>
            <p:nvPr/>
          </p:nvGrpSpPr>
          <p:grpSpPr>
            <a:xfrm>
              <a:off x="1782460" y="1843498"/>
              <a:ext cx="9171193" cy="5611987"/>
              <a:chOff x="1782460" y="1843498"/>
              <a:chExt cx="9171193" cy="5611987"/>
            </a:xfrm>
          </p:grpSpPr>
          <p:pic>
            <p:nvPicPr>
              <p:cNvPr id="169" name="Picture 168">
                <a:extLst>
                  <a:ext uri="{FF2B5EF4-FFF2-40B4-BE49-F238E27FC236}">
                    <a16:creationId xmlns:a16="http://schemas.microsoft.com/office/drawing/2014/main" id="{8D416652-9102-42CA-9977-5F6377A05CFF}"/>
                  </a:ext>
                </a:extLst>
              </p:cNvPr>
              <p:cNvPicPr>
                <a:picLocks noChangeAspect="1"/>
              </p:cNvPicPr>
              <p:nvPr/>
            </p:nvPicPr>
            <p:blipFill rotWithShape="1">
              <a:blip r:embed="rId2"/>
              <a:srcRect l="3560" t="17815" r="15731" b="15614"/>
              <a:stretch/>
            </p:blipFill>
            <p:spPr>
              <a:xfrm>
                <a:off x="1782460" y="3428999"/>
                <a:ext cx="9171193" cy="4026486"/>
              </a:xfrm>
              <a:prstGeom prst="rect">
                <a:avLst/>
              </a:prstGeom>
              <a:ln w="34925">
                <a:solidFill>
                  <a:srgbClr val="00B0F0"/>
                </a:solidFill>
              </a:ln>
            </p:spPr>
          </p:pic>
          <p:sp>
            <p:nvSpPr>
              <p:cNvPr id="170" name="Decorah">
                <a:extLst>
                  <a:ext uri="{FF2B5EF4-FFF2-40B4-BE49-F238E27FC236}">
                    <a16:creationId xmlns:a16="http://schemas.microsoft.com/office/drawing/2014/main" id="{3B85A381-65DB-4230-8E12-3E2806AFF004}"/>
                  </a:ext>
                </a:extLst>
              </p:cNvPr>
              <p:cNvSpPr>
                <a:spLocks noChangeAspect="1"/>
              </p:cNvSpPr>
              <p:nvPr/>
            </p:nvSpPr>
            <p:spPr>
              <a:xfrm>
                <a:off x="2015757" y="1843498"/>
                <a:ext cx="4885128" cy="4407204"/>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42094 w 3580431"/>
                  <a:gd name="connsiteY45" fmla="*/ 184653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90434 w 3580431"/>
                  <a:gd name="connsiteY45" fmla="*/ 1862036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69770 w 3580431"/>
                  <a:gd name="connsiteY45" fmla="*/ 187236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28370" y="1799597"/>
                      <a:pt x="167456" y="1845247"/>
                      <a:pt x="169770" y="1872368"/>
                    </a:cubicBezTo>
                    <a:cubicBezTo>
                      <a:pt x="172085" y="1899489"/>
                      <a:pt x="241962" y="1924651"/>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noFill/>
              <a:ln w="38100">
                <a:solidFill>
                  <a:srgbClr val="23221F">
                    <a:alpha val="0"/>
                  </a:srgbClr>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4" name="Straight Arrow Connector 153">
              <a:extLst>
                <a:ext uri="{FF2B5EF4-FFF2-40B4-BE49-F238E27FC236}">
                  <a16:creationId xmlns:a16="http://schemas.microsoft.com/office/drawing/2014/main" id="{7ACF562A-741E-46C3-BEB0-E298D6F6F0FD}"/>
                </a:ext>
              </a:extLst>
            </p:cNvPr>
            <p:cNvCxnSpPr>
              <a:cxnSpLocks/>
            </p:cNvCxnSpPr>
            <p:nvPr/>
          </p:nvCxnSpPr>
          <p:spPr>
            <a:xfrm>
              <a:off x="3833222" y="5436375"/>
              <a:ext cx="0" cy="366931"/>
            </a:xfrm>
            <a:prstGeom prst="straightConnector1">
              <a:avLst/>
            </a:prstGeom>
            <a:ln w="34925">
              <a:solidFill>
                <a:schemeClr val="accent1">
                  <a:lumMod val="50000"/>
                </a:schemeClr>
              </a:solidFill>
              <a:prstDash val="sysDot"/>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7658BE5-B0BF-40CC-A4F2-CFA5A8A50086}"/>
                </a:ext>
              </a:extLst>
            </p:cNvPr>
            <p:cNvCxnSpPr>
              <a:cxnSpLocks/>
            </p:cNvCxnSpPr>
            <p:nvPr/>
          </p:nvCxnSpPr>
          <p:spPr>
            <a:xfrm>
              <a:off x="5161696" y="4793011"/>
              <a:ext cx="682147" cy="243349"/>
            </a:xfrm>
            <a:prstGeom prst="straightConnector1">
              <a:avLst/>
            </a:prstGeom>
            <a:ln w="47625">
              <a:solidFill>
                <a:schemeClr val="accent1">
                  <a:lumMod val="50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DD026D3D-F901-4E78-85D6-E55B91CBF78D}"/>
                </a:ext>
              </a:extLst>
            </p:cNvPr>
            <p:cNvCxnSpPr>
              <a:cxnSpLocks/>
            </p:cNvCxnSpPr>
            <p:nvPr/>
          </p:nvCxnSpPr>
          <p:spPr>
            <a:xfrm>
              <a:off x="4253836" y="5509357"/>
              <a:ext cx="611513" cy="78017"/>
            </a:xfrm>
            <a:prstGeom prst="straightConnector1">
              <a:avLst/>
            </a:prstGeom>
            <a:ln w="47625">
              <a:solidFill>
                <a:schemeClr val="accent6">
                  <a:lumMod val="75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86C5FA9E-72C2-4DC4-BB7A-2F5962E36563}"/>
                </a:ext>
              </a:extLst>
            </p:cNvPr>
            <p:cNvCxnSpPr>
              <a:cxnSpLocks/>
            </p:cNvCxnSpPr>
            <p:nvPr/>
          </p:nvCxnSpPr>
          <p:spPr>
            <a:xfrm>
              <a:off x="2936942" y="5138864"/>
              <a:ext cx="550031" cy="363474"/>
            </a:xfrm>
            <a:prstGeom prst="straightConnector1">
              <a:avLst/>
            </a:prstGeom>
            <a:ln w="47625">
              <a:solidFill>
                <a:schemeClr val="accent1">
                  <a:lumMod val="50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788DB26D-9E70-48E7-9143-F589287A459E}"/>
                </a:ext>
              </a:extLst>
            </p:cNvPr>
            <p:cNvCxnSpPr>
              <a:cxnSpLocks/>
            </p:cNvCxnSpPr>
            <p:nvPr/>
          </p:nvCxnSpPr>
          <p:spPr>
            <a:xfrm>
              <a:off x="3840573" y="4707547"/>
              <a:ext cx="678629" cy="248874"/>
            </a:xfrm>
            <a:prstGeom prst="straightConnector1">
              <a:avLst/>
            </a:prstGeom>
            <a:ln w="47625">
              <a:solidFill>
                <a:schemeClr val="accent1">
                  <a:lumMod val="50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45F782AF-1159-4D3F-AAFF-A69FC5A906D7}"/>
                </a:ext>
              </a:extLst>
            </p:cNvPr>
            <p:cNvCxnSpPr>
              <a:cxnSpLocks/>
            </p:cNvCxnSpPr>
            <p:nvPr/>
          </p:nvCxnSpPr>
          <p:spPr>
            <a:xfrm>
              <a:off x="6020130" y="5048036"/>
              <a:ext cx="0" cy="366931"/>
            </a:xfrm>
            <a:prstGeom prst="straightConnector1">
              <a:avLst/>
            </a:prstGeom>
            <a:ln w="34925">
              <a:solidFill>
                <a:schemeClr val="accent1">
                  <a:lumMod val="50000"/>
                </a:schemeClr>
              </a:solidFill>
              <a:prstDash val="sysDot"/>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6948DEA7-77A0-4264-85AA-B0B48C374A9F}"/>
                </a:ext>
              </a:extLst>
            </p:cNvPr>
            <p:cNvCxnSpPr>
              <a:cxnSpLocks/>
            </p:cNvCxnSpPr>
            <p:nvPr/>
          </p:nvCxnSpPr>
          <p:spPr>
            <a:xfrm>
              <a:off x="6328174" y="5231501"/>
              <a:ext cx="642803" cy="136756"/>
            </a:xfrm>
            <a:prstGeom prst="straightConnector1">
              <a:avLst/>
            </a:prstGeom>
            <a:ln w="47625">
              <a:solidFill>
                <a:schemeClr val="accent6">
                  <a:lumMod val="75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6516CA38-99F5-4FFF-B659-418A68339A45}"/>
                </a:ext>
              </a:extLst>
            </p:cNvPr>
            <p:cNvCxnSpPr>
              <a:cxnSpLocks/>
            </p:cNvCxnSpPr>
            <p:nvPr/>
          </p:nvCxnSpPr>
          <p:spPr>
            <a:xfrm flipH="1">
              <a:off x="1900462" y="5502338"/>
              <a:ext cx="539980" cy="443580"/>
            </a:xfrm>
            <a:prstGeom prst="straightConnector1">
              <a:avLst/>
            </a:prstGeom>
            <a:ln w="47625">
              <a:solidFill>
                <a:schemeClr val="accent6">
                  <a:lumMod val="75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1EB77304-48BB-4AD7-BCBD-6467746CE346}"/>
                </a:ext>
              </a:extLst>
            </p:cNvPr>
            <p:cNvCxnSpPr>
              <a:cxnSpLocks/>
            </p:cNvCxnSpPr>
            <p:nvPr/>
          </p:nvCxnSpPr>
          <p:spPr>
            <a:xfrm flipH="1">
              <a:off x="2009720" y="4956421"/>
              <a:ext cx="575079" cy="433424"/>
            </a:xfrm>
            <a:prstGeom prst="straightConnector1">
              <a:avLst/>
            </a:prstGeom>
            <a:ln w="47625">
              <a:solidFill>
                <a:schemeClr val="accent1">
                  <a:lumMod val="50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741789C1-B3AA-41DE-B935-D2D758ECFFAA}"/>
                </a:ext>
              </a:extLst>
            </p:cNvPr>
            <p:cNvCxnSpPr>
              <a:cxnSpLocks/>
            </p:cNvCxnSpPr>
            <p:nvPr/>
          </p:nvCxnSpPr>
          <p:spPr>
            <a:xfrm>
              <a:off x="2716057" y="5146559"/>
              <a:ext cx="0" cy="366931"/>
            </a:xfrm>
            <a:prstGeom prst="straightConnector1">
              <a:avLst/>
            </a:prstGeom>
            <a:ln w="34925">
              <a:solidFill>
                <a:schemeClr val="accent1">
                  <a:lumMod val="50000"/>
                </a:schemeClr>
              </a:solidFill>
              <a:prstDash val="sysDot"/>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D367CDC-F14D-4D9F-B152-AA865523A658}"/>
                </a:ext>
              </a:extLst>
            </p:cNvPr>
            <p:cNvCxnSpPr>
              <a:cxnSpLocks/>
            </p:cNvCxnSpPr>
            <p:nvPr/>
          </p:nvCxnSpPr>
          <p:spPr>
            <a:xfrm>
              <a:off x="9389442" y="5996306"/>
              <a:ext cx="887814" cy="468523"/>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FCD45D74-35CF-47A2-8887-02D7B7FFCEC1}"/>
                </a:ext>
              </a:extLst>
            </p:cNvPr>
            <p:cNvCxnSpPr>
              <a:cxnSpLocks/>
            </p:cNvCxnSpPr>
            <p:nvPr/>
          </p:nvCxnSpPr>
          <p:spPr>
            <a:xfrm>
              <a:off x="9209441" y="6464829"/>
              <a:ext cx="655795" cy="727108"/>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grpSp>
      <p:pic>
        <p:nvPicPr>
          <p:cNvPr id="172" name="Picture 171">
            <a:extLst>
              <a:ext uri="{FF2B5EF4-FFF2-40B4-BE49-F238E27FC236}">
                <a16:creationId xmlns:a16="http://schemas.microsoft.com/office/drawing/2014/main" id="{3F652B37-BD6F-4733-8993-E41B0DD8A249}"/>
              </a:ext>
            </a:extLst>
          </p:cNvPr>
          <p:cNvPicPr>
            <a:picLocks noChangeAspect="1"/>
          </p:cNvPicPr>
          <p:nvPr/>
        </p:nvPicPr>
        <p:blipFill rotWithShape="1">
          <a:blip r:embed="rId3"/>
          <a:srcRect l="5643" t="4198" r="3958"/>
          <a:stretch/>
        </p:blipFill>
        <p:spPr>
          <a:xfrm>
            <a:off x="187767" y="4118634"/>
            <a:ext cx="3525723" cy="2611794"/>
          </a:xfrm>
          <a:prstGeom prst="rect">
            <a:avLst/>
          </a:prstGeom>
          <a:ln w="34925">
            <a:solidFill>
              <a:srgbClr val="00B0F0"/>
            </a:solidFill>
          </a:ln>
        </p:spPr>
      </p:pic>
      <p:sp>
        <p:nvSpPr>
          <p:cNvPr id="67" name="IAWC">
            <a:extLst>
              <a:ext uri="{FF2B5EF4-FFF2-40B4-BE49-F238E27FC236}">
                <a16:creationId xmlns:a16="http://schemas.microsoft.com/office/drawing/2014/main" id="{0C6D2439-6954-4EA5-A21B-50D63E67C997}"/>
              </a:ext>
            </a:extLst>
          </p:cNvPr>
          <p:cNvSpPr/>
          <p:nvPr/>
        </p:nvSpPr>
        <p:spPr>
          <a:xfrm>
            <a:off x="1831183" y="4740919"/>
            <a:ext cx="792365" cy="708798"/>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9666 w 395288"/>
              <a:gd name="connsiteY20" fmla="*/ 92727 h 392566"/>
              <a:gd name="connsiteX21" fmla="*/ 107156 w 395288"/>
              <a:gd name="connsiteY21" fmla="*/ 75860 h 392566"/>
              <a:gd name="connsiteX22" fmla="*/ 63039 w 395288"/>
              <a:gd name="connsiteY22" fmla="*/ 6024 h 392566"/>
              <a:gd name="connsiteX23" fmla="*/ 21431 w 395288"/>
              <a:gd name="connsiteY23" fmla="*/ 0 h 392566"/>
              <a:gd name="connsiteX0" fmla="*/ 21431 w 402923"/>
              <a:gd name="connsiteY0" fmla="*/ 0 h 392566"/>
              <a:gd name="connsiteX1" fmla="*/ 39801 w 402923"/>
              <a:gd name="connsiteY1" fmla="*/ 71437 h 392566"/>
              <a:gd name="connsiteX2" fmla="*/ 71098 w 402923"/>
              <a:gd name="connsiteY2" fmla="*/ 125866 h 392566"/>
              <a:gd name="connsiteX3" fmla="*/ 71438 w 402923"/>
              <a:gd name="connsiteY3" fmla="*/ 168729 h 392566"/>
              <a:gd name="connsiteX4" fmla="*/ 71438 w 402923"/>
              <a:gd name="connsiteY4" fmla="*/ 192541 h 392566"/>
              <a:gd name="connsiteX5" fmla="*/ 33338 w 402923"/>
              <a:gd name="connsiteY5" fmla="*/ 252072 h 392566"/>
              <a:gd name="connsiteX6" fmla="*/ 2381 w 402923"/>
              <a:gd name="connsiteY6" fmla="*/ 268741 h 392566"/>
              <a:gd name="connsiteX7" fmla="*/ 0 w 402923"/>
              <a:gd name="connsiteY7" fmla="*/ 299697 h 392566"/>
              <a:gd name="connsiteX8" fmla="*/ 23813 w 402923"/>
              <a:gd name="connsiteY8" fmla="*/ 347322 h 392566"/>
              <a:gd name="connsiteX9" fmla="*/ 52388 w 402923"/>
              <a:gd name="connsiteY9" fmla="*/ 380660 h 392566"/>
              <a:gd name="connsiteX10" fmla="*/ 111919 w 402923"/>
              <a:gd name="connsiteY10" fmla="*/ 392566 h 392566"/>
              <a:gd name="connsiteX11" fmla="*/ 240506 w 402923"/>
              <a:gd name="connsiteY11" fmla="*/ 383041 h 392566"/>
              <a:gd name="connsiteX12" fmla="*/ 323850 w 402923"/>
              <a:gd name="connsiteY12" fmla="*/ 366372 h 392566"/>
              <a:gd name="connsiteX13" fmla="*/ 378619 w 402923"/>
              <a:gd name="connsiteY13" fmla="*/ 366372 h 392566"/>
              <a:gd name="connsiteX14" fmla="*/ 395288 w 402923"/>
              <a:gd name="connsiteY14" fmla="*/ 366372 h 392566"/>
              <a:gd name="connsiteX15" fmla="*/ 402923 w 402923"/>
              <a:gd name="connsiteY15" fmla="*/ 294935 h 392566"/>
              <a:gd name="connsiteX16" fmla="*/ 378619 w 402923"/>
              <a:gd name="connsiteY16" fmla="*/ 225879 h 392566"/>
              <a:gd name="connsiteX17" fmla="*/ 307181 w 402923"/>
              <a:gd name="connsiteY17" fmla="*/ 228260 h 392566"/>
              <a:gd name="connsiteX18" fmla="*/ 276225 w 402923"/>
              <a:gd name="connsiteY18" fmla="*/ 206829 h 392566"/>
              <a:gd name="connsiteX19" fmla="*/ 230981 w 402923"/>
              <a:gd name="connsiteY19" fmla="*/ 144206 h 392566"/>
              <a:gd name="connsiteX20" fmla="*/ 159666 w 402923"/>
              <a:gd name="connsiteY20" fmla="*/ 92727 h 392566"/>
              <a:gd name="connsiteX21" fmla="*/ 107156 w 402923"/>
              <a:gd name="connsiteY21" fmla="*/ 75860 h 392566"/>
              <a:gd name="connsiteX22" fmla="*/ 63039 w 402923"/>
              <a:gd name="connsiteY22" fmla="*/ 6024 h 392566"/>
              <a:gd name="connsiteX23" fmla="*/ 21431 w 402923"/>
              <a:gd name="connsiteY23" fmla="*/ 0 h 392566"/>
              <a:gd name="connsiteX0" fmla="*/ 21431 w 403047"/>
              <a:gd name="connsiteY0" fmla="*/ 0 h 392566"/>
              <a:gd name="connsiteX1" fmla="*/ 39801 w 403047"/>
              <a:gd name="connsiteY1" fmla="*/ 71437 h 392566"/>
              <a:gd name="connsiteX2" fmla="*/ 71098 w 403047"/>
              <a:gd name="connsiteY2" fmla="*/ 125866 h 392566"/>
              <a:gd name="connsiteX3" fmla="*/ 71438 w 403047"/>
              <a:gd name="connsiteY3" fmla="*/ 168729 h 392566"/>
              <a:gd name="connsiteX4" fmla="*/ 71438 w 403047"/>
              <a:gd name="connsiteY4" fmla="*/ 192541 h 392566"/>
              <a:gd name="connsiteX5" fmla="*/ 33338 w 403047"/>
              <a:gd name="connsiteY5" fmla="*/ 252072 h 392566"/>
              <a:gd name="connsiteX6" fmla="*/ 2381 w 403047"/>
              <a:gd name="connsiteY6" fmla="*/ 268741 h 392566"/>
              <a:gd name="connsiteX7" fmla="*/ 0 w 403047"/>
              <a:gd name="connsiteY7" fmla="*/ 299697 h 392566"/>
              <a:gd name="connsiteX8" fmla="*/ 23813 w 403047"/>
              <a:gd name="connsiteY8" fmla="*/ 347322 h 392566"/>
              <a:gd name="connsiteX9" fmla="*/ 52388 w 403047"/>
              <a:gd name="connsiteY9" fmla="*/ 380660 h 392566"/>
              <a:gd name="connsiteX10" fmla="*/ 111919 w 403047"/>
              <a:gd name="connsiteY10" fmla="*/ 392566 h 392566"/>
              <a:gd name="connsiteX11" fmla="*/ 240506 w 403047"/>
              <a:gd name="connsiteY11" fmla="*/ 383041 h 392566"/>
              <a:gd name="connsiteX12" fmla="*/ 323850 w 403047"/>
              <a:gd name="connsiteY12" fmla="*/ 366372 h 392566"/>
              <a:gd name="connsiteX13" fmla="*/ 378619 w 403047"/>
              <a:gd name="connsiteY13" fmla="*/ 366372 h 392566"/>
              <a:gd name="connsiteX14" fmla="*/ 395288 w 403047"/>
              <a:gd name="connsiteY14" fmla="*/ 366372 h 392566"/>
              <a:gd name="connsiteX15" fmla="*/ 402923 w 403047"/>
              <a:gd name="connsiteY15" fmla="*/ 294935 h 392566"/>
              <a:gd name="connsiteX16" fmla="*/ 403047 w 403047"/>
              <a:gd name="connsiteY16" fmla="*/ 237957 h 392566"/>
              <a:gd name="connsiteX17" fmla="*/ 307181 w 403047"/>
              <a:gd name="connsiteY17" fmla="*/ 228260 h 392566"/>
              <a:gd name="connsiteX18" fmla="*/ 276225 w 403047"/>
              <a:gd name="connsiteY18" fmla="*/ 206829 h 392566"/>
              <a:gd name="connsiteX19" fmla="*/ 230981 w 403047"/>
              <a:gd name="connsiteY19" fmla="*/ 144206 h 392566"/>
              <a:gd name="connsiteX20" fmla="*/ 159666 w 403047"/>
              <a:gd name="connsiteY20" fmla="*/ 92727 h 392566"/>
              <a:gd name="connsiteX21" fmla="*/ 107156 w 403047"/>
              <a:gd name="connsiteY21" fmla="*/ 75860 h 392566"/>
              <a:gd name="connsiteX22" fmla="*/ 63039 w 403047"/>
              <a:gd name="connsiteY22" fmla="*/ 6024 h 392566"/>
              <a:gd name="connsiteX23" fmla="*/ 21431 w 403047"/>
              <a:gd name="connsiteY23" fmla="*/ 0 h 392566"/>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80660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18928 w 403047"/>
              <a:gd name="connsiteY8" fmla="*/ 311091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66939"/>
              <a:gd name="connsiteX1" fmla="*/ 39801 w 403047"/>
              <a:gd name="connsiteY1" fmla="*/ 71437 h 366939"/>
              <a:gd name="connsiteX2" fmla="*/ 71098 w 403047"/>
              <a:gd name="connsiteY2" fmla="*/ 125866 h 366939"/>
              <a:gd name="connsiteX3" fmla="*/ 71438 w 403047"/>
              <a:gd name="connsiteY3" fmla="*/ 168729 h 366939"/>
              <a:gd name="connsiteX4" fmla="*/ 71438 w 403047"/>
              <a:gd name="connsiteY4" fmla="*/ 192541 h 366939"/>
              <a:gd name="connsiteX5" fmla="*/ 33338 w 403047"/>
              <a:gd name="connsiteY5" fmla="*/ 252072 h 366939"/>
              <a:gd name="connsiteX6" fmla="*/ 2381 w 403047"/>
              <a:gd name="connsiteY6" fmla="*/ 268741 h 366939"/>
              <a:gd name="connsiteX7" fmla="*/ 0 w 403047"/>
              <a:gd name="connsiteY7" fmla="*/ 299697 h 366939"/>
              <a:gd name="connsiteX8" fmla="*/ 18928 w 403047"/>
              <a:gd name="connsiteY8" fmla="*/ 311091 h 366939"/>
              <a:gd name="connsiteX9" fmla="*/ 52388 w 403047"/>
              <a:gd name="connsiteY9" fmla="*/ 332353 h 366939"/>
              <a:gd name="connsiteX10" fmla="*/ 111919 w 403047"/>
              <a:gd name="connsiteY10" fmla="*/ 350297 h 366939"/>
              <a:gd name="connsiteX11" fmla="*/ 240505 w 403047"/>
              <a:gd name="connsiteY11" fmla="*/ 366939 h 366939"/>
              <a:gd name="connsiteX12" fmla="*/ 323850 w 403047"/>
              <a:gd name="connsiteY12" fmla="*/ 366372 h 366939"/>
              <a:gd name="connsiteX13" fmla="*/ 378619 w 403047"/>
              <a:gd name="connsiteY13" fmla="*/ 366372 h 366939"/>
              <a:gd name="connsiteX14" fmla="*/ 395288 w 403047"/>
              <a:gd name="connsiteY14" fmla="*/ 366372 h 366939"/>
              <a:gd name="connsiteX15" fmla="*/ 402923 w 403047"/>
              <a:gd name="connsiteY15" fmla="*/ 294935 h 366939"/>
              <a:gd name="connsiteX16" fmla="*/ 403047 w 403047"/>
              <a:gd name="connsiteY16" fmla="*/ 237957 h 366939"/>
              <a:gd name="connsiteX17" fmla="*/ 307181 w 403047"/>
              <a:gd name="connsiteY17" fmla="*/ 228260 h 366939"/>
              <a:gd name="connsiteX18" fmla="*/ 276225 w 403047"/>
              <a:gd name="connsiteY18" fmla="*/ 206829 h 366939"/>
              <a:gd name="connsiteX19" fmla="*/ 230981 w 403047"/>
              <a:gd name="connsiteY19" fmla="*/ 144206 h 366939"/>
              <a:gd name="connsiteX20" fmla="*/ 159666 w 403047"/>
              <a:gd name="connsiteY20" fmla="*/ 92727 h 366939"/>
              <a:gd name="connsiteX21" fmla="*/ 107156 w 403047"/>
              <a:gd name="connsiteY21" fmla="*/ 75860 h 366939"/>
              <a:gd name="connsiteX22" fmla="*/ 63039 w 403047"/>
              <a:gd name="connsiteY22" fmla="*/ 6024 h 366939"/>
              <a:gd name="connsiteX23" fmla="*/ 21431 w 403047"/>
              <a:gd name="connsiteY23" fmla="*/ 0 h 366939"/>
              <a:gd name="connsiteX0" fmla="*/ 0 w 413372"/>
              <a:gd name="connsiteY0" fmla="*/ 0 h 362914"/>
              <a:gd name="connsiteX1" fmla="*/ 50126 w 413372"/>
              <a:gd name="connsiteY1" fmla="*/ 67412 h 362914"/>
              <a:gd name="connsiteX2" fmla="*/ 81423 w 413372"/>
              <a:gd name="connsiteY2" fmla="*/ 121841 h 362914"/>
              <a:gd name="connsiteX3" fmla="*/ 81763 w 413372"/>
              <a:gd name="connsiteY3" fmla="*/ 164704 h 362914"/>
              <a:gd name="connsiteX4" fmla="*/ 81763 w 413372"/>
              <a:gd name="connsiteY4" fmla="*/ 188516 h 362914"/>
              <a:gd name="connsiteX5" fmla="*/ 43663 w 413372"/>
              <a:gd name="connsiteY5" fmla="*/ 248047 h 362914"/>
              <a:gd name="connsiteX6" fmla="*/ 12706 w 413372"/>
              <a:gd name="connsiteY6" fmla="*/ 264716 h 362914"/>
              <a:gd name="connsiteX7" fmla="*/ 10325 w 413372"/>
              <a:gd name="connsiteY7" fmla="*/ 295672 h 362914"/>
              <a:gd name="connsiteX8" fmla="*/ 29253 w 413372"/>
              <a:gd name="connsiteY8" fmla="*/ 307066 h 362914"/>
              <a:gd name="connsiteX9" fmla="*/ 62713 w 413372"/>
              <a:gd name="connsiteY9" fmla="*/ 328328 h 362914"/>
              <a:gd name="connsiteX10" fmla="*/ 122244 w 413372"/>
              <a:gd name="connsiteY10" fmla="*/ 346272 h 362914"/>
              <a:gd name="connsiteX11" fmla="*/ 250830 w 413372"/>
              <a:gd name="connsiteY11" fmla="*/ 362914 h 362914"/>
              <a:gd name="connsiteX12" fmla="*/ 334175 w 413372"/>
              <a:gd name="connsiteY12" fmla="*/ 362347 h 362914"/>
              <a:gd name="connsiteX13" fmla="*/ 388944 w 413372"/>
              <a:gd name="connsiteY13" fmla="*/ 362347 h 362914"/>
              <a:gd name="connsiteX14" fmla="*/ 405613 w 413372"/>
              <a:gd name="connsiteY14" fmla="*/ 362347 h 362914"/>
              <a:gd name="connsiteX15" fmla="*/ 413248 w 413372"/>
              <a:gd name="connsiteY15" fmla="*/ 290910 h 362914"/>
              <a:gd name="connsiteX16" fmla="*/ 413372 w 413372"/>
              <a:gd name="connsiteY16" fmla="*/ 233932 h 362914"/>
              <a:gd name="connsiteX17" fmla="*/ 317506 w 413372"/>
              <a:gd name="connsiteY17" fmla="*/ 224235 h 362914"/>
              <a:gd name="connsiteX18" fmla="*/ 286550 w 413372"/>
              <a:gd name="connsiteY18" fmla="*/ 202804 h 362914"/>
              <a:gd name="connsiteX19" fmla="*/ 241306 w 413372"/>
              <a:gd name="connsiteY19" fmla="*/ 140181 h 362914"/>
              <a:gd name="connsiteX20" fmla="*/ 169991 w 413372"/>
              <a:gd name="connsiteY20" fmla="*/ 88702 h 362914"/>
              <a:gd name="connsiteX21" fmla="*/ 117481 w 413372"/>
              <a:gd name="connsiteY21" fmla="*/ 71835 h 362914"/>
              <a:gd name="connsiteX22" fmla="*/ 73364 w 413372"/>
              <a:gd name="connsiteY22" fmla="*/ 1999 h 362914"/>
              <a:gd name="connsiteX23" fmla="*/ 0 w 413372"/>
              <a:gd name="connsiteY23" fmla="*/ 0 h 362914"/>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10325 w 413372"/>
              <a:gd name="connsiteY7" fmla="*/ 313801 h 381043"/>
              <a:gd name="connsiteX8" fmla="*/ 29253 w 413372"/>
              <a:gd name="connsiteY8" fmla="*/ 325195 h 381043"/>
              <a:gd name="connsiteX9" fmla="*/ 62713 w 413372"/>
              <a:gd name="connsiteY9" fmla="*/ 346457 h 381043"/>
              <a:gd name="connsiteX10" fmla="*/ 122244 w 413372"/>
              <a:gd name="connsiteY10" fmla="*/ 364401 h 381043"/>
              <a:gd name="connsiteX11" fmla="*/ 250830 w 413372"/>
              <a:gd name="connsiteY11" fmla="*/ 381043 h 381043"/>
              <a:gd name="connsiteX12" fmla="*/ 334175 w 413372"/>
              <a:gd name="connsiteY12" fmla="*/ 380476 h 381043"/>
              <a:gd name="connsiteX13" fmla="*/ 388944 w 413372"/>
              <a:gd name="connsiteY13" fmla="*/ 380476 h 381043"/>
              <a:gd name="connsiteX14" fmla="*/ 405613 w 413372"/>
              <a:gd name="connsiteY14" fmla="*/ 380476 h 381043"/>
              <a:gd name="connsiteX15" fmla="*/ 413248 w 413372"/>
              <a:gd name="connsiteY15" fmla="*/ 309039 h 381043"/>
              <a:gd name="connsiteX16" fmla="*/ 413372 w 413372"/>
              <a:gd name="connsiteY16" fmla="*/ 252061 h 381043"/>
              <a:gd name="connsiteX17" fmla="*/ 317506 w 413372"/>
              <a:gd name="connsiteY17" fmla="*/ 242364 h 381043"/>
              <a:gd name="connsiteX18" fmla="*/ 286550 w 413372"/>
              <a:gd name="connsiteY18" fmla="*/ 220933 h 381043"/>
              <a:gd name="connsiteX19" fmla="*/ 241306 w 413372"/>
              <a:gd name="connsiteY19" fmla="*/ 158310 h 381043"/>
              <a:gd name="connsiteX20" fmla="*/ 169991 w 413372"/>
              <a:gd name="connsiteY20" fmla="*/ 106831 h 381043"/>
              <a:gd name="connsiteX21" fmla="*/ 117481 w 413372"/>
              <a:gd name="connsiteY21" fmla="*/ 89964 h 381043"/>
              <a:gd name="connsiteX22" fmla="*/ 41608 w 413372"/>
              <a:gd name="connsiteY22" fmla="*/ 0 h 381043"/>
              <a:gd name="connsiteX23" fmla="*/ 0 w 413372"/>
              <a:gd name="connsiteY23"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59952 w 413372"/>
              <a:gd name="connsiteY7" fmla="*/ 338117 h 381043"/>
              <a:gd name="connsiteX8" fmla="*/ 29253 w 413372"/>
              <a:gd name="connsiteY8" fmla="*/ 325195 h 381043"/>
              <a:gd name="connsiteX9" fmla="*/ 62713 w 413372"/>
              <a:gd name="connsiteY9" fmla="*/ 346457 h 381043"/>
              <a:gd name="connsiteX10" fmla="*/ 122244 w 413372"/>
              <a:gd name="connsiteY10" fmla="*/ 364401 h 381043"/>
              <a:gd name="connsiteX11" fmla="*/ 250830 w 413372"/>
              <a:gd name="connsiteY11" fmla="*/ 381043 h 381043"/>
              <a:gd name="connsiteX12" fmla="*/ 334175 w 413372"/>
              <a:gd name="connsiteY12" fmla="*/ 380476 h 381043"/>
              <a:gd name="connsiteX13" fmla="*/ 388944 w 413372"/>
              <a:gd name="connsiteY13" fmla="*/ 380476 h 381043"/>
              <a:gd name="connsiteX14" fmla="*/ 405613 w 413372"/>
              <a:gd name="connsiteY14" fmla="*/ 380476 h 381043"/>
              <a:gd name="connsiteX15" fmla="*/ 413248 w 413372"/>
              <a:gd name="connsiteY15" fmla="*/ 309039 h 381043"/>
              <a:gd name="connsiteX16" fmla="*/ 413372 w 413372"/>
              <a:gd name="connsiteY16" fmla="*/ 252061 h 381043"/>
              <a:gd name="connsiteX17" fmla="*/ 317506 w 413372"/>
              <a:gd name="connsiteY17" fmla="*/ 242364 h 381043"/>
              <a:gd name="connsiteX18" fmla="*/ 286550 w 413372"/>
              <a:gd name="connsiteY18" fmla="*/ 220933 h 381043"/>
              <a:gd name="connsiteX19" fmla="*/ 241306 w 413372"/>
              <a:gd name="connsiteY19" fmla="*/ 158310 h 381043"/>
              <a:gd name="connsiteX20" fmla="*/ 169991 w 413372"/>
              <a:gd name="connsiteY20" fmla="*/ 106831 h 381043"/>
              <a:gd name="connsiteX21" fmla="*/ 117481 w 413372"/>
              <a:gd name="connsiteY21" fmla="*/ 89964 h 381043"/>
              <a:gd name="connsiteX22" fmla="*/ 41608 w 413372"/>
              <a:gd name="connsiteY22" fmla="*/ 0 h 381043"/>
              <a:gd name="connsiteX23" fmla="*/ 0 w 413372"/>
              <a:gd name="connsiteY23"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59952 w 413372"/>
              <a:gd name="connsiteY7" fmla="*/ 338117 h 381043"/>
              <a:gd name="connsiteX8" fmla="*/ 29253 w 413372"/>
              <a:gd name="connsiteY8" fmla="*/ 325195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59952 w 413372"/>
              <a:gd name="connsiteY7" fmla="*/ 33811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66314 w 413372"/>
              <a:gd name="connsiteY7" fmla="*/ 357029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66314 w 413372"/>
              <a:gd name="connsiteY7" fmla="*/ 357029 h 381043"/>
              <a:gd name="connsiteX8" fmla="*/ 117154 w 413372"/>
              <a:gd name="connsiteY8" fmla="*/ 38061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403441"/>
              <a:gd name="connsiteX1" fmla="*/ 50126 w 413372"/>
              <a:gd name="connsiteY1" fmla="*/ 85541 h 403441"/>
              <a:gd name="connsiteX2" fmla="*/ 81423 w 413372"/>
              <a:gd name="connsiteY2" fmla="*/ 139970 h 403441"/>
              <a:gd name="connsiteX3" fmla="*/ 81763 w 413372"/>
              <a:gd name="connsiteY3" fmla="*/ 182833 h 403441"/>
              <a:gd name="connsiteX4" fmla="*/ 81763 w 413372"/>
              <a:gd name="connsiteY4" fmla="*/ 206645 h 403441"/>
              <a:gd name="connsiteX5" fmla="*/ 43663 w 413372"/>
              <a:gd name="connsiteY5" fmla="*/ 266176 h 403441"/>
              <a:gd name="connsiteX6" fmla="*/ 12706 w 413372"/>
              <a:gd name="connsiteY6" fmla="*/ 282845 h 403441"/>
              <a:gd name="connsiteX7" fmla="*/ 66314 w 413372"/>
              <a:gd name="connsiteY7" fmla="*/ 357029 h 403441"/>
              <a:gd name="connsiteX8" fmla="*/ 117154 w 413372"/>
              <a:gd name="connsiteY8" fmla="*/ 380611 h 403441"/>
              <a:gd name="connsiteX9" fmla="*/ 250830 w 413372"/>
              <a:gd name="connsiteY9" fmla="*/ 381043 h 403441"/>
              <a:gd name="connsiteX10" fmla="*/ 339265 w 413372"/>
              <a:gd name="connsiteY10" fmla="*/ 403441 h 403441"/>
              <a:gd name="connsiteX11" fmla="*/ 388944 w 413372"/>
              <a:gd name="connsiteY11" fmla="*/ 380476 h 403441"/>
              <a:gd name="connsiteX12" fmla="*/ 405613 w 413372"/>
              <a:gd name="connsiteY12" fmla="*/ 380476 h 403441"/>
              <a:gd name="connsiteX13" fmla="*/ 413248 w 413372"/>
              <a:gd name="connsiteY13" fmla="*/ 309039 h 403441"/>
              <a:gd name="connsiteX14" fmla="*/ 413372 w 413372"/>
              <a:gd name="connsiteY14" fmla="*/ 252061 h 403441"/>
              <a:gd name="connsiteX15" fmla="*/ 317506 w 413372"/>
              <a:gd name="connsiteY15" fmla="*/ 242364 h 403441"/>
              <a:gd name="connsiteX16" fmla="*/ 286550 w 413372"/>
              <a:gd name="connsiteY16" fmla="*/ 220933 h 403441"/>
              <a:gd name="connsiteX17" fmla="*/ 241306 w 413372"/>
              <a:gd name="connsiteY17" fmla="*/ 158310 h 403441"/>
              <a:gd name="connsiteX18" fmla="*/ 169991 w 413372"/>
              <a:gd name="connsiteY18" fmla="*/ 106831 h 403441"/>
              <a:gd name="connsiteX19" fmla="*/ 117481 w 413372"/>
              <a:gd name="connsiteY19" fmla="*/ 89964 h 403441"/>
              <a:gd name="connsiteX20" fmla="*/ 41608 w 413372"/>
              <a:gd name="connsiteY20" fmla="*/ 0 h 403441"/>
              <a:gd name="connsiteX21" fmla="*/ 0 w 413372"/>
              <a:gd name="connsiteY21" fmla="*/ 18129 h 403441"/>
              <a:gd name="connsiteX0" fmla="*/ 0 w 413372"/>
              <a:gd name="connsiteY0" fmla="*/ 18129 h 403441"/>
              <a:gd name="connsiteX1" fmla="*/ 50126 w 413372"/>
              <a:gd name="connsiteY1" fmla="*/ 85541 h 403441"/>
              <a:gd name="connsiteX2" fmla="*/ 81423 w 413372"/>
              <a:gd name="connsiteY2" fmla="*/ 139970 h 403441"/>
              <a:gd name="connsiteX3" fmla="*/ 81763 w 413372"/>
              <a:gd name="connsiteY3" fmla="*/ 182833 h 403441"/>
              <a:gd name="connsiteX4" fmla="*/ 81763 w 413372"/>
              <a:gd name="connsiteY4" fmla="*/ 206645 h 403441"/>
              <a:gd name="connsiteX5" fmla="*/ 43663 w 413372"/>
              <a:gd name="connsiteY5" fmla="*/ 266176 h 403441"/>
              <a:gd name="connsiteX6" fmla="*/ 12706 w 413372"/>
              <a:gd name="connsiteY6" fmla="*/ 282845 h 403441"/>
              <a:gd name="connsiteX7" fmla="*/ 66314 w 413372"/>
              <a:gd name="connsiteY7" fmla="*/ 357029 h 403441"/>
              <a:gd name="connsiteX8" fmla="*/ 117154 w 413372"/>
              <a:gd name="connsiteY8" fmla="*/ 380611 h 403441"/>
              <a:gd name="connsiteX9" fmla="*/ 211382 w 413372"/>
              <a:gd name="connsiteY9" fmla="*/ 397253 h 403441"/>
              <a:gd name="connsiteX10" fmla="*/ 339265 w 413372"/>
              <a:gd name="connsiteY10" fmla="*/ 403441 h 403441"/>
              <a:gd name="connsiteX11" fmla="*/ 388944 w 413372"/>
              <a:gd name="connsiteY11" fmla="*/ 380476 h 403441"/>
              <a:gd name="connsiteX12" fmla="*/ 405613 w 413372"/>
              <a:gd name="connsiteY12" fmla="*/ 380476 h 403441"/>
              <a:gd name="connsiteX13" fmla="*/ 413248 w 413372"/>
              <a:gd name="connsiteY13" fmla="*/ 309039 h 403441"/>
              <a:gd name="connsiteX14" fmla="*/ 413372 w 413372"/>
              <a:gd name="connsiteY14" fmla="*/ 252061 h 403441"/>
              <a:gd name="connsiteX15" fmla="*/ 317506 w 413372"/>
              <a:gd name="connsiteY15" fmla="*/ 242364 h 403441"/>
              <a:gd name="connsiteX16" fmla="*/ 286550 w 413372"/>
              <a:gd name="connsiteY16" fmla="*/ 220933 h 403441"/>
              <a:gd name="connsiteX17" fmla="*/ 241306 w 413372"/>
              <a:gd name="connsiteY17" fmla="*/ 158310 h 403441"/>
              <a:gd name="connsiteX18" fmla="*/ 169991 w 413372"/>
              <a:gd name="connsiteY18" fmla="*/ 106831 h 403441"/>
              <a:gd name="connsiteX19" fmla="*/ 117481 w 413372"/>
              <a:gd name="connsiteY19" fmla="*/ 89964 h 403441"/>
              <a:gd name="connsiteX20" fmla="*/ 41608 w 413372"/>
              <a:gd name="connsiteY20" fmla="*/ 0 h 403441"/>
              <a:gd name="connsiteX21" fmla="*/ 0 w 413372"/>
              <a:gd name="connsiteY21" fmla="*/ 18129 h 403441"/>
              <a:gd name="connsiteX0" fmla="*/ 0 w 413372"/>
              <a:gd name="connsiteY0" fmla="*/ 18129 h 403441"/>
              <a:gd name="connsiteX1" fmla="*/ 50126 w 413372"/>
              <a:gd name="connsiteY1" fmla="*/ 85541 h 403441"/>
              <a:gd name="connsiteX2" fmla="*/ 81423 w 413372"/>
              <a:gd name="connsiteY2" fmla="*/ 139970 h 403441"/>
              <a:gd name="connsiteX3" fmla="*/ 81763 w 413372"/>
              <a:gd name="connsiteY3" fmla="*/ 182833 h 403441"/>
              <a:gd name="connsiteX4" fmla="*/ 81763 w 413372"/>
              <a:gd name="connsiteY4" fmla="*/ 206645 h 403441"/>
              <a:gd name="connsiteX5" fmla="*/ 43663 w 413372"/>
              <a:gd name="connsiteY5" fmla="*/ 266176 h 403441"/>
              <a:gd name="connsiteX6" fmla="*/ 12706 w 413372"/>
              <a:gd name="connsiteY6" fmla="*/ 282845 h 403441"/>
              <a:gd name="connsiteX7" fmla="*/ 66314 w 413372"/>
              <a:gd name="connsiteY7" fmla="*/ 357029 h 403441"/>
              <a:gd name="connsiteX8" fmla="*/ 117154 w 413372"/>
              <a:gd name="connsiteY8" fmla="*/ 380611 h 403441"/>
              <a:gd name="connsiteX9" fmla="*/ 211382 w 413372"/>
              <a:gd name="connsiteY9" fmla="*/ 397253 h 403441"/>
              <a:gd name="connsiteX10" fmla="*/ 339265 w 413372"/>
              <a:gd name="connsiteY10" fmla="*/ 403441 h 403441"/>
              <a:gd name="connsiteX11" fmla="*/ 396579 w 413372"/>
              <a:gd name="connsiteY11" fmla="*/ 393984 h 403441"/>
              <a:gd name="connsiteX12" fmla="*/ 405613 w 413372"/>
              <a:gd name="connsiteY12" fmla="*/ 380476 h 403441"/>
              <a:gd name="connsiteX13" fmla="*/ 413248 w 413372"/>
              <a:gd name="connsiteY13" fmla="*/ 309039 h 403441"/>
              <a:gd name="connsiteX14" fmla="*/ 413372 w 413372"/>
              <a:gd name="connsiteY14" fmla="*/ 252061 h 403441"/>
              <a:gd name="connsiteX15" fmla="*/ 317506 w 413372"/>
              <a:gd name="connsiteY15" fmla="*/ 242364 h 403441"/>
              <a:gd name="connsiteX16" fmla="*/ 286550 w 413372"/>
              <a:gd name="connsiteY16" fmla="*/ 220933 h 403441"/>
              <a:gd name="connsiteX17" fmla="*/ 241306 w 413372"/>
              <a:gd name="connsiteY17" fmla="*/ 158310 h 403441"/>
              <a:gd name="connsiteX18" fmla="*/ 169991 w 413372"/>
              <a:gd name="connsiteY18" fmla="*/ 106831 h 403441"/>
              <a:gd name="connsiteX19" fmla="*/ 117481 w 413372"/>
              <a:gd name="connsiteY19" fmla="*/ 89964 h 403441"/>
              <a:gd name="connsiteX20" fmla="*/ 41608 w 413372"/>
              <a:gd name="connsiteY20" fmla="*/ 0 h 403441"/>
              <a:gd name="connsiteX21" fmla="*/ 0 w 413372"/>
              <a:gd name="connsiteY21" fmla="*/ 18129 h 403441"/>
              <a:gd name="connsiteX0" fmla="*/ 0 w 413372"/>
              <a:gd name="connsiteY0" fmla="*/ 18129 h 403441"/>
              <a:gd name="connsiteX1" fmla="*/ 50126 w 413372"/>
              <a:gd name="connsiteY1" fmla="*/ 85541 h 403441"/>
              <a:gd name="connsiteX2" fmla="*/ 81423 w 413372"/>
              <a:gd name="connsiteY2" fmla="*/ 139970 h 403441"/>
              <a:gd name="connsiteX3" fmla="*/ 81763 w 413372"/>
              <a:gd name="connsiteY3" fmla="*/ 182833 h 403441"/>
              <a:gd name="connsiteX4" fmla="*/ 81763 w 413372"/>
              <a:gd name="connsiteY4" fmla="*/ 206645 h 403441"/>
              <a:gd name="connsiteX5" fmla="*/ 43663 w 413372"/>
              <a:gd name="connsiteY5" fmla="*/ 266176 h 403441"/>
              <a:gd name="connsiteX6" fmla="*/ 12706 w 413372"/>
              <a:gd name="connsiteY6" fmla="*/ 282845 h 403441"/>
              <a:gd name="connsiteX7" fmla="*/ 66314 w 413372"/>
              <a:gd name="connsiteY7" fmla="*/ 357029 h 403441"/>
              <a:gd name="connsiteX8" fmla="*/ 117154 w 413372"/>
              <a:gd name="connsiteY8" fmla="*/ 380611 h 403441"/>
              <a:gd name="connsiteX9" fmla="*/ 211382 w 413372"/>
              <a:gd name="connsiteY9" fmla="*/ 397253 h 403441"/>
              <a:gd name="connsiteX10" fmla="*/ 339265 w 413372"/>
              <a:gd name="connsiteY10" fmla="*/ 403441 h 403441"/>
              <a:gd name="connsiteX11" fmla="*/ 396579 w 413372"/>
              <a:gd name="connsiteY11" fmla="*/ 393984 h 403441"/>
              <a:gd name="connsiteX12" fmla="*/ 405613 w 413372"/>
              <a:gd name="connsiteY12" fmla="*/ 380476 h 403441"/>
              <a:gd name="connsiteX13" fmla="*/ 396706 w 413372"/>
              <a:gd name="connsiteY13" fmla="*/ 309039 h 403441"/>
              <a:gd name="connsiteX14" fmla="*/ 413372 w 413372"/>
              <a:gd name="connsiteY14" fmla="*/ 252061 h 403441"/>
              <a:gd name="connsiteX15" fmla="*/ 317506 w 413372"/>
              <a:gd name="connsiteY15" fmla="*/ 242364 h 403441"/>
              <a:gd name="connsiteX16" fmla="*/ 286550 w 413372"/>
              <a:gd name="connsiteY16" fmla="*/ 220933 h 403441"/>
              <a:gd name="connsiteX17" fmla="*/ 241306 w 413372"/>
              <a:gd name="connsiteY17" fmla="*/ 158310 h 403441"/>
              <a:gd name="connsiteX18" fmla="*/ 169991 w 413372"/>
              <a:gd name="connsiteY18" fmla="*/ 106831 h 403441"/>
              <a:gd name="connsiteX19" fmla="*/ 117481 w 413372"/>
              <a:gd name="connsiteY19" fmla="*/ 89964 h 403441"/>
              <a:gd name="connsiteX20" fmla="*/ 41608 w 413372"/>
              <a:gd name="connsiteY20" fmla="*/ 0 h 403441"/>
              <a:gd name="connsiteX21" fmla="*/ 0 w 413372"/>
              <a:gd name="connsiteY21" fmla="*/ 18129 h 403441"/>
              <a:gd name="connsiteX0" fmla="*/ 0 w 405613"/>
              <a:gd name="connsiteY0" fmla="*/ 18129 h 403441"/>
              <a:gd name="connsiteX1" fmla="*/ 50126 w 405613"/>
              <a:gd name="connsiteY1" fmla="*/ 85541 h 403441"/>
              <a:gd name="connsiteX2" fmla="*/ 81423 w 405613"/>
              <a:gd name="connsiteY2" fmla="*/ 139970 h 403441"/>
              <a:gd name="connsiteX3" fmla="*/ 81763 w 405613"/>
              <a:gd name="connsiteY3" fmla="*/ 182833 h 403441"/>
              <a:gd name="connsiteX4" fmla="*/ 81763 w 405613"/>
              <a:gd name="connsiteY4" fmla="*/ 206645 h 403441"/>
              <a:gd name="connsiteX5" fmla="*/ 43663 w 405613"/>
              <a:gd name="connsiteY5" fmla="*/ 266176 h 403441"/>
              <a:gd name="connsiteX6" fmla="*/ 12706 w 405613"/>
              <a:gd name="connsiteY6" fmla="*/ 282845 h 403441"/>
              <a:gd name="connsiteX7" fmla="*/ 66314 w 405613"/>
              <a:gd name="connsiteY7" fmla="*/ 357029 h 403441"/>
              <a:gd name="connsiteX8" fmla="*/ 117154 w 405613"/>
              <a:gd name="connsiteY8" fmla="*/ 380611 h 403441"/>
              <a:gd name="connsiteX9" fmla="*/ 211382 w 405613"/>
              <a:gd name="connsiteY9" fmla="*/ 397253 h 403441"/>
              <a:gd name="connsiteX10" fmla="*/ 339265 w 405613"/>
              <a:gd name="connsiteY10" fmla="*/ 403441 h 403441"/>
              <a:gd name="connsiteX11" fmla="*/ 396579 w 405613"/>
              <a:gd name="connsiteY11" fmla="*/ 393984 h 403441"/>
              <a:gd name="connsiteX12" fmla="*/ 405613 w 405613"/>
              <a:gd name="connsiteY12" fmla="*/ 380476 h 403441"/>
              <a:gd name="connsiteX13" fmla="*/ 396706 w 405613"/>
              <a:gd name="connsiteY13" fmla="*/ 309039 h 403441"/>
              <a:gd name="connsiteX14" fmla="*/ 391740 w 405613"/>
              <a:gd name="connsiteY14" fmla="*/ 258815 h 403441"/>
              <a:gd name="connsiteX15" fmla="*/ 317506 w 405613"/>
              <a:gd name="connsiteY15" fmla="*/ 242364 h 403441"/>
              <a:gd name="connsiteX16" fmla="*/ 286550 w 405613"/>
              <a:gd name="connsiteY16" fmla="*/ 220933 h 403441"/>
              <a:gd name="connsiteX17" fmla="*/ 241306 w 405613"/>
              <a:gd name="connsiteY17" fmla="*/ 158310 h 403441"/>
              <a:gd name="connsiteX18" fmla="*/ 169991 w 405613"/>
              <a:gd name="connsiteY18" fmla="*/ 106831 h 403441"/>
              <a:gd name="connsiteX19" fmla="*/ 117481 w 405613"/>
              <a:gd name="connsiteY19" fmla="*/ 89964 h 403441"/>
              <a:gd name="connsiteX20" fmla="*/ 41608 w 405613"/>
              <a:gd name="connsiteY20" fmla="*/ 0 h 403441"/>
              <a:gd name="connsiteX21" fmla="*/ 0 w 405613"/>
              <a:gd name="connsiteY21" fmla="*/ 18129 h 403441"/>
              <a:gd name="connsiteX0" fmla="*/ 0 w 405613"/>
              <a:gd name="connsiteY0" fmla="*/ 18129 h 403441"/>
              <a:gd name="connsiteX1" fmla="*/ 50126 w 405613"/>
              <a:gd name="connsiteY1" fmla="*/ 85541 h 403441"/>
              <a:gd name="connsiteX2" fmla="*/ 81423 w 405613"/>
              <a:gd name="connsiteY2" fmla="*/ 139970 h 403441"/>
              <a:gd name="connsiteX3" fmla="*/ 81763 w 405613"/>
              <a:gd name="connsiteY3" fmla="*/ 182833 h 403441"/>
              <a:gd name="connsiteX4" fmla="*/ 81763 w 405613"/>
              <a:gd name="connsiteY4" fmla="*/ 206645 h 403441"/>
              <a:gd name="connsiteX5" fmla="*/ 43663 w 405613"/>
              <a:gd name="connsiteY5" fmla="*/ 266176 h 403441"/>
              <a:gd name="connsiteX6" fmla="*/ 12706 w 405613"/>
              <a:gd name="connsiteY6" fmla="*/ 282845 h 403441"/>
              <a:gd name="connsiteX7" fmla="*/ 66314 w 405613"/>
              <a:gd name="connsiteY7" fmla="*/ 357029 h 403441"/>
              <a:gd name="connsiteX8" fmla="*/ 117154 w 405613"/>
              <a:gd name="connsiteY8" fmla="*/ 380611 h 403441"/>
              <a:gd name="connsiteX9" fmla="*/ 211382 w 405613"/>
              <a:gd name="connsiteY9" fmla="*/ 397253 h 403441"/>
              <a:gd name="connsiteX10" fmla="*/ 339265 w 405613"/>
              <a:gd name="connsiteY10" fmla="*/ 403441 h 403441"/>
              <a:gd name="connsiteX11" fmla="*/ 396579 w 405613"/>
              <a:gd name="connsiteY11" fmla="*/ 393984 h 403441"/>
              <a:gd name="connsiteX12" fmla="*/ 405613 w 405613"/>
              <a:gd name="connsiteY12" fmla="*/ 380476 h 403441"/>
              <a:gd name="connsiteX13" fmla="*/ 396706 w 405613"/>
              <a:gd name="connsiteY13" fmla="*/ 309039 h 403441"/>
              <a:gd name="connsiteX14" fmla="*/ 391740 w 405613"/>
              <a:gd name="connsiteY14" fmla="*/ 258815 h 403441"/>
              <a:gd name="connsiteX15" fmla="*/ 317506 w 405613"/>
              <a:gd name="connsiteY15" fmla="*/ 242364 h 403441"/>
              <a:gd name="connsiteX16" fmla="*/ 286550 w 405613"/>
              <a:gd name="connsiteY16" fmla="*/ 220933 h 403441"/>
              <a:gd name="connsiteX17" fmla="*/ 236216 w 405613"/>
              <a:gd name="connsiteY17" fmla="*/ 166415 h 403441"/>
              <a:gd name="connsiteX18" fmla="*/ 169991 w 405613"/>
              <a:gd name="connsiteY18" fmla="*/ 106831 h 403441"/>
              <a:gd name="connsiteX19" fmla="*/ 117481 w 405613"/>
              <a:gd name="connsiteY19" fmla="*/ 89964 h 403441"/>
              <a:gd name="connsiteX20" fmla="*/ 41608 w 405613"/>
              <a:gd name="connsiteY20" fmla="*/ 0 h 403441"/>
              <a:gd name="connsiteX21" fmla="*/ 0 w 405613"/>
              <a:gd name="connsiteY21" fmla="*/ 18129 h 403441"/>
              <a:gd name="connsiteX0" fmla="*/ 0 w 405613"/>
              <a:gd name="connsiteY0" fmla="*/ 18129 h 403441"/>
              <a:gd name="connsiteX1" fmla="*/ 50126 w 405613"/>
              <a:gd name="connsiteY1" fmla="*/ 85541 h 403441"/>
              <a:gd name="connsiteX2" fmla="*/ 81423 w 405613"/>
              <a:gd name="connsiteY2" fmla="*/ 139970 h 403441"/>
              <a:gd name="connsiteX3" fmla="*/ 81763 w 405613"/>
              <a:gd name="connsiteY3" fmla="*/ 182833 h 403441"/>
              <a:gd name="connsiteX4" fmla="*/ 81763 w 405613"/>
              <a:gd name="connsiteY4" fmla="*/ 206645 h 403441"/>
              <a:gd name="connsiteX5" fmla="*/ 43663 w 405613"/>
              <a:gd name="connsiteY5" fmla="*/ 266176 h 403441"/>
              <a:gd name="connsiteX6" fmla="*/ 12706 w 405613"/>
              <a:gd name="connsiteY6" fmla="*/ 282845 h 403441"/>
              <a:gd name="connsiteX7" fmla="*/ 66314 w 405613"/>
              <a:gd name="connsiteY7" fmla="*/ 357029 h 403441"/>
              <a:gd name="connsiteX8" fmla="*/ 117154 w 405613"/>
              <a:gd name="connsiteY8" fmla="*/ 380611 h 403441"/>
              <a:gd name="connsiteX9" fmla="*/ 211382 w 405613"/>
              <a:gd name="connsiteY9" fmla="*/ 397253 h 403441"/>
              <a:gd name="connsiteX10" fmla="*/ 339265 w 405613"/>
              <a:gd name="connsiteY10" fmla="*/ 403441 h 403441"/>
              <a:gd name="connsiteX11" fmla="*/ 396579 w 405613"/>
              <a:gd name="connsiteY11" fmla="*/ 393984 h 403441"/>
              <a:gd name="connsiteX12" fmla="*/ 405613 w 405613"/>
              <a:gd name="connsiteY12" fmla="*/ 380476 h 403441"/>
              <a:gd name="connsiteX13" fmla="*/ 396706 w 405613"/>
              <a:gd name="connsiteY13" fmla="*/ 309039 h 403441"/>
              <a:gd name="connsiteX14" fmla="*/ 391740 w 405613"/>
              <a:gd name="connsiteY14" fmla="*/ 258815 h 403441"/>
              <a:gd name="connsiteX15" fmla="*/ 317506 w 405613"/>
              <a:gd name="connsiteY15" fmla="*/ 242364 h 403441"/>
              <a:gd name="connsiteX16" fmla="*/ 286550 w 405613"/>
              <a:gd name="connsiteY16" fmla="*/ 220933 h 403441"/>
              <a:gd name="connsiteX17" fmla="*/ 236216 w 405613"/>
              <a:gd name="connsiteY17" fmla="*/ 166415 h 403441"/>
              <a:gd name="connsiteX18" fmla="*/ 148358 w 405613"/>
              <a:gd name="connsiteY18" fmla="*/ 121690 h 403441"/>
              <a:gd name="connsiteX19" fmla="*/ 117481 w 405613"/>
              <a:gd name="connsiteY19" fmla="*/ 89964 h 403441"/>
              <a:gd name="connsiteX20" fmla="*/ 41608 w 405613"/>
              <a:gd name="connsiteY20" fmla="*/ 0 h 403441"/>
              <a:gd name="connsiteX21" fmla="*/ 0 w 405613"/>
              <a:gd name="connsiteY21" fmla="*/ 18129 h 403441"/>
              <a:gd name="connsiteX0" fmla="*/ 0 w 405613"/>
              <a:gd name="connsiteY0" fmla="*/ 18129 h 403441"/>
              <a:gd name="connsiteX1" fmla="*/ 50126 w 405613"/>
              <a:gd name="connsiteY1" fmla="*/ 85541 h 403441"/>
              <a:gd name="connsiteX2" fmla="*/ 81423 w 405613"/>
              <a:gd name="connsiteY2" fmla="*/ 139970 h 403441"/>
              <a:gd name="connsiteX3" fmla="*/ 81763 w 405613"/>
              <a:gd name="connsiteY3" fmla="*/ 182833 h 403441"/>
              <a:gd name="connsiteX4" fmla="*/ 81763 w 405613"/>
              <a:gd name="connsiteY4" fmla="*/ 206645 h 403441"/>
              <a:gd name="connsiteX5" fmla="*/ 43663 w 405613"/>
              <a:gd name="connsiteY5" fmla="*/ 266176 h 403441"/>
              <a:gd name="connsiteX6" fmla="*/ 12706 w 405613"/>
              <a:gd name="connsiteY6" fmla="*/ 282845 h 403441"/>
              <a:gd name="connsiteX7" fmla="*/ 66314 w 405613"/>
              <a:gd name="connsiteY7" fmla="*/ 357029 h 403441"/>
              <a:gd name="connsiteX8" fmla="*/ 117154 w 405613"/>
              <a:gd name="connsiteY8" fmla="*/ 380611 h 403441"/>
              <a:gd name="connsiteX9" fmla="*/ 211382 w 405613"/>
              <a:gd name="connsiteY9" fmla="*/ 397253 h 403441"/>
              <a:gd name="connsiteX10" fmla="*/ 339265 w 405613"/>
              <a:gd name="connsiteY10" fmla="*/ 403441 h 403441"/>
              <a:gd name="connsiteX11" fmla="*/ 396579 w 405613"/>
              <a:gd name="connsiteY11" fmla="*/ 393984 h 403441"/>
              <a:gd name="connsiteX12" fmla="*/ 405613 w 405613"/>
              <a:gd name="connsiteY12" fmla="*/ 380476 h 403441"/>
              <a:gd name="connsiteX13" fmla="*/ 396706 w 405613"/>
              <a:gd name="connsiteY13" fmla="*/ 309039 h 403441"/>
              <a:gd name="connsiteX14" fmla="*/ 391740 w 405613"/>
              <a:gd name="connsiteY14" fmla="*/ 258815 h 403441"/>
              <a:gd name="connsiteX15" fmla="*/ 317506 w 405613"/>
              <a:gd name="connsiteY15" fmla="*/ 242364 h 403441"/>
              <a:gd name="connsiteX16" fmla="*/ 286550 w 405613"/>
              <a:gd name="connsiteY16" fmla="*/ 220933 h 403441"/>
              <a:gd name="connsiteX17" fmla="*/ 236216 w 405613"/>
              <a:gd name="connsiteY17" fmla="*/ 166415 h 403441"/>
              <a:gd name="connsiteX18" fmla="*/ 158538 w 405613"/>
              <a:gd name="connsiteY18" fmla="*/ 113584 h 403441"/>
              <a:gd name="connsiteX19" fmla="*/ 117481 w 405613"/>
              <a:gd name="connsiteY19" fmla="*/ 89964 h 403441"/>
              <a:gd name="connsiteX20" fmla="*/ 41608 w 405613"/>
              <a:gd name="connsiteY20" fmla="*/ 0 h 403441"/>
              <a:gd name="connsiteX21" fmla="*/ 0 w 405613"/>
              <a:gd name="connsiteY21" fmla="*/ 18129 h 403441"/>
              <a:gd name="connsiteX0" fmla="*/ 0 w 405613"/>
              <a:gd name="connsiteY0" fmla="*/ 18129 h 403441"/>
              <a:gd name="connsiteX1" fmla="*/ 50126 w 405613"/>
              <a:gd name="connsiteY1" fmla="*/ 85541 h 403441"/>
              <a:gd name="connsiteX2" fmla="*/ 54700 w 405613"/>
              <a:gd name="connsiteY2" fmla="*/ 154829 h 403441"/>
              <a:gd name="connsiteX3" fmla="*/ 81763 w 405613"/>
              <a:gd name="connsiteY3" fmla="*/ 182833 h 403441"/>
              <a:gd name="connsiteX4" fmla="*/ 81763 w 405613"/>
              <a:gd name="connsiteY4" fmla="*/ 206645 h 403441"/>
              <a:gd name="connsiteX5" fmla="*/ 43663 w 405613"/>
              <a:gd name="connsiteY5" fmla="*/ 266176 h 403441"/>
              <a:gd name="connsiteX6" fmla="*/ 12706 w 405613"/>
              <a:gd name="connsiteY6" fmla="*/ 282845 h 403441"/>
              <a:gd name="connsiteX7" fmla="*/ 66314 w 405613"/>
              <a:gd name="connsiteY7" fmla="*/ 357029 h 403441"/>
              <a:gd name="connsiteX8" fmla="*/ 117154 w 405613"/>
              <a:gd name="connsiteY8" fmla="*/ 380611 h 403441"/>
              <a:gd name="connsiteX9" fmla="*/ 211382 w 405613"/>
              <a:gd name="connsiteY9" fmla="*/ 397253 h 403441"/>
              <a:gd name="connsiteX10" fmla="*/ 339265 w 405613"/>
              <a:gd name="connsiteY10" fmla="*/ 403441 h 403441"/>
              <a:gd name="connsiteX11" fmla="*/ 396579 w 405613"/>
              <a:gd name="connsiteY11" fmla="*/ 393984 h 403441"/>
              <a:gd name="connsiteX12" fmla="*/ 405613 w 405613"/>
              <a:gd name="connsiteY12" fmla="*/ 380476 h 403441"/>
              <a:gd name="connsiteX13" fmla="*/ 396706 w 405613"/>
              <a:gd name="connsiteY13" fmla="*/ 309039 h 403441"/>
              <a:gd name="connsiteX14" fmla="*/ 391740 w 405613"/>
              <a:gd name="connsiteY14" fmla="*/ 258815 h 403441"/>
              <a:gd name="connsiteX15" fmla="*/ 317506 w 405613"/>
              <a:gd name="connsiteY15" fmla="*/ 242364 h 403441"/>
              <a:gd name="connsiteX16" fmla="*/ 286550 w 405613"/>
              <a:gd name="connsiteY16" fmla="*/ 220933 h 403441"/>
              <a:gd name="connsiteX17" fmla="*/ 236216 w 405613"/>
              <a:gd name="connsiteY17" fmla="*/ 166415 h 403441"/>
              <a:gd name="connsiteX18" fmla="*/ 158538 w 405613"/>
              <a:gd name="connsiteY18" fmla="*/ 113584 h 403441"/>
              <a:gd name="connsiteX19" fmla="*/ 117481 w 405613"/>
              <a:gd name="connsiteY19" fmla="*/ 89964 h 403441"/>
              <a:gd name="connsiteX20" fmla="*/ 41608 w 405613"/>
              <a:gd name="connsiteY20" fmla="*/ 0 h 403441"/>
              <a:gd name="connsiteX21" fmla="*/ 0 w 405613"/>
              <a:gd name="connsiteY21" fmla="*/ 18129 h 403441"/>
              <a:gd name="connsiteX0" fmla="*/ 0 w 405613"/>
              <a:gd name="connsiteY0" fmla="*/ 18129 h 403441"/>
              <a:gd name="connsiteX1" fmla="*/ 50126 w 405613"/>
              <a:gd name="connsiteY1" fmla="*/ 85541 h 403441"/>
              <a:gd name="connsiteX2" fmla="*/ 54700 w 405613"/>
              <a:gd name="connsiteY2" fmla="*/ 154829 h 403441"/>
              <a:gd name="connsiteX3" fmla="*/ 81763 w 405613"/>
              <a:gd name="connsiteY3" fmla="*/ 182833 h 403441"/>
              <a:gd name="connsiteX4" fmla="*/ 55040 w 405613"/>
              <a:gd name="connsiteY4" fmla="*/ 206645 h 403441"/>
              <a:gd name="connsiteX5" fmla="*/ 43663 w 405613"/>
              <a:gd name="connsiteY5" fmla="*/ 266176 h 403441"/>
              <a:gd name="connsiteX6" fmla="*/ 12706 w 405613"/>
              <a:gd name="connsiteY6" fmla="*/ 282845 h 403441"/>
              <a:gd name="connsiteX7" fmla="*/ 66314 w 405613"/>
              <a:gd name="connsiteY7" fmla="*/ 357029 h 403441"/>
              <a:gd name="connsiteX8" fmla="*/ 117154 w 405613"/>
              <a:gd name="connsiteY8" fmla="*/ 380611 h 403441"/>
              <a:gd name="connsiteX9" fmla="*/ 211382 w 405613"/>
              <a:gd name="connsiteY9" fmla="*/ 397253 h 403441"/>
              <a:gd name="connsiteX10" fmla="*/ 339265 w 405613"/>
              <a:gd name="connsiteY10" fmla="*/ 403441 h 403441"/>
              <a:gd name="connsiteX11" fmla="*/ 396579 w 405613"/>
              <a:gd name="connsiteY11" fmla="*/ 393984 h 403441"/>
              <a:gd name="connsiteX12" fmla="*/ 405613 w 405613"/>
              <a:gd name="connsiteY12" fmla="*/ 380476 h 403441"/>
              <a:gd name="connsiteX13" fmla="*/ 396706 w 405613"/>
              <a:gd name="connsiteY13" fmla="*/ 309039 h 403441"/>
              <a:gd name="connsiteX14" fmla="*/ 391740 w 405613"/>
              <a:gd name="connsiteY14" fmla="*/ 258815 h 403441"/>
              <a:gd name="connsiteX15" fmla="*/ 317506 w 405613"/>
              <a:gd name="connsiteY15" fmla="*/ 242364 h 403441"/>
              <a:gd name="connsiteX16" fmla="*/ 286550 w 405613"/>
              <a:gd name="connsiteY16" fmla="*/ 220933 h 403441"/>
              <a:gd name="connsiteX17" fmla="*/ 236216 w 405613"/>
              <a:gd name="connsiteY17" fmla="*/ 166415 h 403441"/>
              <a:gd name="connsiteX18" fmla="*/ 158538 w 405613"/>
              <a:gd name="connsiteY18" fmla="*/ 113584 h 403441"/>
              <a:gd name="connsiteX19" fmla="*/ 117481 w 405613"/>
              <a:gd name="connsiteY19" fmla="*/ 89964 h 403441"/>
              <a:gd name="connsiteX20" fmla="*/ 41608 w 405613"/>
              <a:gd name="connsiteY20" fmla="*/ 0 h 403441"/>
              <a:gd name="connsiteX21" fmla="*/ 0 w 405613"/>
              <a:gd name="connsiteY21" fmla="*/ 18129 h 403441"/>
              <a:gd name="connsiteX0" fmla="*/ 0 w 405613"/>
              <a:gd name="connsiteY0" fmla="*/ 18129 h 403441"/>
              <a:gd name="connsiteX1" fmla="*/ 50126 w 405613"/>
              <a:gd name="connsiteY1" fmla="*/ 85541 h 403441"/>
              <a:gd name="connsiteX2" fmla="*/ 54700 w 405613"/>
              <a:gd name="connsiteY2" fmla="*/ 154829 h 403441"/>
              <a:gd name="connsiteX3" fmla="*/ 55040 w 405613"/>
              <a:gd name="connsiteY3" fmla="*/ 206645 h 403441"/>
              <a:gd name="connsiteX4" fmla="*/ 43663 w 405613"/>
              <a:gd name="connsiteY4" fmla="*/ 266176 h 403441"/>
              <a:gd name="connsiteX5" fmla="*/ 12706 w 405613"/>
              <a:gd name="connsiteY5" fmla="*/ 282845 h 403441"/>
              <a:gd name="connsiteX6" fmla="*/ 66314 w 405613"/>
              <a:gd name="connsiteY6" fmla="*/ 357029 h 403441"/>
              <a:gd name="connsiteX7" fmla="*/ 117154 w 405613"/>
              <a:gd name="connsiteY7" fmla="*/ 380611 h 403441"/>
              <a:gd name="connsiteX8" fmla="*/ 211382 w 405613"/>
              <a:gd name="connsiteY8" fmla="*/ 397253 h 403441"/>
              <a:gd name="connsiteX9" fmla="*/ 339265 w 405613"/>
              <a:gd name="connsiteY9" fmla="*/ 403441 h 403441"/>
              <a:gd name="connsiteX10" fmla="*/ 396579 w 405613"/>
              <a:gd name="connsiteY10" fmla="*/ 393984 h 403441"/>
              <a:gd name="connsiteX11" fmla="*/ 405613 w 405613"/>
              <a:gd name="connsiteY11" fmla="*/ 380476 h 403441"/>
              <a:gd name="connsiteX12" fmla="*/ 396706 w 405613"/>
              <a:gd name="connsiteY12" fmla="*/ 309039 h 403441"/>
              <a:gd name="connsiteX13" fmla="*/ 391740 w 405613"/>
              <a:gd name="connsiteY13" fmla="*/ 258815 h 403441"/>
              <a:gd name="connsiteX14" fmla="*/ 317506 w 405613"/>
              <a:gd name="connsiteY14" fmla="*/ 242364 h 403441"/>
              <a:gd name="connsiteX15" fmla="*/ 286550 w 405613"/>
              <a:gd name="connsiteY15" fmla="*/ 220933 h 403441"/>
              <a:gd name="connsiteX16" fmla="*/ 236216 w 405613"/>
              <a:gd name="connsiteY16" fmla="*/ 166415 h 403441"/>
              <a:gd name="connsiteX17" fmla="*/ 158538 w 405613"/>
              <a:gd name="connsiteY17" fmla="*/ 113584 h 403441"/>
              <a:gd name="connsiteX18" fmla="*/ 117481 w 405613"/>
              <a:gd name="connsiteY18" fmla="*/ 89964 h 403441"/>
              <a:gd name="connsiteX19" fmla="*/ 41608 w 405613"/>
              <a:gd name="connsiteY19" fmla="*/ 0 h 403441"/>
              <a:gd name="connsiteX20" fmla="*/ 0 w 405613"/>
              <a:gd name="connsiteY20" fmla="*/ 18129 h 403441"/>
              <a:gd name="connsiteX0" fmla="*/ 0 w 405613"/>
              <a:gd name="connsiteY0" fmla="*/ 16778 h 402090"/>
              <a:gd name="connsiteX1" fmla="*/ 50126 w 405613"/>
              <a:gd name="connsiteY1" fmla="*/ 84190 h 402090"/>
              <a:gd name="connsiteX2" fmla="*/ 54700 w 405613"/>
              <a:gd name="connsiteY2" fmla="*/ 153478 h 402090"/>
              <a:gd name="connsiteX3" fmla="*/ 55040 w 405613"/>
              <a:gd name="connsiteY3" fmla="*/ 205294 h 402090"/>
              <a:gd name="connsiteX4" fmla="*/ 43663 w 405613"/>
              <a:gd name="connsiteY4" fmla="*/ 264825 h 402090"/>
              <a:gd name="connsiteX5" fmla="*/ 12706 w 405613"/>
              <a:gd name="connsiteY5" fmla="*/ 281494 h 402090"/>
              <a:gd name="connsiteX6" fmla="*/ 66314 w 405613"/>
              <a:gd name="connsiteY6" fmla="*/ 355678 h 402090"/>
              <a:gd name="connsiteX7" fmla="*/ 117154 w 405613"/>
              <a:gd name="connsiteY7" fmla="*/ 379260 h 402090"/>
              <a:gd name="connsiteX8" fmla="*/ 211382 w 405613"/>
              <a:gd name="connsiteY8" fmla="*/ 395902 h 402090"/>
              <a:gd name="connsiteX9" fmla="*/ 339265 w 405613"/>
              <a:gd name="connsiteY9" fmla="*/ 402090 h 402090"/>
              <a:gd name="connsiteX10" fmla="*/ 396579 w 405613"/>
              <a:gd name="connsiteY10" fmla="*/ 392633 h 402090"/>
              <a:gd name="connsiteX11" fmla="*/ 405613 w 405613"/>
              <a:gd name="connsiteY11" fmla="*/ 379125 h 402090"/>
              <a:gd name="connsiteX12" fmla="*/ 396706 w 405613"/>
              <a:gd name="connsiteY12" fmla="*/ 307688 h 402090"/>
              <a:gd name="connsiteX13" fmla="*/ 391740 w 405613"/>
              <a:gd name="connsiteY13" fmla="*/ 257464 h 402090"/>
              <a:gd name="connsiteX14" fmla="*/ 317506 w 405613"/>
              <a:gd name="connsiteY14" fmla="*/ 241013 h 402090"/>
              <a:gd name="connsiteX15" fmla="*/ 286550 w 405613"/>
              <a:gd name="connsiteY15" fmla="*/ 219582 h 402090"/>
              <a:gd name="connsiteX16" fmla="*/ 236216 w 405613"/>
              <a:gd name="connsiteY16" fmla="*/ 165064 h 402090"/>
              <a:gd name="connsiteX17" fmla="*/ 158538 w 405613"/>
              <a:gd name="connsiteY17" fmla="*/ 112233 h 402090"/>
              <a:gd name="connsiteX18" fmla="*/ 117481 w 405613"/>
              <a:gd name="connsiteY18" fmla="*/ 88613 h 402090"/>
              <a:gd name="connsiteX19" fmla="*/ 46698 w 405613"/>
              <a:gd name="connsiteY19" fmla="*/ 0 h 402090"/>
              <a:gd name="connsiteX20" fmla="*/ 0 w 405613"/>
              <a:gd name="connsiteY20" fmla="*/ 16778 h 402090"/>
              <a:gd name="connsiteX0" fmla="*/ 0 w 432336"/>
              <a:gd name="connsiteY0" fmla="*/ 24883 h 402090"/>
              <a:gd name="connsiteX1" fmla="*/ 76849 w 432336"/>
              <a:gd name="connsiteY1" fmla="*/ 84190 h 402090"/>
              <a:gd name="connsiteX2" fmla="*/ 81423 w 432336"/>
              <a:gd name="connsiteY2" fmla="*/ 153478 h 402090"/>
              <a:gd name="connsiteX3" fmla="*/ 81763 w 432336"/>
              <a:gd name="connsiteY3" fmla="*/ 205294 h 402090"/>
              <a:gd name="connsiteX4" fmla="*/ 70386 w 432336"/>
              <a:gd name="connsiteY4" fmla="*/ 264825 h 402090"/>
              <a:gd name="connsiteX5" fmla="*/ 39429 w 432336"/>
              <a:gd name="connsiteY5" fmla="*/ 281494 h 402090"/>
              <a:gd name="connsiteX6" fmla="*/ 93037 w 432336"/>
              <a:gd name="connsiteY6" fmla="*/ 355678 h 402090"/>
              <a:gd name="connsiteX7" fmla="*/ 143877 w 432336"/>
              <a:gd name="connsiteY7" fmla="*/ 379260 h 402090"/>
              <a:gd name="connsiteX8" fmla="*/ 238105 w 432336"/>
              <a:gd name="connsiteY8" fmla="*/ 395902 h 402090"/>
              <a:gd name="connsiteX9" fmla="*/ 365988 w 432336"/>
              <a:gd name="connsiteY9" fmla="*/ 402090 h 402090"/>
              <a:gd name="connsiteX10" fmla="*/ 423302 w 432336"/>
              <a:gd name="connsiteY10" fmla="*/ 392633 h 402090"/>
              <a:gd name="connsiteX11" fmla="*/ 432336 w 432336"/>
              <a:gd name="connsiteY11" fmla="*/ 379125 h 402090"/>
              <a:gd name="connsiteX12" fmla="*/ 423429 w 432336"/>
              <a:gd name="connsiteY12" fmla="*/ 307688 h 402090"/>
              <a:gd name="connsiteX13" fmla="*/ 418463 w 432336"/>
              <a:gd name="connsiteY13" fmla="*/ 257464 h 402090"/>
              <a:gd name="connsiteX14" fmla="*/ 344229 w 432336"/>
              <a:gd name="connsiteY14" fmla="*/ 241013 h 402090"/>
              <a:gd name="connsiteX15" fmla="*/ 313273 w 432336"/>
              <a:gd name="connsiteY15" fmla="*/ 219582 h 402090"/>
              <a:gd name="connsiteX16" fmla="*/ 262939 w 432336"/>
              <a:gd name="connsiteY16" fmla="*/ 165064 h 402090"/>
              <a:gd name="connsiteX17" fmla="*/ 185261 w 432336"/>
              <a:gd name="connsiteY17" fmla="*/ 112233 h 402090"/>
              <a:gd name="connsiteX18" fmla="*/ 144204 w 432336"/>
              <a:gd name="connsiteY18" fmla="*/ 88613 h 402090"/>
              <a:gd name="connsiteX19" fmla="*/ 73421 w 432336"/>
              <a:gd name="connsiteY19" fmla="*/ 0 h 402090"/>
              <a:gd name="connsiteX20" fmla="*/ 0 w 432336"/>
              <a:gd name="connsiteY20" fmla="*/ 24883 h 402090"/>
              <a:gd name="connsiteX0" fmla="*/ 0 w 432336"/>
              <a:gd name="connsiteY0" fmla="*/ 24883 h 402090"/>
              <a:gd name="connsiteX1" fmla="*/ 57761 w 432336"/>
              <a:gd name="connsiteY1" fmla="*/ 89593 h 402090"/>
              <a:gd name="connsiteX2" fmla="*/ 81423 w 432336"/>
              <a:gd name="connsiteY2" fmla="*/ 153478 h 402090"/>
              <a:gd name="connsiteX3" fmla="*/ 81763 w 432336"/>
              <a:gd name="connsiteY3" fmla="*/ 205294 h 402090"/>
              <a:gd name="connsiteX4" fmla="*/ 70386 w 432336"/>
              <a:gd name="connsiteY4" fmla="*/ 264825 h 402090"/>
              <a:gd name="connsiteX5" fmla="*/ 39429 w 432336"/>
              <a:gd name="connsiteY5" fmla="*/ 281494 h 402090"/>
              <a:gd name="connsiteX6" fmla="*/ 93037 w 432336"/>
              <a:gd name="connsiteY6" fmla="*/ 355678 h 402090"/>
              <a:gd name="connsiteX7" fmla="*/ 143877 w 432336"/>
              <a:gd name="connsiteY7" fmla="*/ 379260 h 402090"/>
              <a:gd name="connsiteX8" fmla="*/ 238105 w 432336"/>
              <a:gd name="connsiteY8" fmla="*/ 395902 h 402090"/>
              <a:gd name="connsiteX9" fmla="*/ 365988 w 432336"/>
              <a:gd name="connsiteY9" fmla="*/ 402090 h 402090"/>
              <a:gd name="connsiteX10" fmla="*/ 423302 w 432336"/>
              <a:gd name="connsiteY10" fmla="*/ 392633 h 402090"/>
              <a:gd name="connsiteX11" fmla="*/ 432336 w 432336"/>
              <a:gd name="connsiteY11" fmla="*/ 379125 h 402090"/>
              <a:gd name="connsiteX12" fmla="*/ 423429 w 432336"/>
              <a:gd name="connsiteY12" fmla="*/ 307688 h 402090"/>
              <a:gd name="connsiteX13" fmla="*/ 418463 w 432336"/>
              <a:gd name="connsiteY13" fmla="*/ 257464 h 402090"/>
              <a:gd name="connsiteX14" fmla="*/ 344229 w 432336"/>
              <a:gd name="connsiteY14" fmla="*/ 241013 h 402090"/>
              <a:gd name="connsiteX15" fmla="*/ 313273 w 432336"/>
              <a:gd name="connsiteY15" fmla="*/ 219582 h 402090"/>
              <a:gd name="connsiteX16" fmla="*/ 262939 w 432336"/>
              <a:gd name="connsiteY16" fmla="*/ 165064 h 402090"/>
              <a:gd name="connsiteX17" fmla="*/ 185261 w 432336"/>
              <a:gd name="connsiteY17" fmla="*/ 112233 h 402090"/>
              <a:gd name="connsiteX18" fmla="*/ 144204 w 432336"/>
              <a:gd name="connsiteY18" fmla="*/ 88613 h 402090"/>
              <a:gd name="connsiteX19" fmla="*/ 73421 w 432336"/>
              <a:gd name="connsiteY19" fmla="*/ 0 h 402090"/>
              <a:gd name="connsiteX20" fmla="*/ 0 w 432336"/>
              <a:gd name="connsiteY20" fmla="*/ 24883 h 402090"/>
              <a:gd name="connsiteX0" fmla="*/ 0 w 432336"/>
              <a:gd name="connsiteY0" fmla="*/ 24883 h 402090"/>
              <a:gd name="connsiteX1" fmla="*/ 57761 w 432336"/>
              <a:gd name="connsiteY1" fmla="*/ 89593 h 402090"/>
              <a:gd name="connsiteX2" fmla="*/ 81423 w 432336"/>
              <a:gd name="connsiteY2" fmla="*/ 153478 h 402090"/>
              <a:gd name="connsiteX3" fmla="*/ 81763 w 432336"/>
              <a:gd name="connsiteY3" fmla="*/ 205294 h 402090"/>
              <a:gd name="connsiteX4" fmla="*/ 70386 w 432336"/>
              <a:gd name="connsiteY4" fmla="*/ 264825 h 402090"/>
              <a:gd name="connsiteX5" fmla="*/ 39429 w 432336"/>
              <a:gd name="connsiteY5" fmla="*/ 281494 h 402090"/>
              <a:gd name="connsiteX6" fmla="*/ 93037 w 432336"/>
              <a:gd name="connsiteY6" fmla="*/ 355678 h 402090"/>
              <a:gd name="connsiteX7" fmla="*/ 143877 w 432336"/>
              <a:gd name="connsiteY7" fmla="*/ 379260 h 402090"/>
              <a:gd name="connsiteX8" fmla="*/ 238105 w 432336"/>
              <a:gd name="connsiteY8" fmla="*/ 395902 h 402090"/>
              <a:gd name="connsiteX9" fmla="*/ 365988 w 432336"/>
              <a:gd name="connsiteY9" fmla="*/ 402090 h 402090"/>
              <a:gd name="connsiteX10" fmla="*/ 423302 w 432336"/>
              <a:gd name="connsiteY10" fmla="*/ 392633 h 402090"/>
              <a:gd name="connsiteX11" fmla="*/ 432336 w 432336"/>
              <a:gd name="connsiteY11" fmla="*/ 379125 h 402090"/>
              <a:gd name="connsiteX12" fmla="*/ 423429 w 432336"/>
              <a:gd name="connsiteY12" fmla="*/ 307688 h 402090"/>
              <a:gd name="connsiteX13" fmla="*/ 418463 w 432336"/>
              <a:gd name="connsiteY13" fmla="*/ 276376 h 402090"/>
              <a:gd name="connsiteX14" fmla="*/ 344229 w 432336"/>
              <a:gd name="connsiteY14" fmla="*/ 241013 h 402090"/>
              <a:gd name="connsiteX15" fmla="*/ 313273 w 432336"/>
              <a:gd name="connsiteY15" fmla="*/ 219582 h 402090"/>
              <a:gd name="connsiteX16" fmla="*/ 262939 w 432336"/>
              <a:gd name="connsiteY16" fmla="*/ 165064 h 402090"/>
              <a:gd name="connsiteX17" fmla="*/ 185261 w 432336"/>
              <a:gd name="connsiteY17" fmla="*/ 112233 h 402090"/>
              <a:gd name="connsiteX18" fmla="*/ 144204 w 432336"/>
              <a:gd name="connsiteY18" fmla="*/ 88613 h 402090"/>
              <a:gd name="connsiteX19" fmla="*/ 73421 w 432336"/>
              <a:gd name="connsiteY19" fmla="*/ 0 h 402090"/>
              <a:gd name="connsiteX20" fmla="*/ 0 w 432336"/>
              <a:gd name="connsiteY20" fmla="*/ 24883 h 402090"/>
              <a:gd name="connsiteX0" fmla="*/ 0 w 423429"/>
              <a:gd name="connsiteY0" fmla="*/ 24883 h 402090"/>
              <a:gd name="connsiteX1" fmla="*/ 57761 w 423429"/>
              <a:gd name="connsiteY1" fmla="*/ 89593 h 402090"/>
              <a:gd name="connsiteX2" fmla="*/ 81423 w 423429"/>
              <a:gd name="connsiteY2" fmla="*/ 153478 h 402090"/>
              <a:gd name="connsiteX3" fmla="*/ 81763 w 423429"/>
              <a:gd name="connsiteY3" fmla="*/ 205294 h 402090"/>
              <a:gd name="connsiteX4" fmla="*/ 70386 w 423429"/>
              <a:gd name="connsiteY4" fmla="*/ 264825 h 402090"/>
              <a:gd name="connsiteX5" fmla="*/ 39429 w 423429"/>
              <a:gd name="connsiteY5" fmla="*/ 281494 h 402090"/>
              <a:gd name="connsiteX6" fmla="*/ 93037 w 423429"/>
              <a:gd name="connsiteY6" fmla="*/ 355678 h 402090"/>
              <a:gd name="connsiteX7" fmla="*/ 143877 w 423429"/>
              <a:gd name="connsiteY7" fmla="*/ 379260 h 402090"/>
              <a:gd name="connsiteX8" fmla="*/ 238105 w 423429"/>
              <a:gd name="connsiteY8" fmla="*/ 395902 h 402090"/>
              <a:gd name="connsiteX9" fmla="*/ 365988 w 423429"/>
              <a:gd name="connsiteY9" fmla="*/ 402090 h 402090"/>
              <a:gd name="connsiteX10" fmla="*/ 423302 w 423429"/>
              <a:gd name="connsiteY10" fmla="*/ 392633 h 402090"/>
              <a:gd name="connsiteX11" fmla="*/ 419611 w 423429"/>
              <a:gd name="connsiteY11" fmla="*/ 385879 h 402090"/>
              <a:gd name="connsiteX12" fmla="*/ 423429 w 423429"/>
              <a:gd name="connsiteY12" fmla="*/ 307688 h 402090"/>
              <a:gd name="connsiteX13" fmla="*/ 418463 w 423429"/>
              <a:gd name="connsiteY13" fmla="*/ 276376 h 402090"/>
              <a:gd name="connsiteX14" fmla="*/ 344229 w 423429"/>
              <a:gd name="connsiteY14" fmla="*/ 241013 h 402090"/>
              <a:gd name="connsiteX15" fmla="*/ 313273 w 423429"/>
              <a:gd name="connsiteY15" fmla="*/ 219582 h 402090"/>
              <a:gd name="connsiteX16" fmla="*/ 262939 w 423429"/>
              <a:gd name="connsiteY16" fmla="*/ 165064 h 402090"/>
              <a:gd name="connsiteX17" fmla="*/ 185261 w 423429"/>
              <a:gd name="connsiteY17" fmla="*/ 112233 h 402090"/>
              <a:gd name="connsiteX18" fmla="*/ 144204 w 423429"/>
              <a:gd name="connsiteY18" fmla="*/ 88613 h 402090"/>
              <a:gd name="connsiteX19" fmla="*/ 73421 w 423429"/>
              <a:gd name="connsiteY19" fmla="*/ 0 h 402090"/>
              <a:gd name="connsiteX20" fmla="*/ 0 w 423429"/>
              <a:gd name="connsiteY20" fmla="*/ 24883 h 40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429" h="402090">
                <a:moveTo>
                  <a:pt x="0" y="24883"/>
                </a:moveTo>
                <a:lnTo>
                  <a:pt x="57761" y="89593"/>
                </a:lnTo>
                <a:lnTo>
                  <a:pt x="81423" y="153478"/>
                </a:lnTo>
                <a:cubicBezTo>
                  <a:pt x="82242" y="173662"/>
                  <a:pt x="83603" y="186736"/>
                  <a:pt x="81763" y="205294"/>
                </a:cubicBezTo>
                <a:lnTo>
                  <a:pt x="70386" y="264825"/>
                </a:lnTo>
                <a:lnTo>
                  <a:pt x="39429" y="281494"/>
                </a:lnTo>
                <a:lnTo>
                  <a:pt x="93037" y="355678"/>
                </a:lnTo>
                <a:lnTo>
                  <a:pt x="143877" y="379260"/>
                </a:lnTo>
                <a:lnTo>
                  <a:pt x="238105" y="395902"/>
                </a:lnTo>
                <a:lnTo>
                  <a:pt x="365988" y="402090"/>
                </a:lnTo>
                <a:lnTo>
                  <a:pt x="423302" y="392633"/>
                </a:lnTo>
                <a:lnTo>
                  <a:pt x="419611" y="385879"/>
                </a:lnTo>
                <a:lnTo>
                  <a:pt x="423429" y="307688"/>
                </a:lnTo>
                <a:cubicBezTo>
                  <a:pt x="423470" y="288695"/>
                  <a:pt x="418422" y="295369"/>
                  <a:pt x="418463" y="276376"/>
                </a:cubicBezTo>
                <a:lnTo>
                  <a:pt x="344229" y="241013"/>
                </a:lnTo>
                <a:lnTo>
                  <a:pt x="313273" y="219582"/>
                </a:lnTo>
                <a:lnTo>
                  <a:pt x="262939" y="165064"/>
                </a:lnTo>
                <a:lnTo>
                  <a:pt x="185261" y="112233"/>
                </a:lnTo>
                <a:lnTo>
                  <a:pt x="144204" y="88613"/>
                </a:lnTo>
                <a:lnTo>
                  <a:pt x="73421" y="0"/>
                </a:lnTo>
                <a:lnTo>
                  <a:pt x="0" y="24883"/>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F56C20-E053-4245-A91A-E9539A8217C1}"/>
              </a:ext>
            </a:extLst>
          </p:cNvPr>
          <p:cNvSpPr/>
          <p:nvPr/>
        </p:nvSpPr>
        <p:spPr>
          <a:xfrm>
            <a:off x="4119252" y="2394846"/>
            <a:ext cx="1838395" cy="1215936"/>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41147-8320-46DF-87ED-453883F816EF}"/>
              </a:ext>
            </a:extLst>
          </p:cNvPr>
          <p:cNvSpPr txBox="1"/>
          <p:nvPr/>
        </p:nvSpPr>
        <p:spPr>
          <a:xfrm>
            <a:off x="8431981" y="1116505"/>
            <a:ext cx="3630388" cy="5524855"/>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PFAS Preferential Flow Path: St Peter Aquifer</a:t>
            </a: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From ODS, PFAS-impacted waters may flow to the east via Raleigh Creek towards the Ideal Avenue Wetland Complex (IAWC) as well as through the Quaternary and Platteville Aquifers.  </a:t>
            </a:r>
          </a:p>
          <a:p>
            <a:pPr algn="ct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approximate eastern-most edge of the Platteville-Glenwood Formation is located immediately to the west of the IAWC. This position of the edge of the aquitard overlying the St Peter Aquifer may allow for PFAS-impacted waters from </a:t>
            </a:r>
            <a:r>
              <a:rPr lang="en-US" sz="1200" u="sng" dirty="0">
                <a:latin typeface="Arial" panose="020B0604020202020204" pitchFamily="34" charset="0"/>
                <a:cs typeface="Arial" panose="020B0604020202020204" pitchFamily="34" charset="0"/>
              </a:rPr>
              <a:t>three</a:t>
            </a:r>
            <a:r>
              <a:rPr lang="en-US" sz="1200" dirty="0">
                <a:latin typeface="Arial" panose="020B0604020202020204" pitchFamily="34" charset="0"/>
                <a:cs typeface="Arial" panose="020B0604020202020204" pitchFamily="34" charset="0"/>
              </a:rPr>
              <a:t> potential overlying sources: </a:t>
            </a: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marL="228600" indent="-228600" algn="ctr" defTabSz="1063460" fontAlgn="auto">
              <a:spcBef>
                <a:spcPts val="0"/>
              </a:spcBef>
              <a:spcAft>
                <a:spcPts val="0"/>
              </a:spcAft>
              <a:buAutoNum type="arabicParenR"/>
              <a:defRPr/>
            </a:pPr>
            <a:r>
              <a:rPr lang="en-US" sz="1200" b="1" dirty="0">
                <a:solidFill>
                  <a:srgbClr val="00B0F0"/>
                </a:solidFill>
                <a:latin typeface="Arial" panose="020B0604020202020204" pitchFamily="34" charset="0"/>
                <a:cs typeface="Arial" panose="020B0604020202020204" pitchFamily="34" charset="0"/>
              </a:rPr>
              <a:t>Impacted surface water from Raleigh Creek and the IAWC system infiltrating downward, </a:t>
            </a:r>
          </a:p>
          <a:p>
            <a:pPr marL="228600" indent="-228600" algn="ctr" defTabSz="1063460" fontAlgn="auto">
              <a:spcBef>
                <a:spcPts val="0"/>
              </a:spcBef>
              <a:spcAft>
                <a:spcPts val="0"/>
              </a:spcAft>
              <a:buAutoNum type="arabicParenR"/>
              <a:defRPr/>
            </a:pPr>
            <a:endParaRPr lang="en-US" sz="1000" b="1" dirty="0">
              <a:solidFill>
                <a:srgbClr val="203864"/>
              </a:solidFill>
              <a:latin typeface="Arial" panose="020B0604020202020204" pitchFamily="34" charset="0"/>
              <a:cs typeface="Arial" panose="020B0604020202020204" pitchFamily="34" charset="0"/>
            </a:endParaRPr>
          </a:p>
          <a:p>
            <a:pPr marL="228600" indent="-228600" algn="ctr" defTabSz="1063460" fontAlgn="auto">
              <a:spcBef>
                <a:spcPts val="0"/>
              </a:spcBef>
              <a:spcAft>
                <a:spcPts val="0"/>
              </a:spcAft>
              <a:buAutoNum type="arabicParenR"/>
              <a:defRPr/>
            </a:pPr>
            <a:r>
              <a:rPr lang="en-US" sz="1200" b="1" dirty="0">
                <a:solidFill>
                  <a:srgbClr val="203864"/>
                </a:solidFill>
                <a:latin typeface="Arial" panose="020B0604020202020204" pitchFamily="34" charset="0"/>
                <a:cs typeface="Arial" panose="020B0604020202020204" pitchFamily="34" charset="0"/>
              </a:rPr>
              <a:t>Impacted groundwater in the quaternary aquifers flowing from the west, and </a:t>
            </a:r>
          </a:p>
          <a:p>
            <a:pPr marL="228600" indent="-228600" algn="ctr" defTabSz="1063460" fontAlgn="auto">
              <a:spcBef>
                <a:spcPts val="0"/>
              </a:spcBef>
              <a:spcAft>
                <a:spcPts val="0"/>
              </a:spcAft>
              <a:buAutoNum type="arabicParenR"/>
              <a:defRPr/>
            </a:pPr>
            <a:endParaRPr lang="en-US" sz="1000" b="1" dirty="0">
              <a:solidFill>
                <a:srgbClr val="548235"/>
              </a:solidFill>
              <a:latin typeface="Arial" panose="020B0604020202020204" pitchFamily="34" charset="0"/>
              <a:cs typeface="Arial" panose="020B0604020202020204" pitchFamily="34" charset="0"/>
            </a:endParaRPr>
          </a:p>
          <a:p>
            <a:pPr marL="228600" indent="-228600" algn="ctr" defTabSz="1063460" fontAlgn="auto">
              <a:spcBef>
                <a:spcPts val="0"/>
              </a:spcBef>
              <a:spcAft>
                <a:spcPts val="0"/>
              </a:spcAft>
              <a:buAutoNum type="arabicParenR"/>
              <a:defRPr/>
            </a:pPr>
            <a:r>
              <a:rPr lang="en-US" sz="1200" b="1" dirty="0">
                <a:solidFill>
                  <a:srgbClr val="548235"/>
                </a:solidFill>
                <a:latin typeface="Arial" panose="020B0604020202020204" pitchFamily="34" charset="0"/>
                <a:cs typeface="Arial" panose="020B0604020202020204" pitchFamily="34" charset="0"/>
              </a:rPr>
              <a:t>Impacted groundwater exiting the Platteville Aquifer. </a:t>
            </a: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 </a:t>
            </a:r>
            <a:endParaRPr lang="en-US" sz="9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Because of the effective groundwater divide within the St Peter aquifer under the approximate location of the edge the Platteville-Glenwood Formation, PFAS-impacted waters in the St Peter aquifer may then continue to the southeast </a:t>
            </a:r>
            <a:r>
              <a:rPr lang="en-US" sz="1200" u="sng" dirty="0">
                <a:latin typeface="Arial" panose="020B0604020202020204" pitchFamily="34" charset="0"/>
                <a:cs typeface="Arial" panose="020B0604020202020204" pitchFamily="34" charset="0"/>
              </a:rPr>
              <a:t>and</a:t>
            </a:r>
            <a:r>
              <a:rPr lang="en-US" sz="1200" dirty="0">
                <a:latin typeface="Arial" panose="020B0604020202020204" pitchFamily="34" charset="0"/>
                <a:cs typeface="Arial" panose="020B0604020202020204" pitchFamily="34" charset="0"/>
              </a:rPr>
              <a:t> the southwest, as shown on the next slide in cross-section C-C’.</a:t>
            </a:r>
            <a:endParaRPr lang="en-US" sz="1400" dirty="0">
              <a:latin typeface="Arial" panose="020B0604020202020204" pitchFamily="34" charset="0"/>
              <a:cs typeface="Arial" panose="020B0604020202020204" pitchFamily="34" charset="0"/>
            </a:endParaRPr>
          </a:p>
        </p:txBody>
      </p:sp>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a:defRPr/>
              </a:pPr>
              <a:r>
                <a:rPr lang="en-US" sz="1400" b="1" dirty="0">
                  <a:solidFill>
                    <a:schemeClr val="bg1"/>
                  </a:solidFill>
                  <a:latin typeface="Arial" panose="020B0604020202020204" pitchFamily="34" charset="0"/>
                  <a:cs typeface="Arial" panose="020B0604020202020204" pitchFamily="34" charset="0"/>
                </a:rPr>
                <a:t>St Peter Aquifer: PFAS Preferential Flow Path from Source</a:t>
              </a:r>
            </a:p>
          </p:txBody>
        </p:sp>
      </p:grpSp>
      <p:cxnSp>
        <p:nvCxnSpPr>
          <p:cNvPr id="147" name="Straight Arrow Connector 146">
            <a:extLst>
              <a:ext uri="{FF2B5EF4-FFF2-40B4-BE49-F238E27FC236}">
                <a16:creationId xmlns:a16="http://schemas.microsoft.com/office/drawing/2014/main" id="{F3D61069-5D4B-4F92-AF96-799371986562}"/>
              </a:ext>
            </a:extLst>
          </p:cNvPr>
          <p:cNvCxnSpPr>
            <a:cxnSpLocks/>
          </p:cNvCxnSpPr>
          <p:nvPr/>
        </p:nvCxnSpPr>
        <p:spPr>
          <a:xfrm>
            <a:off x="5465965" y="3209750"/>
            <a:ext cx="630035" cy="540182"/>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4A8E22CE-37D4-42ED-B2FF-768F4CE0B611}"/>
              </a:ext>
            </a:extLst>
          </p:cNvPr>
          <p:cNvCxnSpPr>
            <a:cxnSpLocks/>
          </p:cNvCxnSpPr>
          <p:nvPr/>
        </p:nvCxnSpPr>
        <p:spPr>
          <a:xfrm>
            <a:off x="5188936" y="3493533"/>
            <a:ext cx="306993" cy="764142"/>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0E15273-4D7E-4DF6-959E-2AF1F5C644EE}"/>
              </a:ext>
            </a:extLst>
          </p:cNvPr>
          <p:cNvCxnSpPr>
            <a:cxnSpLocks/>
          </p:cNvCxnSpPr>
          <p:nvPr/>
        </p:nvCxnSpPr>
        <p:spPr>
          <a:xfrm flipH="1">
            <a:off x="4284373" y="3280505"/>
            <a:ext cx="559509" cy="533587"/>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893D5938-4A0F-4FBB-B981-569593D36CB6}"/>
              </a:ext>
            </a:extLst>
          </p:cNvPr>
          <p:cNvCxnSpPr>
            <a:cxnSpLocks/>
          </p:cNvCxnSpPr>
          <p:nvPr/>
        </p:nvCxnSpPr>
        <p:spPr>
          <a:xfrm>
            <a:off x="1384050" y="4979551"/>
            <a:ext cx="533714" cy="113548"/>
          </a:xfrm>
          <a:prstGeom prst="straightConnector1">
            <a:avLst/>
          </a:prstGeom>
          <a:ln w="47625">
            <a:solidFill>
              <a:schemeClr val="accent6">
                <a:lumMod val="75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74FAE048-FF0E-48AC-8113-1DB98206A141}"/>
              </a:ext>
            </a:extLst>
          </p:cNvPr>
          <p:cNvCxnSpPr>
            <a:cxnSpLocks/>
          </p:cNvCxnSpPr>
          <p:nvPr/>
        </p:nvCxnSpPr>
        <p:spPr>
          <a:xfrm>
            <a:off x="2426297" y="5494472"/>
            <a:ext cx="0" cy="303678"/>
          </a:xfrm>
          <a:prstGeom prst="straightConnector1">
            <a:avLst/>
          </a:prstGeom>
          <a:ln w="34925">
            <a:solidFill>
              <a:srgbClr val="203864"/>
            </a:solidFill>
            <a:prstDash val="sysDot"/>
            <a:tailEnd type="triangle"/>
          </a:ln>
          <a:effectLst>
            <a:glow rad="63500">
              <a:schemeClr val="bg1">
                <a:alpha val="72000"/>
              </a:schemeClr>
            </a:glow>
          </a:effectLst>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8789E9B6-91E7-4FA2-9582-68A8B87D849B}"/>
              </a:ext>
            </a:extLst>
          </p:cNvPr>
          <p:cNvCxnSpPr>
            <a:cxnSpLocks/>
          </p:cNvCxnSpPr>
          <p:nvPr/>
        </p:nvCxnSpPr>
        <p:spPr>
          <a:xfrm>
            <a:off x="2144813" y="5939959"/>
            <a:ext cx="679564" cy="382472"/>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8A427BF5-D053-4616-B0A0-2B06E7BE0483}"/>
              </a:ext>
            </a:extLst>
          </p:cNvPr>
          <p:cNvCxnSpPr>
            <a:cxnSpLocks/>
          </p:cNvCxnSpPr>
          <p:nvPr/>
        </p:nvCxnSpPr>
        <p:spPr>
          <a:xfrm>
            <a:off x="1917764" y="5215704"/>
            <a:ext cx="0" cy="336940"/>
          </a:xfrm>
          <a:prstGeom prst="straightConnector1">
            <a:avLst/>
          </a:prstGeom>
          <a:ln w="34925">
            <a:solidFill>
              <a:schemeClr val="accent6">
                <a:lumMod val="75000"/>
              </a:schemeClr>
            </a:solidFill>
            <a:prstDash val="sysDot"/>
            <a:tailEnd type="triangle"/>
          </a:ln>
          <a:effectLst>
            <a:glow rad="63500">
              <a:schemeClr val="bg1">
                <a:alpha val="72000"/>
              </a:schemeClr>
            </a:glow>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6B8AC9E-6638-4B68-8AA1-7A2BC01DEE2A}"/>
              </a:ext>
            </a:extLst>
          </p:cNvPr>
          <p:cNvCxnSpPr>
            <a:cxnSpLocks/>
          </p:cNvCxnSpPr>
          <p:nvPr/>
        </p:nvCxnSpPr>
        <p:spPr>
          <a:xfrm>
            <a:off x="2184293" y="5234327"/>
            <a:ext cx="0" cy="356858"/>
          </a:xfrm>
          <a:prstGeom prst="straightConnector1">
            <a:avLst/>
          </a:prstGeom>
          <a:ln w="34925">
            <a:solidFill>
              <a:srgbClr val="00B0F0"/>
            </a:solidFill>
            <a:prstDash val="sysDot"/>
            <a:tailEnd type="triangle"/>
          </a:ln>
          <a:effectLst>
            <a:glow rad="63500">
              <a:schemeClr val="bg1">
                <a:alpha val="72000"/>
              </a:schemeClr>
            </a:glow>
          </a:effectLst>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8A7CF2DE-F3B9-47D6-A9F5-30C593E3A2F7}"/>
              </a:ext>
            </a:extLst>
          </p:cNvPr>
          <p:cNvCxnSpPr>
            <a:cxnSpLocks/>
          </p:cNvCxnSpPr>
          <p:nvPr/>
        </p:nvCxnSpPr>
        <p:spPr>
          <a:xfrm flipH="1">
            <a:off x="964627" y="5591185"/>
            <a:ext cx="604142" cy="393977"/>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728594E0-83EB-4C3A-964D-6833A72C94AA}"/>
              </a:ext>
            </a:extLst>
          </p:cNvPr>
          <p:cNvCxnSpPr>
            <a:cxnSpLocks/>
          </p:cNvCxnSpPr>
          <p:nvPr/>
        </p:nvCxnSpPr>
        <p:spPr>
          <a:xfrm>
            <a:off x="2746628" y="5629025"/>
            <a:ext cx="645176" cy="283606"/>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0950DCAF-427B-40E2-9EF6-F0350E28B4B0}"/>
              </a:ext>
            </a:extLst>
          </p:cNvPr>
          <p:cNvCxnSpPr>
            <a:cxnSpLocks/>
          </p:cNvCxnSpPr>
          <p:nvPr/>
        </p:nvCxnSpPr>
        <p:spPr>
          <a:xfrm>
            <a:off x="3009523" y="6191934"/>
            <a:ext cx="356004" cy="485282"/>
          </a:xfrm>
          <a:prstGeom prst="straightConnector1">
            <a:avLst/>
          </a:prstGeom>
          <a:ln w="47625">
            <a:solidFill>
              <a:srgbClr val="FFFF00"/>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60DDD1C-9938-491F-AFD8-51D159FE0CE3}"/>
              </a:ext>
            </a:extLst>
          </p:cNvPr>
          <p:cNvCxnSpPr>
            <a:cxnSpLocks/>
          </p:cNvCxnSpPr>
          <p:nvPr/>
        </p:nvCxnSpPr>
        <p:spPr>
          <a:xfrm>
            <a:off x="264610" y="4565114"/>
            <a:ext cx="566381" cy="202051"/>
          </a:xfrm>
          <a:prstGeom prst="straightConnector1">
            <a:avLst/>
          </a:prstGeom>
          <a:ln w="47625">
            <a:solidFill>
              <a:schemeClr val="accent1">
                <a:lumMod val="50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213679D-8A2F-43ED-9E82-CA25A934438A}"/>
              </a:ext>
            </a:extLst>
          </p:cNvPr>
          <p:cNvCxnSpPr>
            <a:cxnSpLocks/>
          </p:cNvCxnSpPr>
          <p:nvPr/>
        </p:nvCxnSpPr>
        <p:spPr>
          <a:xfrm>
            <a:off x="964627" y="4845918"/>
            <a:ext cx="0" cy="304659"/>
          </a:xfrm>
          <a:prstGeom prst="straightConnector1">
            <a:avLst/>
          </a:prstGeom>
          <a:ln w="34925">
            <a:solidFill>
              <a:schemeClr val="accent1">
                <a:lumMod val="50000"/>
              </a:schemeClr>
            </a:solidFill>
            <a:prstDash val="sysDot"/>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sp>
        <p:nvSpPr>
          <p:cNvPr id="221" name="Rounded Rectangle 5">
            <a:extLst>
              <a:ext uri="{FF2B5EF4-FFF2-40B4-BE49-F238E27FC236}">
                <a16:creationId xmlns:a16="http://schemas.microsoft.com/office/drawing/2014/main" id="{4E4B59DB-DE5C-4732-8F17-D1B8978A2054}"/>
              </a:ext>
            </a:extLst>
          </p:cNvPr>
          <p:cNvSpPr/>
          <p:nvPr/>
        </p:nvSpPr>
        <p:spPr>
          <a:xfrm>
            <a:off x="5773420" y="1144139"/>
            <a:ext cx="2515540" cy="409568"/>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Conceptual Preferential Flow Path: ODS to St Peter</a:t>
            </a:r>
          </a:p>
        </p:txBody>
      </p:sp>
      <p:sp>
        <p:nvSpPr>
          <p:cNvPr id="222" name="Rounded Rectangle 5">
            <a:extLst>
              <a:ext uri="{FF2B5EF4-FFF2-40B4-BE49-F238E27FC236}">
                <a16:creationId xmlns:a16="http://schemas.microsoft.com/office/drawing/2014/main" id="{9D802778-13E2-44EE-BE17-2A335C8FFC26}"/>
              </a:ext>
            </a:extLst>
          </p:cNvPr>
          <p:cNvSpPr/>
          <p:nvPr/>
        </p:nvSpPr>
        <p:spPr>
          <a:xfrm>
            <a:off x="1568769" y="4154993"/>
            <a:ext cx="2111948" cy="32647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Conceptual Flow Path: IAWC to St Peter</a:t>
            </a:r>
          </a:p>
        </p:txBody>
      </p:sp>
      <p:grpSp>
        <p:nvGrpSpPr>
          <p:cNvPr id="238" name="Group 237">
            <a:extLst>
              <a:ext uri="{FF2B5EF4-FFF2-40B4-BE49-F238E27FC236}">
                <a16:creationId xmlns:a16="http://schemas.microsoft.com/office/drawing/2014/main" id="{843E7A31-8714-4359-9269-FAAA5C9EC66C}"/>
              </a:ext>
            </a:extLst>
          </p:cNvPr>
          <p:cNvGrpSpPr/>
          <p:nvPr/>
        </p:nvGrpSpPr>
        <p:grpSpPr>
          <a:xfrm>
            <a:off x="3895348" y="4715955"/>
            <a:ext cx="4439763" cy="1978175"/>
            <a:chOff x="3876779" y="4757230"/>
            <a:chExt cx="3539324" cy="1978175"/>
          </a:xfrm>
        </p:grpSpPr>
        <p:grpSp>
          <p:nvGrpSpPr>
            <p:cNvPr id="224" name="Group 223">
              <a:extLst>
                <a:ext uri="{FF2B5EF4-FFF2-40B4-BE49-F238E27FC236}">
                  <a16:creationId xmlns:a16="http://schemas.microsoft.com/office/drawing/2014/main" id="{DA174691-8AE3-4967-B50C-66451D3B40C0}"/>
                </a:ext>
              </a:extLst>
            </p:cNvPr>
            <p:cNvGrpSpPr/>
            <p:nvPr/>
          </p:nvGrpSpPr>
          <p:grpSpPr>
            <a:xfrm>
              <a:off x="3876779" y="4757230"/>
              <a:ext cx="3539324" cy="1978175"/>
              <a:chOff x="4907292" y="4719130"/>
              <a:chExt cx="3539324" cy="1978175"/>
            </a:xfrm>
            <a:solidFill>
              <a:schemeClr val="bg1"/>
            </a:solidFill>
          </p:grpSpPr>
          <p:grpSp>
            <p:nvGrpSpPr>
              <p:cNvPr id="225" name="Group 224">
                <a:extLst>
                  <a:ext uri="{FF2B5EF4-FFF2-40B4-BE49-F238E27FC236}">
                    <a16:creationId xmlns:a16="http://schemas.microsoft.com/office/drawing/2014/main" id="{F5E24C35-E52A-4142-9985-6B1C5DDE558A}"/>
                  </a:ext>
                </a:extLst>
              </p:cNvPr>
              <p:cNvGrpSpPr/>
              <p:nvPr/>
            </p:nvGrpSpPr>
            <p:grpSpPr>
              <a:xfrm>
                <a:off x="4907292" y="4719130"/>
                <a:ext cx="3539324" cy="1978175"/>
                <a:chOff x="8537965" y="2779108"/>
                <a:chExt cx="3539324" cy="1978175"/>
              </a:xfrm>
              <a:grpFill/>
            </p:grpSpPr>
            <p:sp>
              <p:nvSpPr>
                <p:cNvPr id="230" name="Rectangle 229">
                  <a:extLst>
                    <a:ext uri="{FF2B5EF4-FFF2-40B4-BE49-F238E27FC236}">
                      <a16:creationId xmlns:a16="http://schemas.microsoft.com/office/drawing/2014/main" id="{20BB44E5-6705-425B-8171-7D79E7EDF2C6}"/>
                    </a:ext>
                  </a:extLst>
                </p:cNvPr>
                <p:cNvSpPr/>
                <p:nvPr/>
              </p:nvSpPr>
              <p:spPr>
                <a:xfrm>
                  <a:off x="8537965" y="2779108"/>
                  <a:ext cx="3539324" cy="1972346"/>
                </a:xfrm>
                <a:prstGeom prst="rect">
                  <a:avLst/>
                </a:prstGeom>
                <a:grp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9" name="Group 228">
                  <a:extLst>
                    <a:ext uri="{FF2B5EF4-FFF2-40B4-BE49-F238E27FC236}">
                      <a16:creationId xmlns:a16="http://schemas.microsoft.com/office/drawing/2014/main" id="{BDD3B97B-707B-4FC9-9504-E3175AF91ADE}"/>
                    </a:ext>
                  </a:extLst>
                </p:cNvPr>
                <p:cNvGrpSpPr/>
                <p:nvPr/>
              </p:nvGrpSpPr>
              <p:grpSpPr>
                <a:xfrm>
                  <a:off x="8592958" y="2779108"/>
                  <a:ext cx="2632561" cy="1978175"/>
                  <a:chOff x="8592958" y="2779108"/>
                  <a:chExt cx="2632561" cy="1978175"/>
                </a:xfrm>
                <a:grpFill/>
              </p:grpSpPr>
              <p:grpSp>
                <p:nvGrpSpPr>
                  <p:cNvPr id="231" name="Group 230">
                    <a:extLst>
                      <a:ext uri="{FF2B5EF4-FFF2-40B4-BE49-F238E27FC236}">
                        <a16:creationId xmlns:a16="http://schemas.microsoft.com/office/drawing/2014/main" id="{B4B89D7B-FE8D-42F4-A2D7-C3CD63F04402}"/>
                      </a:ext>
                    </a:extLst>
                  </p:cNvPr>
                  <p:cNvGrpSpPr/>
                  <p:nvPr/>
                </p:nvGrpSpPr>
                <p:grpSpPr>
                  <a:xfrm>
                    <a:off x="8805563" y="3033734"/>
                    <a:ext cx="2419956" cy="1723549"/>
                    <a:chOff x="8724801" y="633134"/>
                    <a:chExt cx="2419956" cy="1723549"/>
                  </a:xfrm>
                  <a:grpFill/>
                </p:grpSpPr>
                <p:cxnSp>
                  <p:nvCxnSpPr>
                    <p:cNvPr id="234" name="Straight Arrow Connector 233">
                      <a:extLst>
                        <a:ext uri="{FF2B5EF4-FFF2-40B4-BE49-F238E27FC236}">
                          <a16:creationId xmlns:a16="http://schemas.microsoft.com/office/drawing/2014/main" id="{95A234AE-E54A-410A-B09D-631AA638D807}"/>
                        </a:ext>
                      </a:extLst>
                    </p:cNvPr>
                    <p:cNvCxnSpPr>
                      <a:cxnSpLocks/>
                    </p:cNvCxnSpPr>
                    <p:nvPr/>
                  </p:nvCxnSpPr>
                  <p:spPr>
                    <a:xfrm>
                      <a:off x="8724801" y="946479"/>
                      <a:ext cx="248887" cy="126308"/>
                    </a:xfrm>
                    <a:prstGeom prst="straightConnector1">
                      <a:avLst/>
                    </a:prstGeom>
                    <a:grpFill/>
                    <a:ln w="31750">
                      <a:solidFill>
                        <a:schemeClr val="accent1">
                          <a:lumMod val="50000"/>
                        </a:schemeClr>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EEF13796-5A24-47E3-A220-858C3F9C5949}"/>
                        </a:ext>
                      </a:extLst>
                    </p:cNvPr>
                    <p:cNvSpPr txBox="1"/>
                    <p:nvPr/>
                  </p:nvSpPr>
                  <p:spPr>
                    <a:xfrm>
                      <a:off x="8954124" y="633134"/>
                      <a:ext cx="2190633" cy="1723549"/>
                    </a:xfrm>
                    <a:prstGeom prst="rect">
                      <a:avLst/>
                    </a:prstGeom>
                    <a:noFill/>
                  </p:spPr>
                  <p:txBody>
                    <a:bodyPr wrap="square" rtlCol="0">
                      <a:spAutoFit/>
                    </a:bodyPr>
                    <a:lstStyle/>
                    <a:p>
                      <a:r>
                        <a:rPr lang="en-US" sz="1100" dirty="0"/>
                        <a:t>Surface to Groundwater Infiltration</a:t>
                      </a:r>
                    </a:p>
                    <a:p>
                      <a:endParaRPr lang="en-US" sz="800" dirty="0"/>
                    </a:p>
                    <a:p>
                      <a:r>
                        <a:rPr lang="en-US" sz="1100" dirty="0"/>
                        <a:t>Horizontal GW Flow: Quaternary</a:t>
                      </a:r>
                    </a:p>
                    <a:p>
                      <a:endParaRPr lang="en-US" sz="800" dirty="0"/>
                    </a:p>
                    <a:p>
                      <a:r>
                        <a:rPr lang="en-US" sz="1100" dirty="0"/>
                        <a:t>Vertical GW Migration from Quaternary</a:t>
                      </a:r>
                    </a:p>
                    <a:p>
                      <a:endParaRPr lang="en-US" sz="800" dirty="0"/>
                    </a:p>
                    <a:p>
                      <a:r>
                        <a:rPr lang="en-US" sz="1100" dirty="0"/>
                        <a:t>Horizontal GW Flow: Platteville</a:t>
                      </a:r>
                    </a:p>
                    <a:p>
                      <a:endParaRPr lang="en-US" sz="800" dirty="0"/>
                    </a:p>
                    <a:p>
                      <a:r>
                        <a:rPr lang="en-US" sz="1100" dirty="0"/>
                        <a:t>Vertical GW Migration from Platteville</a:t>
                      </a:r>
                    </a:p>
                    <a:p>
                      <a:endParaRPr lang="en-US" sz="800" dirty="0"/>
                    </a:p>
                    <a:p>
                      <a:r>
                        <a:rPr lang="en-US" sz="1100" dirty="0"/>
                        <a:t>Horizontal GW Flow: St Peter</a:t>
                      </a:r>
                    </a:p>
                  </p:txBody>
                </p:sp>
              </p:grpSp>
              <p:cxnSp>
                <p:nvCxnSpPr>
                  <p:cNvPr id="232" name="Straight Arrow Connector 231">
                    <a:extLst>
                      <a:ext uri="{FF2B5EF4-FFF2-40B4-BE49-F238E27FC236}">
                        <a16:creationId xmlns:a16="http://schemas.microsoft.com/office/drawing/2014/main" id="{95D16D48-7200-4849-8211-771FA1B3EC31}"/>
                      </a:ext>
                    </a:extLst>
                  </p:cNvPr>
                  <p:cNvCxnSpPr>
                    <a:cxnSpLocks/>
                  </p:cNvCxnSpPr>
                  <p:nvPr/>
                </p:nvCxnSpPr>
                <p:spPr>
                  <a:xfrm>
                    <a:off x="8980781" y="3068619"/>
                    <a:ext cx="0" cy="228600"/>
                  </a:xfrm>
                  <a:prstGeom prst="straightConnector1">
                    <a:avLst/>
                  </a:prstGeom>
                  <a:grp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368D753C-0327-4EF1-8A17-C7ECF4904D6E}"/>
                      </a:ext>
                    </a:extLst>
                  </p:cNvPr>
                  <p:cNvSpPr txBox="1"/>
                  <p:nvPr/>
                </p:nvSpPr>
                <p:spPr>
                  <a:xfrm>
                    <a:off x="8592958" y="2779108"/>
                    <a:ext cx="714939" cy="307777"/>
                  </a:xfrm>
                  <a:prstGeom prst="rect">
                    <a:avLst/>
                  </a:prstGeom>
                  <a:noFill/>
                </p:spPr>
                <p:txBody>
                  <a:bodyPr wrap="none" rtlCol="0">
                    <a:spAutoFit/>
                  </a:bodyPr>
                  <a:lstStyle/>
                  <a:p>
                    <a:r>
                      <a:rPr lang="en-US" sz="1400" b="1" u="sng" dirty="0"/>
                      <a:t>Legend</a:t>
                    </a:r>
                  </a:p>
                </p:txBody>
              </p:sp>
            </p:grpSp>
          </p:grpSp>
          <p:cxnSp>
            <p:nvCxnSpPr>
              <p:cNvPr id="226" name="Straight Arrow Connector 225">
                <a:extLst>
                  <a:ext uri="{FF2B5EF4-FFF2-40B4-BE49-F238E27FC236}">
                    <a16:creationId xmlns:a16="http://schemas.microsoft.com/office/drawing/2014/main" id="{8FA126C0-5705-4C54-BBCA-E87FEDD4A493}"/>
                  </a:ext>
                </a:extLst>
              </p:cNvPr>
              <p:cNvCxnSpPr>
                <a:cxnSpLocks/>
              </p:cNvCxnSpPr>
              <p:nvPr/>
            </p:nvCxnSpPr>
            <p:spPr>
              <a:xfrm>
                <a:off x="5364790" y="5535877"/>
                <a:ext cx="0" cy="228600"/>
              </a:xfrm>
              <a:prstGeom prst="straightConnector1">
                <a:avLst/>
              </a:prstGeom>
              <a:grpFill/>
              <a:ln w="31750">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863C40EF-4EA4-4571-94B1-FEBC9920926E}"/>
                  </a:ext>
                </a:extLst>
              </p:cNvPr>
              <p:cNvCxnSpPr>
                <a:cxnSpLocks/>
              </p:cNvCxnSpPr>
              <p:nvPr/>
            </p:nvCxnSpPr>
            <p:spPr>
              <a:xfrm>
                <a:off x="5204824" y="5864085"/>
                <a:ext cx="248887" cy="126308"/>
              </a:xfrm>
              <a:prstGeom prst="straightConnector1">
                <a:avLst/>
              </a:prstGeom>
              <a:grpFill/>
              <a:ln w="31750">
                <a:solidFill>
                  <a:srgbClr val="548235"/>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4E2063C6-50CB-40B8-96CA-70843E11FE52}"/>
                  </a:ext>
                </a:extLst>
              </p:cNvPr>
              <p:cNvCxnSpPr>
                <a:cxnSpLocks/>
              </p:cNvCxnSpPr>
              <p:nvPr/>
            </p:nvCxnSpPr>
            <p:spPr>
              <a:xfrm>
                <a:off x="5367005" y="6132214"/>
                <a:ext cx="0" cy="228600"/>
              </a:xfrm>
              <a:prstGeom prst="straightConnector1">
                <a:avLst/>
              </a:prstGeom>
              <a:grpFill/>
              <a:ln w="31750">
                <a:solidFill>
                  <a:srgbClr val="548235"/>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237" name="Straight Arrow Connector 236">
              <a:extLst>
                <a:ext uri="{FF2B5EF4-FFF2-40B4-BE49-F238E27FC236}">
                  <a16:creationId xmlns:a16="http://schemas.microsoft.com/office/drawing/2014/main" id="{B6278F14-A663-4AFB-8CDF-1A1C2C160FE9}"/>
                </a:ext>
              </a:extLst>
            </p:cNvPr>
            <p:cNvCxnSpPr>
              <a:cxnSpLocks/>
            </p:cNvCxnSpPr>
            <p:nvPr/>
          </p:nvCxnSpPr>
          <p:spPr>
            <a:xfrm>
              <a:off x="4174310" y="6498577"/>
              <a:ext cx="248887" cy="126308"/>
            </a:xfrm>
            <a:prstGeom prst="straightConnector1">
              <a:avLst/>
            </a:prstGeom>
            <a:solidFill>
              <a:schemeClr val="bg1"/>
            </a:solidFill>
            <a:ln w="31750">
              <a:solidFill>
                <a:srgbClr val="FFFF00"/>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244" name="Straight Arrow Connector 243">
            <a:extLst>
              <a:ext uri="{FF2B5EF4-FFF2-40B4-BE49-F238E27FC236}">
                <a16:creationId xmlns:a16="http://schemas.microsoft.com/office/drawing/2014/main" id="{5DB7CD95-C91E-4197-8645-920328364601}"/>
              </a:ext>
            </a:extLst>
          </p:cNvPr>
          <p:cNvCxnSpPr>
            <a:cxnSpLocks/>
          </p:cNvCxnSpPr>
          <p:nvPr/>
        </p:nvCxnSpPr>
        <p:spPr>
          <a:xfrm>
            <a:off x="1175262" y="3091465"/>
            <a:ext cx="534565" cy="68200"/>
          </a:xfrm>
          <a:prstGeom prst="straightConnector1">
            <a:avLst/>
          </a:prstGeom>
          <a:ln w="47625">
            <a:solidFill>
              <a:schemeClr val="accent6">
                <a:lumMod val="75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sp>
        <p:nvSpPr>
          <p:cNvPr id="59" name="IAWC">
            <a:extLst>
              <a:ext uri="{FF2B5EF4-FFF2-40B4-BE49-F238E27FC236}">
                <a16:creationId xmlns:a16="http://schemas.microsoft.com/office/drawing/2014/main" id="{2973CD33-5BBA-428C-9CA9-2455C7E5645E}"/>
              </a:ext>
            </a:extLst>
          </p:cNvPr>
          <p:cNvSpPr/>
          <p:nvPr/>
        </p:nvSpPr>
        <p:spPr>
          <a:xfrm>
            <a:off x="4973692" y="2740801"/>
            <a:ext cx="402964" cy="45079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9666 w 395288"/>
              <a:gd name="connsiteY20" fmla="*/ 92727 h 392566"/>
              <a:gd name="connsiteX21" fmla="*/ 107156 w 395288"/>
              <a:gd name="connsiteY21" fmla="*/ 75860 h 392566"/>
              <a:gd name="connsiteX22" fmla="*/ 63039 w 395288"/>
              <a:gd name="connsiteY22" fmla="*/ 6024 h 392566"/>
              <a:gd name="connsiteX23" fmla="*/ 21431 w 395288"/>
              <a:gd name="connsiteY23" fmla="*/ 0 h 392566"/>
              <a:gd name="connsiteX0" fmla="*/ 21431 w 402923"/>
              <a:gd name="connsiteY0" fmla="*/ 0 h 392566"/>
              <a:gd name="connsiteX1" fmla="*/ 39801 w 402923"/>
              <a:gd name="connsiteY1" fmla="*/ 71437 h 392566"/>
              <a:gd name="connsiteX2" fmla="*/ 71098 w 402923"/>
              <a:gd name="connsiteY2" fmla="*/ 125866 h 392566"/>
              <a:gd name="connsiteX3" fmla="*/ 71438 w 402923"/>
              <a:gd name="connsiteY3" fmla="*/ 168729 h 392566"/>
              <a:gd name="connsiteX4" fmla="*/ 71438 w 402923"/>
              <a:gd name="connsiteY4" fmla="*/ 192541 h 392566"/>
              <a:gd name="connsiteX5" fmla="*/ 33338 w 402923"/>
              <a:gd name="connsiteY5" fmla="*/ 252072 h 392566"/>
              <a:gd name="connsiteX6" fmla="*/ 2381 w 402923"/>
              <a:gd name="connsiteY6" fmla="*/ 268741 h 392566"/>
              <a:gd name="connsiteX7" fmla="*/ 0 w 402923"/>
              <a:gd name="connsiteY7" fmla="*/ 299697 h 392566"/>
              <a:gd name="connsiteX8" fmla="*/ 23813 w 402923"/>
              <a:gd name="connsiteY8" fmla="*/ 347322 h 392566"/>
              <a:gd name="connsiteX9" fmla="*/ 52388 w 402923"/>
              <a:gd name="connsiteY9" fmla="*/ 380660 h 392566"/>
              <a:gd name="connsiteX10" fmla="*/ 111919 w 402923"/>
              <a:gd name="connsiteY10" fmla="*/ 392566 h 392566"/>
              <a:gd name="connsiteX11" fmla="*/ 240506 w 402923"/>
              <a:gd name="connsiteY11" fmla="*/ 383041 h 392566"/>
              <a:gd name="connsiteX12" fmla="*/ 323850 w 402923"/>
              <a:gd name="connsiteY12" fmla="*/ 366372 h 392566"/>
              <a:gd name="connsiteX13" fmla="*/ 378619 w 402923"/>
              <a:gd name="connsiteY13" fmla="*/ 366372 h 392566"/>
              <a:gd name="connsiteX14" fmla="*/ 395288 w 402923"/>
              <a:gd name="connsiteY14" fmla="*/ 366372 h 392566"/>
              <a:gd name="connsiteX15" fmla="*/ 402923 w 402923"/>
              <a:gd name="connsiteY15" fmla="*/ 294935 h 392566"/>
              <a:gd name="connsiteX16" fmla="*/ 378619 w 402923"/>
              <a:gd name="connsiteY16" fmla="*/ 225879 h 392566"/>
              <a:gd name="connsiteX17" fmla="*/ 307181 w 402923"/>
              <a:gd name="connsiteY17" fmla="*/ 228260 h 392566"/>
              <a:gd name="connsiteX18" fmla="*/ 276225 w 402923"/>
              <a:gd name="connsiteY18" fmla="*/ 206829 h 392566"/>
              <a:gd name="connsiteX19" fmla="*/ 230981 w 402923"/>
              <a:gd name="connsiteY19" fmla="*/ 144206 h 392566"/>
              <a:gd name="connsiteX20" fmla="*/ 159666 w 402923"/>
              <a:gd name="connsiteY20" fmla="*/ 92727 h 392566"/>
              <a:gd name="connsiteX21" fmla="*/ 107156 w 402923"/>
              <a:gd name="connsiteY21" fmla="*/ 75860 h 392566"/>
              <a:gd name="connsiteX22" fmla="*/ 63039 w 402923"/>
              <a:gd name="connsiteY22" fmla="*/ 6024 h 392566"/>
              <a:gd name="connsiteX23" fmla="*/ 21431 w 402923"/>
              <a:gd name="connsiteY23" fmla="*/ 0 h 392566"/>
              <a:gd name="connsiteX0" fmla="*/ 21431 w 403047"/>
              <a:gd name="connsiteY0" fmla="*/ 0 h 392566"/>
              <a:gd name="connsiteX1" fmla="*/ 39801 w 403047"/>
              <a:gd name="connsiteY1" fmla="*/ 71437 h 392566"/>
              <a:gd name="connsiteX2" fmla="*/ 71098 w 403047"/>
              <a:gd name="connsiteY2" fmla="*/ 125866 h 392566"/>
              <a:gd name="connsiteX3" fmla="*/ 71438 w 403047"/>
              <a:gd name="connsiteY3" fmla="*/ 168729 h 392566"/>
              <a:gd name="connsiteX4" fmla="*/ 71438 w 403047"/>
              <a:gd name="connsiteY4" fmla="*/ 192541 h 392566"/>
              <a:gd name="connsiteX5" fmla="*/ 33338 w 403047"/>
              <a:gd name="connsiteY5" fmla="*/ 252072 h 392566"/>
              <a:gd name="connsiteX6" fmla="*/ 2381 w 403047"/>
              <a:gd name="connsiteY6" fmla="*/ 268741 h 392566"/>
              <a:gd name="connsiteX7" fmla="*/ 0 w 403047"/>
              <a:gd name="connsiteY7" fmla="*/ 299697 h 392566"/>
              <a:gd name="connsiteX8" fmla="*/ 23813 w 403047"/>
              <a:gd name="connsiteY8" fmla="*/ 347322 h 392566"/>
              <a:gd name="connsiteX9" fmla="*/ 52388 w 403047"/>
              <a:gd name="connsiteY9" fmla="*/ 380660 h 392566"/>
              <a:gd name="connsiteX10" fmla="*/ 111919 w 403047"/>
              <a:gd name="connsiteY10" fmla="*/ 392566 h 392566"/>
              <a:gd name="connsiteX11" fmla="*/ 240506 w 403047"/>
              <a:gd name="connsiteY11" fmla="*/ 383041 h 392566"/>
              <a:gd name="connsiteX12" fmla="*/ 323850 w 403047"/>
              <a:gd name="connsiteY12" fmla="*/ 366372 h 392566"/>
              <a:gd name="connsiteX13" fmla="*/ 378619 w 403047"/>
              <a:gd name="connsiteY13" fmla="*/ 366372 h 392566"/>
              <a:gd name="connsiteX14" fmla="*/ 395288 w 403047"/>
              <a:gd name="connsiteY14" fmla="*/ 366372 h 392566"/>
              <a:gd name="connsiteX15" fmla="*/ 402923 w 403047"/>
              <a:gd name="connsiteY15" fmla="*/ 294935 h 392566"/>
              <a:gd name="connsiteX16" fmla="*/ 403047 w 403047"/>
              <a:gd name="connsiteY16" fmla="*/ 237957 h 392566"/>
              <a:gd name="connsiteX17" fmla="*/ 307181 w 403047"/>
              <a:gd name="connsiteY17" fmla="*/ 228260 h 392566"/>
              <a:gd name="connsiteX18" fmla="*/ 276225 w 403047"/>
              <a:gd name="connsiteY18" fmla="*/ 206829 h 392566"/>
              <a:gd name="connsiteX19" fmla="*/ 230981 w 403047"/>
              <a:gd name="connsiteY19" fmla="*/ 144206 h 392566"/>
              <a:gd name="connsiteX20" fmla="*/ 159666 w 403047"/>
              <a:gd name="connsiteY20" fmla="*/ 92727 h 392566"/>
              <a:gd name="connsiteX21" fmla="*/ 107156 w 403047"/>
              <a:gd name="connsiteY21" fmla="*/ 75860 h 392566"/>
              <a:gd name="connsiteX22" fmla="*/ 63039 w 403047"/>
              <a:gd name="connsiteY22" fmla="*/ 6024 h 392566"/>
              <a:gd name="connsiteX23" fmla="*/ 21431 w 403047"/>
              <a:gd name="connsiteY23" fmla="*/ 0 h 392566"/>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80660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18928 w 403047"/>
              <a:gd name="connsiteY8" fmla="*/ 311091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66939"/>
              <a:gd name="connsiteX1" fmla="*/ 39801 w 403047"/>
              <a:gd name="connsiteY1" fmla="*/ 71437 h 366939"/>
              <a:gd name="connsiteX2" fmla="*/ 71098 w 403047"/>
              <a:gd name="connsiteY2" fmla="*/ 125866 h 366939"/>
              <a:gd name="connsiteX3" fmla="*/ 71438 w 403047"/>
              <a:gd name="connsiteY3" fmla="*/ 168729 h 366939"/>
              <a:gd name="connsiteX4" fmla="*/ 71438 w 403047"/>
              <a:gd name="connsiteY4" fmla="*/ 192541 h 366939"/>
              <a:gd name="connsiteX5" fmla="*/ 33338 w 403047"/>
              <a:gd name="connsiteY5" fmla="*/ 252072 h 366939"/>
              <a:gd name="connsiteX6" fmla="*/ 2381 w 403047"/>
              <a:gd name="connsiteY6" fmla="*/ 268741 h 366939"/>
              <a:gd name="connsiteX7" fmla="*/ 0 w 403047"/>
              <a:gd name="connsiteY7" fmla="*/ 299697 h 366939"/>
              <a:gd name="connsiteX8" fmla="*/ 18928 w 403047"/>
              <a:gd name="connsiteY8" fmla="*/ 311091 h 366939"/>
              <a:gd name="connsiteX9" fmla="*/ 52388 w 403047"/>
              <a:gd name="connsiteY9" fmla="*/ 332353 h 366939"/>
              <a:gd name="connsiteX10" fmla="*/ 111919 w 403047"/>
              <a:gd name="connsiteY10" fmla="*/ 350297 h 366939"/>
              <a:gd name="connsiteX11" fmla="*/ 240505 w 403047"/>
              <a:gd name="connsiteY11" fmla="*/ 366939 h 366939"/>
              <a:gd name="connsiteX12" fmla="*/ 323850 w 403047"/>
              <a:gd name="connsiteY12" fmla="*/ 366372 h 366939"/>
              <a:gd name="connsiteX13" fmla="*/ 378619 w 403047"/>
              <a:gd name="connsiteY13" fmla="*/ 366372 h 366939"/>
              <a:gd name="connsiteX14" fmla="*/ 395288 w 403047"/>
              <a:gd name="connsiteY14" fmla="*/ 366372 h 366939"/>
              <a:gd name="connsiteX15" fmla="*/ 402923 w 403047"/>
              <a:gd name="connsiteY15" fmla="*/ 294935 h 366939"/>
              <a:gd name="connsiteX16" fmla="*/ 403047 w 403047"/>
              <a:gd name="connsiteY16" fmla="*/ 237957 h 366939"/>
              <a:gd name="connsiteX17" fmla="*/ 307181 w 403047"/>
              <a:gd name="connsiteY17" fmla="*/ 228260 h 366939"/>
              <a:gd name="connsiteX18" fmla="*/ 276225 w 403047"/>
              <a:gd name="connsiteY18" fmla="*/ 206829 h 366939"/>
              <a:gd name="connsiteX19" fmla="*/ 230981 w 403047"/>
              <a:gd name="connsiteY19" fmla="*/ 144206 h 366939"/>
              <a:gd name="connsiteX20" fmla="*/ 159666 w 403047"/>
              <a:gd name="connsiteY20" fmla="*/ 92727 h 366939"/>
              <a:gd name="connsiteX21" fmla="*/ 107156 w 403047"/>
              <a:gd name="connsiteY21" fmla="*/ 75860 h 366939"/>
              <a:gd name="connsiteX22" fmla="*/ 63039 w 403047"/>
              <a:gd name="connsiteY22" fmla="*/ 6024 h 366939"/>
              <a:gd name="connsiteX23" fmla="*/ 21431 w 403047"/>
              <a:gd name="connsiteY23" fmla="*/ 0 h 366939"/>
              <a:gd name="connsiteX0" fmla="*/ 0 w 413372"/>
              <a:gd name="connsiteY0" fmla="*/ 0 h 362914"/>
              <a:gd name="connsiteX1" fmla="*/ 50126 w 413372"/>
              <a:gd name="connsiteY1" fmla="*/ 67412 h 362914"/>
              <a:gd name="connsiteX2" fmla="*/ 81423 w 413372"/>
              <a:gd name="connsiteY2" fmla="*/ 121841 h 362914"/>
              <a:gd name="connsiteX3" fmla="*/ 81763 w 413372"/>
              <a:gd name="connsiteY3" fmla="*/ 164704 h 362914"/>
              <a:gd name="connsiteX4" fmla="*/ 81763 w 413372"/>
              <a:gd name="connsiteY4" fmla="*/ 188516 h 362914"/>
              <a:gd name="connsiteX5" fmla="*/ 43663 w 413372"/>
              <a:gd name="connsiteY5" fmla="*/ 248047 h 362914"/>
              <a:gd name="connsiteX6" fmla="*/ 12706 w 413372"/>
              <a:gd name="connsiteY6" fmla="*/ 264716 h 362914"/>
              <a:gd name="connsiteX7" fmla="*/ 10325 w 413372"/>
              <a:gd name="connsiteY7" fmla="*/ 295672 h 362914"/>
              <a:gd name="connsiteX8" fmla="*/ 29253 w 413372"/>
              <a:gd name="connsiteY8" fmla="*/ 307066 h 362914"/>
              <a:gd name="connsiteX9" fmla="*/ 62713 w 413372"/>
              <a:gd name="connsiteY9" fmla="*/ 328328 h 362914"/>
              <a:gd name="connsiteX10" fmla="*/ 122244 w 413372"/>
              <a:gd name="connsiteY10" fmla="*/ 346272 h 362914"/>
              <a:gd name="connsiteX11" fmla="*/ 250830 w 413372"/>
              <a:gd name="connsiteY11" fmla="*/ 362914 h 362914"/>
              <a:gd name="connsiteX12" fmla="*/ 334175 w 413372"/>
              <a:gd name="connsiteY12" fmla="*/ 362347 h 362914"/>
              <a:gd name="connsiteX13" fmla="*/ 388944 w 413372"/>
              <a:gd name="connsiteY13" fmla="*/ 362347 h 362914"/>
              <a:gd name="connsiteX14" fmla="*/ 405613 w 413372"/>
              <a:gd name="connsiteY14" fmla="*/ 362347 h 362914"/>
              <a:gd name="connsiteX15" fmla="*/ 413248 w 413372"/>
              <a:gd name="connsiteY15" fmla="*/ 290910 h 362914"/>
              <a:gd name="connsiteX16" fmla="*/ 413372 w 413372"/>
              <a:gd name="connsiteY16" fmla="*/ 233932 h 362914"/>
              <a:gd name="connsiteX17" fmla="*/ 317506 w 413372"/>
              <a:gd name="connsiteY17" fmla="*/ 224235 h 362914"/>
              <a:gd name="connsiteX18" fmla="*/ 286550 w 413372"/>
              <a:gd name="connsiteY18" fmla="*/ 202804 h 362914"/>
              <a:gd name="connsiteX19" fmla="*/ 241306 w 413372"/>
              <a:gd name="connsiteY19" fmla="*/ 140181 h 362914"/>
              <a:gd name="connsiteX20" fmla="*/ 169991 w 413372"/>
              <a:gd name="connsiteY20" fmla="*/ 88702 h 362914"/>
              <a:gd name="connsiteX21" fmla="*/ 117481 w 413372"/>
              <a:gd name="connsiteY21" fmla="*/ 71835 h 362914"/>
              <a:gd name="connsiteX22" fmla="*/ 73364 w 413372"/>
              <a:gd name="connsiteY22" fmla="*/ 1999 h 362914"/>
              <a:gd name="connsiteX23" fmla="*/ 0 w 413372"/>
              <a:gd name="connsiteY23" fmla="*/ 0 h 362914"/>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10325 w 413372"/>
              <a:gd name="connsiteY7" fmla="*/ 313801 h 381043"/>
              <a:gd name="connsiteX8" fmla="*/ 29253 w 413372"/>
              <a:gd name="connsiteY8" fmla="*/ 325195 h 381043"/>
              <a:gd name="connsiteX9" fmla="*/ 62713 w 413372"/>
              <a:gd name="connsiteY9" fmla="*/ 346457 h 381043"/>
              <a:gd name="connsiteX10" fmla="*/ 122244 w 413372"/>
              <a:gd name="connsiteY10" fmla="*/ 364401 h 381043"/>
              <a:gd name="connsiteX11" fmla="*/ 250830 w 413372"/>
              <a:gd name="connsiteY11" fmla="*/ 381043 h 381043"/>
              <a:gd name="connsiteX12" fmla="*/ 334175 w 413372"/>
              <a:gd name="connsiteY12" fmla="*/ 380476 h 381043"/>
              <a:gd name="connsiteX13" fmla="*/ 388944 w 413372"/>
              <a:gd name="connsiteY13" fmla="*/ 380476 h 381043"/>
              <a:gd name="connsiteX14" fmla="*/ 405613 w 413372"/>
              <a:gd name="connsiteY14" fmla="*/ 380476 h 381043"/>
              <a:gd name="connsiteX15" fmla="*/ 413248 w 413372"/>
              <a:gd name="connsiteY15" fmla="*/ 309039 h 381043"/>
              <a:gd name="connsiteX16" fmla="*/ 413372 w 413372"/>
              <a:gd name="connsiteY16" fmla="*/ 252061 h 381043"/>
              <a:gd name="connsiteX17" fmla="*/ 317506 w 413372"/>
              <a:gd name="connsiteY17" fmla="*/ 242364 h 381043"/>
              <a:gd name="connsiteX18" fmla="*/ 286550 w 413372"/>
              <a:gd name="connsiteY18" fmla="*/ 220933 h 381043"/>
              <a:gd name="connsiteX19" fmla="*/ 241306 w 413372"/>
              <a:gd name="connsiteY19" fmla="*/ 158310 h 381043"/>
              <a:gd name="connsiteX20" fmla="*/ 169991 w 413372"/>
              <a:gd name="connsiteY20" fmla="*/ 106831 h 381043"/>
              <a:gd name="connsiteX21" fmla="*/ 117481 w 413372"/>
              <a:gd name="connsiteY21" fmla="*/ 89964 h 381043"/>
              <a:gd name="connsiteX22" fmla="*/ 41608 w 413372"/>
              <a:gd name="connsiteY22" fmla="*/ 0 h 381043"/>
              <a:gd name="connsiteX23" fmla="*/ 0 w 413372"/>
              <a:gd name="connsiteY23" fmla="*/ 18129 h 38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3372" h="381043">
                <a:moveTo>
                  <a:pt x="0" y="18129"/>
                </a:moveTo>
                <a:lnTo>
                  <a:pt x="50126" y="85541"/>
                </a:lnTo>
                <a:lnTo>
                  <a:pt x="81423" y="139970"/>
                </a:lnTo>
                <a:cubicBezTo>
                  <a:pt x="81536" y="154258"/>
                  <a:pt x="81650" y="168545"/>
                  <a:pt x="81763" y="182833"/>
                </a:cubicBezTo>
                <a:lnTo>
                  <a:pt x="81763" y="206645"/>
                </a:lnTo>
                <a:lnTo>
                  <a:pt x="43663" y="266176"/>
                </a:lnTo>
                <a:lnTo>
                  <a:pt x="12706" y="282845"/>
                </a:lnTo>
                <a:lnTo>
                  <a:pt x="10325" y="313801"/>
                </a:lnTo>
                <a:lnTo>
                  <a:pt x="29253" y="325195"/>
                </a:lnTo>
                <a:lnTo>
                  <a:pt x="62713" y="346457"/>
                </a:lnTo>
                <a:lnTo>
                  <a:pt x="122244" y="364401"/>
                </a:lnTo>
                <a:lnTo>
                  <a:pt x="250830" y="381043"/>
                </a:lnTo>
                <a:lnTo>
                  <a:pt x="334175" y="380476"/>
                </a:lnTo>
                <a:lnTo>
                  <a:pt x="388944" y="380476"/>
                </a:lnTo>
                <a:lnTo>
                  <a:pt x="405613" y="380476"/>
                </a:lnTo>
                <a:lnTo>
                  <a:pt x="413248" y="309039"/>
                </a:lnTo>
                <a:cubicBezTo>
                  <a:pt x="413289" y="290046"/>
                  <a:pt x="413331" y="271054"/>
                  <a:pt x="413372" y="252061"/>
                </a:cubicBezTo>
                <a:lnTo>
                  <a:pt x="317506" y="242364"/>
                </a:lnTo>
                <a:lnTo>
                  <a:pt x="286550" y="220933"/>
                </a:lnTo>
                <a:lnTo>
                  <a:pt x="241306" y="158310"/>
                </a:lnTo>
                <a:lnTo>
                  <a:pt x="169991" y="106831"/>
                </a:lnTo>
                <a:lnTo>
                  <a:pt x="117481" y="89964"/>
                </a:lnTo>
                <a:lnTo>
                  <a:pt x="41608" y="0"/>
                </a:lnTo>
                <a:lnTo>
                  <a:pt x="0" y="18129"/>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CF7359DE-7D96-42DB-B810-E9F395AB1AA2}"/>
              </a:ext>
            </a:extLst>
          </p:cNvPr>
          <p:cNvCxnSpPr>
            <a:cxnSpLocks/>
          </p:cNvCxnSpPr>
          <p:nvPr/>
        </p:nvCxnSpPr>
        <p:spPr>
          <a:xfrm>
            <a:off x="5097410" y="3094216"/>
            <a:ext cx="0" cy="274403"/>
          </a:xfrm>
          <a:prstGeom prst="straightConnector1">
            <a:avLst/>
          </a:prstGeom>
          <a:ln w="34925">
            <a:solidFill>
              <a:schemeClr val="accent6">
                <a:lumMod val="75000"/>
              </a:schemeClr>
            </a:solidFill>
            <a:prstDash val="sysDot"/>
            <a:tailEnd type="triangle"/>
          </a:ln>
          <a:effectLst>
            <a:glow rad="63500">
              <a:schemeClr val="bg1">
                <a:alpha val="72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E65EC1C-FBB3-40C7-BDDC-727EA93641E4}"/>
              </a:ext>
            </a:extLst>
          </p:cNvPr>
          <p:cNvCxnSpPr>
            <a:cxnSpLocks/>
          </p:cNvCxnSpPr>
          <p:nvPr/>
        </p:nvCxnSpPr>
        <p:spPr>
          <a:xfrm>
            <a:off x="4962686" y="2832176"/>
            <a:ext cx="0" cy="320759"/>
          </a:xfrm>
          <a:prstGeom prst="straightConnector1">
            <a:avLst/>
          </a:prstGeom>
          <a:ln w="34925">
            <a:solidFill>
              <a:srgbClr val="548235"/>
            </a:solidFill>
            <a:prstDash val="sysDot"/>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5313F1F-1ECF-4526-A360-4F7302AA4449}"/>
              </a:ext>
            </a:extLst>
          </p:cNvPr>
          <p:cNvCxnSpPr>
            <a:cxnSpLocks/>
          </p:cNvCxnSpPr>
          <p:nvPr/>
        </p:nvCxnSpPr>
        <p:spPr>
          <a:xfrm>
            <a:off x="3558066" y="3124432"/>
            <a:ext cx="605864" cy="74120"/>
          </a:xfrm>
          <a:prstGeom prst="straightConnector1">
            <a:avLst/>
          </a:prstGeom>
          <a:ln w="47625">
            <a:solidFill>
              <a:schemeClr val="accent6">
                <a:lumMod val="75000"/>
              </a:schemeClr>
            </a:solidFill>
            <a:prstDash val="solid"/>
            <a:tailEnd type="triangle"/>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C39E5B-EB5A-4BF9-8009-04A2CCBFE1B7}"/>
              </a:ext>
            </a:extLst>
          </p:cNvPr>
          <p:cNvCxnSpPr/>
          <p:nvPr/>
        </p:nvCxnSpPr>
        <p:spPr>
          <a:xfrm flipV="1">
            <a:off x="3713490" y="3610782"/>
            <a:ext cx="405762" cy="507852"/>
          </a:xfrm>
          <a:prstGeom prst="line">
            <a:avLst/>
          </a:prstGeom>
          <a:ln w="412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9443445-B906-45E2-BDFC-5B04EA59F355}"/>
              </a:ext>
            </a:extLst>
          </p:cNvPr>
          <p:cNvSpPr txBox="1"/>
          <p:nvPr/>
        </p:nvSpPr>
        <p:spPr>
          <a:xfrm>
            <a:off x="4992475" y="2675325"/>
            <a:ext cx="532582" cy="276999"/>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200" b="1" dirty="0">
                <a:solidFill>
                  <a:schemeClr val="accent4">
                    <a:lumMod val="75000"/>
                  </a:schemeClr>
                </a:solidFill>
                <a:effectLst>
                  <a:glow rad="76200">
                    <a:schemeClr val="bg1"/>
                  </a:glow>
                </a:effectLst>
              </a:rPr>
              <a:t>IAWC</a:t>
            </a:r>
          </a:p>
        </p:txBody>
      </p:sp>
      <p:sp>
        <p:nvSpPr>
          <p:cNvPr id="69" name="TextBox 68">
            <a:extLst>
              <a:ext uri="{FF2B5EF4-FFF2-40B4-BE49-F238E27FC236}">
                <a16:creationId xmlns:a16="http://schemas.microsoft.com/office/drawing/2014/main" id="{4A271A1D-A6D9-4431-A184-2F407BFBB724}"/>
              </a:ext>
            </a:extLst>
          </p:cNvPr>
          <p:cNvSpPr txBox="1"/>
          <p:nvPr/>
        </p:nvSpPr>
        <p:spPr>
          <a:xfrm>
            <a:off x="2084640" y="4873578"/>
            <a:ext cx="532582" cy="276999"/>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200" b="1" dirty="0">
                <a:solidFill>
                  <a:schemeClr val="accent4">
                    <a:lumMod val="75000"/>
                  </a:schemeClr>
                </a:solidFill>
                <a:effectLst>
                  <a:glow rad="76200">
                    <a:schemeClr val="bg1"/>
                  </a:glow>
                </a:effectLst>
              </a:rPr>
              <a:t>IAWC</a:t>
            </a:r>
          </a:p>
        </p:txBody>
      </p:sp>
      <p:sp>
        <p:nvSpPr>
          <p:cNvPr id="3" name="TextBox 2">
            <a:extLst>
              <a:ext uri="{FF2B5EF4-FFF2-40B4-BE49-F238E27FC236}">
                <a16:creationId xmlns:a16="http://schemas.microsoft.com/office/drawing/2014/main" id="{C9D7E40E-44B2-425A-A96B-C8F7E390BEBA}"/>
              </a:ext>
            </a:extLst>
          </p:cNvPr>
          <p:cNvSpPr txBox="1"/>
          <p:nvPr/>
        </p:nvSpPr>
        <p:spPr>
          <a:xfrm>
            <a:off x="7078826" y="4757751"/>
            <a:ext cx="1068468" cy="1661993"/>
          </a:xfrm>
          <a:prstGeom prst="rect">
            <a:avLst/>
          </a:prstGeom>
          <a:noFill/>
        </p:spPr>
        <p:txBody>
          <a:bodyPr wrap="square" rtlCol="0">
            <a:spAutoFit/>
          </a:bodyPr>
          <a:lstStyle/>
          <a:p>
            <a:r>
              <a:rPr lang="en-US" sz="1200" b="1" u="sng" dirty="0"/>
              <a:t>Notes</a:t>
            </a:r>
            <a:endParaRPr lang="en-US" sz="1100" b="1" u="sng" dirty="0"/>
          </a:p>
          <a:p>
            <a:endParaRPr lang="en-US" sz="1000" dirty="0"/>
          </a:p>
          <a:p>
            <a:r>
              <a:rPr lang="en-US" sz="1000" dirty="0"/>
              <a:t>Refer to slides 25-27 for addition details on impacts to sediment in the Ideal Avenue Wetland Complex (IAWC).</a:t>
            </a:r>
          </a:p>
        </p:txBody>
      </p:sp>
      <p:sp>
        <p:nvSpPr>
          <p:cNvPr id="66" name="Rounded Rectangle 5">
            <a:extLst>
              <a:ext uri="{FF2B5EF4-FFF2-40B4-BE49-F238E27FC236}">
                <a16:creationId xmlns:a16="http://schemas.microsoft.com/office/drawing/2014/main" id="{D543DBC9-F18E-4689-9FB4-F1A9B950F5A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09A62DE0-A041-48F1-8419-05A0C6AF83B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29036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a:defRPr/>
              </a:pPr>
              <a:r>
                <a:rPr lang="en-US" sz="1400" b="1" dirty="0">
                  <a:solidFill>
                    <a:schemeClr val="bg1"/>
                  </a:solidFill>
                  <a:latin typeface="Arial" panose="020B0604020202020204" pitchFamily="34" charset="0"/>
                  <a:cs typeface="Arial" panose="020B0604020202020204" pitchFamily="34" charset="0"/>
                </a:rPr>
                <a:t>St Peter Aquifer: PFAS Preferential Flow Path from Source (cont.)</a:t>
              </a:r>
            </a:p>
          </p:txBody>
        </p:sp>
      </p:grpSp>
      <p:sp>
        <p:nvSpPr>
          <p:cNvPr id="90" name="Decorah">
            <a:extLst>
              <a:ext uri="{FF2B5EF4-FFF2-40B4-BE49-F238E27FC236}">
                <a16:creationId xmlns:a16="http://schemas.microsoft.com/office/drawing/2014/main" id="{FF3B5B73-06FC-4DCE-8C40-644820203328}"/>
              </a:ext>
            </a:extLst>
          </p:cNvPr>
          <p:cNvSpPr>
            <a:spLocks noChangeAspect="1"/>
          </p:cNvSpPr>
          <p:nvPr/>
        </p:nvSpPr>
        <p:spPr>
          <a:xfrm>
            <a:off x="288229" y="233116"/>
            <a:ext cx="2690260" cy="2427065"/>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42094 w 3580431"/>
              <a:gd name="connsiteY45" fmla="*/ 184653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90434 w 3580431"/>
              <a:gd name="connsiteY45" fmla="*/ 1862036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69770 w 3580431"/>
              <a:gd name="connsiteY45" fmla="*/ 187236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28370" y="1799597"/>
                  <a:pt x="167456" y="1845247"/>
                  <a:pt x="169770" y="1872368"/>
                </a:cubicBezTo>
                <a:cubicBezTo>
                  <a:pt x="172085" y="1899489"/>
                  <a:pt x="241962" y="1924651"/>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noFill/>
          <a:ln w="38100">
            <a:solidFill>
              <a:srgbClr val="23221F">
                <a:alpha val="0"/>
              </a:srgbClr>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a:extLst>
              <a:ext uri="{FF2B5EF4-FFF2-40B4-BE49-F238E27FC236}">
                <a16:creationId xmlns:a16="http://schemas.microsoft.com/office/drawing/2014/main" id="{E1AB6B45-61C5-4557-8DD0-966703D24538}"/>
              </a:ext>
            </a:extLst>
          </p:cNvPr>
          <p:cNvPicPr>
            <a:picLocks noChangeAspect="1"/>
          </p:cNvPicPr>
          <p:nvPr/>
        </p:nvPicPr>
        <p:blipFill rotWithShape="1">
          <a:blip r:embed="rId2"/>
          <a:srcRect l="3560" t="17815" r="18033" b="25277"/>
          <a:stretch/>
        </p:blipFill>
        <p:spPr>
          <a:xfrm>
            <a:off x="121653" y="1073873"/>
            <a:ext cx="4310647" cy="1665334"/>
          </a:xfrm>
          <a:prstGeom prst="rect">
            <a:avLst/>
          </a:prstGeom>
          <a:ln w="34925">
            <a:solidFill>
              <a:srgbClr val="00B0F0"/>
            </a:solidFill>
          </a:ln>
        </p:spPr>
      </p:pic>
      <p:cxnSp>
        <p:nvCxnSpPr>
          <p:cNvPr id="74" name="Straight Arrow Connector 73">
            <a:extLst>
              <a:ext uri="{FF2B5EF4-FFF2-40B4-BE49-F238E27FC236}">
                <a16:creationId xmlns:a16="http://schemas.microsoft.com/office/drawing/2014/main" id="{A6AE07E9-225D-47BF-98A3-39A9DFC2A194}"/>
              </a:ext>
            </a:extLst>
          </p:cNvPr>
          <p:cNvCxnSpPr>
            <a:cxnSpLocks/>
          </p:cNvCxnSpPr>
          <p:nvPr/>
        </p:nvCxnSpPr>
        <p:spPr>
          <a:xfrm>
            <a:off x="1113850" y="2045080"/>
            <a:ext cx="0" cy="224936"/>
          </a:xfrm>
          <a:prstGeom prst="straightConnector1">
            <a:avLst/>
          </a:prstGeom>
          <a:ln w="31750">
            <a:solidFill>
              <a:schemeClr val="accent1">
                <a:lumMod val="50000"/>
              </a:schemeClr>
            </a:solidFill>
            <a:prstDash val="sysDot"/>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252AC83-816A-483C-A5CC-C8B1F5732F8D}"/>
              </a:ext>
            </a:extLst>
          </p:cNvPr>
          <p:cNvCxnSpPr>
            <a:cxnSpLocks/>
          </p:cNvCxnSpPr>
          <p:nvPr/>
        </p:nvCxnSpPr>
        <p:spPr>
          <a:xfrm>
            <a:off x="1756592" y="1733808"/>
            <a:ext cx="330036" cy="117737"/>
          </a:xfrm>
          <a:prstGeom prst="straightConnector1">
            <a:avLst/>
          </a:prstGeom>
          <a:ln w="31750">
            <a:solidFill>
              <a:schemeClr val="accent1">
                <a:lumMod val="50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718904C-2DB7-4FEF-909C-49E0C8AF37AC}"/>
              </a:ext>
            </a:extLst>
          </p:cNvPr>
          <p:cNvCxnSpPr>
            <a:cxnSpLocks/>
          </p:cNvCxnSpPr>
          <p:nvPr/>
        </p:nvCxnSpPr>
        <p:spPr>
          <a:xfrm>
            <a:off x="1317352" y="2080390"/>
            <a:ext cx="295862" cy="37746"/>
          </a:xfrm>
          <a:prstGeom prst="straightConnector1">
            <a:avLst/>
          </a:prstGeom>
          <a:ln w="31750">
            <a:solidFill>
              <a:schemeClr val="accent6">
                <a:lumMod val="75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21BDE1F-FD9F-4492-A401-8EB7A9493775}"/>
              </a:ext>
            </a:extLst>
          </p:cNvPr>
          <p:cNvCxnSpPr>
            <a:cxnSpLocks/>
          </p:cNvCxnSpPr>
          <p:nvPr/>
        </p:nvCxnSpPr>
        <p:spPr>
          <a:xfrm>
            <a:off x="1117407" y="1692459"/>
            <a:ext cx="328334" cy="120410"/>
          </a:xfrm>
          <a:prstGeom prst="straightConnector1">
            <a:avLst/>
          </a:prstGeom>
          <a:ln w="31750">
            <a:solidFill>
              <a:schemeClr val="accent1">
                <a:lumMod val="50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33BFA6B-E95E-4732-9D93-9A83D3DEA478}"/>
              </a:ext>
            </a:extLst>
          </p:cNvPr>
          <p:cNvCxnSpPr>
            <a:cxnSpLocks/>
          </p:cNvCxnSpPr>
          <p:nvPr/>
        </p:nvCxnSpPr>
        <p:spPr>
          <a:xfrm flipH="1">
            <a:off x="173355" y="2114861"/>
            <a:ext cx="261253" cy="214612"/>
          </a:xfrm>
          <a:prstGeom prst="straightConnector1">
            <a:avLst/>
          </a:prstGeom>
          <a:ln w="31750">
            <a:solidFill>
              <a:schemeClr val="accent6">
                <a:lumMod val="75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5633233-105E-405C-96A0-15D0ACE28195}"/>
              </a:ext>
            </a:extLst>
          </p:cNvPr>
          <p:cNvCxnSpPr>
            <a:cxnSpLocks/>
          </p:cNvCxnSpPr>
          <p:nvPr/>
        </p:nvCxnSpPr>
        <p:spPr>
          <a:xfrm flipH="1">
            <a:off x="231605" y="1812869"/>
            <a:ext cx="278234" cy="209699"/>
          </a:xfrm>
          <a:prstGeom prst="straightConnector1">
            <a:avLst/>
          </a:prstGeom>
          <a:ln w="31750">
            <a:solidFill>
              <a:schemeClr val="accent1">
                <a:lumMod val="50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60A6C0D-9C6A-448D-94EA-30FCE08C20D1}"/>
              </a:ext>
            </a:extLst>
          </p:cNvPr>
          <p:cNvCxnSpPr>
            <a:cxnSpLocks/>
          </p:cNvCxnSpPr>
          <p:nvPr/>
        </p:nvCxnSpPr>
        <p:spPr>
          <a:xfrm>
            <a:off x="3802057" y="2315986"/>
            <a:ext cx="357550" cy="311810"/>
          </a:xfrm>
          <a:prstGeom prst="straightConnector1">
            <a:avLst/>
          </a:prstGeom>
          <a:ln w="31750">
            <a:solidFill>
              <a:srgbClr val="FFFF00"/>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8017615-43C3-4AB9-8205-962DE6266F6A}"/>
              </a:ext>
            </a:extLst>
          </p:cNvPr>
          <p:cNvCxnSpPr>
            <a:cxnSpLocks/>
          </p:cNvCxnSpPr>
          <p:nvPr/>
        </p:nvCxnSpPr>
        <p:spPr>
          <a:xfrm>
            <a:off x="2917981" y="2256939"/>
            <a:ext cx="339569" cy="370857"/>
          </a:xfrm>
          <a:prstGeom prst="straightConnector1">
            <a:avLst/>
          </a:prstGeom>
          <a:ln w="31750">
            <a:solidFill>
              <a:srgbClr val="FFFF00"/>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7EC3008-BCA0-405A-8AB0-19E60D12A581}"/>
              </a:ext>
            </a:extLst>
          </p:cNvPr>
          <p:cNvCxnSpPr>
            <a:cxnSpLocks/>
          </p:cNvCxnSpPr>
          <p:nvPr/>
        </p:nvCxnSpPr>
        <p:spPr>
          <a:xfrm flipH="1">
            <a:off x="2316922" y="2261769"/>
            <a:ext cx="309668" cy="295320"/>
          </a:xfrm>
          <a:prstGeom prst="straightConnector1">
            <a:avLst/>
          </a:prstGeom>
          <a:ln w="31750">
            <a:solidFill>
              <a:srgbClr val="FFFF00"/>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sp>
        <p:nvSpPr>
          <p:cNvPr id="71" name="Rounded Rectangle 5">
            <a:extLst>
              <a:ext uri="{FF2B5EF4-FFF2-40B4-BE49-F238E27FC236}">
                <a16:creationId xmlns:a16="http://schemas.microsoft.com/office/drawing/2014/main" id="{8673B084-AEFB-475B-83A8-2EE728FDD44B}"/>
              </a:ext>
            </a:extLst>
          </p:cNvPr>
          <p:cNvSpPr/>
          <p:nvPr/>
        </p:nvSpPr>
        <p:spPr>
          <a:xfrm>
            <a:off x="2982398" y="1100458"/>
            <a:ext cx="1392257" cy="22668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Reference Map</a:t>
            </a:r>
          </a:p>
        </p:txBody>
      </p:sp>
      <p:cxnSp>
        <p:nvCxnSpPr>
          <p:cNvPr id="95" name="Straight Arrow Connector 94">
            <a:extLst>
              <a:ext uri="{FF2B5EF4-FFF2-40B4-BE49-F238E27FC236}">
                <a16:creationId xmlns:a16="http://schemas.microsoft.com/office/drawing/2014/main" id="{481167B7-B269-45DF-881E-D448DD799144}"/>
              </a:ext>
            </a:extLst>
          </p:cNvPr>
          <p:cNvCxnSpPr>
            <a:cxnSpLocks/>
          </p:cNvCxnSpPr>
          <p:nvPr/>
        </p:nvCxnSpPr>
        <p:spPr>
          <a:xfrm>
            <a:off x="2320956" y="1945958"/>
            <a:ext cx="311000" cy="66165"/>
          </a:xfrm>
          <a:prstGeom prst="straightConnector1">
            <a:avLst/>
          </a:prstGeom>
          <a:ln w="31750">
            <a:solidFill>
              <a:schemeClr val="accent6">
                <a:lumMod val="75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C316D9A-7BD3-4A50-B9FA-AAC77F1A28D2}"/>
              </a:ext>
            </a:extLst>
          </p:cNvPr>
          <p:cNvCxnSpPr>
            <a:cxnSpLocks/>
          </p:cNvCxnSpPr>
          <p:nvPr/>
        </p:nvCxnSpPr>
        <p:spPr>
          <a:xfrm>
            <a:off x="1914938" y="2196476"/>
            <a:ext cx="335323" cy="41023"/>
          </a:xfrm>
          <a:prstGeom prst="straightConnector1">
            <a:avLst/>
          </a:prstGeom>
          <a:ln w="31750">
            <a:solidFill>
              <a:schemeClr val="accent6">
                <a:lumMod val="75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EE51DEEE-B07B-42BE-B1E5-D1302803A497}"/>
              </a:ext>
            </a:extLst>
          </p:cNvPr>
          <p:cNvSpPr txBox="1"/>
          <p:nvPr/>
        </p:nvSpPr>
        <p:spPr>
          <a:xfrm>
            <a:off x="499259" y="1752426"/>
            <a:ext cx="245580" cy="230832"/>
          </a:xfrm>
          <a:prstGeom prst="rect">
            <a:avLst/>
          </a:prstGeom>
          <a:noFill/>
          <a:effectLst/>
        </p:spPr>
        <p:txBody>
          <a:bodyPr wrap="none" rtlCol="0">
            <a:spAutoFit/>
          </a:bodyPr>
          <a:lstStyle/>
          <a:p>
            <a:r>
              <a:rPr lang="en-US" sz="900" b="1" dirty="0">
                <a:solidFill>
                  <a:schemeClr val="bg2">
                    <a:lumMod val="25000"/>
                  </a:schemeClr>
                </a:solidFill>
                <a:effectLst>
                  <a:glow rad="63500">
                    <a:schemeClr val="bg1"/>
                  </a:glow>
                </a:effectLst>
              </a:rPr>
              <a:t>C</a:t>
            </a:r>
          </a:p>
        </p:txBody>
      </p:sp>
      <p:sp>
        <p:nvSpPr>
          <p:cNvPr id="116" name="TextBox 115">
            <a:extLst>
              <a:ext uri="{FF2B5EF4-FFF2-40B4-BE49-F238E27FC236}">
                <a16:creationId xmlns:a16="http://schemas.microsoft.com/office/drawing/2014/main" id="{B62D22DF-910E-4FF5-AA9C-7BF9B6D547E5}"/>
              </a:ext>
            </a:extLst>
          </p:cNvPr>
          <p:cNvSpPr txBox="1"/>
          <p:nvPr/>
        </p:nvSpPr>
        <p:spPr>
          <a:xfrm>
            <a:off x="4159607" y="1983258"/>
            <a:ext cx="276038" cy="230832"/>
          </a:xfrm>
          <a:prstGeom prst="rect">
            <a:avLst/>
          </a:prstGeom>
          <a:noFill/>
          <a:effectLst/>
        </p:spPr>
        <p:txBody>
          <a:bodyPr wrap="none" rtlCol="0">
            <a:spAutoFit/>
          </a:bodyPr>
          <a:lstStyle/>
          <a:p>
            <a:r>
              <a:rPr lang="en-US" sz="900" b="1" dirty="0">
                <a:solidFill>
                  <a:schemeClr val="bg2">
                    <a:lumMod val="25000"/>
                  </a:schemeClr>
                </a:solidFill>
                <a:effectLst>
                  <a:glow rad="63500">
                    <a:schemeClr val="bg1"/>
                  </a:glow>
                </a:effectLst>
              </a:rPr>
              <a:t>C’</a:t>
            </a:r>
          </a:p>
        </p:txBody>
      </p:sp>
      <p:grpSp>
        <p:nvGrpSpPr>
          <p:cNvPr id="34" name="Group 33">
            <a:extLst>
              <a:ext uri="{FF2B5EF4-FFF2-40B4-BE49-F238E27FC236}">
                <a16:creationId xmlns:a16="http://schemas.microsoft.com/office/drawing/2014/main" id="{337A960C-A3BF-4F64-89FF-34DD60AC435E}"/>
              </a:ext>
            </a:extLst>
          </p:cNvPr>
          <p:cNvGrpSpPr/>
          <p:nvPr/>
        </p:nvGrpSpPr>
        <p:grpSpPr>
          <a:xfrm>
            <a:off x="4847851" y="5766955"/>
            <a:ext cx="7299792" cy="998953"/>
            <a:chOff x="4537336" y="5806960"/>
            <a:chExt cx="7299792" cy="998953"/>
          </a:xfrm>
        </p:grpSpPr>
        <p:cxnSp>
          <p:nvCxnSpPr>
            <p:cNvPr id="184" name="Straight Connector 183">
              <a:extLst>
                <a:ext uri="{FF2B5EF4-FFF2-40B4-BE49-F238E27FC236}">
                  <a16:creationId xmlns:a16="http://schemas.microsoft.com/office/drawing/2014/main" id="{8D753DF4-4291-4A78-8FA2-5C15DD351751}"/>
                </a:ext>
              </a:extLst>
            </p:cNvPr>
            <p:cNvCxnSpPr>
              <a:cxnSpLocks/>
            </p:cNvCxnSpPr>
            <p:nvPr/>
          </p:nvCxnSpPr>
          <p:spPr>
            <a:xfrm>
              <a:off x="7150032" y="6704612"/>
              <a:ext cx="246888"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FF5D765-261D-4764-A51F-FC706FF359C5}"/>
                </a:ext>
              </a:extLst>
            </p:cNvPr>
            <p:cNvGrpSpPr/>
            <p:nvPr/>
          </p:nvGrpSpPr>
          <p:grpSpPr>
            <a:xfrm>
              <a:off x="4537336" y="5806960"/>
              <a:ext cx="7299792" cy="998953"/>
              <a:chOff x="4537336" y="5806960"/>
              <a:chExt cx="7299792" cy="998953"/>
            </a:xfrm>
          </p:grpSpPr>
          <p:sp>
            <p:nvSpPr>
              <p:cNvPr id="146" name="TextBox 145">
                <a:extLst>
                  <a:ext uri="{FF2B5EF4-FFF2-40B4-BE49-F238E27FC236}">
                    <a16:creationId xmlns:a16="http://schemas.microsoft.com/office/drawing/2014/main" id="{3D377468-765A-401B-B295-1AAA0B9EC546}"/>
                  </a:ext>
                </a:extLst>
              </p:cNvPr>
              <p:cNvSpPr txBox="1"/>
              <p:nvPr/>
            </p:nvSpPr>
            <p:spPr>
              <a:xfrm>
                <a:off x="4537336" y="5810916"/>
                <a:ext cx="678199" cy="292388"/>
              </a:xfrm>
              <a:prstGeom prst="rect">
                <a:avLst/>
              </a:prstGeom>
              <a:noFill/>
            </p:spPr>
            <p:txBody>
              <a:bodyPr wrap="none" rtlCol="0">
                <a:spAutoFit/>
              </a:bodyPr>
              <a:lstStyle/>
              <a:p>
                <a:r>
                  <a:rPr lang="en-US" sz="1300" b="1" u="sng" dirty="0"/>
                  <a:t>Legend</a:t>
                </a:r>
              </a:p>
            </p:txBody>
          </p:sp>
          <p:cxnSp>
            <p:nvCxnSpPr>
              <p:cNvPr id="151" name="Straight Arrow Connector 150">
                <a:extLst>
                  <a:ext uri="{FF2B5EF4-FFF2-40B4-BE49-F238E27FC236}">
                    <a16:creationId xmlns:a16="http://schemas.microsoft.com/office/drawing/2014/main" id="{0758479B-ED3D-4AAB-B0E5-FE66F8AC2309}"/>
                  </a:ext>
                </a:extLst>
              </p:cNvPr>
              <p:cNvCxnSpPr>
                <a:cxnSpLocks/>
              </p:cNvCxnSpPr>
              <p:nvPr/>
            </p:nvCxnSpPr>
            <p:spPr>
              <a:xfrm>
                <a:off x="4727236" y="6551463"/>
                <a:ext cx="0" cy="182880"/>
              </a:xfrm>
              <a:prstGeom prst="straightConnector1">
                <a:avLst/>
              </a:prstGeom>
              <a:solidFill>
                <a:schemeClr val="bg1"/>
              </a:solidFill>
              <a:ln w="31750">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185" name="Isosceles Triangle 184">
                <a:extLst>
                  <a:ext uri="{FF2B5EF4-FFF2-40B4-BE49-F238E27FC236}">
                    <a16:creationId xmlns:a16="http://schemas.microsoft.com/office/drawing/2014/main" id="{07B2169B-C1D7-479D-9DAD-B86EB892EAA9}"/>
                  </a:ext>
                </a:extLst>
              </p:cNvPr>
              <p:cNvSpPr/>
              <p:nvPr/>
            </p:nvSpPr>
            <p:spPr>
              <a:xfrm rot="10800000">
                <a:off x="7221278" y="6596603"/>
                <a:ext cx="128016" cy="82296"/>
              </a:xfrm>
              <a:prstGeom prst="triangle">
                <a:avLst/>
              </a:prstGeom>
              <a:solidFill>
                <a:srgbClr val="203864"/>
              </a:solidFill>
              <a:ln>
                <a:solidFill>
                  <a:schemeClr val="bg1"/>
                </a:solidFill>
              </a:ln>
              <a:effectLst>
                <a:glow rad="254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84D4C39-BECA-41B0-B230-2AF37120652E}"/>
                  </a:ext>
                </a:extLst>
              </p:cNvPr>
              <p:cNvGrpSpPr/>
              <p:nvPr/>
            </p:nvGrpSpPr>
            <p:grpSpPr>
              <a:xfrm>
                <a:off x="4537337" y="5806960"/>
                <a:ext cx="7299791" cy="998953"/>
                <a:chOff x="4537337" y="5806960"/>
                <a:chExt cx="7299791" cy="998953"/>
              </a:xfrm>
            </p:grpSpPr>
            <p:sp>
              <p:nvSpPr>
                <p:cNvPr id="144" name="TextBox 143">
                  <a:extLst>
                    <a:ext uri="{FF2B5EF4-FFF2-40B4-BE49-F238E27FC236}">
                      <a16:creationId xmlns:a16="http://schemas.microsoft.com/office/drawing/2014/main" id="{F453F3A7-B0C3-46BB-A2A6-B3141D31F7CD}"/>
                    </a:ext>
                  </a:extLst>
                </p:cNvPr>
                <p:cNvSpPr txBox="1"/>
                <p:nvPr/>
              </p:nvSpPr>
              <p:spPr>
                <a:xfrm>
                  <a:off x="4766659" y="6056017"/>
                  <a:ext cx="2254143" cy="738664"/>
                </a:xfrm>
                <a:prstGeom prst="rect">
                  <a:avLst/>
                </a:prstGeom>
                <a:noFill/>
              </p:spPr>
              <p:txBody>
                <a:bodyPr wrap="none" rtlCol="0">
                  <a:spAutoFit/>
                </a:bodyPr>
                <a:lstStyle/>
                <a:p>
                  <a:r>
                    <a:rPr lang="en-US" sz="1000" dirty="0"/>
                    <a:t>Surface to Groundwater Infiltration</a:t>
                  </a:r>
                </a:p>
                <a:p>
                  <a:endParaRPr lang="en-US" sz="600" dirty="0"/>
                </a:p>
                <a:p>
                  <a:r>
                    <a:rPr lang="en-US" sz="1000" dirty="0"/>
                    <a:t>Horizontal GW Flow: Quaternary</a:t>
                  </a:r>
                </a:p>
                <a:p>
                  <a:endParaRPr lang="en-US" sz="600" dirty="0"/>
                </a:p>
                <a:p>
                  <a:r>
                    <a:rPr lang="en-US" sz="1000" dirty="0"/>
                    <a:t>Vertical GW Migration from Quaternary</a:t>
                  </a:r>
                </a:p>
              </p:txBody>
            </p:sp>
            <p:grpSp>
              <p:nvGrpSpPr>
                <p:cNvPr id="255" name="Group 254">
                  <a:extLst>
                    <a:ext uri="{FF2B5EF4-FFF2-40B4-BE49-F238E27FC236}">
                      <a16:creationId xmlns:a16="http://schemas.microsoft.com/office/drawing/2014/main" id="{15C0EDEB-D3B6-4CA9-9099-5F38F9D6B08F}"/>
                    </a:ext>
                  </a:extLst>
                </p:cNvPr>
                <p:cNvGrpSpPr/>
                <p:nvPr/>
              </p:nvGrpSpPr>
              <p:grpSpPr>
                <a:xfrm>
                  <a:off x="4537337" y="5806960"/>
                  <a:ext cx="7299791" cy="958171"/>
                  <a:chOff x="4537337" y="5806960"/>
                  <a:chExt cx="7299791" cy="958171"/>
                </a:xfrm>
              </p:grpSpPr>
              <p:grpSp>
                <p:nvGrpSpPr>
                  <p:cNvPr id="124" name="Group 123">
                    <a:extLst>
                      <a:ext uri="{FF2B5EF4-FFF2-40B4-BE49-F238E27FC236}">
                        <a16:creationId xmlns:a16="http://schemas.microsoft.com/office/drawing/2014/main" id="{985A69C3-3241-407E-9666-A9D493529367}"/>
                      </a:ext>
                    </a:extLst>
                  </p:cNvPr>
                  <p:cNvGrpSpPr/>
                  <p:nvPr/>
                </p:nvGrpSpPr>
                <p:grpSpPr>
                  <a:xfrm>
                    <a:off x="4537337" y="5806960"/>
                    <a:ext cx="7299791" cy="958171"/>
                    <a:chOff x="4537337" y="5806960"/>
                    <a:chExt cx="7299791" cy="958171"/>
                  </a:xfrm>
                </p:grpSpPr>
                <p:sp>
                  <p:nvSpPr>
                    <p:cNvPr id="136" name="Rectangle 135">
                      <a:extLst>
                        <a:ext uri="{FF2B5EF4-FFF2-40B4-BE49-F238E27FC236}">
                          <a16:creationId xmlns:a16="http://schemas.microsoft.com/office/drawing/2014/main" id="{A3F5E4B1-AF69-436E-98CF-DDAC97099128}"/>
                        </a:ext>
                      </a:extLst>
                    </p:cNvPr>
                    <p:cNvSpPr/>
                    <p:nvPr/>
                  </p:nvSpPr>
                  <p:spPr>
                    <a:xfrm>
                      <a:off x="4537337" y="5855917"/>
                      <a:ext cx="7229678" cy="909214"/>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D0358A69-588D-463D-A8EF-A13636F9DB4E}"/>
                        </a:ext>
                      </a:extLst>
                    </p:cNvPr>
                    <p:cNvSpPr txBox="1"/>
                    <p:nvPr/>
                  </p:nvSpPr>
                  <p:spPr>
                    <a:xfrm>
                      <a:off x="9485202" y="5806960"/>
                      <a:ext cx="2351926" cy="630942"/>
                    </a:xfrm>
                    <a:prstGeom prst="rect">
                      <a:avLst/>
                    </a:prstGeom>
                    <a:noFill/>
                  </p:spPr>
                  <p:txBody>
                    <a:bodyPr wrap="none" rtlCol="0">
                      <a:spAutoFit/>
                    </a:bodyPr>
                    <a:lstStyle/>
                    <a:p>
                      <a:r>
                        <a:rPr lang="en-US" sz="1100" b="1" u="sng" dirty="0"/>
                        <a:t>Notes</a:t>
                      </a:r>
                    </a:p>
                    <a:p>
                      <a:endParaRPr lang="en-US" sz="500" u="sng" dirty="0"/>
                    </a:p>
                    <a:p>
                      <a:r>
                        <a:rPr lang="en-US" sz="950" dirty="0"/>
                        <a:t>Vertical exaggeration is 24.5:1</a:t>
                      </a:r>
                    </a:p>
                    <a:p>
                      <a:r>
                        <a:rPr lang="en-US" sz="950" dirty="0"/>
                        <a:t>Horizontal extent is approximately 2.1 miles</a:t>
                      </a:r>
                    </a:p>
                  </p:txBody>
                </p:sp>
              </p:grpSp>
              <p:cxnSp>
                <p:nvCxnSpPr>
                  <p:cNvPr id="143" name="Straight Arrow Connector 142">
                    <a:extLst>
                      <a:ext uri="{FF2B5EF4-FFF2-40B4-BE49-F238E27FC236}">
                        <a16:creationId xmlns:a16="http://schemas.microsoft.com/office/drawing/2014/main" id="{9EFFE1B4-7587-475C-AB7E-85C5A427819D}"/>
                      </a:ext>
                    </a:extLst>
                  </p:cNvPr>
                  <p:cNvCxnSpPr>
                    <a:cxnSpLocks/>
                  </p:cNvCxnSpPr>
                  <p:nvPr/>
                </p:nvCxnSpPr>
                <p:spPr>
                  <a:xfrm>
                    <a:off x="4623061" y="6331262"/>
                    <a:ext cx="182880" cy="126308"/>
                  </a:xfrm>
                  <a:prstGeom prst="straightConnector1">
                    <a:avLst/>
                  </a:prstGeom>
                  <a:solidFill>
                    <a:schemeClr val="bg1"/>
                  </a:solidFill>
                  <a:ln w="31750">
                    <a:solidFill>
                      <a:schemeClr val="accent1">
                        <a:lumMod val="50000"/>
                      </a:schemeClr>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33EF221-B8A2-4F00-8AC0-F3F75E429632}"/>
                      </a:ext>
                    </a:extLst>
                  </p:cNvPr>
                  <p:cNvCxnSpPr>
                    <a:cxnSpLocks/>
                  </p:cNvCxnSpPr>
                  <p:nvPr/>
                </p:nvCxnSpPr>
                <p:spPr>
                  <a:xfrm>
                    <a:off x="4712554" y="6109952"/>
                    <a:ext cx="0" cy="182880"/>
                  </a:xfrm>
                  <a:prstGeom prst="straightConnector1">
                    <a:avLst/>
                  </a:prstGeom>
                  <a:solidFill>
                    <a:schemeClr val="bg1"/>
                  </a:solid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5E455DC-2071-468E-9AB0-347EA7453D57}"/>
                      </a:ext>
                    </a:extLst>
                  </p:cNvPr>
                  <p:cNvCxnSpPr>
                    <a:cxnSpLocks/>
                  </p:cNvCxnSpPr>
                  <p:nvPr/>
                </p:nvCxnSpPr>
                <p:spPr>
                  <a:xfrm>
                    <a:off x="7172765" y="5903010"/>
                    <a:ext cx="182880" cy="126308"/>
                  </a:xfrm>
                  <a:prstGeom prst="straightConnector1">
                    <a:avLst/>
                  </a:prstGeom>
                  <a:solidFill>
                    <a:schemeClr val="bg1"/>
                  </a:solidFill>
                  <a:ln w="31750">
                    <a:solidFill>
                      <a:srgbClr val="548235"/>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A85506FC-7BC1-4060-8357-2EC9FC9B9141}"/>
                      </a:ext>
                    </a:extLst>
                  </p:cNvPr>
                  <p:cNvCxnSpPr>
                    <a:cxnSpLocks/>
                  </p:cNvCxnSpPr>
                  <p:nvPr/>
                </p:nvCxnSpPr>
                <p:spPr>
                  <a:xfrm>
                    <a:off x="7274621" y="6139389"/>
                    <a:ext cx="0" cy="182880"/>
                  </a:xfrm>
                  <a:prstGeom prst="straightConnector1">
                    <a:avLst/>
                  </a:prstGeom>
                  <a:solidFill>
                    <a:schemeClr val="bg1"/>
                  </a:solidFill>
                  <a:ln w="31750">
                    <a:solidFill>
                      <a:srgbClr val="548235"/>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B6CEBA62-5B64-4476-8D31-4FA896A5F669}"/>
                      </a:ext>
                    </a:extLst>
                  </p:cNvPr>
                  <p:cNvCxnSpPr>
                    <a:cxnSpLocks/>
                  </p:cNvCxnSpPr>
                  <p:nvPr/>
                </p:nvCxnSpPr>
                <p:spPr>
                  <a:xfrm>
                    <a:off x="7166414" y="6397802"/>
                    <a:ext cx="182880" cy="126308"/>
                  </a:xfrm>
                  <a:prstGeom prst="straightConnector1">
                    <a:avLst/>
                  </a:prstGeom>
                  <a:solidFill>
                    <a:schemeClr val="bg1"/>
                  </a:solidFill>
                  <a:ln w="31750">
                    <a:solidFill>
                      <a:srgbClr val="FFFF00"/>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90" name="TextBox 189">
                  <a:extLst>
                    <a:ext uri="{FF2B5EF4-FFF2-40B4-BE49-F238E27FC236}">
                      <a16:creationId xmlns:a16="http://schemas.microsoft.com/office/drawing/2014/main" id="{05F27A6D-7ECA-4CF3-8A71-84CEA8C69ED3}"/>
                    </a:ext>
                  </a:extLst>
                </p:cNvPr>
                <p:cNvSpPr txBox="1"/>
                <p:nvPr/>
              </p:nvSpPr>
              <p:spPr>
                <a:xfrm>
                  <a:off x="7364008" y="5821028"/>
                  <a:ext cx="2549096" cy="984885"/>
                </a:xfrm>
                <a:prstGeom prst="rect">
                  <a:avLst/>
                </a:prstGeom>
                <a:noFill/>
              </p:spPr>
              <p:txBody>
                <a:bodyPr wrap="none" rtlCol="0">
                  <a:spAutoFit/>
                </a:bodyPr>
                <a:lstStyle/>
                <a:p>
                  <a:r>
                    <a:rPr lang="en-US" sz="1000" dirty="0"/>
                    <a:t>Horizontal GW Flow: Platteville</a:t>
                  </a:r>
                </a:p>
                <a:p>
                  <a:endParaRPr lang="en-US" sz="600" dirty="0"/>
                </a:p>
                <a:p>
                  <a:r>
                    <a:rPr lang="en-US" sz="1000" dirty="0"/>
                    <a:t>Vertical GW Migration from Platteville</a:t>
                  </a:r>
                </a:p>
                <a:p>
                  <a:endParaRPr lang="en-US" sz="600" dirty="0"/>
                </a:p>
                <a:p>
                  <a:r>
                    <a:rPr lang="en-US" sz="1000" dirty="0"/>
                    <a:t>Horizontal GW Flow: St Peter</a:t>
                  </a:r>
                </a:p>
                <a:p>
                  <a:endParaRPr lang="en-US" sz="600" dirty="0"/>
                </a:p>
                <a:p>
                  <a:r>
                    <a:rPr lang="en-US" sz="1000" dirty="0"/>
                    <a:t>Approx. Water Table (Quaternary or St Peter)</a:t>
                  </a:r>
                </a:p>
              </p:txBody>
            </p:sp>
          </p:grpSp>
        </p:grpSp>
      </p:grpSp>
      <p:grpSp>
        <p:nvGrpSpPr>
          <p:cNvPr id="4" name="Group 3">
            <a:extLst>
              <a:ext uri="{FF2B5EF4-FFF2-40B4-BE49-F238E27FC236}">
                <a16:creationId xmlns:a16="http://schemas.microsoft.com/office/drawing/2014/main" id="{54AB3964-33DD-4CE6-A3AD-BC89A7B74C91}"/>
              </a:ext>
            </a:extLst>
          </p:cNvPr>
          <p:cNvGrpSpPr/>
          <p:nvPr/>
        </p:nvGrpSpPr>
        <p:grpSpPr>
          <a:xfrm>
            <a:off x="4481741" y="1070398"/>
            <a:ext cx="7685087" cy="4670860"/>
            <a:chOff x="4491266" y="1060873"/>
            <a:chExt cx="7685087" cy="4670860"/>
          </a:xfrm>
        </p:grpSpPr>
        <p:pic>
          <p:nvPicPr>
            <p:cNvPr id="98" name="Picture 97">
              <a:extLst>
                <a:ext uri="{FF2B5EF4-FFF2-40B4-BE49-F238E27FC236}">
                  <a16:creationId xmlns:a16="http://schemas.microsoft.com/office/drawing/2014/main" id="{4D8D7B03-F9AB-48F4-BDA7-8205ED055164}"/>
                </a:ext>
              </a:extLst>
            </p:cNvPr>
            <p:cNvPicPr>
              <a:picLocks noChangeAspect="1"/>
            </p:cNvPicPr>
            <p:nvPr/>
          </p:nvPicPr>
          <p:blipFill rotWithShape="1">
            <a:blip r:embed="rId3"/>
            <a:srcRect l="803" t="3199" r="157" b="5473"/>
            <a:stretch/>
          </p:blipFill>
          <p:spPr>
            <a:xfrm>
              <a:off x="4560202" y="1060873"/>
              <a:ext cx="7566856" cy="4670860"/>
            </a:xfrm>
            <a:prstGeom prst="rect">
              <a:avLst/>
            </a:prstGeom>
            <a:ln w="19050">
              <a:solidFill>
                <a:schemeClr val="bg2">
                  <a:lumMod val="25000"/>
                </a:schemeClr>
              </a:solidFill>
            </a:ln>
          </p:spPr>
        </p:pic>
        <p:grpSp>
          <p:nvGrpSpPr>
            <p:cNvPr id="2" name="Group 1">
              <a:extLst>
                <a:ext uri="{FF2B5EF4-FFF2-40B4-BE49-F238E27FC236}">
                  <a16:creationId xmlns:a16="http://schemas.microsoft.com/office/drawing/2014/main" id="{A1867010-4E7F-4CA4-8316-E2A5CB480FB2}"/>
                </a:ext>
              </a:extLst>
            </p:cNvPr>
            <p:cNvGrpSpPr/>
            <p:nvPr/>
          </p:nvGrpSpPr>
          <p:grpSpPr>
            <a:xfrm>
              <a:off x="4491266" y="1125920"/>
              <a:ext cx="7685087" cy="4431485"/>
              <a:chOff x="4491266" y="1278320"/>
              <a:chExt cx="7685087" cy="4431485"/>
            </a:xfrm>
          </p:grpSpPr>
          <p:sp>
            <p:nvSpPr>
              <p:cNvPr id="219" name="Isosceles Triangle 218">
                <a:extLst>
                  <a:ext uri="{FF2B5EF4-FFF2-40B4-BE49-F238E27FC236}">
                    <a16:creationId xmlns:a16="http://schemas.microsoft.com/office/drawing/2014/main" id="{E29FDF56-A66B-4D3F-B635-3E902F996D12}"/>
                  </a:ext>
                </a:extLst>
              </p:cNvPr>
              <p:cNvSpPr/>
              <p:nvPr/>
            </p:nvSpPr>
            <p:spPr>
              <a:xfrm rot="10800000">
                <a:off x="9218454" y="2965545"/>
                <a:ext cx="128016" cy="82296"/>
              </a:xfrm>
              <a:prstGeom prst="triangl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400C7FA1-271B-4B82-83A7-06E2E30B2DD4}"/>
                  </a:ext>
                </a:extLst>
              </p:cNvPr>
              <p:cNvCxnSpPr>
                <a:cxnSpLocks/>
              </p:cNvCxnSpPr>
              <p:nvPr/>
            </p:nvCxnSpPr>
            <p:spPr>
              <a:xfrm>
                <a:off x="9131434" y="3066041"/>
                <a:ext cx="320040"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9217FC8C-642D-4F8D-91D6-9DF679576123}"/>
                  </a:ext>
                </a:extLst>
              </p:cNvPr>
              <p:cNvCxnSpPr>
                <a:cxnSpLocks/>
              </p:cNvCxnSpPr>
              <p:nvPr/>
            </p:nvCxnSpPr>
            <p:spPr>
              <a:xfrm>
                <a:off x="5430535" y="2189283"/>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8E8EC03F-7B19-44E6-91DC-85D81028E01A}"/>
                  </a:ext>
                </a:extLst>
              </p:cNvPr>
              <p:cNvCxnSpPr>
                <a:cxnSpLocks/>
              </p:cNvCxnSpPr>
              <p:nvPr/>
            </p:nvCxnSpPr>
            <p:spPr>
              <a:xfrm>
                <a:off x="5123758" y="3303185"/>
                <a:ext cx="817418" cy="0"/>
              </a:xfrm>
              <a:prstGeom prst="straightConnector1">
                <a:avLst/>
              </a:prstGeom>
              <a:ln w="44450">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52311819-3E2D-44FC-A8B1-536774FBBA23}"/>
                  </a:ext>
                </a:extLst>
              </p:cNvPr>
              <p:cNvCxnSpPr>
                <a:cxnSpLocks/>
              </p:cNvCxnSpPr>
              <p:nvPr/>
            </p:nvCxnSpPr>
            <p:spPr>
              <a:xfrm>
                <a:off x="7340842" y="2828884"/>
                <a:ext cx="612187" cy="5976"/>
              </a:xfrm>
              <a:prstGeom prst="straightConnector1">
                <a:avLst/>
              </a:prstGeom>
              <a:ln w="44450">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266" name="Connector: Elbow 265">
                <a:extLst>
                  <a:ext uri="{FF2B5EF4-FFF2-40B4-BE49-F238E27FC236}">
                    <a16:creationId xmlns:a16="http://schemas.microsoft.com/office/drawing/2014/main" id="{540ACC49-AA7C-458D-B53E-8BF1373EDEFC}"/>
                  </a:ext>
                </a:extLst>
              </p:cNvPr>
              <p:cNvCxnSpPr/>
              <p:nvPr/>
            </p:nvCxnSpPr>
            <p:spPr>
              <a:xfrm>
                <a:off x="8107507" y="2832803"/>
                <a:ext cx="665018" cy="605975"/>
              </a:xfrm>
              <a:prstGeom prst="bentConnector3">
                <a:avLst>
                  <a:gd name="adj1" fmla="val 98750"/>
                </a:avLst>
              </a:prstGeom>
              <a:ln w="44450">
                <a:solidFill>
                  <a:srgbClr val="548235"/>
                </a:solidFill>
                <a:prstDash val="sysDot"/>
                <a:tailEnd type="triangle"/>
              </a:ln>
              <a:effectLst>
                <a:glow rad="53340">
                  <a:schemeClr val="bg1"/>
                </a:glow>
              </a:effectLst>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EC22DD86-CFB0-4BDD-AD31-9EEEF38021D3}"/>
                  </a:ext>
                </a:extLst>
              </p:cNvPr>
              <p:cNvCxnSpPr>
                <a:cxnSpLocks/>
              </p:cNvCxnSpPr>
              <p:nvPr/>
            </p:nvCxnSpPr>
            <p:spPr>
              <a:xfrm>
                <a:off x="5196475" y="2692974"/>
                <a:ext cx="0" cy="336193"/>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D5512A3E-3C52-430A-811E-61D6A39E1FD9}"/>
                  </a:ext>
                </a:extLst>
              </p:cNvPr>
              <p:cNvCxnSpPr>
                <a:cxnSpLocks/>
              </p:cNvCxnSpPr>
              <p:nvPr/>
            </p:nvCxnSpPr>
            <p:spPr>
              <a:xfrm>
                <a:off x="7613465" y="2405830"/>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2E6FADA9-7ED2-407B-9D5F-BC8F02AC02B2}"/>
                  </a:ext>
                </a:extLst>
              </p:cNvPr>
              <p:cNvCxnSpPr>
                <a:cxnSpLocks/>
              </p:cNvCxnSpPr>
              <p:nvPr/>
            </p:nvCxnSpPr>
            <p:spPr>
              <a:xfrm>
                <a:off x="6727118" y="2145286"/>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8FB6C7E-C945-498A-96E4-7779F84C11F0}"/>
                  </a:ext>
                </a:extLst>
              </p:cNvPr>
              <p:cNvCxnSpPr>
                <a:cxnSpLocks/>
              </p:cNvCxnSpPr>
              <p:nvPr/>
            </p:nvCxnSpPr>
            <p:spPr>
              <a:xfrm>
                <a:off x="7679511" y="2353884"/>
                <a:ext cx="526594"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5EDA9FA3-87AB-4F7E-A137-3C144F4D0139}"/>
                  </a:ext>
                </a:extLst>
              </p:cNvPr>
              <p:cNvCxnSpPr>
                <a:cxnSpLocks/>
              </p:cNvCxnSpPr>
              <p:nvPr/>
            </p:nvCxnSpPr>
            <p:spPr>
              <a:xfrm flipH="1">
                <a:off x="8605303" y="2610776"/>
                <a:ext cx="207909" cy="164395"/>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82458A5A-3DFF-4692-8461-A32E6FBCBC1E}"/>
                  </a:ext>
                </a:extLst>
              </p:cNvPr>
              <p:cNvCxnSpPr>
                <a:cxnSpLocks/>
              </p:cNvCxnSpPr>
              <p:nvPr/>
            </p:nvCxnSpPr>
            <p:spPr>
              <a:xfrm>
                <a:off x="8944866" y="2633868"/>
                <a:ext cx="0" cy="5951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A30C614F-ED18-490E-9CAC-33CB9D62E45D}"/>
                  </a:ext>
                </a:extLst>
              </p:cNvPr>
              <p:cNvCxnSpPr>
                <a:cxnSpLocks/>
              </p:cNvCxnSpPr>
              <p:nvPr/>
            </p:nvCxnSpPr>
            <p:spPr>
              <a:xfrm>
                <a:off x="9119734" y="2627421"/>
                <a:ext cx="162728" cy="1793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293" name="Isosceles Triangle 292">
                <a:extLst>
                  <a:ext uri="{FF2B5EF4-FFF2-40B4-BE49-F238E27FC236}">
                    <a16:creationId xmlns:a16="http://schemas.microsoft.com/office/drawing/2014/main" id="{5F1E9E18-C7C6-4140-9CCC-DB0EF164C7D6}"/>
                  </a:ext>
                </a:extLst>
              </p:cNvPr>
              <p:cNvSpPr/>
              <p:nvPr/>
            </p:nvSpPr>
            <p:spPr>
              <a:xfrm rot="10800000">
                <a:off x="7889021" y="2233461"/>
                <a:ext cx="128016" cy="82296"/>
              </a:xfrm>
              <a:prstGeom prst="triangl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4" name="Straight Connector 293">
                <a:extLst>
                  <a:ext uri="{FF2B5EF4-FFF2-40B4-BE49-F238E27FC236}">
                    <a16:creationId xmlns:a16="http://schemas.microsoft.com/office/drawing/2014/main" id="{C19AEC5E-01FF-454D-B1F9-7A222AFF5C8D}"/>
                  </a:ext>
                </a:extLst>
              </p:cNvPr>
              <p:cNvCxnSpPr>
                <a:cxnSpLocks/>
              </p:cNvCxnSpPr>
              <p:nvPr/>
            </p:nvCxnSpPr>
            <p:spPr>
              <a:xfrm>
                <a:off x="9104366" y="3380950"/>
                <a:ext cx="320040" cy="0"/>
              </a:xfrm>
              <a:prstGeom prst="line">
                <a:avLst/>
              </a:prstGeom>
              <a:ln w="19050">
                <a:solidFill>
                  <a:srgbClr val="FFFF00"/>
                </a:solidFill>
              </a:ln>
              <a:effectLst>
                <a:glow rad="12700">
                  <a:schemeClr val="tx1"/>
                </a:glow>
              </a:effectLst>
            </p:spPr>
            <p:style>
              <a:lnRef idx="1">
                <a:schemeClr val="accent1"/>
              </a:lnRef>
              <a:fillRef idx="0">
                <a:schemeClr val="accent1"/>
              </a:fillRef>
              <a:effectRef idx="0">
                <a:schemeClr val="accent1"/>
              </a:effectRef>
              <a:fontRef idx="minor">
                <a:schemeClr val="tx1"/>
              </a:fontRef>
            </p:style>
          </p:cxnSp>
          <p:sp>
            <p:nvSpPr>
              <p:cNvPr id="295" name="Isosceles Triangle 294">
                <a:extLst>
                  <a:ext uri="{FF2B5EF4-FFF2-40B4-BE49-F238E27FC236}">
                    <a16:creationId xmlns:a16="http://schemas.microsoft.com/office/drawing/2014/main" id="{170D94BB-56CA-4D00-A77A-4F8E82ABA145}"/>
                  </a:ext>
                </a:extLst>
              </p:cNvPr>
              <p:cNvSpPr/>
              <p:nvPr/>
            </p:nvSpPr>
            <p:spPr>
              <a:xfrm rot="10800000">
                <a:off x="9200468" y="3275249"/>
                <a:ext cx="130792" cy="8390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6" name="Straight Connector 295">
                <a:extLst>
                  <a:ext uri="{FF2B5EF4-FFF2-40B4-BE49-F238E27FC236}">
                    <a16:creationId xmlns:a16="http://schemas.microsoft.com/office/drawing/2014/main" id="{32CC8310-533B-440E-A6DE-791D61F35771}"/>
                  </a:ext>
                </a:extLst>
              </p:cNvPr>
              <p:cNvCxnSpPr>
                <a:cxnSpLocks/>
              </p:cNvCxnSpPr>
              <p:nvPr/>
            </p:nvCxnSpPr>
            <p:spPr>
              <a:xfrm>
                <a:off x="7222226" y="3556210"/>
                <a:ext cx="320040" cy="0"/>
              </a:xfrm>
              <a:prstGeom prst="line">
                <a:avLst/>
              </a:prstGeom>
              <a:ln w="19050">
                <a:solidFill>
                  <a:srgbClr val="FFFF00"/>
                </a:solidFill>
              </a:ln>
              <a:effectLst>
                <a:glow rad="12700">
                  <a:schemeClr val="tx1"/>
                </a:glow>
              </a:effectLst>
            </p:spPr>
            <p:style>
              <a:lnRef idx="1">
                <a:schemeClr val="accent1"/>
              </a:lnRef>
              <a:fillRef idx="0">
                <a:schemeClr val="accent1"/>
              </a:fillRef>
              <a:effectRef idx="0">
                <a:schemeClr val="accent1"/>
              </a:effectRef>
              <a:fontRef idx="minor">
                <a:schemeClr val="tx1"/>
              </a:fontRef>
            </p:style>
          </p:cxnSp>
          <p:sp>
            <p:nvSpPr>
              <p:cNvPr id="297" name="Isosceles Triangle 296">
                <a:extLst>
                  <a:ext uri="{FF2B5EF4-FFF2-40B4-BE49-F238E27FC236}">
                    <a16:creationId xmlns:a16="http://schemas.microsoft.com/office/drawing/2014/main" id="{23438E82-DE0C-4080-B3F6-DEAE27FE1C11}"/>
                  </a:ext>
                </a:extLst>
              </p:cNvPr>
              <p:cNvSpPr/>
              <p:nvPr/>
            </p:nvSpPr>
            <p:spPr>
              <a:xfrm rot="10800000">
                <a:off x="7318328" y="3450509"/>
                <a:ext cx="130792" cy="8390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Isosceles Triangle 299">
                <a:extLst>
                  <a:ext uri="{FF2B5EF4-FFF2-40B4-BE49-F238E27FC236}">
                    <a16:creationId xmlns:a16="http://schemas.microsoft.com/office/drawing/2014/main" id="{24FA4813-7739-4E71-8B04-B86C4683EE81}"/>
                  </a:ext>
                </a:extLst>
              </p:cNvPr>
              <p:cNvSpPr/>
              <p:nvPr/>
            </p:nvSpPr>
            <p:spPr>
              <a:xfrm rot="10800000">
                <a:off x="11800136" y="3465520"/>
                <a:ext cx="128016" cy="82296"/>
              </a:xfrm>
              <a:prstGeom prst="triangl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a:extLst>
                  <a:ext uri="{FF2B5EF4-FFF2-40B4-BE49-F238E27FC236}">
                    <a16:creationId xmlns:a16="http://schemas.microsoft.com/office/drawing/2014/main" id="{A32677DB-3EDB-4BC5-A99F-B2E9C33EC431}"/>
                  </a:ext>
                </a:extLst>
              </p:cNvPr>
              <p:cNvCxnSpPr>
                <a:cxnSpLocks/>
              </p:cNvCxnSpPr>
              <p:nvPr/>
            </p:nvCxnSpPr>
            <p:spPr>
              <a:xfrm>
                <a:off x="11586116" y="3566016"/>
                <a:ext cx="526594" cy="0"/>
              </a:xfrm>
              <a:prstGeom prst="line">
                <a:avLst/>
              </a:prstGeom>
              <a:ln w="19050">
                <a:solidFill>
                  <a:srgbClr val="223B66"/>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6E5FC84D-B281-4C7B-86BD-5C023E032844}"/>
                  </a:ext>
                </a:extLst>
              </p:cNvPr>
              <p:cNvCxnSpPr>
                <a:cxnSpLocks/>
              </p:cNvCxnSpPr>
              <p:nvPr/>
            </p:nvCxnSpPr>
            <p:spPr>
              <a:xfrm>
                <a:off x="9092724" y="2976206"/>
                <a:ext cx="0" cy="462319"/>
              </a:xfrm>
              <a:prstGeom prst="straightConnector1">
                <a:avLst/>
              </a:prstGeom>
              <a:ln w="31750">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ACC8CE38-0742-4BFB-98EA-388F874AF232}"/>
                  </a:ext>
                </a:extLst>
              </p:cNvPr>
              <p:cNvCxnSpPr>
                <a:cxnSpLocks/>
              </p:cNvCxnSpPr>
              <p:nvPr/>
            </p:nvCxnSpPr>
            <p:spPr>
              <a:xfrm>
                <a:off x="8378409" y="3050959"/>
                <a:ext cx="320040" cy="0"/>
              </a:xfrm>
              <a:prstGeom prst="line">
                <a:avLst/>
              </a:prstGeom>
              <a:ln w="19050">
                <a:solidFill>
                  <a:srgbClr val="FFFF00"/>
                </a:solidFill>
              </a:ln>
              <a:effectLst>
                <a:glow rad="12700">
                  <a:schemeClr val="tx1"/>
                </a:glow>
              </a:effectLst>
            </p:spPr>
            <p:style>
              <a:lnRef idx="1">
                <a:schemeClr val="accent1"/>
              </a:lnRef>
              <a:fillRef idx="0">
                <a:schemeClr val="accent1"/>
              </a:fillRef>
              <a:effectRef idx="0">
                <a:schemeClr val="accent1"/>
              </a:effectRef>
              <a:fontRef idx="minor">
                <a:schemeClr val="tx1"/>
              </a:fontRef>
            </p:style>
          </p:cxnSp>
          <p:sp>
            <p:nvSpPr>
              <p:cNvPr id="304" name="Isosceles Triangle 303">
                <a:extLst>
                  <a:ext uri="{FF2B5EF4-FFF2-40B4-BE49-F238E27FC236}">
                    <a16:creationId xmlns:a16="http://schemas.microsoft.com/office/drawing/2014/main" id="{06719E42-90A4-473C-BEC0-AC4F7F0CE47B}"/>
                  </a:ext>
                </a:extLst>
              </p:cNvPr>
              <p:cNvSpPr/>
              <p:nvPr/>
            </p:nvSpPr>
            <p:spPr>
              <a:xfrm rot="10800000">
                <a:off x="8474511" y="2945258"/>
                <a:ext cx="130792" cy="8390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Connector 304">
                <a:extLst>
                  <a:ext uri="{FF2B5EF4-FFF2-40B4-BE49-F238E27FC236}">
                    <a16:creationId xmlns:a16="http://schemas.microsoft.com/office/drawing/2014/main" id="{3F38DD7D-A393-4F58-B485-A528B9C022F7}"/>
                  </a:ext>
                </a:extLst>
              </p:cNvPr>
              <p:cNvCxnSpPr>
                <a:cxnSpLocks/>
              </p:cNvCxnSpPr>
              <p:nvPr/>
            </p:nvCxnSpPr>
            <p:spPr>
              <a:xfrm>
                <a:off x="5381996" y="3714960"/>
                <a:ext cx="320040" cy="0"/>
              </a:xfrm>
              <a:prstGeom prst="line">
                <a:avLst/>
              </a:prstGeom>
              <a:ln w="19050">
                <a:solidFill>
                  <a:srgbClr val="FFFF00"/>
                </a:solidFill>
              </a:ln>
              <a:effectLst>
                <a:glow rad="12700">
                  <a:schemeClr val="tx1"/>
                </a:glow>
              </a:effectLst>
            </p:spPr>
            <p:style>
              <a:lnRef idx="1">
                <a:schemeClr val="accent1"/>
              </a:lnRef>
              <a:fillRef idx="0">
                <a:schemeClr val="accent1"/>
              </a:fillRef>
              <a:effectRef idx="0">
                <a:schemeClr val="accent1"/>
              </a:effectRef>
              <a:fontRef idx="minor">
                <a:schemeClr val="tx1"/>
              </a:fontRef>
            </p:style>
          </p:cxnSp>
          <p:sp>
            <p:nvSpPr>
              <p:cNvPr id="306" name="Isosceles Triangle 305">
                <a:extLst>
                  <a:ext uri="{FF2B5EF4-FFF2-40B4-BE49-F238E27FC236}">
                    <a16:creationId xmlns:a16="http://schemas.microsoft.com/office/drawing/2014/main" id="{B22FA6E3-FD1A-49EB-9185-8747418F6440}"/>
                  </a:ext>
                </a:extLst>
              </p:cNvPr>
              <p:cNvSpPr/>
              <p:nvPr/>
            </p:nvSpPr>
            <p:spPr>
              <a:xfrm rot="10800000">
                <a:off x="5478098" y="3609259"/>
                <a:ext cx="130792" cy="8390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Arrow Connector 306">
                <a:extLst>
                  <a:ext uri="{FF2B5EF4-FFF2-40B4-BE49-F238E27FC236}">
                    <a16:creationId xmlns:a16="http://schemas.microsoft.com/office/drawing/2014/main" id="{35AB9F00-9B4F-437D-B2FB-AEC265E3E02D}"/>
                  </a:ext>
                </a:extLst>
              </p:cNvPr>
              <p:cNvCxnSpPr>
                <a:cxnSpLocks/>
              </p:cNvCxnSpPr>
              <p:nvPr/>
            </p:nvCxnSpPr>
            <p:spPr>
              <a:xfrm>
                <a:off x="8783961" y="3568717"/>
                <a:ext cx="694945" cy="515259"/>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A77FA360-78CC-42A1-A469-936B3661997F}"/>
                  </a:ext>
                </a:extLst>
              </p:cNvPr>
              <p:cNvCxnSpPr>
                <a:cxnSpLocks/>
              </p:cNvCxnSpPr>
              <p:nvPr/>
            </p:nvCxnSpPr>
            <p:spPr>
              <a:xfrm flipH="1">
                <a:off x="7563394" y="3306856"/>
                <a:ext cx="721630" cy="374691"/>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E2693805-9211-4679-AD7E-813887354934}"/>
                  </a:ext>
                </a:extLst>
              </p:cNvPr>
              <p:cNvCxnSpPr>
                <a:cxnSpLocks/>
              </p:cNvCxnSpPr>
              <p:nvPr/>
            </p:nvCxnSpPr>
            <p:spPr>
              <a:xfrm flipH="1">
                <a:off x="5895975" y="3745272"/>
                <a:ext cx="897314" cy="230031"/>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B7531F50-2344-4C93-94A5-5DF8DF876428}"/>
                  </a:ext>
                </a:extLst>
              </p:cNvPr>
              <p:cNvCxnSpPr>
                <a:cxnSpLocks/>
              </p:cNvCxnSpPr>
              <p:nvPr/>
            </p:nvCxnSpPr>
            <p:spPr>
              <a:xfrm flipH="1">
                <a:off x="5032594" y="4656341"/>
                <a:ext cx="961009" cy="306467"/>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CE164A4C-109A-40A8-808B-BB05069F2583}"/>
                  </a:ext>
                </a:extLst>
              </p:cNvPr>
              <p:cNvCxnSpPr>
                <a:cxnSpLocks/>
              </p:cNvCxnSpPr>
              <p:nvPr/>
            </p:nvCxnSpPr>
            <p:spPr>
              <a:xfrm>
                <a:off x="10344150" y="4407081"/>
                <a:ext cx="706669" cy="174842"/>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22864E9C-2A5B-460E-873A-74BCCE718B6F}"/>
                  </a:ext>
                </a:extLst>
              </p:cNvPr>
              <p:cNvSpPr txBox="1"/>
              <p:nvPr/>
            </p:nvSpPr>
            <p:spPr>
              <a:xfrm>
                <a:off x="4839966" y="5340473"/>
                <a:ext cx="394660" cy="369332"/>
              </a:xfrm>
              <a:prstGeom prst="rect">
                <a:avLst/>
              </a:prstGeom>
              <a:noFill/>
            </p:spPr>
            <p:txBody>
              <a:bodyPr wrap="none" rtlCol="0">
                <a:spAutoFit/>
              </a:bodyPr>
              <a:lstStyle/>
              <a:p>
                <a:r>
                  <a:rPr lang="en-US" b="1" dirty="0">
                    <a:ln>
                      <a:solidFill>
                        <a:schemeClr val="tx1"/>
                      </a:solidFill>
                    </a:ln>
                    <a:solidFill>
                      <a:schemeClr val="bg1"/>
                    </a:solidFill>
                  </a:rPr>
                  <a:t>W</a:t>
                </a:r>
              </a:p>
            </p:txBody>
          </p:sp>
          <p:sp>
            <p:nvSpPr>
              <p:cNvPr id="313" name="TextBox 312">
                <a:extLst>
                  <a:ext uri="{FF2B5EF4-FFF2-40B4-BE49-F238E27FC236}">
                    <a16:creationId xmlns:a16="http://schemas.microsoft.com/office/drawing/2014/main" id="{A27A2C92-5A4D-4E35-B024-61EFA2F020D3}"/>
                  </a:ext>
                </a:extLst>
              </p:cNvPr>
              <p:cNvSpPr txBox="1"/>
              <p:nvPr/>
            </p:nvSpPr>
            <p:spPr>
              <a:xfrm>
                <a:off x="11821142" y="5322609"/>
                <a:ext cx="296876" cy="369332"/>
              </a:xfrm>
              <a:prstGeom prst="rect">
                <a:avLst/>
              </a:prstGeom>
              <a:noFill/>
            </p:spPr>
            <p:txBody>
              <a:bodyPr wrap="none" rtlCol="0">
                <a:spAutoFit/>
              </a:bodyPr>
              <a:lstStyle/>
              <a:p>
                <a:r>
                  <a:rPr lang="en-US" b="1" dirty="0">
                    <a:ln>
                      <a:solidFill>
                        <a:schemeClr val="tx1"/>
                      </a:solidFill>
                    </a:ln>
                    <a:solidFill>
                      <a:schemeClr val="bg1"/>
                    </a:solidFill>
                  </a:rPr>
                  <a:t>E</a:t>
                </a:r>
              </a:p>
            </p:txBody>
          </p:sp>
          <p:sp>
            <p:nvSpPr>
              <p:cNvPr id="340" name="Rounded Rectangle 5">
                <a:extLst>
                  <a:ext uri="{FF2B5EF4-FFF2-40B4-BE49-F238E27FC236}">
                    <a16:creationId xmlns:a16="http://schemas.microsoft.com/office/drawing/2014/main" id="{A5BFE27C-C975-4D59-BFB9-BD7A397EB30C}"/>
                  </a:ext>
                </a:extLst>
              </p:cNvPr>
              <p:cNvSpPr/>
              <p:nvPr/>
            </p:nvSpPr>
            <p:spPr>
              <a:xfrm>
                <a:off x="9282462" y="1278320"/>
                <a:ext cx="2761215" cy="357158"/>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IAWC Infiltration and St Peter Potentiometric Peak</a:t>
                </a:r>
              </a:p>
            </p:txBody>
          </p:sp>
          <p:cxnSp>
            <p:nvCxnSpPr>
              <p:cNvPr id="341" name="Straight Arrow Connector 340">
                <a:extLst>
                  <a:ext uri="{FF2B5EF4-FFF2-40B4-BE49-F238E27FC236}">
                    <a16:creationId xmlns:a16="http://schemas.microsoft.com/office/drawing/2014/main" id="{1133A807-9A65-41FE-A547-22D2268E6AA3}"/>
                  </a:ext>
                </a:extLst>
              </p:cNvPr>
              <p:cNvCxnSpPr>
                <a:cxnSpLocks/>
              </p:cNvCxnSpPr>
              <p:nvPr/>
            </p:nvCxnSpPr>
            <p:spPr>
              <a:xfrm>
                <a:off x="9778486" y="3274526"/>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1B0EFE6B-866E-4537-964A-4A3814F87FE0}"/>
                  </a:ext>
                </a:extLst>
              </p:cNvPr>
              <p:cNvCxnSpPr>
                <a:cxnSpLocks/>
              </p:cNvCxnSpPr>
              <p:nvPr/>
            </p:nvCxnSpPr>
            <p:spPr>
              <a:xfrm>
                <a:off x="10934846" y="3700692"/>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343" name="TextBox 342">
                <a:extLst>
                  <a:ext uri="{FF2B5EF4-FFF2-40B4-BE49-F238E27FC236}">
                    <a16:creationId xmlns:a16="http://schemas.microsoft.com/office/drawing/2014/main" id="{4186E1BD-2E9D-4BC5-9B84-EA0FC57B4775}"/>
                  </a:ext>
                </a:extLst>
              </p:cNvPr>
              <p:cNvSpPr txBox="1"/>
              <p:nvPr/>
            </p:nvSpPr>
            <p:spPr>
              <a:xfrm>
                <a:off x="8309642" y="1768972"/>
                <a:ext cx="1360541" cy="430887"/>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100" b="1" dirty="0">
                    <a:solidFill>
                      <a:srgbClr val="C00000"/>
                    </a:solidFill>
                  </a:rPr>
                  <a:t>Ideal Avenue</a:t>
                </a:r>
              </a:p>
              <a:p>
                <a:pPr algn="ctr"/>
                <a:r>
                  <a:rPr lang="en-US" sz="1100" b="1" dirty="0">
                    <a:solidFill>
                      <a:srgbClr val="C00000"/>
                    </a:solidFill>
                  </a:rPr>
                  <a:t>Wetland Complex</a:t>
                </a:r>
              </a:p>
            </p:txBody>
          </p:sp>
          <p:sp>
            <p:nvSpPr>
              <p:cNvPr id="344" name="TextBox 343">
                <a:extLst>
                  <a:ext uri="{FF2B5EF4-FFF2-40B4-BE49-F238E27FC236}">
                    <a16:creationId xmlns:a16="http://schemas.microsoft.com/office/drawing/2014/main" id="{D7C59729-8E09-4235-AAF8-A70C3F471A37}"/>
                  </a:ext>
                </a:extLst>
              </p:cNvPr>
              <p:cNvSpPr txBox="1"/>
              <p:nvPr/>
            </p:nvSpPr>
            <p:spPr>
              <a:xfrm>
                <a:off x="4491266" y="1340701"/>
                <a:ext cx="1444626" cy="26161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100" b="1" dirty="0">
                    <a:solidFill>
                      <a:srgbClr val="C00000"/>
                    </a:solidFill>
                  </a:rPr>
                  <a:t>Oakdale Disposal Site</a:t>
                </a:r>
              </a:p>
            </p:txBody>
          </p:sp>
          <p:sp>
            <p:nvSpPr>
              <p:cNvPr id="345" name="Right Brace 344">
                <a:extLst>
                  <a:ext uri="{FF2B5EF4-FFF2-40B4-BE49-F238E27FC236}">
                    <a16:creationId xmlns:a16="http://schemas.microsoft.com/office/drawing/2014/main" id="{DDE64AB8-89AB-4CFA-8C54-232189F8AC71}"/>
                  </a:ext>
                </a:extLst>
              </p:cNvPr>
              <p:cNvSpPr/>
              <p:nvPr/>
            </p:nvSpPr>
            <p:spPr>
              <a:xfrm rot="16200000">
                <a:off x="4956104" y="1236519"/>
                <a:ext cx="180513" cy="978432"/>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6" name="Right Brace 345">
                <a:extLst>
                  <a:ext uri="{FF2B5EF4-FFF2-40B4-BE49-F238E27FC236}">
                    <a16:creationId xmlns:a16="http://schemas.microsoft.com/office/drawing/2014/main" id="{2D24F5A6-DEEA-428F-946B-4B1391D2C973}"/>
                  </a:ext>
                </a:extLst>
              </p:cNvPr>
              <p:cNvSpPr/>
              <p:nvPr/>
            </p:nvSpPr>
            <p:spPr>
              <a:xfrm rot="16200000">
                <a:off x="8836249" y="2109221"/>
                <a:ext cx="261871" cy="537472"/>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7" name="TextBox 346">
                <a:extLst>
                  <a:ext uri="{FF2B5EF4-FFF2-40B4-BE49-F238E27FC236}">
                    <a16:creationId xmlns:a16="http://schemas.microsoft.com/office/drawing/2014/main" id="{EC8C804D-BECB-4982-B3D1-53DA0B366B22}"/>
                  </a:ext>
                </a:extLst>
              </p:cNvPr>
              <p:cNvSpPr txBox="1"/>
              <p:nvPr/>
            </p:nvSpPr>
            <p:spPr>
              <a:xfrm>
                <a:off x="11202337" y="2508894"/>
                <a:ext cx="974016" cy="261610"/>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100" b="1" dirty="0">
                    <a:solidFill>
                      <a:srgbClr val="C00000"/>
                    </a:solidFill>
                  </a:rPr>
                  <a:t>Confluence</a:t>
                </a:r>
              </a:p>
            </p:txBody>
          </p:sp>
          <p:cxnSp>
            <p:nvCxnSpPr>
              <p:cNvPr id="348" name="Connector: Elbow 347">
                <a:extLst>
                  <a:ext uri="{FF2B5EF4-FFF2-40B4-BE49-F238E27FC236}">
                    <a16:creationId xmlns:a16="http://schemas.microsoft.com/office/drawing/2014/main" id="{238453FD-9199-434D-A04C-8F27918D3164}"/>
                  </a:ext>
                </a:extLst>
              </p:cNvPr>
              <p:cNvCxnSpPr>
                <a:cxnSpLocks/>
              </p:cNvCxnSpPr>
              <p:nvPr/>
            </p:nvCxnSpPr>
            <p:spPr>
              <a:xfrm rot="16200000" flipH="1">
                <a:off x="11587179" y="2936112"/>
                <a:ext cx="610267" cy="235507"/>
              </a:xfrm>
              <a:prstGeom prst="bentConnector3">
                <a:avLst>
                  <a:gd name="adj1" fmla="val 22686"/>
                </a:avLst>
              </a:prstGeom>
              <a:ln w="15875">
                <a:solidFill>
                  <a:srgbClr val="781616"/>
                </a:solidFill>
              </a:ln>
            </p:spPr>
            <p:style>
              <a:lnRef idx="1">
                <a:schemeClr val="accent1"/>
              </a:lnRef>
              <a:fillRef idx="0">
                <a:schemeClr val="accent1"/>
              </a:fillRef>
              <a:effectRef idx="0">
                <a:schemeClr val="accent1"/>
              </a:effectRef>
              <a:fontRef idx="minor">
                <a:schemeClr val="tx1"/>
              </a:fontRef>
            </p:style>
          </p:cxnSp>
        </p:grpSp>
      </p:grpSp>
      <p:sp>
        <p:nvSpPr>
          <p:cNvPr id="100" name="Oval 99">
            <a:extLst>
              <a:ext uri="{FF2B5EF4-FFF2-40B4-BE49-F238E27FC236}">
                <a16:creationId xmlns:a16="http://schemas.microsoft.com/office/drawing/2014/main" id="{8726815E-C258-468F-971C-81DAFA7323B5}"/>
              </a:ext>
            </a:extLst>
          </p:cNvPr>
          <p:cNvSpPr/>
          <p:nvPr/>
        </p:nvSpPr>
        <p:spPr>
          <a:xfrm>
            <a:off x="8304838" y="2644282"/>
            <a:ext cx="461687" cy="590758"/>
          </a:xfrm>
          <a:prstGeom prst="ellipse">
            <a:avLst/>
          </a:prstGeom>
          <a:solidFill>
            <a:srgbClr val="C00000">
              <a:alpha val="29000"/>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52D3E94E-59BC-4C2C-92AE-236EA099E381}"/>
              </a:ext>
            </a:extLst>
          </p:cNvPr>
          <p:cNvSpPr txBox="1"/>
          <p:nvPr/>
        </p:nvSpPr>
        <p:spPr>
          <a:xfrm>
            <a:off x="143566" y="2853874"/>
            <a:ext cx="4304415" cy="3842677"/>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A Closer Look: IAWC Infiltration</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With the restriction of surface water discharge downstream of IAWC, and the steep vertical gradient between surface water and the quaternary aquifer at IAWC, it is likely that much of the ponds’ water readily infiltrates into the subsurface. </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Due to the absence of the Platteville-Glenwood Formation under IAWC, surface water is thus directly connected to the quaternary </a:t>
            </a:r>
            <a:r>
              <a:rPr lang="en-US" sz="1000" u="sng" dirty="0">
                <a:latin typeface="Arial" panose="020B0604020202020204" pitchFamily="34" charset="0"/>
                <a:cs typeface="Arial" panose="020B0604020202020204" pitchFamily="34" charset="0"/>
              </a:rPr>
              <a:t>and</a:t>
            </a:r>
            <a:r>
              <a:rPr lang="en-US" sz="1000" dirty="0">
                <a:latin typeface="Arial" panose="020B0604020202020204" pitchFamily="34" charset="0"/>
                <a:cs typeface="Arial" panose="020B0604020202020204" pitchFamily="34" charset="0"/>
              </a:rPr>
              <a:t> St Peter aquifers, making the ponds and channels a potential secondary source of PFAS to groundwater in both aquifer systems.</a:t>
            </a:r>
          </a:p>
          <a:p>
            <a:pPr algn="ctr"/>
            <a:endParaRPr lang="en-US" sz="500" dirty="0">
              <a:latin typeface="Arial" panose="020B0604020202020204" pitchFamily="34" charset="0"/>
              <a:cs typeface="Arial" panose="020B0604020202020204" pitchFamily="34" charset="0"/>
            </a:endParaRPr>
          </a:p>
          <a:p>
            <a:pPr algn="ctr"/>
            <a:r>
              <a:rPr lang="en-US" sz="1050" b="1" dirty="0">
                <a:solidFill>
                  <a:srgbClr val="00B0F0"/>
                </a:solidFill>
                <a:latin typeface="Arial" panose="020B0604020202020204" pitchFamily="34" charset="0"/>
                <a:cs typeface="Arial" panose="020B0604020202020204" pitchFamily="34" charset="0"/>
              </a:rPr>
              <a:t>A Closer Look: Platteville Recharge to St Peter</a:t>
            </a:r>
            <a:endParaRPr lang="en-US" sz="105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a:p>
            <a:pPr algn="ctr"/>
            <a:r>
              <a:rPr lang="en-US" sz="1000" dirty="0">
                <a:latin typeface="Arial"/>
                <a:cs typeface="Arial"/>
              </a:rPr>
              <a:t>According to historic gauging data, a potentiometric “peak” in the St Peter Aquifer is located immediately below the eastern edge of the Platteville Aquifer (see circled area in drawing to the right). According to the Minnesota Geological Survey, this peak may be the result of groundwater from the Platteville Aquifer flowing eastward to the edge of the unit and then cascading downward into the St Peter Aquifer. This secondary input of groundwater to the St Peter elevates the water table enough so that groundwater flow in the St Peter at this location is actually to the east, despite the relative dip of the geologic unit being to the west. </a:t>
            </a:r>
            <a:endParaRPr lang="en-US" sz="10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As a result, this location may be a confluence of PFAS-impacted waters from IAWC, Raleigh Creek, the Platteville Aquifer, and the quaternary aquifers. </a:t>
            </a:r>
          </a:p>
        </p:txBody>
      </p:sp>
      <p:sp>
        <p:nvSpPr>
          <p:cNvPr id="102" name="IAWC">
            <a:extLst>
              <a:ext uri="{FF2B5EF4-FFF2-40B4-BE49-F238E27FC236}">
                <a16:creationId xmlns:a16="http://schemas.microsoft.com/office/drawing/2014/main" id="{FCFBB02D-3377-41AE-9DA5-46ED680D0C10}"/>
              </a:ext>
            </a:extLst>
          </p:cNvPr>
          <p:cNvSpPr/>
          <p:nvPr/>
        </p:nvSpPr>
        <p:spPr>
          <a:xfrm>
            <a:off x="2576813" y="1915694"/>
            <a:ext cx="347748" cy="324186"/>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9666 w 395288"/>
              <a:gd name="connsiteY20" fmla="*/ 92727 h 392566"/>
              <a:gd name="connsiteX21" fmla="*/ 107156 w 395288"/>
              <a:gd name="connsiteY21" fmla="*/ 75860 h 392566"/>
              <a:gd name="connsiteX22" fmla="*/ 63039 w 395288"/>
              <a:gd name="connsiteY22" fmla="*/ 6024 h 392566"/>
              <a:gd name="connsiteX23" fmla="*/ 21431 w 395288"/>
              <a:gd name="connsiteY23" fmla="*/ 0 h 392566"/>
              <a:gd name="connsiteX0" fmla="*/ 21431 w 402923"/>
              <a:gd name="connsiteY0" fmla="*/ 0 h 392566"/>
              <a:gd name="connsiteX1" fmla="*/ 39801 w 402923"/>
              <a:gd name="connsiteY1" fmla="*/ 71437 h 392566"/>
              <a:gd name="connsiteX2" fmla="*/ 71098 w 402923"/>
              <a:gd name="connsiteY2" fmla="*/ 125866 h 392566"/>
              <a:gd name="connsiteX3" fmla="*/ 71438 w 402923"/>
              <a:gd name="connsiteY3" fmla="*/ 168729 h 392566"/>
              <a:gd name="connsiteX4" fmla="*/ 71438 w 402923"/>
              <a:gd name="connsiteY4" fmla="*/ 192541 h 392566"/>
              <a:gd name="connsiteX5" fmla="*/ 33338 w 402923"/>
              <a:gd name="connsiteY5" fmla="*/ 252072 h 392566"/>
              <a:gd name="connsiteX6" fmla="*/ 2381 w 402923"/>
              <a:gd name="connsiteY6" fmla="*/ 268741 h 392566"/>
              <a:gd name="connsiteX7" fmla="*/ 0 w 402923"/>
              <a:gd name="connsiteY7" fmla="*/ 299697 h 392566"/>
              <a:gd name="connsiteX8" fmla="*/ 23813 w 402923"/>
              <a:gd name="connsiteY8" fmla="*/ 347322 h 392566"/>
              <a:gd name="connsiteX9" fmla="*/ 52388 w 402923"/>
              <a:gd name="connsiteY9" fmla="*/ 380660 h 392566"/>
              <a:gd name="connsiteX10" fmla="*/ 111919 w 402923"/>
              <a:gd name="connsiteY10" fmla="*/ 392566 h 392566"/>
              <a:gd name="connsiteX11" fmla="*/ 240506 w 402923"/>
              <a:gd name="connsiteY11" fmla="*/ 383041 h 392566"/>
              <a:gd name="connsiteX12" fmla="*/ 323850 w 402923"/>
              <a:gd name="connsiteY12" fmla="*/ 366372 h 392566"/>
              <a:gd name="connsiteX13" fmla="*/ 378619 w 402923"/>
              <a:gd name="connsiteY13" fmla="*/ 366372 h 392566"/>
              <a:gd name="connsiteX14" fmla="*/ 395288 w 402923"/>
              <a:gd name="connsiteY14" fmla="*/ 366372 h 392566"/>
              <a:gd name="connsiteX15" fmla="*/ 402923 w 402923"/>
              <a:gd name="connsiteY15" fmla="*/ 294935 h 392566"/>
              <a:gd name="connsiteX16" fmla="*/ 378619 w 402923"/>
              <a:gd name="connsiteY16" fmla="*/ 225879 h 392566"/>
              <a:gd name="connsiteX17" fmla="*/ 307181 w 402923"/>
              <a:gd name="connsiteY17" fmla="*/ 228260 h 392566"/>
              <a:gd name="connsiteX18" fmla="*/ 276225 w 402923"/>
              <a:gd name="connsiteY18" fmla="*/ 206829 h 392566"/>
              <a:gd name="connsiteX19" fmla="*/ 230981 w 402923"/>
              <a:gd name="connsiteY19" fmla="*/ 144206 h 392566"/>
              <a:gd name="connsiteX20" fmla="*/ 159666 w 402923"/>
              <a:gd name="connsiteY20" fmla="*/ 92727 h 392566"/>
              <a:gd name="connsiteX21" fmla="*/ 107156 w 402923"/>
              <a:gd name="connsiteY21" fmla="*/ 75860 h 392566"/>
              <a:gd name="connsiteX22" fmla="*/ 63039 w 402923"/>
              <a:gd name="connsiteY22" fmla="*/ 6024 h 392566"/>
              <a:gd name="connsiteX23" fmla="*/ 21431 w 402923"/>
              <a:gd name="connsiteY23" fmla="*/ 0 h 392566"/>
              <a:gd name="connsiteX0" fmla="*/ 21431 w 403047"/>
              <a:gd name="connsiteY0" fmla="*/ 0 h 392566"/>
              <a:gd name="connsiteX1" fmla="*/ 39801 w 403047"/>
              <a:gd name="connsiteY1" fmla="*/ 71437 h 392566"/>
              <a:gd name="connsiteX2" fmla="*/ 71098 w 403047"/>
              <a:gd name="connsiteY2" fmla="*/ 125866 h 392566"/>
              <a:gd name="connsiteX3" fmla="*/ 71438 w 403047"/>
              <a:gd name="connsiteY3" fmla="*/ 168729 h 392566"/>
              <a:gd name="connsiteX4" fmla="*/ 71438 w 403047"/>
              <a:gd name="connsiteY4" fmla="*/ 192541 h 392566"/>
              <a:gd name="connsiteX5" fmla="*/ 33338 w 403047"/>
              <a:gd name="connsiteY5" fmla="*/ 252072 h 392566"/>
              <a:gd name="connsiteX6" fmla="*/ 2381 w 403047"/>
              <a:gd name="connsiteY6" fmla="*/ 268741 h 392566"/>
              <a:gd name="connsiteX7" fmla="*/ 0 w 403047"/>
              <a:gd name="connsiteY7" fmla="*/ 299697 h 392566"/>
              <a:gd name="connsiteX8" fmla="*/ 23813 w 403047"/>
              <a:gd name="connsiteY8" fmla="*/ 347322 h 392566"/>
              <a:gd name="connsiteX9" fmla="*/ 52388 w 403047"/>
              <a:gd name="connsiteY9" fmla="*/ 380660 h 392566"/>
              <a:gd name="connsiteX10" fmla="*/ 111919 w 403047"/>
              <a:gd name="connsiteY10" fmla="*/ 392566 h 392566"/>
              <a:gd name="connsiteX11" fmla="*/ 240506 w 403047"/>
              <a:gd name="connsiteY11" fmla="*/ 383041 h 392566"/>
              <a:gd name="connsiteX12" fmla="*/ 323850 w 403047"/>
              <a:gd name="connsiteY12" fmla="*/ 366372 h 392566"/>
              <a:gd name="connsiteX13" fmla="*/ 378619 w 403047"/>
              <a:gd name="connsiteY13" fmla="*/ 366372 h 392566"/>
              <a:gd name="connsiteX14" fmla="*/ 395288 w 403047"/>
              <a:gd name="connsiteY14" fmla="*/ 366372 h 392566"/>
              <a:gd name="connsiteX15" fmla="*/ 402923 w 403047"/>
              <a:gd name="connsiteY15" fmla="*/ 294935 h 392566"/>
              <a:gd name="connsiteX16" fmla="*/ 403047 w 403047"/>
              <a:gd name="connsiteY16" fmla="*/ 237957 h 392566"/>
              <a:gd name="connsiteX17" fmla="*/ 307181 w 403047"/>
              <a:gd name="connsiteY17" fmla="*/ 228260 h 392566"/>
              <a:gd name="connsiteX18" fmla="*/ 276225 w 403047"/>
              <a:gd name="connsiteY18" fmla="*/ 206829 h 392566"/>
              <a:gd name="connsiteX19" fmla="*/ 230981 w 403047"/>
              <a:gd name="connsiteY19" fmla="*/ 144206 h 392566"/>
              <a:gd name="connsiteX20" fmla="*/ 159666 w 403047"/>
              <a:gd name="connsiteY20" fmla="*/ 92727 h 392566"/>
              <a:gd name="connsiteX21" fmla="*/ 107156 w 403047"/>
              <a:gd name="connsiteY21" fmla="*/ 75860 h 392566"/>
              <a:gd name="connsiteX22" fmla="*/ 63039 w 403047"/>
              <a:gd name="connsiteY22" fmla="*/ 6024 h 392566"/>
              <a:gd name="connsiteX23" fmla="*/ 21431 w 403047"/>
              <a:gd name="connsiteY23" fmla="*/ 0 h 392566"/>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80660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18928 w 403047"/>
              <a:gd name="connsiteY8" fmla="*/ 311091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66939"/>
              <a:gd name="connsiteX1" fmla="*/ 39801 w 403047"/>
              <a:gd name="connsiteY1" fmla="*/ 71437 h 366939"/>
              <a:gd name="connsiteX2" fmla="*/ 71098 w 403047"/>
              <a:gd name="connsiteY2" fmla="*/ 125866 h 366939"/>
              <a:gd name="connsiteX3" fmla="*/ 71438 w 403047"/>
              <a:gd name="connsiteY3" fmla="*/ 168729 h 366939"/>
              <a:gd name="connsiteX4" fmla="*/ 71438 w 403047"/>
              <a:gd name="connsiteY4" fmla="*/ 192541 h 366939"/>
              <a:gd name="connsiteX5" fmla="*/ 33338 w 403047"/>
              <a:gd name="connsiteY5" fmla="*/ 252072 h 366939"/>
              <a:gd name="connsiteX6" fmla="*/ 2381 w 403047"/>
              <a:gd name="connsiteY6" fmla="*/ 268741 h 366939"/>
              <a:gd name="connsiteX7" fmla="*/ 0 w 403047"/>
              <a:gd name="connsiteY7" fmla="*/ 299697 h 366939"/>
              <a:gd name="connsiteX8" fmla="*/ 18928 w 403047"/>
              <a:gd name="connsiteY8" fmla="*/ 311091 h 366939"/>
              <a:gd name="connsiteX9" fmla="*/ 52388 w 403047"/>
              <a:gd name="connsiteY9" fmla="*/ 332353 h 366939"/>
              <a:gd name="connsiteX10" fmla="*/ 111919 w 403047"/>
              <a:gd name="connsiteY10" fmla="*/ 350297 h 366939"/>
              <a:gd name="connsiteX11" fmla="*/ 240505 w 403047"/>
              <a:gd name="connsiteY11" fmla="*/ 366939 h 366939"/>
              <a:gd name="connsiteX12" fmla="*/ 323850 w 403047"/>
              <a:gd name="connsiteY12" fmla="*/ 366372 h 366939"/>
              <a:gd name="connsiteX13" fmla="*/ 378619 w 403047"/>
              <a:gd name="connsiteY13" fmla="*/ 366372 h 366939"/>
              <a:gd name="connsiteX14" fmla="*/ 395288 w 403047"/>
              <a:gd name="connsiteY14" fmla="*/ 366372 h 366939"/>
              <a:gd name="connsiteX15" fmla="*/ 402923 w 403047"/>
              <a:gd name="connsiteY15" fmla="*/ 294935 h 366939"/>
              <a:gd name="connsiteX16" fmla="*/ 403047 w 403047"/>
              <a:gd name="connsiteY16" fmla="*/ 237957 h 366939"/>
              <a:gd name="connsiteX17" fmla="*/ 307181 w 403047"/>
              <a:gd name="connsiteY17" fmla="*/ 228260 h 366939"/>
              <a:gd name="connsiteX18" fmla="*/ 276225 w 403047"/>
              <a:gd name="connsiteY18" fmla="*/ 206829 h 366939"/>
              <a:gd name="connsiteX19" fmla="*/ 230981 w 403047"/>
              <a:gd name="connsiteY19" fmla="*/ 144206 h 366939"/>
              <a:gd name="connsiteX20" fmla="*/ 159666 w 403047"/>
              <a:gd name="connsiteY20" fmla="*/ 92727 h 366939"/>
              <a:gd name="connsiteX21" fmla="*/ 107156 w 403047"/>
              <a:gd name="connsiteY21" fmla="*/ 75860 h 366939"/>
              <a:gd name="connsiteX22" fmla="*/ 63039 w 403047"/>
              <a:gd name="connsiteY22" fmla="*/ 6024 h 366939"/>
              <a:gd name="connsiteX23" fmla="*/ 21431 w 403047"/>
              <a:gd name="connsiteY23" fmla="*/ 0 h 366939"/>
              <a:gd name="connsiteX0" fmla="*/ 0 w 413372"/>
              <a:gd name="connsiteY0" fmla="*/ 0 h 362914"/>
              <a:gd name="connsiteX1" fmla="*/ 50126 w 413372"/>
              <a:gd name="connsiteY1" fmla="*/ 67412 h 362914"/>
              <a:gd name="connsiteX2" fmla="*/ 81423 w 413372"/>
              <a:gd name="connsiteY2" fmla="*/ 121841 h 362914"/>
              <a:gd name="connsiteX3" fmla="*/ 81763 w 413372"/>
              <a:gd name="connsiteY3" fmla="*/ 164704 h 362914"/>
              <a:gd name="connsiteX4" fmla="*/ 81763 w 413372"/>
              <a:gd name="connsiteY4" fmla="*/ 188516 h 362914"/>
              <a:gd name="connsiteX5" fmla="*/ 43663 w 413372"/>
              <a:gd name="connsiteY5" fmla="*/ 248047 h 362914"/>
              <a:gd name="connsiteX6" fmla="*/ 12706 w 413372"/>
              <a:gd name="connsiteY6" fmla="*/ 264716 h 362914"/>
              <a:gd name="connsiteX7" fmla="*/ 10325 w 413372"/>
              <a:gd name="connsiteY7" fmla="*/ 295672 h 362914"/>
              <a:gd name="connsiteX8" fmla="*/ 29253 w 413372"/>
              <a:gd name="connsiteY8" fmla="*/ 307066 h 362914"/>
              <a:gd name="connsiteX9" fmla="*/ 62713 w 413372"/>
              <a:gd name="connsiteY9" fmla="*/ 328328 h 362914"/>
              <a:gd name="connsiteX10" fmla="*/ 122244 w 413372"/>
              <a:gd name="connsiteY10" fmla="*/ 346272 h 362914"/>
              <a:gd name="connsiteX11" fmla="*/ 250830 w 413372"/>
              <a:gd name="connsiteY11" fmla="*/ 362914 h 362914"/>
              <a:gd name="connsiteX12" fmla="*/ 334175 w 413372"/>
              <a:gd name="connsiteY12" fmla="*/ 362347 h 362914"/>
              <a:gd name="connsiteX13" fmla="*/ 388944 w 413372"/>
              <a:gd name="connsiteY13" fmla="*/ 362347 h 362914"/>
              <a:gd name="connsiteX14" fmla="*/ 405613 w 413372"/>
              <a:gd name="connsiteY14" fmla="*/ 362347 h 362914"/>
              <a:gd name="connsiteX15" fmla="*/ 413248 w 413372"/>
              <a:gd name="connsiteY15" fmla="*/ 290910 h 362914"/>
              <a:gd name="connsiteX16" fmla="*/ 413372 w 413372"/>
              <a:gd name="connsiteY16" fmla="*/ 233932 h 362914"/>
              <a:gd name="connsiteX17" fmla="*/ 317506 w 413372"/>
              <a:gd name="connsiteY17" fmla="*/ 224235 h 362914"/>
              <a:gd name="connsiteX18" fmla="*/ 286550 w 413372"/>
              <a:gd name="connsiteY18" fmla="*/ 202804 h 362914"/>
              <a:gd name="connsiteX19" fmla="*/ 241306 w 413372"/>
              <a:gd name="connsiteY19" fmla="*/ 140181 h 362914"/>
              <a:gd name="connsiteX20" fmla="*/ 169991 w 413372"/>
              <a:gd name="connsiteY20" fmla="*/ 88702 h 362914"/>
              <a:gd name="connsiteX21" fmla="*/ 117481 w 413372"/>
              <a:gd name="connsiteY21" fmla="*/ 71835 h 362914"/>
              <a:gd name="connsiteX22" fmla="*/ 73364 w 413372"/>
              <a:gd name="connsiteY22" fmla="*/ 1999 h 362914"/>
              <a:gd name="connsiteX23" fmla="*/ 0 w 413372"/>
              <a:gd name="connsiteY23" fmla="*/ 0 h 362914"/>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10325 w 413372"/>
              <a:gd name="connsiteY7" fmla="*/ 313801 h 381043"/>
              <a:gd name="connsiteX8" fmla="*/ 29253 w 413372"/>
              <a:gd name="connsiteY8" fmla="*/ 325195 h 381043"/>
              <a:gd name="connsiteX9" fmla="*/ 62713 w 413372"/>
              <a:gd name="connsiteY9" fmla="*/ 346457 h 381043"/>
              <a:gd name="connsiteX10" fmla="*/ 122244 w 413372"/>
              <a:gd name="connsiteY10" fmla="*/ 364401 h 381043"/>
              <a:gd name="connsiteX11" fmla="*/ 250830 w 413372"/>
              <a:gd name="connsiteY11" fmla="*/ 381043 h 381043"/>
              <a:gd name="connsiteX12" fmla="*/ 334175 w 413372"/>
              <a:gd name="connsiteY12" fmla="*/ 380476 h 381043"/>
              <a:gd name="connsiteX13" fmla="*/ 388944 w 413372"/>
              <a:gd name="connsiteY13" fmla="*/ 380476 h 381043"/>
              <a:gd name="connsiteX14" fmla="*/ 405613 w 413372"/>
              <a:gd name="connsiteY14" fmla="*/ 380476 h 381043"/>
              <a:gd name="connsiteX15" fmla="*/ 413248 w 413372"/>
              <a:gd name="connsiteY15" fmla="*/ 309039 h 381043"/>
              <a:gd name="connsiteX16" fmla="*/ 413372 w 413372"/>
              <a:gd name="connsiteY16" fmla="*/ 252061 h 381043"/>
              <a:gd name="connsiteX17" fmla="*/ 317506 w 413372"/>
              <a:gd name="connsiteY17" fmla="*/ 242364 h 381043"/>
              <a:gd name="connsiteX18" fmla="*/ 286550 w 413372"/>
              <a:gd name="connsiteY18" fmla="*/ 220933 h 381043"/>
              <a:gd name="connsiteX19" fmla="*/ 241306 w 413372"/>
              <a:gd name="connsiteY19" fmla="*/ 158310 h 381043"/>
              <a:gd name="connsiteX20" fmla="*/ 169991 w 413372"/>
              <a:gd name="connsiteY20" fmla="*/ 106831 h 381043"/>
              <a:gd name="connsiteX21" fmla="*/ 117481 w 413372"/>
              <a:gd name="connsiteY21" fmla="*/ 89964 h 381043"/>
              <a:gd name="connsiteX22" fmla="*/ 41608 w 413372"/>
              <a:gd name="connsiteY22" fmla="*/ 0 h 381043"/>
              <a:gd name="connsiteX23" fmla="*/ 0 w 413372"/>
              <a:gd name="connsiteY23"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29253 w 413372"/>
              <a:gd name="connsiteY7" fmla="*/ 325195 h 381043"/>
              <a:gd name="connsiteX8" fmla="*/ 62713 w 413372"/>
              <a:gd name="connsiteY8" fmla="*/ 346457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29253 w 413372"/>
              <a:gd name="connsiteY7" fmla="*/ 325195 h 381043"/>
              <a:gd name="connsiteX8" fmla="*/ 62713 w 413372"/>
              <a:gd name="connsiteY8" fmla="*/ 346457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62713 w 413372"/>
              <a:gd name="connsiteY7" fmla="*/ 34645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108003 w 413372"/>
              <a:gd name="connsiteY7" fmla="*/ 34108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89133 w 413372"/>
              <a:gd name="connsiteY5" fmla="*/ 266732 h 381043"/>
              <a:gd name="connsiteX6" fmla="*/ 108003 w 413372"/>
              <a:gd name="connsiteY6" fmla="*/ 341087 h 381043"/>
              <a:gd name="connsiteX7" fmla="*/ 122244 w 413372"/>
              <a:gd name="connsiteY7" fmla="*/ 364401 h 381043"/>
              <a:gd name="connsiteX8" fmla="*/ 250830 w 413372"/>
              <a:gd name="connsiteY8" fmla="*/ 381043 h 381043"/>
              <a:gd name="connsiteX9" fmla="*/ 334175 w 413372"/>
              <a:gd name="connsiteY9" fmla="*/ 380476 h 381043"/>
              <a:gd name="connsiteX10" fmla="*/ 388944 w 413372"/>
              <a:gd name="connsiteY10" fmla="*/ 380476 h 381043"/>
              <a:gd name="connsiteX11" fmla="*/ 405613 w 413372"/>
              <a:gd name="connsiteY11" fmla="*/ 380476 h 381043"/>
              <a:gd name="connsiteX12" fmla="*/ 413248 w 413372"/>
              <a:gd name="connsiteY12" fmla="*/ 309039 h 381043"/>
              <a:gd name="connsiteX13" fmla="*/ 413372 w 413372"/>
              <a:gd name="connsiteY13" fmla="*/ 252061 h 381043"/>
              <a:gd name="connsiteX14" fmla="*/ 317506 w 413372"/>
              <a:gd name="connsiteY14" fmla="*/ 242364 h 381043"/>
              <a:gd name="connsiteX15" fmla="*/ 286550 w 413372"/>
              <a:gd name="connsiteY15" fmla="*/ 220933 h 381043"/>
              <a:gd name="connsiteX16" fmla="*/ 241306 w 413372"/>
              <a:gd name="connsiteY16" fmla="*/ 158310 h 381043"/>
              <a:gd name="connsiteX17" fmla="*/ 169991 w 413372"/>
              <a:gd name="connsiteY17" fmla="*/ 106831 h 381043"/>
              <a:gd name="connsiteX18" fmla="*/ 117481 w 413372"/>
              <a:gd name="connsiteY18" fmla="*/ 89964 h 381043"/>
              <a:gd name="connsiteX19" fmla="*/ 41608 w 413372"/>
              <a:gd name="connsiteY19" fmla="*/ 0 h 381043"/>
              <a:gd name="connsiteX20" fmla="*/ 0 w 413372"/>
              <a:gd name="connsiteY20" fmla="*/ 18129 h 381043"/>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08003 w 413372"/>
              <a:gd name="connsiteY6" fmla="*/ 341087 h 380476"/>
              <a:gd name="connsiteX7" fmla="*/ 122244 w 413372"/>
              <a:gd name="connsiteY7" fmla="*/ 364401 h 380476"/>
              <a:gd name="connsiteX8" fmla="*/ 259321 w 413372"/>
              <a:gd name="connsiteY8" fmla="*/ 354188 h 380476"/>
              <a:gd name="connsiteX9" fmla="*/ 334175 w 413372"/>
              <a:gd name="connsiteY9" fmla="*/ 380476 h 380476"/>
              <a:gd name="connsiteX10" fmla="*/ 388944 w 413372"/>
              <a:gd name="connsiteY10" fmla="*/ 380476 h 380476"/>
              <a:gd name="connsiteX11" fmla="*/ 405613 w 413372"/>
              <a:gd name="connsiteY11" fmla="*/ 380476 h 380476"/>
              <a:gd name="connsiteX12" fmla="*/ 413248 w 413372"/>
              <a:gd name="connsiteY12" fmla="*/ 309039 h 380476"/>
              <a:gd name="connsiteX13" fmla="*/ 413372 w 413372"/>
              <a:gd name="connsiteY13" fmla="*/ 252061 h 380476"/>
              <a:gd name="connsiteX14" fmla="*/ 317506 w 413372"/>
              <a:gd name="connsiteY14" fmla="*/ 242364 h 380476"/>
              <a:gd name="connsiteX15" fmla="*/ 286550 w 413372"/>
              <a:gd name="connsiteY15" fmla="*/ 220933 h 380476"/>
              <a:gd name="connsiteX16" fmla="*/ 241306 w 413372"/>
              <a:gd name="connsiteY16" fmla="*/ 158310 h 380476"/>
              <a:gd name="connsiteX17" fmla="*/ 169991 w 413372"/>
              <a:gd name="connsiteY17" fmla="*/ 106831 h 380476"/>
              <a:gd name="connsiteX18" fmla="*/ 117481 w 413372"/>
              <a:gd name="connsiteY18" fmla="*/ 89964 h 380476"/>
              <a:gd name="connsiteX19" fmla="*/ 41608 w 413372"/>
              <a:gd name="connsiteY19" fmla="*/ 0 h 380476"/>
              <a:gd name="connsiteX20" fmla="*/ 0 w 413372"/>
              <a:gd name="connsiteY20"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08003 w 413372"/>
              <a:gd name="connsiteY6" fmla="*/ 341087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132715 w 413372"/>
              <a:gd name="connsiteY4" fmla="*/ 209330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127053 w 413372"/>
              <a:gd name="connsiteY3" fmla="*/ 169406 h 380476"/>
              <a:gd name="connsiteX4" fmla="*/ 132715 w 413372"/>
              <a:gd name="connsiteY4" fmla="*/ 209330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32715 w 413372"/>
              <a:gd name="connsiteY4" fmla="*/ 191201 h 362347"/>
              <a:gd name="connsiteX5" fmla="*/ 120270 w 413372"/>
              <a:gd name="connsiteY5" fmla="*/ 256660 h 362347"/>
              <a:gd name="connsiteX6" fmla="*/ 141970 w 413372"/>
              <a:gd name="connsiteY6" fmla="*/ 331015 h 362347"/>
              <a:gd name="connsiteX7" fmla="*/ 259321 w 413372"/>
              <a:gd name="connsiteY7" fmla="*/ 336059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41306 w 413372"/>
              <a:gd name="connsiteY15" fmla="*/ 140181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32715 w 413372"/>
              <a:gd name="connsiteY4" fmla="*/ 191201 h 362347"/>
              <a:gd name="connsiteX5" fmla="*/ 120270 w 413372"/>
              <a:gd name="connsiteY5" fmla="*/ 256660 h 362347"/>
              <a:gd name="connsiteX6" fmla="*/ 141970 w 413372"/>
              <a:gd name="connsiteY6" fmla="*/ 331015 h 362347"/>
              <a:gd name="connsiteX7" fmla="*/ 259321 w 413372"/>
              <a:gd name="connsiteY7" fmla="*/ 336059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5599"/>
              <a:gd name="connsiteX1" fmla="*/ 50126 w 413372"/>
              <a:gd name="connsiteY1" fmla="*/ 67412 h 365599"/>
              <a:gd name="connsiteX2" fmla="*/ 81423 w 413372"/>
              <a:gd name="connsiteY2" fmla="*/ 121841 h 365599"/>
              <a:gd name="connsiteX3" fmla="*/ 127053 w 413372"/>
              <a:gd name="connsiteY3" fmla="*/ 151277 h 365599"/>
              <a:gd name="connsiteX4" fmla="*/ 132715 w 413372"/>
              <a:gd name="connsiteY4" fmla="*/ 191201 h 365599"/>
              <a:gd name="connsiteX5" fmla="*/ 120270 w 413372"/>
              <a:gd name="connsiteY5" fmla="*/ 256660 h 365599"/>
              <a:gd name="connsiteX6" fmla="*/ 141970 w 413372"/>
              <a:gd name="connsiteY6" fmla="*/ 331015 h 365599"/>
              <a:gd name="connsiteX7" fmla="*/ 233844 w 413372"/>
              <a:gd name="connsiteY7" fmla="*/ 365599 h 365599"/>
              <a:gd name="connsiteX8" fmla="*/ 334175 w 413372"/>
              <a:gd name="connsiteY8" fmla="*/ 362347 h 365599"/>
              <a:gd name="connsiteX9" fmla="*/ 388944 w 413372"/>
              <a:gd name="connsiteY9" fmla="*/ 362347 h 365599"/>
              <a:gd name="connsiteX10" fmla="*/ 405613 w 413372"/>
              <a:gd name="connsiteY10" fmla="*/ 362347 h 365599"/>
              <a:gd name="connsiteX11" fmla="*/ 413248 w 413372"/>
              <a:gd name="connsiteY11" fmla="*/ 290910 h 365599"/>
              <a:gd name="connsiteX12" fmla="*/ 413372 w 413372"/>
              <a:gd name="connsiteY12" fmla="*/ 233932 h 365599"/>
              <a:gd name="connsiteX13" fmla="*/ 317506 w 413372"/>
              <a:gd name="connsiteY13" fmla="*/ 224235 h 365599"/>
              <a:gd name="connsiteX14" fmla="*/ 286550 w 413372"/>
              <a:gd name="connsiteY14" fmla="*/ 202804 h 365599"/>
              <a:gd name="connsiteX15" fmla="*/ 238475 w 413372"/>
              <a:gd name="connsiteY15" fmla="*/ 156294 h 365599"/>
              <a:gd name="connsiteX16" fmla="*/ 169991 w 413372"/>
              <a:gd name="connsiteY16" fmla="*/ 88702 h 365599"/>
              <a:gd name="connsiteX17" fmla="*/ 117481 w 413372"/>
              <a:gd name="connsiteY17" fmla="*/ 71835 h 365599"/>
              <a:gd name="connsiteX18" fmla="*/ 47270 w 413372"/>
              <a:gd name="connsiteY18" fmla="*/ 11411 h 365599"/>
              <a:gd name="connsiteX19" fmla="*/ 0 w 413372"/>
              <a:gd name="connsiteY19" fmla="*/ 0 h 36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372" h="365599">
                <a:moveTo>
                  <a:pt x="0" y="0"/>
                </a:moveTo>
                <a:lnTo>
                  <a:pt x="50126" y="67412"/>
                </a:lnTo>
                <a:lnTo>
                  <a:pt x="81423" y="121841"/>
                </a:lnTo>
                <a:cubicBezTo>
                  <a:pt x="81536" y="136129"/>
                  <a:pt x="126940" y="136989"/>
                  <a:pt x="127053" y="151277"/>
                </a:cubicBezTo>
                <a:lnTo>
                  <a:pt x="132715" y="191201"/>
                </a:lnTo>
                <a:lnTo>
                  <a:pt x="120270" y="256660"/>
                </a:lnTo>
                <a:lnTo>
                  <a:pt x="141970" y="331015"/>
                </a:lnTo>
                <a:lnTo>
                  <a:pt x="233844" y="365599"/>
                </a:lnTo>
                <a:lnTo>
                  <a:pt x="334175" y="362347"/>
                </a:lnTo>
                <a:lnTo>
                  <a:pt x="388944" y="362347"/>
                </a:lnTo>
                <a:lnTo>
                  <a:pt x="405613" y="362347"/>
                </a:lnTo>
                <a:lnTo>
                  <a:pt x="413248" y="290910"/>
                </a:lnTo>
                <a:cubicBezTo>
                  <a:pt x="413289" y="271917"/>
                  <a:pt x="413331" y="252925"/>
                  <a:pt x="413372" y="233932"/>
                </a:cubicBezTo>
                <a:lnTo>
                  <a:pt x="317506" y="224235"/>
                </a:lnTo>
                <a:lnTo>
                  <a:pt x="286550" y="202804"/>
                </a:lnTo>
                <a:lnTo>
                  <a:pt x="238475" y="156294"/>
                </a:lnTo>
                <a:lnTo>
                  <a:pt x="169991" y="88702"/>
                </a:lnTo>
                <a:lnTo>
                  <a:pt x="117481" y="71835"/>
                </a:lnTo>
                <a:lnTo>
                  <a:pt x="47270" y="11411"/>
                </a:lnTo>
                <a:lnTo>
                  <a:pt x="0" y="0"/>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41E4EB9C-F3F4-4A31-884C-3EE242BD3BBD}"/>
              </a:ext>
            </a:extLst>
          </p:cNvPr>
          <p:cNvCxnSpPr>
            <a:cxnSpLocks/>
          </p:cNvCxnSpPr>
          <p:nvPr/>
        </p:nvCxnSpPr>
        <p:spPr>
          <a:xfrm>
            <a:off x="573345" y="1945958"/>
            <a:ext cx="3800590" cy="233794"/>
          </a:xfrm>
          <a:prstGeom prst="line">
            <a:avLst/>
          </a:prstGeom>
          <a:ln w="15875">
            <a:solidFill>
              <a:srgbClr val="BF9000"/>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CFCF075-6BB3-4452-85B4-3B67017C6FA0}"/>
              </a:ext>
            </a:extLst>
          </p:cNvPr>
          <p:cNvCxnSpPr>
            <a:cxnSpLocks/>
          </p:cNvCxnSpPr>
          <p:nvPr/>
        </p:nvCxnSpPr>
        <p:spPr>
          <a:xfrm>
            <a:off x="2751892" y="2067284"/>
            <a:ext cx="0" cy="224936"/>
          </a:xfrm>
          <a:prstGeom prst="straightConnector1">
            <a:avLst/>
          </a:prstGeom>
          <a:ln w="31750">
            <a:solidFill>
              <a:schemeClr val="accent6">
                <a:lumMod val="75000"/>
              </a:schemeClr>
            </a:solidFill>
            <a:prstDash val="sysDot"/>
            <a:tailEnd type="triangle" w="med" len="med"/>
          </a:ln>
          <a:effectLst>
            <a:glow rad="63500">
              <a:schemeClr val="bg1">
                <a:alpha val="72000"/>
              </a:schemeClr>
            </a:glow>
          </a:effectLst>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A7E043B-14E3-4B15-81E1-4F89DAC0C31C}"/>
              </a:ext>
            </a:extLst>
          </p:cNvPr>
          <p:cNvCxnSpPr>
            <a:cxnSpLocks/>
          </p:cNvCxnSpPr>
          <p:nvPr/>
        </p:nvCxnSpPr>
        <p:spPr>
          <a:xfrm>
            <a:off x="2171919" y="1857194"/>
            <a:ext cx="0" cy="224936"/>
          </a:xfrm>
          <a:prstGeom prst="straightConnector1">
            <a:avLst/>
          </a:prstGeom>
          <a:ln w="31750">
            <a:solidFill>
              <a:schemeClr val="accent1">
                <a:lumMod val="50000"/>
              </a:schemeClr>
            </a:solidFill>
            <a:prstDash val="sysDot"/>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0F660F00-966C-4A26-9D18-12D6AEF36E1C}"/>
              </a:ext>
            </a:extLst>
          </p:cNvPr>
          <p:cNvCxnSpPr>
            <a:cxnSpLocks/>
          </p:cNvCxnSpPr>
          <p:nvPr/>
        </p:nvCxnSpPr>
        <p:spPr>
          <a:xfrm>
            <a:off x="720275" y="1981692"/>
            <a:ext cx="266115" cy="175856"/>
          </a:xfrm>
          <a:prstGeom prst="straightConnector1">
            <a:avLst/>
          </a:prstGeom>
          <a:ln w="31750">
            <a:solidFill>
              <a:schemeClr val="accent1">
                <a:lumMod val="50000"/>
              </a:schemeClr>
            </a:solidFill>
            <a:prstDash val="solid"/>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73DF523-E37F-49D4-B7CA-6D6F5C92FC46}"/>
              </a:ext>
            </a:extLst>
          </p:cNvPr>
          <p:cNvCxnSpPr>
            <a:cxnSpLocks/>
          </p:cNvCxnSpPr>
          <p:nvPr/>
        </p:nvCxnSpPr>
        <p:spPr>
          <a:xfrm>
            <a:off x="573345" y="1957152"/>
            <a:ext cx="0" cy="224936"/>
          </a:xfrm>
          <a:prstGeom prst="straightConnector1">
            <a:avLst/>
          </a:prstGeom>
          <a:ln w="31750">
            <a:solidFill>
              <a:schemeClr val="accent1">
                <a:lumMod val="50000"/>
              </a:schemeClr>
            </a:solidFill>
            <a:prstDash val="sysDot"/>
            <a:tailEnd type="triangle" w="med" len="med"/>
          </a:ln>
          <a:effectLst>
            <a:glow rad="63500">
              <a:schemeClr val="bg1">
                <a:alpha val="58000"/>
              </a:schemeClr>
            </a:glow>
          </a:effectLst>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C67749C3-2ED2-4617-9BED-D2516784E178}"/>
              </a:ext>
            </a:extLst>
          </p:cNvPr>
          <p:cNvSpPr txBox="1"/>
          <p:nvPr/>
        </p:nvSpPr>
        <p:spPr>
          <a:xfrm>
            <a:off x="2708659" y="1819959"/>
            <a:ext cx="510076" cy="26161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050" b="1" dirty="0">
                <a:solidFill>
                  <a:schemeClr val="accent4">
                    <a:lumMod val="75000"/>
                  </a:schemeClr>
                </a:solidFill>
                <a:effectLst>
                  <a:glow rad="76200">
                    <a:schemeClr val="bg1"/>
                  </a:glow>
                </a:effectLst>
              </a:rPr>
              <a:t>IAWC</a:t>
            </a:r>
            <a:endParaRPr lang="en-US" sz="1100" b="1" dirty="0">
              <a:solidFill>
                <a:schemeClr val="accent4">
                  <a:lumMod val="75000"/>
                </a:schemeClr>
              </a:solidFill>
              <a:effectLst>
                <a:glow rad="76200">
                  <a:schemeClr val="bg1"/>
                </a:glow>
              </a:effectLst>
            </a:endParaRPr>
          </a:p>
        </p:txBody>
      </p:sp>
      <p:sp>
        <p:nvSpPr>
          <p:cNvPr id="110" name="TextBox 109">
            <a:extLst>
              <a:ext uri="{FF2B5EF4-FFF2-40B4-BE49-F238E27FC236}">
                <a16:creationId xmlns:a16="http://schemas.microsoft.com/office/drawing/2014/main" id="{062EB9CC-23B7-4B31-B794-14CFD547D914}"/>
              </a:ext>
            </a:extLst>
          </p:cNvPr>
          <p:cNvSpPr txBox="1"/>
          <p:nvPr/>
        </p:nvSpPr>
        <p:spPr>
          <a:xfrm>
            <a:off x="9122433" y="2038919"/>
            <a:ext cx="819410" cy="415498"/>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BS14 (Post-IAWC)</a:t>
            </a:r>
          </a:p>
        </p:txBody>
      </p:sp>
      <p:sp>
        <p:nvSpPr>
          <p:cNvPr id="111" name="TextBox 110">
            <a:extLst>
              <a:ext uri="{FF2B5EF4-FFF2-40B4-BE49-F238E27FC236}">
                <a16:creationId xmlns:a16="http://schemas.microsoft.com/office/drawing/2014/main" id="{58043791-1616-4396-A3C1-43539578DE2C}"/>
              </a:ext>
            </a:extLst>
          </p:cNvPr>
          <p:cNvSpPr txBox="1"/>
          <p:nvPr/>
        </p:nvSpPr>
        <p:spPr>
          <a:xfrm>
            <a:off x="7647313" y="1681083"/>
            <a:ext cx="764049" cy="415498"/>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BS14 (Pre-IAWC)</a:t>
            </a:r>
          </a:p>
        </p:txBody>
      </p:sp>
      <p:sp>
        <p:nvSpPr>
          <p:cNvPr id="112" name="TextBox 111">
            <a:extLst>
              <a:ext uri="{FF2B5EF4-FFF2-40B4-BE49-F238E27FC236}">
                <a16:creationId xmlns:a16="http://schemas.microsoft.com/office/drawing/2014/main" id="{A9DAF7DC-EC8A-493E-90B6-7DCF28EC03C8}"/>
              </a:ext>
            </a:extLst>
          </p:cNvPr>
          <p:cNvSpPr txBox="1"/>
          <p:nvPr/>
        </p:nvSpPr>
        <p:spPr>
          <a:xfrm>
            <a:off x="7015439" y="1602671"/>
            <a:ext cx="694945" cy="253916"/>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a:t>
            </a:r>
          </a:p>
        </p:txBody>
      </p:sp>
      <p:sp>
        <p:nvSpPr>
          <p:cNvPr id="113" name="TextBox 112">
            <a:extLst>
              <a:ext uri="{FF2B5EF4-FFF2-40B4-BE49-F238E27FC236}">
                <a16:creationId xmlns:a16="http://schemas.microsoft.com/office/drawing/2014/main" id="{C21EE0D3-2E71-4C1D-859A-1DE29A4CDE28}"/>
              </a:ext>
            </a:extLst>
          </p:cNvPr>
          <p:cNvSpPr txBox="1"/>
          <p:nvPr/>
        </p:nvSpPr>
        <p:spPr>
          <a:xfrm>
            <a:off x="11532375" y="2522876"/>
            <a:ext cx="739635" cy="253916"/>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BS2</a:t>
            </a:r>
          </a:p>
        </p:txBody>
      </p:sp>
      <p:sp>
        <p:nvSpPr>
          <p:cNvPr id="103" name="Rounded Rectangle 5">
            <a:extLst>
              <a:ext uri="{FF2B5EF4-FFF2-40B4-BE49-F238E27FC236}">
                <a16:creationId xmlns:a16="http://schemas.microsoft.com/office/drawing/2014/main" id="{0C33C327-24DD-4A45-AF86-E643ECB7546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FAB7E0BF-3A3F-4F55-809C-90592D5D6E3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876890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Groundwater Results: Distribution of PFAS Impacts in the Quaternary Aquifer</a:t>
              </a:r>
            </a:p>
          </p:txBody>
        </p:sp>
      </p:grpSp>
      <p:sp>
        <p:nvSpPr>
          <p:cNvPr id="90" name="Decorah">
            <a:extLst>
              <a:ext uri="{FF2B5EF4-FFF2-40B4-BE49-F238E27FC236}">
                <a16:creationId xmlns:a16="http://schemas.microsoft.com/office/drawing/2014/main" id="{FF3B5B73-06FC-4DCE-8C40-644820203328}"/>
              </a:ext>
            </a:extLst>
          </p:cNvPr>
          <p:cNvSpPr>
            <a:spLocks noChangeAspect="1"/>
          </p:cNvSpPr>
          <p:nvPr/>
        </p:nvSpPr>
        <p:spPr>
          <a:xfrm>
            <a:off x="288229" y="233116"/>
            <a:ext cx="2690260" cy="2427065"/>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42094 w 3580431"/>
              <a:gd name="connsiteY45" fmla="*/ 184653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90434 w 3580431"/>
              <a:gd name="connsiteY45" fmla="*/ 1862036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69770 w 3580431"/>
              <a:gd name="connsiteY45" fmla="*/ 187236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28370" y="1799597"/>
                  <a:pt x="167456" y="1845247"/>
                  <a:pt x="169770" y="1872368"/>
                </a:cubicBezTo>
                <a:cubicBezTo>
                  <a:pt x="172085" y="1899489"/>
                  <a:pt x="241962" y="1924651"/>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noFill/>
          <a:ln w="38100">
            <a:solidFill>
              <a:srgbClr val="23221F">
                <a:alpha val="0"/>
              </a:srgbClr>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515C7B25-BCED-43E5-8EA6-ECE241E02EAC}"/>
              </a:ext>
            </a:extLst>
          </p:cNvPr>
          <p:cNvGrpSpPr/>
          <p:nvPr/>
        </p:nvGrpSpPr>
        <p:grpSpPr>
          <a:xfrm>
            <a:off x="2978489" y="4536060"/>
            <a:ext cx="5624562" cy="2007758"/>
            <a:chOff x="4549341" y="4249435"/>
            <a:chExt cx="6281349" cy="2499461"/>
          </a:xfrm>
        </p:grpSpPr>
        <p:graphicFrame>
          <p:nvGraphicFramePr>
            <p:cNvPr id="54" name="Chart 53">
              <a:extLst>
                <a:ext uri="{FF2B5EF4-FFF2-40B4-BE49-F238E27FC236}">
                  <a16:creationId xmlns:a16="http://schemas.microsoft.com/office/drawing/2014/main" id="{AA013F4C-9FB6-4CEE-881B-914DAC883335}"/>
                </a:ext>
              </a:extLst>
            </p:cNvPr>
            <p:cNvGraphicFramePr>
              <a:graphicFrameLocks/>
            </p:cNvGraphicFramePr>
            <p:nvPr>
              <p:extLst>
                <p:ext uri="{D42A27DB-BD31-4B8C-83A1-F6EECF244321}">
                  <p14:modId xmlns:p14="http://schemas.microsoft.com/office/powerpoint/2010/main" val="1607459888"/>
                </p:ext>
              </p:extLst>
            </p:nvPr>
          </p:nvGraphicFramePr>
          <p:xfrm>
            <a:off x="4549341" y="4249435"/>
            <a:ext cx="6281349" cy="24994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5" name="Chart 54">
              <a:extLst>
                <a:ext uri="{FF2B5EF4-FFF2-40B4-BE49-F238E27FC236}">
                  <a16:creationId xmlns:a16="http://schemas.microsoft.com/office/drawing/2014/main" id="{03DBDE19-E849-44C6-86CD-A4FD2FD56CB3}"/>
                </a:ext>
              </a:extLst>
            </p:cNvPr>
            <p:cNvGraphicFramePr>
              <a:graphicFrameLocks/>
            </p:cNvGraphicFramePr>
            <p:nvPr>
              <p:extLst>
                <p:ext uri="{D42A27DB-BD31-4B8C-83A1-F6EECF244321}">
                  <p14:modId xmlns:p14="http://schemas.microsoft.com/office/powerpoint/2010/main" val="1171756670"/>
                </p:ext>
              </p:extLst>
            </p:nvPr>
          </p:nvGraphicFramePr>
          <p:xfrm>
            <a:off x="9287751" y="4333530"/>
            <a:ext cx="1298427" cy="948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6" name="Chart 55">
              <a:extLst>
                <a:ext uri="{FF2B5EF4-FFF2-40B4-BE49-F238E27FC236}">
                  <a16:creationId xmlns:a16="http://schemas.microsoft.com/office/drawing/2014/main" id="{42C6B736-5981-4D37-AE00-F9BA641404BD}"/>
                </a:ext>
              </a:extLst>
            </p:cNvPr>
            <p:cNvGraphicFramePr>
              <a:graphicFrameLocks/>
            </p:cNvGraphicFramePr>
            <p:nvPr>
              <p:extLst>
                <p:ext uri="{D42A27DB-BD31-4B8C-83A1-F6EECF244321}">
                  <p14:modId xmlns:p14="http://schemas.microsoft.com/office/powerpoint/2010/main" val="3442850668"/>
                </p:ext>
              </p:extLst>
            </p:nvPr>
          </p:nvGraphicFramePr>
          <p:xfrm>
            <a:off x="7396785" y="4743629"/>
            <a:ext cx="1298427" cy="9485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7" name="Chart 56">
              <a:extLst>
                <a:ext uri="{FF2B5EF4-FFF2-40B4-BE49-F238E27FC236}">
                  <a16:creationId xmlns:a16="http://schemas.microsoft.com/office/drawing/2014/main" id="{4A2CC5DD-F1EB-4F0D-8A56-032714A55406}"/>
                </a:ext>
              </a:extLst>
            </p:cNvPr>
            <p:cNvGraphicFramePr>
              <a:graphicFrameLocks/>
            </p:cNvGraphicFramePr>
            <p:nvPr>
              <p:extLst>
                <p:ext uri="{D42A27DB-BD31-4B8C-83A1-F6EECF244321}">
                  <p14:modId xmlns:p14="http://schemas.microsoft.com/office/powerpoint/2010/main" val="2308474731"/>
                </p:ext>
              </p:extLst>
            </p:nvPr>
          </p:nvGraphicFramePr>
          <p:xfrm>
            <a:off x="5492573" y="5467738"/>
            <a:ext cx="1298427" cy="950149"/>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3" name="Group 2">
            <a:extLst>
              <a:ext uri="{FF2B5EF4-FFF2-40B4-BE49-F238E27FC236}">
                <a16:creationId xmlns:a16="http://schemas.microsoft.com/office/drawing/2014/main" id="{76CB963B-1C63-48B6-8E91-49437F42C665}"/>
              </a:ext>
            </a:extLst>
          </p:cNvPr>
          <p:cNvGrpSpPr/>
          <p:nvPr/>
        </p:nvGrpSpPr>
        <p:grpSpPr>
          <a:xfrm>
            <a:off x="144378" y="1038526"/>
            <a:ext cx="7381441" cy="3291338"/>
            <a:chOff x="356134" y="1038526"/>
            <a:chExt cx="7381441" cy="3291338"/>
          </a:xfrm>
        </p:grpSpPr>
        <p:pic>
          <p:nvPicPr>
            <p:cNvPr id="6" name="Picture 5">
              <a:extLst>
                <a:ext uri="{FF2B5EF4-FFF2-40B4-BE49-F238E27FC236}">
                  <a16:creationId xmlns:a16="http://schemas.microsoft.com/office/drawing/2014/main" id="{002071BA-3EC3-4B39-BB00-28E8C7672DC5}"/>
                </a:ext>
              </a:extLst>
            </p:cNvPr>
            <p:cNvPicPr>
              <a:picLocks noChangeAspect="1"/>
            </p:cNvPicPr>
            <p:nvPr/>
          </p:nvPicPr>
          <p:blipFill rotWithShape="1">
            <a:blip r:embed="rId6"/>
            <a:srcRect l="1962" t="13413" r="36354" b="42911"/>
            <a:stretch/>
          </p:blipFill>
          <p:spPr>
            <a:xfrm>
              <a:off x="356134" y="1113948"/>
              <a:ext cx="7327035" cy="3215916"/>
            </a:xfrm>
            <a:prstGeom prst="rect">
              <a:avLst/>
            </a:prstGeom>
            <a:ln w="34925">
              <a:solidFill>
                <a:srgbClr val="00B0F0"/>
              </a:solidFill>
            </a:ln>
          </p:spPr>
        </p:pic>
        <p:graphicFrame>
          <p:nvGraphicFramePr>
            <p:cNvPr id="26" name="Chart 25">
              <a:extLst>
                <a:ext uri="{FF2B5EF4-FFF2-40B4-BE49-F238E27FC236}">
                  <a16:creationId xmlns:a16="http://schemas.microsoft.com/office/drawing/2014/main" id="{C929B3AF-F8BF-4A8B-978D-3D34A87363B3}"/>
                </a:ext>
              </a:extLst>
            </p:cNvPr>
            <p:cNvGraphicFramePr>
              <a:graphicFrameLocks/>
            </p:cNvGraphicFramePr>
            <p:nvPr>
              <p:extLst>
                <p:ext uri="{D42A27DB-BD31-4B8C-83A1-F6EECF244321}">
                  <p14:modId xmlns:p14="http://schemas.microsoft.com/office/powerpoint/2010/main" val="2150434722"/>
                </p:ext>
              </p:extLst>
            </p:nvPr>
          </p:nvGraphicFramePr>
          <p:xfrm>
            <a:off x="956269" y="1544043"/>
            <a:ext cx="1443221" cy="11621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Chart 27">
              <a:extLst>
                <a:ext uri="{FF2B5EF4-FFF2-40B4-BE49-F238E27FC236}">
                  <a16:creationId xmlns:a16="http://schemas.microsoft.com/office/drawing/2014/main" id="{03DBDE19-E849-44C6-86CD-A4FD2FD56CB3}"/>
                </a:ext>
              </a:extLst>
            </p:cNvPr>
            <p:cNvGraphicFramePr>
              <a:graphicFrameLocks/>
            </p:cNvGraphicFramePr>
            <p:nvPr>
              <p:extLst>
                <p:ext uri="{D42A27DB-BD31-4B8C-83A1-F6EECF244321}">
                  <p14:modId xmlns:p14="http://schemas.microsoft.com/office/powerpoint/2010/main" val="59033093"/>
                </p:ext>
              </p:extLst>
            </p:nvPr>
          </p:nvGraphicFramePr>
          <p:xfrm>
            <a:off x="3343938" y="2238430"/>
            <a:ext cx="1443221" cy="116217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3" name="Chart 32">
              <a:extLst>
                <a:ext uri="{FF2B5EF4-FFF2-40B4-BE49-F238E27FC236}">
                  <a16:creationId xmlns:a16="http://schemas.microsoft.com/office/drawing/2014/main" id="{42C6B736-5981-4D37-AE00-F9BA641404BD}"/>
                </a:ext>
              </a:extLst>
            </p:cNvPr>
            <p:cNvGraphicFramePr>
              <a:graphicFrameLocks/>
            </p:cNvGraphicFramePr>
            <p:nvPr>
              <p:extLst>
                <p:ext uri="{D42A27DB-BD31-4B8C-83A1-F6EECF244321}">
                  <p14:modId xmlns:p14="http://schemas.microsoft.com/office/powerpoint/2010/main" val="171613265"/>
                </p:ext>
              </p:extLst>
            </p:nvPr>
          </p:nvGraphicFramePr>
          <p:xfrm>
            <a:off x="2609093" y="1611083"/>
            <a:ext cx="1443221" cy="1162180"/>
          </p:xfrm>
          <a:graphic>
            <a:graphicData uri="http://schemas.openxmlformats.org/drawingml/2006/chart">
              <c:chart xmlns:c="http://schemas.openxmlformats.org/drawingml/2006/chart" xmlns:r="http://schemas.openxmlformats.org/officeDocument/2006/relationships" r:id="rId9"/>
            </a:graphicData>
          </a:graphic>
        </p:graphicFrame>
        <p:sp>
          <p:nvSpPr>
            <p:cNvPr id="35" name="TextBox 34">
              <a:extLst>
                <a:ext uri="{FF2B5EF4-FFF2-40B4-BE49-F238E27FC236}">
                  <a16:creationId xmlns:a16="http://schemas.microsoft.com/office/drawing/2014/main" id="{7AEB0CF8-5231-4827-AB35-98019492F3CA}"/>
                </a:ext>
              </a:extLst>
            </p:cNvPr>
            <p:cNvSpPr txBox="1"/>
            <p:nvPr/>
          </p:nvSpPr>
          <p:spPr>
            <a:xfrm>
              <a:off x="4234183" y="2671286"/>
              <a:ext cx="1205523" cy="584775"/>
            </a:xfrm>
            <a:prstGeom prst="rect">
              <a:avLst/>
            </a:prstGeom>
            <a:noFill/>
          </p:spPr>
          <p:txBody>
            <a:bodyPr wrap="none" rtlCol="0">
              <a:spAutoFit/>
            </a:bodyPr>
            <a:lstStyle/>
            <a:p>
              <a:r>
                <a:rPr lang="en-US" sz="1600" b="1" dirty="0">
                  <a:solidFill>
                    <a:srgbClr val="00B0F0"/>
                  </a:solidFill>
                  <a:effectLst>
                    <a:glow rad="63500">
                      <a:schemeClr val="bg1"/>
                    </a:glow>
                  </a:effectLst>
                </a:rPr>
                <a:t>BS14</a:t>
              </a:r>
            </a:p>
            <a:p>
              <a:r>
                <a:rPr lang="en-US" sz="1600" b="1" dirty="0">
                  <a:solidFill>
                    <a:srgbClr val="00B0F0"/>
                  </a:solidFill>
                  <a:effectLst>
                    <a:glow rad="63500">
                      <a:schemeClr val="bg1"/>
                    </a:glow>
                  </a:effectLst>
                </a:rPr>
                <a:t>(Post-IAWC)</a:t>
              </a:r>
            </a:p>
          </p:txBody>
        </p:sp>
        <p:sp>
          <p:nvSpPr>
            <p:cNvPr id="34" name="TextBox 33">
              <a:extLst>
                <a:ext uri="{FF2B5EF4-FFF2-40B4-BE49-F238E27FC236}">
                  <a16:creationId xmlns:a16="http://schemas.microsoft.com/office/drawing/2014/main" id="{7E65D3A3-7884-484F-B23A-B953A0F3280E}"/>
                </a:ext>
              </a:extLst>
            </p:cNvPr>
            <p:cNvSpPr txBox="1"/>
            <p:nvPr/>
          </p:nvSpPr>
          <p:spPr>
            <a:xfrm>
              <a:off x="3555286" y="1858413"/>
              <a:ext cx="1590372" cy="338554"/>
            </a:xfrm>
            <a:prstGeom prst="rect">
              <a:avLst/>
            </a:prstGeom>
            <a:noFill/>
          </p:spPr>
          <p:txBody>
            <a:bodyPr wrap="none" rtlCol="0">
              <a:spAutoFit/>
            </a:bodyPr>
            <a:lstStyle/>
            <a:p>
              <a:r>
                <a:rPr lang="en-US" sz="1600" b="1" dirty="0">
                  <a:solidFill>
                    <a:srgbClr val="00B0F0"/>
                  </a:solidFill>
                  <a:effectLst>
                    <a:glow rad="63500">
                      <a:schemeClr val="bg1"/>
                    </a:glow>
                  </a:effectLst>
                </a:rPr>
                <a:t>BS14 (Pre-IAWC)</a:t>
              </a:r>
            </a:p>
          </p:txBody>
        </p:sp>
        <p:graphicFrame>
          <p:nvGraphicFramePr>
            <p:cNvPr id="36" name="Chart 35">
              <a:extLst>
                <a:ext uri="{FF2B5EF4-FFF2-40B4-BE49-F238E27FC236}">
                  <a16:creationId xmlns:a16="http://schemas.microsoft.com/office/drawing/2014/main" id="{C7334A64-9BD8-45C7-A772-E49CBF1CF54B}"/>
                </a:ext>
              </a:extLst>
            </p:cNvPr>
            <p:cNvGraphicFramePr>
              <a:graphicFrameLocks/>
            </p:cNvGraphicFramePr>
            <p:nvPr>
              <p:extLst>
                <p:ext uri="{D42A27DB-BD31-4B8C-83A1-F6EECF244321}">
                  <p14:modId xmlns:p14="http://schemas.microsoft.com/office/powerpoint/2010/main" val="2978467597"/>
                </p:ext>
              </p:extLst>
            </p:nvPr>
          </p:nvGraphicFramePr>
          <p:xfrm>
            <a:off x="5943597" y="1165343"/>
            <a:ext cx="1443221" cy="1164154"/>
          </p:xfrm>
          <a:graphic>
            <a:graphicData uri="http://schemas.openxmlformats.org/drawingml/2006/chart">
              <c:chart xmlns:c="http://schemas.openxmlformats.org/drawingml/2006/chart" xmlns:r="http://schemas.openxmlformats.org/officeDocument/2006/relationships" r:id="rId10"/>
            </a:graphicData>
          </a:graphic>
        </p:graphicFrame>
        <p:sp>
          <p:nvSpPr>
            <p:cNvPr id="37" name="TextBox 36">
              <a:extLst>
                <a:ext uri="{FF2B5EF4-FFF2-40B4-BE49-F238E27FC236}">
                  <a16:creationId xmlns:a16="http://schemas.microsoft.com/office/drawing/2014/main" id="{FCFFD5FC-ADD5-4B01-999E-DEBD9251162C}"/>
                </a:ext>
              </a:extLst>
            </p:cNvPr>
            <p:cNvSpPr txBox="1"/>
            <p:nvPr/>
          </p:nvSpPr>
          <p:spPr>
            <a:xfrm>
              <a:off x="7027124" y="1747420"/>
              <a:ext cx="710451" cy="584775"/>
            </a:xfrm>
            <a:prstGeom prst="rect">
              <a:avLst/>
            </a:prstGeom>
            <a:noFill/>
          </p:spPr>
          <p:txBody>
            <a:bodyPr wrap="none" rtlCol="0">
              <a:spAutoFit/>
            </a:bodyPr>
            <a:lstStyle/>
            <a:p>
              <a:r>
                <a:rPr lang="en-US" sz="1600" b="1" dirty="0">
                  <a:solidFill>
                    <a:srgbClr val="00B0F0"/>
                  </a:solidFill>
                  <a:effectLst>
                    <a:glow rad="63500">
                      <a:schemeClr val="bg1"/>
                    </a:glow>
                  </a:effectLst>
                </a:rPr>
                <a:t>P1007</a:t>
              </a:r>
            </a:p>
            <a:p>
              <a:pPr algn="ctr"/>
              <a:r>
                <a:rPr lang="en-US" sz="1600" b="1" dirty="0">
                  <a:solidFill>
                    <a:srgbClr val="00B0F0"/>
                  </a:solidFill>
                  <a:effectLst>
                    <a:glow rad="63500">
                      <a:schemeClr val="bg1"/>
                    </a:glow>
                  </a:effectLst>
                </a:rPr>
                <a:t>BS17</a:t>
              </a:r>
            </a:p>
          </p:txBody>
        </p:sp>
        <p:graphicFrame>
          <p:nvGraphicFramePr>
            <p:cNvPr id="38" name="Chart 37">
              <a:extLst>
                <a:ext uri="{FF2B5EF4-FFF2-40B4-BE49-F238E27FC236}">
                  <a16:creationId xmlns:a16="http://schemas.microsoft.com/office/drawing/2014/main" id="{2E048FE1-74F2-4D7D-B53F-527C227668B2}"/>
                </a:ext>
              </a:extLst>
            </p:cNvPr>
            <p:cNvGraphicFramePr>
              <a:graphicFrameLocks/>
            </p:cNvGraphicFramePr>
            <p:nvPr>
              <p:extLst>
                <p:ext uri="{D42A27DB-BD31-4B8C-83A1-F6EECF244321}">
                  <p14:modId xmlns:p14="http://schemas.microsoft.com/office/powerpoint/2010/main" val="2848556724"/>
                </p:ext>
              </p:extLst>
            </p:nvPr>
          </p:nvGraphicFramePr>
          <p:xfrm>
            <a:off x="5398467" y="2320495"/>
            <a:ext cx="1443220" cy="1164154"/>
          </p:xfrm>
          <a:graphic>
            <a:graphicData uri="http://schemas.openxmlformats.org/drawingml/2006/chart">
              <c:chart xmlns:c="http://schemas.openxmlformats.org/drawingml/2006/chart" xmlns:r="http://schemas.openxmlformats.org/officeDocument/2006/relationships" r:id="rId11"/>
            </a:graphicData>
          </a:graphic>
        </p:graphicFrame>
        <p:sp>
          <p:nvSpPr>
            <p:cNvPr id="39" name="TextBox 38">
              <a:extLst>
                <a:ext uri="{FF2B5EF4-FFF2-40B4-BE49-F238E27FC236}">
                  <a16:creationId xmlns:a16="http://schemas.microsoft.com/office/drawing/2014/main" id="{3663D958-3319-48DA-AEB9-344D9B93FCB2}"/>
                </a:ext>
              </a:extLst>
            </p:cNvPr>
            <p:cNvSpPr txBox="1"/>
            <p:nvPr/>
          </p:nvSpPr>
          <p:spPr>
            <a:xfrm>
              <a:off x="6297928" y="2671286"/>
              <a:ext cx="1142172" cy="584775"/>
            </a:xfrm>
            <a:prstGeom prst="rect">
              <a:avLst/>
            </a:prstGeom>
            <a:noFill/>
          </p:spPr>
          <p:txBody>
            <a:bodyPr wrap="none" rtlCol="0">
              <a:spAutoFit/>
            </a:bodyPr>
            <a:lstStyle/>
            <a:p>
              <a:r>
                <a:rPr lang="en-US" sz="1600" b="1" dirty="0">
                  <a:solidFill>
                    <a:srgbClr val="00B0F0"/>
                  </a:solidFill>
                  <a:effectLst>
                    <a:glow rad="63500">
                      <a:schemeClr val="bg1"/>
                    </a:glow>
                  </a:effectLst>
                </a:rPr>
                <a:t>Confluence</a:t>
              </a:r>
            </a:p>
            <a:p>
              <a:pPr algn="ctr"/>
              <a:r>
                <a:rPr lang="en-US" sz="1600" b="1" dirty="0">
                  <a:solidFill>
                    <a:srgbClr val="00B0F0"/>
                  </a:solidFill>
                  <a:effectLst>
                    <a:glow rad="63500">
                      <a:schemeClr val="bg1"/>
                    </a:glow>
                  </a:effectLst>
                </a:rPr>
                <a:t>BS2</a:t>
              </a:r>
            </a:p>
          </p:txBody>
        </p:sp>
        <p:graphicFrame>
          <p:nvGraphicFramePr>
            <p:cNvPr id="41" name="Chart 40">
              <a:extLst>
                <a:ext uri="{FF2B5EF4-FFF2-40B4-BE49-F238E27FC236}">
                  <a16:creationId xmlns:a16="http://schemas.microsoft.com/office/drawing/2014/main" id="{4A2CC5DD-F1EB-4F0D-8A56-032714A55406}"/>
                </a:ext>
              </a:extLst>
            </p:cNvPr>
            <p:cNvGraphicFramePr>
              <a:graphicFrameLocks/>
            </p:cNvGraphicFramePr>
            <p:nvPr>
              <p:extLst>
                <p:ext uri="{D42A27DB-BD31-4B8C-83A1-F6EECF244321}">
                  <p14:modId xmlns:p14="http://schemas.microsoft.com/office/powerpoint/2010/main" val="1690662822"/>
                </p:ext>
              </p:extLst>
            </p:nvPr>
          </p:nvGraphicFramePr>
          <p:xfrm>
            <a:off x="1773546" y="1038526"/>
            <a:ext cx="1443220" cy="1164155"/>
          </p:xfrm>
          <a:graphic>
            <a:graphicData uri="http://schemas.openxmlformats.org/drawingml/2006/chart">
              <c:chart xmlns:c="http://schemas.openxmlformats.org/drawingml/2006/chart" xmlns:r="http://schemas.openxmlformats.org/officeDocument/2006/relationships" r:id="rId12"/>
            </a:graphicData>
          </a:graphic>
        </p:graphicFrame>
        <p:sp>
          <p:nvSpPr>
            <p:cNvPr id="42" name="TextBox 41">
              <a:extLst>
                <a:ext uri="{FF2B5EF4-FFF2-40B4-BE49-F238E27FC236}">
                  <a16:creationId xmlns:a16="http://schemas.microsoft.com/office/drawing/2014/main" id="{5E56947A-6162-4925-ABC5-49F26D5A67BD}"/>
                </a:ext>
              </a:extLst>
            </p:cNvPr>
            <p:cNvSpPr txBox="1"/>
            <p:nvPr/>
          </p:nvSpPr>
          <p:spPr>
            <a:xfrm>
              <a:off x="2632935" y="1108094"/>
              <a:ext cx="502061" cy="338554"/>
            </a:xfrm>
            <a:prstGeom prst="rect">
              <a:avLst/>
            </a:prstGeom>
            <a:noFill/>
          </p:spPr>
          <p:txBody>
            <a:bodyPr wrap="none" rtlCol="0">
              <a:spAutoFit/>
            </a:bodyPr>
            <a:lstStyle/>
            <a:p>
              <a:r>
                <a:rPr lang="en-US" sz="1600" b="1" dirty="0">
                  <a:solidFill>
                    <a:srgbClr val="00B0F0"/>
                  </a:solidFill>
                  <a:effectLst>
                    <a:glow rad="63500">
                      <a:schemeClr val="bg1"/>
                    </a:glow>
                  </a:effectLst>
                </a:rPr>
                <a:t>BS1</a:t>
              </a:r>
            </a:p>
          </p:txBody>
        </p:sp>
        <p:sp>
          <p:nvSpPr>
            <p:cNvPr id="43" name="TextBox 42">
              <a:extLst>
                <a:ext uri="{FF2B5EF4-FFF2-40B4-BE49-F238E27FC236}">
                  <a16:creationId xmlns:a16="http://schemas.microsoft.com/office/drawing/2014/main" id="{7F6C5786-830D-4107-9AFC-A6BFDF845461}"/>
                </a:ext>
              </a:extLst>
            </p:cNvPr>
            <p:cNvSpPr txBox="1"/>
            <p:nvPr/>
          </p:nvSpPr>
          <p:spPr>
            <a:xfrm>
              <a:off x="1533032" y="2114910"/>
              <a:ext cx="551754" cy="338554"/>
            </a:xfrm>
            <a:prstGeom prst="rect">
              <a:avLst/>
            </a:prstGeom>
            <a:noFill/>
          </p:spPr>
          <p:txBody>
            <a:bodyPr wrap="none" rtlCol="0">
              <a:spAutoFit/>
            </a:bodyPr>
            <a:lstStyle/>
            <a:p>
              <a:r>
                <a:rPr lang="en-US" sz="1600" b="1" dirty="0">
                  <a:solidFill>
                    <a:srgbClr val="00B0F0"/>
                  </a:solidFill>
                  <a:effectLst>
                    <a:glow rad="63500">
                      <a:schemeClr val="bg1"/>
                    </a:glow>
                  </a:effectLst>
                </a:rPr>
                <a:t>ODS</a:t>
              </a:r>
            </a:p>
          </p:txBody>
        </p:sp>
        <p:pic>
          <p:nvPicPr>
            <p:cNvPr id="58" name="Picture 57">
              <a:extLst>
                <a:ext uri="{FF2B5EF4-FFF2-40B4-BE49-F238E27FC236}">
                  <a16:creationId xmlns:a16="http://schemas.microsoft.com/office/drawing/2014/main" id="{31AD128D-0F16-471E-A259-531492ED06CE}"/>
                </a:ext>
              </a:extLst>
            </p:cNvPr>
            <p:cNvPicPr>
              <a:picLocks noChangeAspect="1"/>
            </p:cNvPicPr>
            <p:nvPr/>
          </p:nvPicPr>
          <p:blipFill>
            <a:blip r:embed="rId13"/>
            <a:stretch>
              <a:fillRect/>
            </a:stretch>
          </p:blipFill>
          <p:spPr>
            <a:xfrm>
              <a:off x="426447" y="4047904"/>
              <a:ext cx="1666875" cy="219075"/>
            </a:xfrm>
            <a:prstGeom prst="rect">
              <a:avLst/>
            </a:prstGeom>
            <a:ln w="15875">
              <a:solidFill>
                <a:srgbClr val="E7E6E6">
                  <a:lumMod val="25000"/>
                </a:srgbClr>
              </a:solidFill>
            </a:ln>
          </p:spPr>
        </p:pic>
      </p:grpSp>
      <p:sp>
        <p:nvSpPr>
          <p:cNvPr id="52" name="TextBox 51">
            <a:extLst>
              <a:ext uri="{FF2B5EF4-FFF2-40B4-BE49-F238E27FC236}">
                <a16:creationId xmlns:a16="http://schemas.microsoft.com/office/drawing/2014/main" id="{8FB8F6AF-0223-4D76-BE31-5F859844F165}"/>
              </a:ext>
            </a:extLst>
          </p:cNvPr>
          <p:cNvSpPr txBox="1"/>
          <p:nvPr/>
        </p:nvSpPr>
        <p:spPr>
          <a:xfrm>
            <a:off x="122959" y="4456366"/>
            <a:ext cx="2789411" cy="2231380"/>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A Closer Look: BS1 to IAWC</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a:r>
              <a:rPr lang="en-US" sz="1100" b="1" u="sng" dirty="0">
                <a:latin typeface="Arial" panose="020B0604020202020204" pitchFamily="34" charset="0"/>
                <a:cs typeface="Arial" panose="020B0604020202020204" pitchFamily="34" charset="0"/>
              </a:rPr>
              <a:t>Finding:</a:t>
            </a:r>
            <a:r>
              <a:rPr lang="en-US" sz="1100" dirty="0">
                <a:latin typeface="Arial" panose="020B0604020202020204" pitchFamily="34" charset="0"/>
                <a:cs typeface="Arial" panose="020B0604020202020204" pitchFamily="34" charset="0"/>
              </a:rPr>
              <a:t> From BS1 to downgradient of the IAWC system, quaternary groundwater shifts from PFBA-dominated to PFOS-dominated impacts. This gradual downgradient increase in PFOS concentrations that more closely resemble that of ODS impacts suggests that PFAS-impacted surface water from ODS is travelling eastward via Raleigh Creek and periodically infiltrating into the quaternary aquifers. </a:t>
            </a:r>
            <a:endParaRPr lang="en-US"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631291C-AEE3-4737-887F-835F3F5F0236}"/>
              </a:ext>
            </a:extLst>
          </p:cNvPr>
          <p:cNvSpPr txBox="1"/>
          <p:nvPr/>
        </p:nvSpPr>
        <p:spPr>
          <a:xfrm>
            <a:off x="8669170" y="4536235"/>
            <a:ext cx="3407095" cy="2231380"/>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A Closer Look: Quaternary at Confluence</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Like surface water, quaternary groundwater at the confluence is a mixture of groundwater from the west and the north. The western groundwater input is PFOS-dominant and similar to impacts at ODS, and the northern groundwater input is PFBA-dominant, generally low in PFAS impacts, and not clearly associated with any source areas.  </a:t>
            </a:r>
          </a:p>
          <a:p>
            <a:pPr algn="ctr"/>
            <a:r>
              <a:rPr lang="en-US" sz="1100" dirty="0">
                <a:latin typeface="Arial" panose="020B0604020202020204" pitchFamily="34" charset="0"/>
                <a:cs typeface="Arial" panose="020B0604020202020204" pitchFamily="34" charset="0"/>
              </a:rPr>
              <a:t>As a result of the mixture of these two inputs, PFAS impacts in quaternary groundwater at the confluence (BS2) see a reduction in PFOS and an increase in PFBA.</a:t>
            </a:r>
            <a:endParaRPr lang="en-US" sz="1100" dirty="0">
              <a:highlight>
                <a:srgbClr val="FFFF00"/>
              </a:highligh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7D1C6F0-EA83-408E-B739-E923699437CB}"/>
              </a:ext>
            </a:extLst>
          </p:cNvPr>
          <p:cNvGrpSpPr/>
          <p:nvPr/>
        </p:nvGrpSpPr>
        <p:grpSpPr>
          <a:xfrm>
            <a:off x="7616733" y="1130025"/>
            <a:ext cx="3115435" cy="3315511"/>
            <a:chOff x="7985581" y="1233197"/>
            <a:chExt cx="2840247" cy="2970163"/>
          </a:xfrm>
        </p:grpSpPr>
        <p:graphicFrame>
          <p:nvGraphicFramePr>
            <p:cNvPr id="60" name="Chart 59">
              <a:extLst>
                <a:ext uri="{FF2B5EF4-FFF2-40B4-BE49-F238E27FC236}">
                  <a16:creationId xmlns:a16="http://schemas.microsoft.com/office/drawing/2014/main" id="{91576903-B78D-4132-AEBC-8E3BCE058F2E}"/>
                </a:ext>
              </a:extLst>
            </p:cNvPr>
            <p:cNvGraphicFramePr>
              <a:graphicFrameLocks/>
            </p:cNvGraphicFramePr>
            <p:nvPr>
              <p:extLst>
                <p:ext uri="{D42A27DB-BD31-4B8C-83A1-F6EECF244321}">
                  <p14:modId xmlns:p14="http://schemas.microsoft.com/office/powerpoint/2010/main" val="647577953"/>
                </p:ext>
              </p:extLst>
            </p:nvPr>
          </p:nvGraphicFramePr>
          <p:xfrm>
            <a:off x="7985581" y="1233197"/>
            <a:ext cx="2840247" cy="2970163"/>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2" name="Chart 61">
              <a:extLst>
                <a:ext uri="{FF2B5EF4-FFF2-40B4-BE49-F238E27FC236}">
                  <a16:creationId xmlns:a16="http://schemas.microsoft.com/office/drawing/2014/main" id="{C7334A64-9BD8-45C7-A772-E49CBF1CF54B}"/>
                </a:ext>
              </a:extLst>
            </p:cNvPr>
            <p:cNvGraphicFramePr>
              <a:graphicFrameLocks/>
            </p:cNvGraphicFramePr>
            <p:nvPr>
              <p:extLst>
                <p:ext uri="{D42A27DB-BD31-4B8C-83A1-F6EECF244321}">
                  <p14:modId xmlns:p14="http://schemas.microsoft.com/office/powerpoint/2010/main" val="640228208"/>
                </p:ext>
              </p:extLst>
            </p:nvPr>
          </p:nvGraphicFramePr>
          <p:xfrm>
            <a:off x="10004616" y="3036247"/>
            <a:ext cx="706035" cy="76954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63" name="Chart 62">
              <a:extLst>
                <a:ext uri="{FF2B5EF4-FFF2-40B4-BE49-F238E27FC236}">
                  <a16:creationId xmlns:a16="http://schemas.microsoft.com/office/drawing/2014/main" id="{675427CD-E46E-4AF0-BAC1-48CB5BBB980A}"/>
                </a:ext>
              </a:extLst>
            </p:cNvPr>
            <p:cNvGraphicFramePr>
              <a:graphicFrameLocks/>
            </p:cNvGraphicFramePr>
            <p:nvPr>
              <p:extLst>
                <p:ext uri="{D42A27DB-BD31-4B8C-83A1-F6EECF244321}">
                  <p14:modId xmlns:p14="http://schemas.microsoft.com/office/powerpoint/2010/main" val="1798679572"/>
                </p:ext>
              </p:extLst>
            </p:nvPr>
          </p:nvGraphicFramePr>
          <p:xfrm>
            <a:off x="9473048" y="2326217"/>
            <a:ext cx="760998" cy="784121"/>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64" name="Chart 63">
              <a:extLst>
                <a:ext uri="{FF2B5EF4-FFF2-40B4-BE49-F238E27FC236}">
                  <a16:creationId xmlns:a16="http://schemas.microsoft.com/office/drawing/2014/main" id="{4A0AF583-8D34-4F82-A6B5-3C61FAA6F96C}"/>
                </a:ext>
              </a:extLst>
            </p:cNvPr>
            <p:cNvGraphicFramePr>
              <a:graphicFrameLocks/>
            </p:cNvGraphicFramePr>
            <p:nvPr>
              <p:extLst>
                <p:ext uri="{D42A27DB-BD31-4B8C-83A1-F6EECF244321}">
                  <p14:modId xmlns:p14="http://schemas.microsoft.com/office/powerpoint/2010/main" val="3301411130"/>
                </p:ext>
              </p:extLst>
            </p:nvPr>
          </p:nvGraphicFramePr>
          <p:xfrm>
            <a:off x="8612603" y="1836586"/>
            <a:ext cx="1162662" cy="761937"/>
          </p:xfrm>
          <a:graphic>
            <a:graphicData uri="http://schemas.openxmlformats.org/drawingml/2006/chart">
              <c:chart xmlns:c="http://schemas.openxmlformats.org/drawingml/2006/chart" xmlns:r="http://schemas.openxmlformats.org/officeDocument/2006/relationships" r:id="rId17"/>
            </a:graphicData>
          </a:graphic>
        </p:graphicFrame>
      </p:grpSp>
      <p:grpSp>
        <p:nvGrpSpPr>
          <p:cNvPr id="44" name="Group 43">
            <a:extLst>
              <a:ext uri="{FF2B5EF4-FFF2-40B4-BE49-F238E27FC236}">
                <a16:creationId xmlns:a16="http://schemas.microsoft.com/office/drawing/2014/main" id="{D5AA3EAC-C5AF-43EA-8630-40B11DA627A6}"/>
              </a:ext>
            </a:extLst>
          </p:cNvPr>
          <p:cNvGrpSpPr/>
          <p:nvPr/>
        </p:nvGrpSpPr>
        <p:grpSpPr>
          <a:xfrm>
            <a:off x="10665775" y="1130023"/>
            <a:ext cx="1579057" cy="2723317"/>
            <a:chOff x="372810" y="3832416"/>
            <a:chExt cx="1629139" cy="2764179"/>
          </a:xfrm>
        </p:grpSpPr>
        <p:sp>
          <p:nvSpPr>
            <p:cNvPr id="45" name="TextBox 44">
              <a:extLst>
                <a:ext uri="{FF2B5EF4-FFF2-40B4-BE49-F238E27FC236}">
                  <a16:creationId xmlns:a16="http://schemas.microsoft.com/office/drawing/2014/main" id="{E812A415-2848-4F72-A794-BDA04E6D4651}"/>
                </a:ext>
              </a:extLst>
            </p:cNvPr>
            <p:cNvSpPr txBox="1"/>
            <p:nvPr/>
          </p:nvSpPr>
          <p:spPr>
            <a:xfrm>
              <a:off x="486230" y="3832416"/>
              <a:ext cx="1341807" cy="2731322"/>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Typical PFAS</a:t>
              </a:r>
            </a:p>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Distributions</a:t>
              </a: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C86D2FA-64F7-4CA3-AF37-FD2FC6838A96}"/>
                </a:ext>
              </a:extLst>
            </p:cNvPr>
            <p:cNvSpPr txBox="1"/>
            <p:nvPr/>
          </p:nvSpPr>
          <p:spPr>
            <a:xfrm>
              <a:off x="566766" y="4223939"/>
              <a:ext cx="1220206"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ODS</a:t>
              </a:r>
            </a:p>
            <a:p>
              <a:pPr algn="ctr"/>
              <a:r>
                <a:rPr lang="en-US" sz="1100" dirty="0">
                  <a:latin typeface="Arial" panose="020B0604020202020204" pitchFamily="34" charset="0"/>
                  <a:cs typeface="Arial" panose="020B0604020202020204" pitchFamily="34" charset="0"/>
                </a:rPr>
                <a:t>PFOS-Dominant</a:t>
              </a:r>
            </a:p>
          </p:txBody>
        </p:sp>
        <p:graphicFrame>
          <p:nvGraphicFramePr>
            <p:cNvPr id="48" name="Chart 47">
              <a:extLst>
                <a:ext uri="{FF2B5EF4-FFF2-40B4-BE49-F238E27FC236}">
                  <a16:creationId xmlns:a16="http://schemas.microsoft.com/office/drawing/2014/main" id="{F3E45BCD-722F-489C-8E6C-0CF96B0914E0}"/>
                </a:ext>
              </a:extLst>
            </p:cNvPr>
            <p:cNvGraphicFramePr>
              <a:graphicFrameLocks/>
            </p:cNvGraphicFramePr>
            <p:nvPr>
              <p:extLst>
                <p:ext uri="{D42A27DB-BD31-4B8C-83A1-F6EECF244321}">
                  <p14:modId xmlns:p14="http://schemas.microsoft.com/office/powerpoint/2010/main" val="1343358038"/>
                </p:ext>
              </p:extLst>
            </p:nvPr>
          </p:nvGraphicFramePr>
          <p:xfrm>
            <a:off x="644033" y="4541844"/>
            <a:ext cx="1057411" cy="906202"/>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50" name="Chart 49">
              <a:extLst>
                <a:ext uri="{FF2B5EF4-FFF2-40B4-BE49-F238E27FC236}">
                  <a16:creationId xmlns:a16="http://schemas.microsoft.com/office/drawing/2014/main" id="{A211BE64-3698-48B0-8CA1-6EC94DE35463}"/>
                </a:ext>
              </a:extLst>
            </p:cNvPr>
            <p:cNvGraphicFramePr>
              <a:graphicFrameLocks/>
            </p:cNvGraphicFramePr>
            <p:nvPr>
              <p:extLst>
                <p:ext uri="{D42A27DB-BD31-4B8C-83A1-F6EECF244321}">
                  <p14:modId xmlns:p14="http://schemas.microsoft.com/office/powerpoint/2010/main" val="833664"/>
                </p:ext>
              </p:extLst>
            </p:nvPr>
          </p:nvGraphicFramePr>
          <p:xfrm>
            <a:off x="655041" y="5690392"/>
            <a:ext cx="1062711" cy="906203"/>
          </p:xfrm>
          <a:graphic>
            <a:graphicData uri="http://schemas.openxmlformats.org/drawingml/2006/chart">
              <c:chart xmlns:c="http://schemas.openxmlformats.org/drawingml/2006/chart" xmlns:r="http://schemas.openxmlformats.org/officeDocument/2006/relationships" r:id="rId19"/>
            </a:graphicData>
          </a:graphic>
        </p:graphicFrame>
        <p:sp>
          <p:nvSpPr>
            <p:cNvPr id="51" name="TextBox 50">
              <a:extLst>
                <a:ext uri="{FF2B5EF4-FFF2-40B4-BE49-F238E27FC236}">
                  <a16:creationId xmlns:a16="http://schemas.microsoft.com/office/drawing/2014/main" id="{4737052B-0551-4CE5-9EDD-C4F9CC3D1A4E}"/>
                </a:ext>
              </a:extLst>
            </p:cNvPr>
            <p:cNvSpPr txBox="1"/>
            <p:nvPr/>
          </p:nvSpPr>
          <p:spPr>
            <a:xfrm>
              <a:off x="372810" y="5376762"/>
              <a:ext cx="1629139"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Non-Source or Background PFAS</a:t>
              </a:r>
            </a:p>
          </p:txBody>
        </p:sp>
      </p:grpSp>
      <p:sp>
        <p:nvSpPr>
          <p:cNvPr id="47" name="Rounded Rectangle 5">
            <a:extLst>
              <a:ext uri="{FF2B5EF4-FFF2-40B4-BE49-F238E27FC236}">
                <a16:creationId xmlns:a16="http://schemas.microsoft.com/office/drawing/2014/main" id="{9FE1E54E-75F2-4CEF-96F5-E14BEE06EE6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CB2C5BC-454A-40D3-B2D9-DE42FD944448}"/>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18504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Oval 192">
            <a:extLst>
              <a:ext uri="{FF2B5EF4-FFF2-40B4-BE49-F238E27FC236}">
                <a16:creationId xmlns:a16="http://schemas.microsoft.com/office/drawing/2014/main" id="{C1EAB149-1424-4B2B-A393-3AA7FE0A727D}"/>
              </a:ext>
            </a:extLst>
          </p:cNvPr>
          <p:cNvSpPr/>
          <p:nvPr/>
        </p:nvSpPr>
        <p:spPr>
          <a:xfrm>
            <a:off x="2736179" y="6591492"/>
            <a:ext cx="137160" cy="13716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Current Groundwater PFOS Results</a:t>
              </a:r>
            </a:p>
          </p:txBody>
        </p:sp>
      </p:grpSp>
      <p:grpSp>
        <p:nvGrpSpPr>
          <p:cNvPr id="33" name="Group 32">
            <a:extLst>
              <a:ext uri="{FF2B5EF4-FFF2-40B4-BE49-F238E27FC236}">
                <a16:creationId xmlns:a16="http://schemas.microsoft.com/office/drawing/2014/main" id="{3FF5D765-261D-4764-A51F-FC706FF359C5}"/>
              </a:ext>
            </a:extLst>
          </p:cNvPr>
          <p:cNvGrpSpPr/>
          <p:nvPr/>
        </p:nvGrpSpPr>
        <p:grpSpPr>
          <a:xfrm>
            <a:off x="71870" y="5809504"/>
            <a:ext cx="8168329" cy="1154162"/>
            <a:chOff x="4537336" y="5806960"/>
            <a:chExt cx="8168329" cy="1154162"/>
          </a:xfrm>
        </p:grpSpPr>
        <p:sp>
          <p:nvSpPr>
            <p:cNvPr id="146" name="TextBox 145">
              <a:extLst>
                <a:ext uri="{FF2B5EF4-FFF2-40B4-BE49-F238E27FC236}">
                  <a16:creationId xmlns:a16="http://schemas.microsoft.com/office/drawing/2014/main" id="{3D377468-765A-401B-B295-1AAA0B9EC546}"/>
                </a:ext>
              </a:extLst>
            </p:cNvPr>
            <p:cNvSpPr txBox="1"/>
            <p:nvPr/>
          </p:nvSpPr>
          <p:spPr>
            <a:xfrm>
              <a:off x="4537336" y="5810916"/>
              <a:ext cx="678199" cy="292388"/>
            </a:xfrm>
            <a:prstGeom prst="rect">
              <a:avLst/>
            </a:prstGeom>
            <a:noFill/>
          </p:spPr>
          <p:txBody>
            <a:bodyPr wrap="none" rtlCol="0">
              <a:spAutoFit/>
            </a:bodyPr>
            <a:lstStyle/>
            <a:p>
              <a:r>
                <a:rPr lang="en-US" sz="1300" b="1" u="sng" dirty="0"/>
                <a:t>Legend</a:t>
              </a:r>
            </a:p>
          </p:txBody>
        </p:sp>
        <p:cxnSp>
          <p:nvCxnSpPr>
            <p:cNvPr id="151" name="Straight Arrow Connector 150">
              <a:extLst>
                <a:ext uri="{FF2B5EF4-FFF2-40B4-BE49-F238E27FC236}">
                  <a16:creationId xmlns:a16="http://schemas.microsoft.com/office/drawing/2014/main" id="{0758479B-ED3D-4AAB-B0E5-FE66F8AC2309}"/>
                </a:ext>
              </a:extLst>
            </p:cNvPr>
            <p:cNvCxnSpPr>
              <a:cxnSpLocks/>
            </p:cNvCxnSpPr>
            <p:nvPr/>
          </p:nvCxnSpPr>
          <p:spPr>
            <a:xfrm>
              <a:off x="4727236" y="6551463"/>
              <a:ext cx="0" cy="182880"/>
            </a:xfrm>
            <a:prstGeom prst="straightConnector1">
              <a:avLst/>
            </a:prstGeom>
            <a:solidFill>
              <a:schemeClr val="bg1"/>
            </a:solidFill>
            <a:ln w="31750">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84D4C39-BECA-41B0-B230-2AF37120652E}"/>
                </a:ext>
              </a:extLst>
            </p:cNvPr>
            <p:cNvGrpSpPr/>
            <p:nvPr/>
          </p:nvGrpSpPr>
          <p:grpSpPr>
            <a:xfrm>
              <a:off x="4537337" y="5806960"/>
              <a:ext cx="8168328" cy="1154162"/>
              <a:chOff x="4537337" y="5806960"/>
              <a:chExt cx="8168328" cy="1154162"/>
            </a:xfrm>
          </p:grpSpPr>
          <p:sp>
            <p:nvSpPr>
              <p:cNvPr id="144" name="TextBox 143">
                <a:extLst>
                  <a:ext uri="{FF2B5EF4-FFF2-40B4-BE49-F238E27FC236}">
                    <a16:creationId xmlns:a16="http://schemas.microsoft.com/office/drawing/2014/main" id="{F453F3A7-B0C3-46BB-A2A6-B3141D31F7CD}"/>
                  </a:ext>
                </a:extLst>
              </p:cNvPr>
              <p:cNvSpPr txBox="1"/>
              <p:nvPr/>
            </p:nvSpPr>
            <p:spPr>
              <a:xfrm>
                <a:off x="4766659" y="6056017"/>
                <a:ext cx="2254143" cy="738664"/>
              </a:xfrm>
              <a:prstGeom prst="rect">
                <a:avLst/>
              </a:prstGeom>
              <a:noFill/>
            </p:spPr>
            <p:txBody>
              <a:bodyPr wrap="none" rtlCol="0">
                <a:spAutoFit/>
              </a:bodyPr>
              <a:lstStyle/>
              <a:p>
                <a:r>
                  <a:rPr lang="en-US" sz="1000" dirty="0"/>
                  <a:t>Surface to Groundwater Infiltration</a:t>
                </a:r>
              </a:p>
              <a:p>
                <a:endParaRPr lang="en-US" sz="600" dirty="0"/>
              </a:p>
              <a:p>
                <a:r>
                  <a:rPr lang="en-US" sz="1000" dirty="0"/>
                  <a:t>Horizontal GW Flow: Quaternary</a:t>
                </a:r>
              </a:p>
              <a:p>
                <a:endParaRPr lang="en-US" sz="600" dirty="0"/>
              </a:p>
              <a:p>
                <a:r>
                  <a:rPr lang="en-US" sz="1000" dirty="0"/>
                  <a:t>Vertical GW Migration from Quaternary</a:t>
                </a:r>
              </a:p>
            </p:txBody>
          </p:sp>
          <p:grpSp>
            <p:nvGrpSpPr>
              <p:cNvPr id="255" name="Group 254">
                <a:extLst>
                  <a:ext uri="{FF2B5EF4-FFF2-40B4-BE49-F238E27FC236}">
                    <a16:creationId xmlns:a16="http://schemas.microsoft.com/office/drawing/2014/main" id="{15C0EDEB-D3B6-4CA9-9099-5F38F9D6B08F}"/>
                  </a:ext>
                </a:extLst>
              </p:cNvPr>
              <p:cNvGrpSpPr/>
              <p:nvPr/>
            </p:nvGrpSpPr>
            <p:grpSpPr>
              <a:xfrm>
                <a:off x="4537337" y="5806960"/>
                <a:ext cx="8168328" cy="1154162"/>
                <a:chOff x="4537337" y="5806960"/>
                <a:chExt cx="8168328" cy="1154162"/>
              </a:xfrm>
            </p:grpSpPr>
            <p:grpSp>
              <p:nvGrpSpPr>
                <p:cNvPr id="124" name="Group 123">
                  <a:extLst>
                    <a:ext uri="{FF2B5EF4-FFF2-40B4-BE49-F238E27FC236}">
                      <a16:creationId xmlns:a16="http://schemas.microsoft.com/office/drawing/2014/main" id="{985A69C3-3241-407E-9666-A9D493529367}"/>
                    </a:ext>
                  </a:extLst>
                </p:cNvPr>
                <p:cNvGrpSpPr/>
                <p:nvPr/>
              </p:nvGrpSpPr>
              <p:grpSpPr>
                <a:xfrm>
                  <a:off x="4537337" y="5806960"/>
                  <a:ext cx="8168328" cy="1154162"/>
                  <a:chOff x="4537337" y="5806960"/>
                  <a:chExt cx="8168328" cy="1154162"/>
                </a:xfrm>
              </p:grpSpPr>
              <p:sp>
                <p:nvSpPr>
                  <p:cNvPr id="136" name="Rectangle 135">
                    <a:extLst>
                      <a:ext uri="{FF2B5EF4-FFF2-40B4-BE49-F238E27FC236}">
                        <a16:creationId xmlns:a16="http://schemas.microsoft.com/office/drawing/2014/main" id="{A3F5E4B1-AF69-436E-98CF-DDAC97099128}"/>
                      </a:ext>
                    </a:extLst>
                  </p:cNvPr>
                  <p:cNvSpPr/>
                  <p:nvPr/>
                </p:nvSpPr>
                <p:spPr>
                  <a:xfrm>
                    <a:off x="4537337" y="5855917"/>
                    <a:ext cx="8168328" cy="909214"/>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D0358A69-588D-463D-A8EF-A13636F9DB4E}"/>
                      </a:ext>
                    </a:extLst>
                  </p:cNvPr>
                  <p:cNvSpPr txBox="1"/>
                  <p:nvPr/>
                </p:nvSpPr>
                <p:spPr>
                  <a:xfrm>
                    <a:off x="9393466" y="5806960"/>
                    <a:ext cx="3312199" cy="1154162"/>
                  </a:xfrm>
                  <a:prstGeom prst="rect">
                    <a:avLst/>
                  </a:prstGeom>
                  <a:noFill/>
                </p:spPr>
                <p:txBody>
                  <a:bodyPr wrap="square" rtlCol="0">
                    <a:spAutoFit/>
                  </a:bodyPr>
                  <a:lstStyle/>
                  <a:p>
                    <a:r>
                      <a:rPr lang="en-US" sz="1050" b="1" u="sng" dirty="0"/>
                      <a:t>Notes</a:t>
                    </a:r>
                  </a:p>
                  <a:p>
                    <a:endParaRPr lang="en-US" sz="400" u="sng" dirty="0"/>
                  </a:p>
                  <a:p>
                    <a:r>
                      <a:rPr lang="en-US" sz="900" dirty="0"/>
                      <a:t>Vertical exaggeration is 24.5:1.</a:t>
                    </a:r>
                  </a:p>
                  <a:p>
                    <a:r>
                      <a:rPr lang="en-US" sz="900" dirty="0"/>
                      <a:t>Horizontal extent is approximately 2.1 miles.</a:t>
                    </a:r>
                  </a:p>
                  <a:p>
                    <a:r>
                      <a:rPr lang="en-US" sz="900" dirty="0"/>
                      <a:t>For illustration purposes, ODS PFOS is not graphically depicted.</a:t>
                    </a:r>
                  </a:p>
                  <a:p>
                    <a:r>
                      <a:rPr lang="en-US" sz="900" dirty="0"/>
                      <a:t>All sample results are in ppb (collected between 2020 and 2021).</a:t>
                    </a:r>
                  </a:p>
                  <a:p>
                    <a:r>
                      <a:rPr lang="en-US" sz="900" dirty="0"/>
                      <a:t>* Denotes samples collected during drilling.</a:t>
                    </a:r>
                  </a:p>
                  <a:p>
                    <a:endParaRPr lang="en-US" sz="950" dirty="0"/>
                  </a:p>
                </p:txBody>
              </p:sp>
            </p:grpSp>
            <p:cxnSp>
              <p:nvCxnSpPr>
                <p:cNvPr id="143" name="Straight Arrow Connector 142">
                  <a:extLst>
                    <a:ext uri="{FF2B5EF4-FFF2-40B4-BE49-F238E27FC236}">
                      <a16:creationId xmlns:a16="http://schemas.microsoft.com/office/drawing/2014/main" id="{9EFFE1B4-7587-475C-AB7E-85C5A427819D}"/>
                    </a:ext>
                  </a:extLst>
                </p:cNvPr>
                <p:cNvCxnSpPr>
                  <a:cxnSpLocks/>
                </p:cNvCxnSpPr>
                <p:nvPr/>
              </p:nvCxnSpPr>
              <p:spPr>
                <a:xfrm>
                  <a:off x="4623061" y="6331262"/>
                  <a:ext cx="182880" cy="126308"/>
                </a:xfrm>
                <a:prstGeom prst="straightConnector1">
                  <a:avLst/>
                </a:prstGeom>
                <a:solidFill>
                  <a:schemeClr val="bg1"/>
                </a:solidFill>
                <a:ln w="31750">
                  <a:solidFill>
                    <a:schemeClr val="accent1">
                      <a:lumMod val="50000"/>
                    </a:schemeClr>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33EF221-B8A2-4F00-8AC0-F3F75E429632}"/>
                    </a:ext>
                  </a:extLst>
                </p:cNvPr>
                <p:cNvCxnSpPr>
                  <a:cxnSpLocks/>
                </p:cNvCxnSpPr>
                <p:nvPr/>
              </p:nvCxnSpPr>
              <p:spPr>
                <a:xfrm>
                  <a:off x="4712554" y="6109952"/>
                  <a:ext cx="0" cy="182880"/>
                </a:xfrm>
                <a:prstGeom prst="straightConnector1">
                  <a:avLst/>
                </a:prstGeom>
                <a:solidFill>
                  <a:schemeClr val="bg1"/>
                </a:solid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5E455DC-2071-468E-9AB0-347EA7453D57}"/>
                    </a:ext>
                  </a:extLst>
                </p:cNvPr>
                <p:cNvCxnSpPr>
                  <a:cxnSpLocks/>
                </p:cNvCxnSpPr>
                <p:nvPr/>
              </p:nvCxnSpPr>
              <p:spPr>
                <a:xfrm>
                  <a:off x="7172765" y="5903010"/>
                  <a:ext cx="182880" cy="126308"/>
                </a:xfrm>
                <a:prstGeom prst="straightConnector1">
                  <a:avLst/>
                </a:prstGeom>
                <a:solidFill>
                  <a:schemeClr val="bg1"/>
                </a:solidFill>
                <a:ln w="31750">
                  <a:solidFill>
                    <a:srgbClr val="548235"/>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A85506FC-7BC1-4060-8357-2EC9FC9B9141}"/>
                    </a:ext>
                  </a:extLst>
                </p:cNvPr>
                <p:cNvCxnSpPr>
                  <a:cxnSpLocks/>
                </p:cNvCxnSpPr>
                <p:nvPr/>
              </p:nvCxnSpPr>
              <p:spPr>
                <a:xfrm>
                  <a:off x="7274621" y="6139389"/>
                  <a:ext cx="0" cy="182880"/>
                </a:xfrm>
                <a:prstGeom prst="straightConnector1">
                  <a:avLst/>
                </a:prstGeom>
                <a:solidFill>
                  <a:schemeClr val="bg1"/>
                </a:solidFill>
                <a:ln w="31750">
                  <a:solidFill>
                    <a:srgbClr val="548235"/>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B6CEBA62-5B64-4476-8D31-4FA896A5F669}"/>
                    </a:ext>
                  </a:extLst>
                </p:cNvPr>
                <p:cNvCxnSpPr>
                  <a:cxnSpLocks/>
                </p:cNvCxnSpPr>
                <p:nvPr/>
              </p:nvCxnSpPr>
              <p:spPr>
                <a:xfrm>
                  <a:off x="7166414" y="6397802"/>
                  <a:ext cx="182880" cy="126308"/>
                </a:xfrm>
                <a:prstGeom prst="straightConnector1">
                  <a:avLst/>
                </a:prstGeom>
                <a:solidFill>
                  <a:schemeClr val="bg1"/>
                </a:solidFill>
                <a:ln w="31750">
                  <a:solidFill>
                    <a:srgbClr val="FFFF00"/>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90" name="TextBox 189">
                <a:extLst>
                  <a:ext uri="{FF2B5EF4-FFF2-40B4-BE49-F238E27FC236}">
                    <a16:creationId xmlns:a16="http://schemas.microsoft.com/office/drawing/2014/main" id="{05F27A6D-7ECA-4CF3-8A71-84CEA8C69ED3}"/>
                  </a:ext>
                </a:extLst>
              </p:cNvPr>
              <p:cNvSpPr txBox="1"/>
              <p:nvPr/>
            </p:nvSpPr>
            <p:spPr>
              <a:xfrm>
                <a:off x="7364008" y="5821028"/>
                <a:ext cx="2170787" cy="1000274"/>
              </a:xfrm>
              <a:prstGeom prst="rect">
                <a:avLst/>
              </a:prstGeom>
              <a:noFill/>
            </p:spPr>
            <p:txBody>
              <a:bodyPr wrap="none" rtlCol="0">
                <a:spAutoFit/>
              </a:bodyPr>
              <a:lstStyle/>
              <a:p>
                <a:r>
                  <a:rPr lang="en-US" sz="1000" dirty="0"/>
                  <a:t>Horizontal GW Flow: Platteville</a:t>
                </a:r>
              </a:p>
              <a:p>
                <a:endParaRPr lang="en-US" sz="600" dirty="0"/>
              </a:p>
              <a:p>
                <a:r>
                  <a:rPr lang="en-US" sz="1000" dirty="0"/>
                  <a:t>Vertical GW Migration from Platteville</a:t>
                </a:r>
              </a:p>
              <a:p>
                <a:endParaRPr lang="en-US" sz="600" dirty="0"/>
              </a:p>
              <a:p>
                <a:r>
                  <a:rPr lang="en-US" sz="1000" dirty="0"/>
                  <a:t>Horizontal GW Flow: St Peter</a:t>
                </a:r>
              </a:p>
              <a:p>
                <a:endParaRPr lang="en-US" sz="600" dirty="0"/>
              </a:p>
              <a:p>
                <a:r>
                  <a:rPr lang="en-US" sz="1000" dirty="0"/>
                  <a:t>0.25 ppb PFOS</a:t>
                </a:r>
              </a:p>
            </p:txBody>
          </p:sp>
        </p:grpSp>
      </p:grpSp>
      <p:sp>
        <p:nvSpPr>
          <p:cNvPr id="156" name="TextBox 155">
            <a:extLst>
              <a:ext uri="{FF2B5EF4-FFF2-40B4-BE49-F238E27FC236}">
                <a16:creationId xmlns:a16="http://schemas.microsoft.com/office/drawing/2014/main" id="{AD8C13A2-227E-4FC9-B562-DA8821223A78}"/>
              </a:ext>
            </a:extLst>
          </p:cNvPr>
          <p:cNvSpPr txBox="1"/>
          <p:nvPr/>
        </p:nvSpPr>
        <p:spPr>
          <a:xfrm>
            <a:off x="8301226" y="2566753"/>
            <a:ext cx="3633239" cy="4108817"/>
          </a:xfrm>
          <a:prstGeom prst="rect">
            <a:avLst/>
          </a:prstGeom>
          <a:solidFill>
            <a:schemeClr val="bg1"/>
          </a:solidFill>
          <a:ln w="34925">
            <a:solidFill>
              <a:srgbClr val="00B0F0"/>
            </a:solidFill>
          </a:ln>
        </p:spPr>
        <p:txBody>
          <a:bodyPr wrap="square" rtlCol="0">
            <a:spAutoFit/>
          </a:bodyPr>
          <a:lstStyle/>
          <a:p>
            <a:pPr algn="ctr"/>
            <a:endParaRPr lang="en-US" sz="600" dirty="0">
              <a:latin typeface="Arial" panose="020B0604020202020204" pitchFamily="34" charset="0"/>
              <a:cs typeface="Arial" panose="020B0604020202020204" pitchFamily="34" charset="0"/>
            </a:endParaRPr>
          </a:p>
          <a:p>
            <a:pPr algn="ctr"/>
            <a:r>
              <a:rPr lang="en-US" sz="1400" b="1" dirty="0">
                <a:solidFill>
                  <a:srgbClr val="00B0F0"/>
                </a:solidFill>
                <a:latin typeface="Arial" panose="020B0604020202020204" pitchFamily="34" charset="0"/>
                <a:cs typeface="Arial" panose="020B0604020202020204" pitchFamily="34" charset="0"/>
              </a:rPr>
              <a:t>Current Post-IAWC PFOS Migration Path</a:t>
            </a:r>
            <a:endParaRPr lang="en-US" sz="1400" dirty="0">
              <a:latin typeface="Arial" panose="020B0604020202020204" pitchFamily="34" charset="0"/>
              <a:cs typeface="Arial" panose="020B0604020202020204" pitchFamily="34" charset="0"/>
            </a:endParaRPr>
          </a:p>
          <a:p>
            <a:pPr algn="ctr"/>
            <a:endParaRPr lang="en-US" sz="7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Upon review of data collected from current monitoring wells in the St Peter and Quaternary aquifers, it is unclear exactly where the impacted groundwater at BS14 (post-IAWC) is going. </a:t>
            </a:r>
          </a:p>
          <a:p>
            <a:pPr algn="ctr"/>
            <a:r>
              <a:rPr lang="en-US" sz="1100" b="1" u="sng" dirty="0">
                <a:latin typeface="Arial" panose="020B0604020202020204" pitchFamily="34" charset="0"/>
                <a:cs typeface="Arial" panose="020B0604020202020204" pitchFamily="34" charset="0"/>
              </a:rPr>
              <a:t>Finding:</a:t>
            </a:r>
            <a:r>
              <a:rPr lang="en-US" sz="1100" dirty="0">
                <a:latin typeface="Arial" panose="020B0604020202020204" pitchFamily="34" charset="0"/>
                <a:cs typeface="Arial" panose="020B0604020202020204" pitchFamily="34" charset="0"/>
              </a:rPr>
              <a:t> PFOS concentrations to the east and west of BS14 in the St Peter Aquifer are between one and two orders of magnitude </a:t>
            </a:r>
            <a:r>
              <a:rPr lang="en-US" sz="1100" u="sng" dirty="0">
                <a:latin typeface="Arial" panose="020B0604020202020204" pitchFamily="34" charset="0"/>
                <a:cs typeface="Arial" panose="020B0604020202020204" pitchFamily="34" charset="0"/>
              </a:rPr>
              <a:t>lower</a:t>
            </a:r>
            <a:r>
              <a:rPr lang="en-US" sz="1100" dirty="0">
                <a:latin typeface="Arial" panose="020B0604020202020204" pitchFamily="34" charset="0"/>
                <a:cs typeface="Arial" panose="020B0604020202020204" pitchFamily="34" charset="0"/>
              </a:rPr>
              <a:t> than BS14 (post-IAWC). Vertically, PFOS concentrations are again an order of magnitude lower in the underlying Shakopee Aquifer, both directly below BS14 and to the west and east of BS14. </a:t>
            </a:r>
          </a:p>
          <a:p>
            <a:pPr algn="ctr"/>
            <a:endParaRPr lang="en-US" sz="1200" dirty="0">
              <a:latin typeface="Arial" panose="020B0604020202020204" pitchFamily="34" charset="0"/>
              <a:cs typeface="Arial" panose="020B0604020202020204" pitchFamily="34" charset="0"/>
            </a:endParaRPr>
          </a:p>
          <a:p>
            <a:pPr algn="ctr"/>
            <a:r>
              <a:rPr lang="en-US" sz="1400" b="1" dirty="0">
                <a:solidFill>
                  <a:srgbClr val="00B0F0"/>
                </a:solidFill>
                <a:latin typeface="Arial" panose="020B0604020202020204" pitchFamily="34" charset="0"/>
                <a:cs typeface="Arial" panose="020B0604020202020204" pitchFamily="34" charset="0"/>
              </a:rPr>
              <a:t>Unknown Flow Path of St Peter Impacts</a:t>
            </a:r>
          </a:p>
          <a:p>
            <a:pPr algn="ctr"/>
            <a:endParaRPr lang="en-US" sz="900" b="1" dirty="0">
              <a:solidFill>
                <a:srgbClr val="00B0F0"/>
              </a:solidFill>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lack of active monitoring wells between BS14 and BS2 and south of Segment 2 further complicates the understanding of the migration flow path of the IAWC subsurface impacts. The key to understanding the PFOS flow path may be in evaluating historic data from previously abandoned wells, as presented in the next slide.</a:t>
            </a:r>
            <a:endParaRPr lang="en-US" sz="10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68726E0-AFD8-4393-ADF3-FA5E84BBA556}"/>
              </a:ext>
            </a:extLst>
          </p:cNvPr>
          <p:cNvGrpSpPr/>
          <p:nvPr/>
        </p:nvGrpSpPr>
        <p:grpSpPr>
          <a:xfrm>
            <a:off x="7823956" y="1151366"/>
            <a:ext cx="4286735" cy="1335943"/>
            <a:chOff x="7801731" y="1313291"/>
            <a:chExt cx="4286735" cy="1335943"/>
          </a:xfrm>
        </p:grpSpPr>
        <p:grpSp>
          <p:nvGrpSpPr>
            <p:cNvPr id="3" name="Group 2">
              <a:extLst>
                <a:ext uri="{FF2B5EF4-FFF2-40B4-BE49-F238E27FC236}">
                  <a16:creationId xmlns:a16="http://schemas.microsoft.com/office/drawing/2014/main" id="{8E1F594A-88A9-4AE9-91D9-6E3BB21EF9B0}"/>
                </a:ext>
              </a:extLst>
            </p:cNvPr>
            <p:cNvGrpSpPr/>
            <p:nvPr/>
          </p:nvGrpSpPr>
          <p:grpSpPr>
            <a:xfrm>
              <a:off x="7801731" y="1313291"/>
              <a:ext cx="4259017" cy="1335943"/>
              <a:chOff x="7090408" y="1322219"/>
              <a:chExt cx="4816891" cy="1580210"/>
            </a:xfrm>
          </p:grpSpPr>
          <p:grpSp>
            <p:nvGrpSpPr>
              <p:cNvPr id="2" name="Group 1">
                <a:extLst>
                  <a:ext uri="{FF2B5EF4-FFF2-40B4-BE49-F238E27FC236}">
                    <a16:creationId xmlns:a16="http://schemas.microsoft.com/office/drawing/2014/main" id="{9E42D51B-6804-4367-8DA4-DED689A9E983}"/>
                  </a:ext>
                </a:extLst>
              </p:cNvPr>
              <p:cNvGrpSpPr>
                <a:grpSpLocks noChangeAspect="1"/>
              </p:cNvGrpSpPr>
              <p:nvPr/>
            </p:nvGrpSpPr>
            <p:grpSpPr>
              <a:xfrm>
                <a:off x="7090408" y="1322219"/>
                <a:ext cx="4816891" cy="1546146"/>
                <a:chOff x="4601559" y="869013"/>
                <a:chExt cx="6081377" cy="1952026"/>
              </a:xfrm>
            </p:grpSpPr>
            <p:grpSp>
              <p:nvGrpSpPr>
                <p:cNvPr id="327" name="Group 326">
                  <a:extLst>
                    <a:ext uri="{FF2B5EF4-FFF2-40B4-BE49-F238E27FC236}">
                      <a16:creationId xmlns:a16="http://schemas.microsoft.com/office/drawing/2014/main" id="{5A1CEF0D-9D05-4206-A1D9-735A4CAF4D92}"/>
                    </a:ext>
                  </a:extLst>
                </p:cNvPr>
                <p:cNvGrpSpPr/>
                <p:nvPr/>
              </p:nvGrpSpPr>
              <p:grpSpPr>
                <a:xfrm>
                  <a:off x="4601559" y="869013"/>
                  <a:ext cx="6061894" cy="1952026"/>
                  <a:chOff x="4614259" y="1021413"/>
                  <a:chExt cx="6061894" cy="1952026"/>
                </a:xfrm>
              </p:grpSpPr>
              <p:grpSp>
                <p:nvGrpSpPr>
                  <p:cNvPr id="328" name="Group 327">
                    <a:extLst>
                      <a:ext uri="{FF2B5EF4-FFF2-40B4-BE49-F238E27FC236}">
                        <a16:creationId xmlns:a16="http://schemas.microsoft.com/office/drawing/2014/main" id="{8E56F894-B728-4E54-BC19-77F413ED2E23}"/>
                      </a:ext>
                    </a:extLst>
                  </p:cNvPr>
                  <p:cNvGrpSpPr/>
                  <p:nvPr/>
                </p:nvGrpSpPr>
                <p:grpSpPr>
                  <a:xfrm>
                    <a:off x="4614259" y="1021413"/>
                    <a:ext cx="6061894" cy="1952026"/>
                    <a:chOff x="347631" y="1410182"/>
                    <a:chExt cx="6061894" cy="1952026"/>
                  </a:xfrm>
                </p:grpSpPr>
                <p:pic>
                  <p:nvPicPr>
                    <p:cNvPr id="353" name="Picture 352">
                      <a:extLst>
                        <a:ext uri="{FF2B5EF4-FFF2-40B4-BE49-F238E27FC236}">
                          <a16:creationId xmlns:a16="http://schemas.microsoft.com/office/drawing/2014/main" id="{3856C711-76C2-4375-A26F-5851DBB575D1}"/>
                        </a:ext>
                      </a:extLst>
                    </p:cNvPr>
                    <p:cNvPicPr>
                      <a:picLocks noChangeAspect="1"/>
                    </p:cNvPicPr>
                    <p:nvPr/>
                  </p:nvPicPr>
                  <p:blipFill rotWithShape="1">
                    <a:blip r:embed="rId2"/>
                    <a:srcRect l="6359" t="22323" r="20747" b="33567"/>
                    <a:stretch/>
                  </p:blipFill>
                  <p:spPr>
                    <a:xfrm>
                      <a:off x="347631" y="1410182"/>
                      <a:ext cx="6060298" cy="1952026"/>
                    </a:xfrm>
                    <a:prstGeom prst="rect">
                      <a:avLst/>
                    </a:prstGeom>
                    <a:ln w="34925">
                      <a:solidFill>
                        <a:srgbClr val="00B0F0"/>
                      </a:solidFill>
                    </a:ln>
                  </p:spPr>
                </p:pic>
                <p:sp>
                  <p:nvSpPr>
                    <p:cNvPr id="354" name="Rounded Rectangle 5">
                      <a:extLst>
                        <a:ext uri="{FF2B5EF4-FFF2-40B4-BE49-F238E27FC236}">
                          <a16:creationId xmlns:a16="http://schemas.microsoft.com/office/drawing/2014/main" id="{6EA80932-E84E-423B-BCEB-A890F8476A2F}"/>
                        </a:ext>
                      </a:extLst>
                    </p:cNvPr>
                    <p:cNvSpPr/>
                    <p:nvPr/>
                  </p:nvSpPr>
                  <p:spPr>
                    <a:xfrm>
                      <a:off x="4490068" y="1451239"/>
                      <a:ext cx="1919457" cy="46013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Reference Site Map</a:t>
                      </a:r>
                    </a:p>
                  </p:txBody>
                </p:sp>
              </p:grpSp>
              <p:sp>
                <p:nvSpPr>
                  <p:cNvPr id="331" name="Oval 330">
                    <a:extLst>
                      <a:ext uri="{FF2B5EF4-FFF2-40B4-BE49-F238E27FC236}">
                        <a16:creationId xmlns:a16="http://schemas.microsoft.com/office/drawing/2014/main" id="{D2F4CA28-0CBA-47AD-BF7D-D19CE37527D3}"/>
                      </a:ext>
                    </a:extLst>
                  </p:cNvPr>
                  <p:cNvSpPr/>
                  <p:nvPr/>
                </p:nvSpPr>
                <p:spPr>
                  <a:xfrm>
                    <a:off x="7219843" y="1881546"/>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336" name="TextBox 335">
                    <a:extLst>
                      <a:ext uri="{FF2B5EF4-FFF2-40B4-BE49-F238E27FC236}">
                        <a16:creationId xmlns:a16="http://schemas.microsoft.com/office/drawing/2014/main" id="{04BB5087-6993-47F2-B9D6-1EE7673CE660}"/>
                      </a:ext>
                    </a:extLst>
                  </p:cNvPr>
                  <p:cNvSpPr txBox="1"/>
                  <p:nvPr/>
                </p:nvSpPr>
                <p:spPr>
                  <a:xfrm>
                    <a:off x="6804089" y="1531249"/>
                    <a:ext cx="592486" cy="261610"/>
                  </a:xfrm>
                  <a:prstGeom prst="rect">
                    <a:avLst/>
                  </a:prstGeom>
                  <a:noFill/>
                </p:spPr>
                <p:txBody>
                  <a:bodyPr wrap="square" rtlCol="0">
                    <a:spAutoFit/>
                  </a:bodyPr>
                  <a:lstStyle/>
                  <a:p>
                    <a:r>
                      <a:rPr lang="en-US" sz="1100" b="1" dirty="0">
                        <a:solidFill>
                          <a:srgbClr val="ED7D31"/>
                        </a:solidFill>
                        <a:effectLst>
                          <a:glow rad="63500">
                            <a:schemeClr val="bg1"/>
                          </a:glow>
                        </a:effectLst>
                      </a:rPr>
                      <a:t>BS1</a:t>
                    </a:r>
                    <a:endParaRPr lang="en-US" sz="1200" b="1" dirty="0">
                      <a:solidFill>
                        <a:srgbClr val="ED7D31"/>
                      </a:solidFill>
                      <a:effectLst>
                        <a:glow rad="63500">
                          <a:schemeClr val="bg1"/>
                        </a:glow>
                      </a:effectLst>
                    </a:endParaRPr>
                  </a:p>
                </p:txBody>
              </p:sp>
            </p:grpSp>
            <p:sp>
              <p:nvSpPr>
                <p:cNvPr id="356" name="Oval 355">
                  <a:extLst>
                    <a:ext uri="{FF2B5EF4-FFF2-40B4-BE49-F238E27FC236}">
                      <a16:creationId xmlns:a16="http://schemas.microsoft.com/office/drawing/2014/main" id="{64BABE30-ED7D-4D19-A639-E95E87E693D8}"/>
                    </a:ext>
                  </a:extLst>
                </p:cNvPr>
                <p:cNvSpPr/>
                <p:nvPr/>
              </p:nvSpPr>
              <p:spPr>
                <a:xfrm>
                  <a:off x="7860675" y="1822443"/>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357" name="TextBox 356">
                  <a:extLst>
                    <a:ext uri="{FF2B5EF4-FFF2-40B4-BE49-F238E27FC236}">
                      <a16:creationId xmlns:a16="http://schemas.microsoft.com/office/drawing/2014/main" id="{FF4C34E5-A8BE-450A-BF86-923386224AE2}"/>
                    </a:ext>
                  </a:extLst>
                </p:cNvPr>
                <p:cNvSpPr txBox="1"/>
                <p:nvPr/>
              </p:nvSpPr>
              <p:spPr>
                <a:xfrm>
                  <a:off x="7819816" y="1367638"/>
                  <a:ext cx="1431143" cy="597505"/>
                </a:xfrm>
                <a:prstGeom prst="rect">
                  <a:avLst/>
                </a:prstGeom>
                <a:noFill/>
              </p:spPr>
              <p:txBody>
                <a:bodyPr wrap="square" rtlCol="0">
                  <a:spAutoFit/>
                </a:bodyPr>
                <a:lstStyle/>
                <a:p>
                  <a:r>
                    <a:rPr lang="en-US" sz="1100" b="1" dirty="0">
                      <a:solidFill>
                        <a:srgbClr val="ED7D31"/>
                      </a:solidFill>
                      <a:effectLst>
                        <a:glow rad="63500">
                          <a:schemeClr val="bg1"/>
                        </a:glow>
                      </a:effectLst>
                    </a:rPr>
                    <a:t>BS14</a:t>
                  </a:r>
                </a:p>
                <a:p>
                  <a:r>
                    <a:rPr lang="en-US" sz="900" b="1" dirty="0">
                      <a:solidFill>
                        <a:srgbClr val="ED7D31"/>
                      </a:solidFill>
                      <a:effectLst>
                        <a:glow rad="63500">
                          <a:schemeClr val="bg1"/>
                        </a:glow>
                      </a:effectLst>
                    </a:rPr>
                    <a:t>(Pre-IAWC)</a:t>
                  </a:r>
                  <a:endParaRPr lang="en-US" sz="1000" b="1" dirty="0">
                    <a:solidFill>
                      <a:srgbClr val="ED7D31"/>
                    </a:solidFill>
                    <a:effectLst>
                      <a:glow rad="63500">
                        <a:schemeClr val="bg1"/>
                      </a:glow>
                    </a:effectLst>
                  </a:endParaRPr>
                </a:p>
              </p:txBody>
            </p:sp>
            <p:sp>
              <p:nvSpPr>
                <p:cNvPr id="358" name="TextBox 357">
                  <a:extLst>
                    <a:ext uri="{FF2B5EF4-FFF2-40B4-BE49-F238E27FC236}">
                      <a16:creationId xmlns:a16="http://schemas.microsoft.com/office/drawing/2014/main" id="{FBF239B7-1674-4C53-BD4D-B294F39B67BE}"/>
                    </a:ext>
                  </a:extLst>
                </p:cNvPr>
                <p:cNvSpPr txBox="1"/>
                <p:nvPr/>
              </p:nvSpPr>
              <p:spPr>
                <a:xfrm>
                  <a:off x="9790733" y="1930478"/>
                  <a:ext cx="892203" cy="330285"/>
                </a:xfrm>
                <a:prstGeom prst="rect">
                  <a:avLst/>
                </a:prstGeom>
                <a:noFill/>
              </p:spPr>
              <p:txBody>
                <a:bodyPr wrap="square" rtlCol="0">
                  <a:spAutoFit/>
                </a:bodyPr>
                <a:lstStyle/>
                <a:p>
                  <a:pPr algn="r"/>
                  <a:r>
                    <a:rPr lang="en-US" sz="1100" b="1" dirty="0">
                      <a:solidFill>
                        <a:srgbClr val="ED7D31"/>
                      </a:solidFill>
                      <a:effectLst>
                        <a:glow rad="63500">
                          <a:schemeClr val="bg1"/>
                        </a:glow>
                      </a:effectLst>
                    </a:rPr>
                    <a:t>BS2</a:t>
                  </a:r>
                  <a:endParaRPr lang="en-US" sz="1200" b="1" dirty="0">
                    <a:solidFill>
                      <a:srgbClr val="ED7D31"/>
                    </a:solidFill>
                    <a:effectLst>
                      <a:glow rad="63500">
                        <a:schemeClr val="bg1"/>
                      </a:glow>
                    </a:effectLst>
                  </a:endParaRPr>
                </a:p>
              </p:txBody>
            </p:sp>
            <p:sp>
              <p:nvSpPr>
                <p:cNvPr id="359" name="Oval 358">
                  <a:extLst>
                    <a:ext uri="{FF2B5EF4-FFF2-40B4-BE49-F238E27FC236}">
                      <a16:creationId xmlns:a16="http://schemas.microsoft.com/office/drawing/2014/main" id="{FD8EC9C8-F8D5-40BB-9090-D1FF0E418C31}"/>
                    </a:ext>
                  </a:extLst>
                </p:cNvPr>
                <p:cNvSpPr/>
                <p:nvPr/>
              </p:nvSpPr>
              <p:spPr>
                <a:xfrm>
                  <a:off x="5905640" y="2168579"/>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360" name="Oval 359">
                  <a:extLst>
                    <a:ext uri="{FF2B5EF4-FFF2-40B4-BE49-F238E27FC236}">
                      <a16:creationId xmlns:a16="http://schemas.microsoft.com/office/drawing/2014/main" id="{0C73079A-86F3-47DE-AAFA-FDD8150A7FCD}"/>
                    </a:ext>
                  </a:extLst>
                </p:cNvPr>
                <p:cNvSpPr/>
                <p:nvPr/>
              </p:nvSpPr>
              <p:spPr>
                <a:xfrm>
                  <a:off x="5152299" y="1824154"/>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361" name="TextBox 360">
                  <a:extLst>
                    <a:ext uri="{FF2B5EF4-FFF2-40B4-BE49-F238E27FC236}">
                      <a16:creationId xmlns:a16="http://schemas.microsoft.com/office/drawing/2014/main" id="{8B50937C-80A8-4007-8287-1CBA0DCD66AF}"/>
                    </a:ext>
                  </a:extLst>
                </p:cNvPr>
                <p:cNvSpPr txBox="1"/>
                <p:nvPr/>
              </p:nvSpPr>
              <p:spPr>
                <a:xfrm>
                  <a:off x="5509439" y="1305857"/>
                  <a:ext cx="867037" cy="643465"/>
                </a:xfrm>
                <a:prstGeom prst="rect">
                  <a:avLst/>
                </a:prstGeom>
                <a:noFill/>
              </p:spPr>
              <p:txBody>
                <a:bodyPr wrap="square" rtlCol="0">
                  <a:spAutoFit/>
                </a:bodyPr>
                <a:lstStyle/>
                <a:p>
                  <a:r>
                    <a:rPr lang="en-US" sz="1100" b="1" dirty="0">
                      <a:solidFill>
                        <a:srgbClr val="ED7D31"/>
                      </a:solidFill>
                      <a:effectLst>
                        <a:glow rad="63500">
                          <a:schemeClr val="bg1"/>
                        </a:glow>
                      </a:effectLst>
                    </a:rPr>
                    <a:t>ODS Wells</a:t>
                  </a:r>
                  <a:endParaRPr lang="en-US" sz="1200" b="1" dirty="0">
                    <a:solidFill>
                      <a:srgbClr val="ED7D31"/>
                    </a:solidFill>
                    <a:effectLst>
                      <a:glow rad="63500">
                        <a:schemeClr val="bg1"/>
                      </a:glow>
                    </a:effectLst>
                  </a:endParaRPr>
                </a:p>
              </p:txBody>
            </p:sp>
            <p:cxnSp>
              <p:nvCxnSpPr>
                <p:cNvPr id="363" name="Straight Arrow Connector 362">
                  <a:extLst>
                    <a:ext uri="{FF2B5EF4-FFF2-40B4-BE49-F238E27FC236}">
                      <a16:creationId xmlns:a16="http://schemas.microsoft.com/office/drawing/2014/main" id="{901D1903-1421-4169-ADE1-62D20573CFC5}"/>
                    </a:ext>
                  </a:extLst>
                </p:cNvPr>
                <p:cNvCxnSpPr>
                  <a:cxnSpLocks/>
                </p:cNvCxnSpPr>
                <p:nvPr/>
              </p:nvCxnSpPr>
              <p:spPr>
                <a:xfrm flipH="1">
                  <a:off x="5269545" y="1758121"/>
                  <a:ext cx="241489" cy="74604"/>
                </a:xfrm>
                <a:prstGeom prst="straightConnector1">
                  <a:avLst/>
                </a:prstGeom>
                <a:ln w="12700">
                  <a:solidFill>
                    <a:srgbClr val="ED7D3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grpSp>
          <p:sp>
            <p:nvSpPr>
              <p:cNvPr id="150" name="TextBox 149">
                <a:extLst>
                  <a:ext uri="{FF2B5EF4-FFF2-40B4-BE49-F238E27FC236}">
                    <a16:creationId xmlns:a16="http://schemas.microsoft.com/office/drawing/2014/main" id="{59B05391-18E0-437F-A313-1D62D8E195CF}"/>
                  </a:ext>
                </a:extLst>
              </p:cNvPr>
              <p:cNvSpPr txBox="1"/>
              <p:nvPr/>
            </p:nvSpPr>
            <p:spPr>
              <a:xfrm>
                <a:off x="10231452" y="2429162"/>
                <a:ext cx="1034296" cy="473267"/>
              </a:xfrm>
              <a:prstGeom prst="rect">
                <a:avLst/>
              </a:prstGeom>
              <a:noFill/>
            </p:spPr>
            <p:txBody>
              <a:bodyPr wrap="square" rtlCol="0">
                <a:spAutoFit/>
              </a:bodyPr>
              <a:lstStyle/>
              <a:p>
                <a:r>
                  <a:rPr lang="en-US" sz="1100" b="1" dirty="0">
                    <a:solidFill>
                      <a:srgbClr val="ED7D31"/>
                    </a:solidFill>
                    <a:effectLst>
                      <a:glow rad="63500">
                        <a:schemeClr val="bg1"/>
                      </a:glow>
                    </a:effectLst>
                  </a:rPr>
                  <a:t>BS14</a:t>
                </a:r>
              </a:p>
              <a:p>
                <a:r>
                  <a:rPr lang="en-US" sz="900" b="1" dirty="0">
                    <a:solidFill>
                      <a:srgbClr val="ED7D31"/>
                    </a:solidFill>
                    <a:effectLst>
                      <a:glow rad="63500">
                        <a:schemeClr val="bg1"/>
                      </a:glow>
                    </a:effectLst>
                  </a:rPr>
                  <a:t>(Post-IAWC)</a:t>
                </a:r>
                <a:endParaRPr lang="en-US" sz="1000" b="1" dirty="0">
                  <a:solidFill>
                    <a:srgbClr val="ED7D31"/>
                  </a:solidFill>
                  <a:effectLst>
                    <a:glow rad="63500">
                      <a:schemeClr val="bg1"/>
                    </a:glow>
                  </a:effectLst>
                </a:endParaRPr>
              </a:p>
            </p:txBody>
          </p:sp>
        </p:grpSp>
        <p:sp>
          <p:nvSpPr>
            <p:cNvPr id="176" name="IAWC">
              <a:extLst>
                <a:ext uri="{FF2B5EF4-FFF2-40B4-BE49-F238E27FC236}">
                  <a16:creationId xmlns:a16="http://schemas.microsoft.com/office/drawing/2014/main" id="{E86DD258-1E3E-4121-A6DA-511561631921}"/>
                </a:ext>
              </a:extLst>
            </p:cNvPr>
            <p:cNvSpPr/>
            <p:nvPr/>
          </p:nvSpPr>
          <p:spPr>
            <a:xfrm>
              <a:off x="10311111" y="2039518"/>
              <a:ext cx="303121" cy="299077"/>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9666 w 395288"/>
                <a:gd name="connsiteY20" fmla="*/ 92727 h 392566"/>
                <a:gd name="connsiteX21" fmla="*/ 107156 w 395288"/>
                <a:gd name="connsiteY21" fmla="*/ 75860 h 392566"/>
                <a:gd name="connsiteX22" fmla="*/ 63039 w 395288"/>
                <a:gd name="connsiteY22" fmla="*/ 6024 h 392566"/>
                <a:gd name="connsiteX23" fmla="*/ 21431 w 395288"/>
                <a:gd name="connsiteY23" fmla="*/ 0 h 392566"/>
                <a:gd name="connsiteX0" fmla="*/ 21431 w 402923"/>
                <a:gd name="connsiteY0" fmla="*/ 0 h 392566"/>
                <a:gd name="connsiteX1" fmla="*/ 39801 w 402923"/>
                <a:gd name="connsiteY1" fmla="*/ 71437 h 392566"/>
                <a:gd name="connsiteX2" fmla="*/ 71098 w 402923"/>
                <a:gd name="connsiteY2" fmla="*/ 125866 h 392566"/>
                <a:gd name="connsiteX3" fmla="*/ 71438 w 402923"/>
                <a:gd name="connsiteY3" fmla="*/ 168729 h 392566"/>
                <a:gd name="connsiteX4" fmla="*/ 71438 w 402923"/>
                <a:gd name="connsiteY4" fmla="*/ 192541 h 392566"/>
                <a:gd name="connsiteX5" fmla="*/ 33338 w 402923"/>
                <a:gd name="connsiteY5" fmla="*/ 252072 h 392566"/>
                <a:gd name="connsiteX6" fmla="*/ 2381 w 402923"/>
                <a:gd name="connsiteY6" fmla="*/ 268741 h 392566"/>
                <a:gd name="connsiteX7" fmla="*/ 0 w 402923"/>
                <a:gd name="connsiteY7" fmla="*/ 299697 h 392566"/>
                <a:gd name="connsiteX8" fmla="*/ 23813 w 402923"/>
                <a:gd name="connsiteY8" fmla="*/ 347322 h 392566"/>
                <a:gd name="connsiteX9" fmla="*/ 52388 w 402923"/>
                <a:gd name="connsiteY9" fmla="*/ 380660 h 392566"/>
                <a:gd name="connsiteX10" fmla="*/ 111919 w 402923"/>
                <a:gd name="connsiteY10" fmla="*/ 392566 h 392566"/>
                <a:gd name="connsiteX11" fmla="*/ 240506 w 402923"/>
                <a:gd name="connsiteY11" fmla="*/ 383041 h 392566"/>
                <a:gd name="connsiteX12" fmla="*/ 323850 w 402923"/>
                <a:gd name="connsiteY12" fmla="*/ 366372 h 392566"/>
                <a:gd name="connsiteX13" fmla="*/ 378619 w 402923"/>
                <a:gd name="connsiteY13" fmla="*/ 366372 h 392566"/>
                <a:gd name="connsiteX14" fmla="*/ 395288 w 402923"/>
                <a:gd name="connsiteY14" fmla="*/ 366372 h 392566"/>
                <a:gd name="connsiteX15" fmla="*/ 402923 w 402923"/>
                <a:gd name="connsiteY15" fmla="*/ 294935 h 392566"/>
                <a:gd name="connsiteX16" fmla="*/ 378619 w 402923"/>
                <a:gd name="connsiteY16" fmla="*/ 225879 h 392566"/>
                <a:gd name="connsiteX17" fmla="*/ 307181 w 402923"/>
                <a:gd name="connsiteY17" fmla="*/ 228260 h 392566"/>
                <a:gd name="connsiteX18" fmla="*/ 276225 w 402923"/>
                <a:gd name="connsiteY18" fmla="*/ 206829 h 392566"/>
                <a:gd name="connsiteX19" fmla="*/ 230981 w 402923"/>
                <a:gd name="connsiteY19" fmla="*/ 144206 h 392566"/>
                <a:gd name="connsiteX20" fmla="*/ 159666 w 402923"/>
                <a:gd name="connsiteY20" fmla="*/ 92727 h 392566"/>
                <a:gd name="connsiteX21" fmla="*/ 107156 w 402923"/>
                <a:gd name="connsiteY21" fmla="*/ 75860 h 392566"/>
                <a:gd name="connsiteX22" fmla="*/ 63039 w 402923"/>
                <a:gd name="connsiteY22" fmla="*/ 6024 h 392566"/>
                <a:gd name="connsiteX23" fmla="*/ 21431 w 402923"/>
                <a:gd name="connsiteY23" fmla="*/ 0 h 392566"/>
                <a:gd name="connsiteX0" fmla="*/ 21431 w 403047"/>
                <a:gd name="connsiteY0" fmla="*/ 0 h 392566"/>
                <a:gd name="connsiteX1" fmla="*/ 39801 w 403047"/>
                <a:gd name="connsiteY1" fmla="*/ 71437 h 392566"/>
                <a:gd name="connsiteX2" fmla="*/ 71098 w 403047"/>
                <a:gd name="connsiteY2" fmla="*/ 125866 h 392566"/>
                <a:gd name="connsiteX3" fmla="*/ 71438 w 403047"/>
                <a:gd name="connsiteY3" fmla="*/ 168729 h 392566"/>
                <a:gd name="connsiteX4" fmla="*/ 71438 w 403047"/>
                <a:gd name="connsiteY4" fmla="*/ 192541 h 392566"/>
                <a:gd name="connsiteX5" fmla="*/ 33338 w 403047"/>
                <a:gd name="connsiteY5" fmla="*/ 252072 h 392566"/>
                <a:gd name="connsiteX6" fmla="*/ 2381 w 403047"/>
                <a:gd name="connsiteY6" fmla="*/ 268741 h 392566"/>
                <a:gd name="connsiteX7" fmla="*/ 0 w 403047"/>
                <a:gd name="connsiteY7" fmla="*/ 299697 h 392566"/>
                <a:gd name="connsiteX8" fmla="*/ 23813 w 403047"/>
                <a:gd name="connsiteY8" fmla="*/ 347322 h 392566"/>
                <a:gd name="connsiteX9" fmla="*/ 52388 w 403047"/>
                <a:gd name="connsiteY9" fmla="*/ 380660 h 392566"/>
                <a:gd name="connsiteX10" fmla="*/ 111919 w 403047"/>
                <a:gd name="connsiteY10" fmla="*/ 392566 h 392566"/>
                <a:gd name="connsiteX11" fmla="*/ 240506 w 403047"/>
                <a:gd name="connsiteY11" fmla="*/ 383041 h 392566"/>
                <a:gd name="connsiteX12" fmla="*/ 323850 w 403047"/>
                <a:gd name="connsiteY12" fmla="*/ 366372 h 392566"/>
                <a:gd name="connsiteX13" fmla="*/ 378619 w 403047"/>
                <a:gd name="connsiteY13" fmla="*/ 366372 h 392566"/>
                <a:gd name="connsiteX14" fmla="*/ 395288 w 403047"/>
                <a:gd name="connsiteY14" fmla="*/ 366372 h 392566"/>
                <a:gd name="connsiteX15" fmla="*/ 402923 w 403047"/>
                <a:gd name="connsiteY15" fmla="*/ 294935 h 392566"/>
                <a:gd name="connsiteX16" fmla="*/ 403047 w 403047"/>
                <a:gd name="connsiteY16" fmla="*/ 237957 h 392566"/>
                <a:gd name="connsiteX17" fmla="*/ 307181 w 403047"/>
                <a:gd name="connsiteY17" fmla="*/ 228260 h 392566"/>
                <a:gd name="connsiteX18" fmla="*/ 276225 w 403047"/>
                <a:gd name="connsiteY18" fmla="*/ 206829 h 392566"/>
                <a:gd name="connsiteX19" fmla="*/ 230981 w 403047"/>
                <a:gd name="connsiteY19" fmla="*/ 144206 h 392566"/>
                <a:gd name="connsiteX20" fmla="*/ 159666 w 403047"/>
                <a:gd name="connsiteY20" fmla="*/ 92727 h 392566"/>
                <a:gd name="connsiteX21" fmla="*/ 107156 w 403047"/>
                <a:gd name="connsiteY21" fmla="*/ 75860 h 392566"/>
                <a:gd name="connsiteX22" fmla="*/ 63039 w 403047"/>
                <a:gd name="connsiteY22" fmla="*/ 6024 h 392566"/>
                <a:gd name="connsiteX23" fmla="*/ 21431 w 403047"/>
                <a:gd name="connsiteY23" fmla="*/ 0 h 392566"/>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80660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18928 w 403047"/>
                <a:gd name="connsiteY8" fmla="*/ 311091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66939"/>
                <a:gd name="connsiteX1" fmla="*/ 39801 w 403047"/>
                <a:gd name="connsiteY1" fmla="*/ 71437 h 366939"/>
                <a:gd name="connsiteX2" fmla="*/ 71098 w 403047"/>
                <a:gd name="connsiteY2" fmla="*/ 125866 h 366939"/>
                <a:gd name="connsiteX3" fmla="*/ 71438 w 403047"/>
                <a:gd name="connsiteY3" fmla="*/ 168729 h 366939"/>
                <a:gd name="connsiteX4" fmla="*/ 71438 w 403047"/>
                <a:gd name="connsiteY4" fmla="*/ 192541 h 366939"/>
                <a:gd name="connsiteX5" fmla="*/ 33338 w 403047"/>
                <a:gd name="connsiteY5" fmla="*/ 252072 h 366939"/>
                <a:gd name="connsiteX6" fmla="*/ 2381 w 403047"/>
                <a:gd name="connsiteY6" fmla="*/ 268741 h 366939"/>
                <a:gd name="connsiteX7" fmla="*/ 0 w 403047"/>
                <a:gd name="connsiteY7" fmla="*/ 299697 h 366939"/>
                <a:gd name="connsiteX8" fmla="*/ 18928 w 403047"/>
                <a:gd name="connsiteY8" fmla="*/ 311091 h 366939"/>
                <a:gd name="connsiteX9" fmla="*/ 52388 w 403047"/>
                <a:gd name="connsiteY9" fmla="*/ 332353 h 366939"/>
                <a:gd name="connsiteX10" fmla="*/ 111919 w 403047"/>
                <a:gd name="connsiteY10" fmla="*/ 350297 h 366939"/>
                <a:gd name="connsiteX11" fmla="*/ 240505 w 403047"/>
                <a:gd name="connsiteY11" fmla="*/ 366939 h 366939"/>
                <a:gd name="connsiteX12" fmla="*/ 323850 w 403047"/>
                <a:gd name="connsiteY12" fmla="*/ 366372 h 366939"/>
                <a:gd name="connsiteX13" fmla="*/ 378619 w 403047"/>
                <a:gd name="connsiteY13" fmla="*/ 366372 h 366939"/>
                <a:gd name="connsiteX14" fmla="*/ 395288 w 403047"/>
                <a:gd name="connsiteY14" fmla="*/ 366372 h 366939"/>
                <a:gd name="connsiteX15" fmla="*/ 402923 w 403047"/>
                <a:gd name="connsiteY15" fmla="*/ 294935 h 366939"/>
                <a:gd name="connsiteX16" fmla="*/ 403047 w 403047"/>
                <a:gd name="connsiteY16" fmla="*/ 237957 h 366939"/>
                <a:gd name="connsiteX17" fmla="*/ 307181 w 403047"/>
                <a:gd name="connsiteY17" fmla="*/ 228260 h 366939"/>
                <a:gd name="connsiteX18" fmla="*/ 276225 w 403047"/>
                <a:gd name="connsiteY18" fmla="*/ 206829 h 366939"/>
                <a:gd name="connsiteX19" fmla="*/ 230981 w 403047"/>
                <a:gd name="connsiteY19" fmla="*/ 144206 h 366939"/>
                <a:gd name="connsiteX20" fmla="*/ 159666 w 403047"/>
                <a:gd name="connsiteY20" fmla="*/ 92727 h 366939"/>
                <a:gd name="connsiteX21" fmla="*/ 107156 w 403047"/>
                <a:gd name="connsiteY21" fmla="*/ 75860 h 366939"/>
                <a:gd name="connsiteX22" fmla="*/ 63039 w 403047"/>
                <a:gd name="connsiteY22" fmla="*/ 6024 h 366939"/>
                <a:gd name="connsiteX23" fmla="*/ 21431 w 403047"/>
                <a:gd name="connsiteY23" fmla="*/ 0 h 366939"/>
                <a:gd name="connsiteX0" fmla="*/ 0 w 413372"/>
                <a:gd name="connsiteY0" fmla="*/ 0 h 362914"/>
                <a:gd name="connsiteX1" fmla="*/ 50126 w 413372"/>
                <a:gd name="connsiteY1" fmla="*/ 67412 h 362914"/>
                <a:gd name="connsiteX2" fmla="*/ 81423 w 413372"/>
                <a:gd name="connsiteY2" fmla="*/ 121841 h 362914"/>
                <a:gd name="connsiteX3" fmla="*/ 81763 w 413372"/>
                <a:gd name="connsiteY3" fmla="*/ 164704 h 362914"/>
                <a:gd name="connsiteX4" fmla="*/ 81763 w 413372"/>
                <a:gd name="connsiteY4" fmla="*/ 188516 h 362914"/>
                <a:gd name="connsiteX5" fmla="*/ 43663 w 413372"/>
                <a:gd name="connsiteY5" fmla="*/ 248047 h 362914"/>
                <a:gd name="connsiteX6" fmla="*/ 12706 w 413372"/>
                <a:gd name="connsiteY6" fmla="*/ 264716 h 362914"/>
                <a:gd name="connsiteX7" fmla="*/ 10325 w 413372"/>
                <a:gd name="connsiteY7" fmla="*/ 295672 h 362914"/>
                <a:gd name="connsiteX8" fmla="*/ 29253 w 413372"/>
                <a:gd name="connsiteY8" fmla="*/ 307066 h 362914"/>
                <a:gd name="connsiteX9" fmla="*/ 62713 w 413372"/>
                <a:gd name="connsiteY9" fmla="*/ 328328 h 362914"/>
                <a:gd name="connsiteX10" fmla="*/ 122244 w 413372"/>
                <a:gd name="connsiteY10" fmla="*/ 346272 h 362914"/>
                <a:gd name="connsiteX11" fmla="*/ 250830 w 413372"/>
                <a:gd name="connsiteY11" fmla="*/ 362914 h 362914"/>
                <a:gd name="connsiteX12" fmla="*/ 334175 w 413372"/>
                <a:gd name="connsiteY12" fmla="*/ 362347 h 362914"/>
                <a:gd name="connsiteX13" fmla="*/ 388944 w 413372"/>
                <a:gd name="connsiteY13" fmla="*/ 362347 h 362914"/>
                <a:gd name="connsiteX14" fmla="*/ 405613 w 413372"/>
                <a:gd name="connsiteY14" fmla="*/ 362347 h 362914"/>
                <a:gd name="connsiteX15" fmla="*/ 413248 w 413372"/>
                <a:gd name="connsiteY15" fmla="*/ 290910 h 362914"/>
                <a:gd name="connsiteX16" fmla="*/ 413372 w 413372"/>
                <a:gd name="connsiteY16" fmla="*/ 233932 h 362914"/>
                <a:gd name="connsiteX17" fmla="*/ 317506 w 413372"/>
                <a:gd name="connsiteY17" fmla="*/ 224235 h 362914"/>
                <a:gd name="connsiteX18" fmla="*/ 286550 w 413372"/>
                <a:gd name="connsiteY18" fmla="*/ 202804 h 362914"/>
                <a:gd name="connsiteX19" fmla="*/ 241306 w 413372"/>
                <a:gd name="connsiteY19" fmla="*/ 140181 h 362914"/>
                <a:gd name="connsiteX20" fmla="*/ 169991 w 413372"/>
                <a:gd name="connsiteY20" fmla="*/ 88702 h 362914"/>
                <a:gd name="connsiteX21" fmla="*/ 117481 w 413372"/>
                <a:gd name="connsiteY21" fmla="*/ 71835 h 362914"/>
                <a:gd name="connsiteX22" fmla="*/ 73364 w 413372"/>
                <a:gd name="connsiteY22" fmla="*/ 1999 h 362914"/>
                <a:gd name="connsiteX23" fmla="*/ 0 w 413372"/>
                <a:gd name="connsiteY23" fmla="*/ 0 h 362914"/>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10325 w 413372"/>
                <a:gd name="connsiteY7" fmla="*/ 313801 h 381043"/>
                <a:gd name="connsiteX8" fmla="*/ 29253 w 413372"/>
                <a:gd name="connsiteY8" fmla="*/ 325195 h 381043"/>
                <a:gd name="connsiteX9" fmla="*/ 62713 w 413372"/>
                <a:gd name="connsiteY9" fmla="*/ 346457 h 381043"/>
                <a:gd name="connsiteX10" fmla="*/ 122244 w 413372"/>
                <a:gd name="connsiteY10" fmla="*/ 364401 h 381043"/>
                <a:gd name="connsiteX11" fmla="*/ 250830 w 413372"/>
                <a:gd name="connsiteY11" fmla="*/ 381043 h 381043"/>
                <a:gd name="connsiteX12" fmla="*/ 334175 w 413372"/>
                <a:gd name="connsiteY12" fmla="*/ 380476 h 381043"/>
                <a:gd name="connsiteX13" fmla="*/ 388944 w 413372"/>
                <a:gd name="connsiteY13" fmla="*/ 380476 h 381043"/>
                <a:gd name="connsiteX14" fmla="*/ 405613 w 413372"/>
                <a:gd name="connsiteY14" fmla="*/ 380476 h 381043"/>
                <a:gd name="connsiteX15" fmla="*/ 413248 w 413372"/>
                <a:gd name="connsiteY15" fmla="*/ 309039 h 381043"/>
                <a:gd name="connsiteX16" fmla="*/ 413372 w 413372"/>
                <a:gd name="connsiteY16" fmla="*/ 252061 h 381043"/>
                <a:gd name="connsiteX17" fmla="*/ 317506 w 413372"/>
                <a:gd name="connsiteY17" fmla="*/ 242364 h 381043"/>
                <a:gd name="connsiteX18" fmla="*/ 286550 w 413372"/>
                <a:gd name="connsiteY18" fmla="*/ 220933 h 381043"/>
                <a:gd name="connsiteX19" fmla="*/ 241306 w 413372"/>
                <a:gd name="connsiteY19" fmla="*/ 158310 h 381043"/>
                <a:gd name="connsiteX20" fmla="*/ 169991 w 413372"/>
                <a:gd name="connsiteY20" fmla="*/ 106831 h 381043"/>
                <a:gd name="connsiteX21" fmla="*/ 117481 w 413372"/>
                <a:gd name="connsiteY21" fmla="*/ 89964 h 381043"/>
                <a:gd name="connsiteX22" fmla="*/ 41608 w 413372"/>
                <a:gd name="connsiteY22" fmla="*/ 0 h 381043"/>
                <a:gd name="connsiteX23" fmla="*/ 0 w 413372"/>
                <a:gd name="connsiteY23"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29253 w 413372"/>
                <a:gd name="connsiteY7" fmla="*/ 325195 h 381043"/>
                <a:gd name="connsiteX8" fmla="*/ 62713 w 413372"/>
                <a:gd name="connsiteY8" fmla="*/ 346457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29253 w 413372"/>
                <a:gd name="connsiteY7" fmla="*/ 325195 h 381043"/>
                <a:gd name="connsiteX8" fmla="*/ 62713 w 413372"/>
                <a:gd name="connsiteY8" fmla="*/ 346457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62713 w 413372"/>
                <a:gd name="connsiteY7" fmla="*/ 34645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108003 w 413372"/>
                <a:gd name="connsiteY7" fmla="*/ 34108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89133 w 413372"/>
                <a:gd name="connsiteY5" fmla="*/ 266732 h 381043"/>
                <a:gd name="connsiteX6" fmla="*/ 108003 w 413372"/>
                <a:gd name="connsiteY6" fmla="*/ 341087 h 381043"/>
                <a:gd name="connsiteX7" fmla="*/ 122244 w 413372"/>
                <a:gd name="connsiteY7" fmla="*/ 364401 h 381043"/>
                <a:gd name="connsiteX8" fmla="*/ 250830 w 413372"/>
                <a:gd name="connsiteY8" fmla="*/ 381043 h 381043"/>
                <a:gd name="connsiteX9" fmla="*/ 334175 w 413372"/>
                <a:gd name="connsiteY9" fmla="*/ 380476 h 381043"/>
                <a:gd name="connsiteX10" fmla="*/ 388944 w 413372"/>
                <a:gd name="connsiteY10" fmla="*/ 380476 h 381043"/>
                <a:gd name="connsiteX11" fmla="*/ 405613 w 413372"/>
                <a:gd name="connsiteY11" fmla="*/ 380476 h 381043"/>
                <a:gd name="connsiteX12" fmla="*/ 413248 w 413372"/>
                <a:gd name="connsiteY12" fmla="*/ 309039 h 381043"/>
                <a:gd name="connsiteX13" fmla="*/ 413372 w 413372"/>
                <a:gd name="connsiteY13" fmla="*/ 252061 h 381043"/>
                <a:gd name="connsiteX14" fmla="*/ 317506 w 413372"/>
                <a:gd name="connsiteY14" fmla="*/ 242364 h 381043"/>
                <a:gd name="connsiteX15" fmla="*/ 286550 w 413372"/>
                <a:gd name="connsiteY15" fmla="*/ 220933 h 381043"/>
                <a:gd name="connsiteX16" fmla="*/ 241306 w 413372"/>
                <a:gd name="connsiteY16" fmla="*/ 158310 h 381043"/>
                <a:gd name="connsiteX17" fmla="*/ 169991 w 413372"/>
                <a:gd name="connsiteY17" fmla="*/ 106831 h 381043"/>
                <a:gd name="connsiteX18" fmla="*/ 117481 w 413372"/>
                <a:gd name="connsiteY18" fmla="*/ 89964 h 381043"/>
                <a:gd name="connsiteX19" fmla="*/ 41608 w 413372"/>
                <a:gd name="connsiteY19" fmla="*/ 0 h 381043"/>
                <a:gd name="connsiteX20" fmla="*/ 0 w 413372"/>
                <a:gd name="connsiteY20" fmla="*/ 18129 h 381043"/>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08003 w 413372"/>
                <a:gd name="connsiteY6" fmla="*/ 341087 h 380476"/>
                <a:gd name="connsiteX7" fmla="*/ 122244 w 413372"/>
                <a:gd name="connsiteY7" fmla="*/ 364401 h 380476"/>
                <a:gd name="connsiteX8" fmla="*/ 259321 w 413372"/>
                <a:gd name="connsiteY8" fmla="*/ 354188 h 380476"/>
                <a:gd name="connsiteX9" fmla="*/ 334175 w 413372"/>
                <a:gd name="connsiteY9" fmla="*/ 380476 h 380476"/>
                <a:gd name="connsiteX10" fmla="*/ 388944 w 413372"/>
                <a:gd name="connsiteY10" fmla="*/ 380476 h 380476"/>
                <a:gd name="connsiteX11" fmla="*/ 405613 w 413372"/>
                <a:gd name="connsiteY11" fmla="*/ 380476 h 380476"/>
                <a:gd name="connsiteX12" fmla="*/ 413248 w 413372"/>
                <a:gd name="connsiteY12" fmla="*/ 309039 h 380476"/>
                <a:gd name="connsiteX13" fmla="*/ 413372 w 413372"/>
                <a:gd name="connsiteY13" fmla="*/ 252061 h 380476"/>
                <a:gd name="connsiteX14" fmla="*/ 317506 w 413372"/>
                <a:gd name="connsiteY14" fmla="*/ 242364 h 380476"/>
                <a:gd name="connsiteX15" fmla="*/ 286550 w 413372"/>
                <a:gd name="connsiteY15" fmla="*/ 220933 h 380476"/>
                <a:gd name="connsiteX16" fmla="*/ 241306 w 413372"/>
                <a:gd name="connsiteY16" fmla="*/ 158310 h 380476"/>
                <a:gd name="connsiteX17" fmla="*/ 169991 w 413372"/>
                <a:gd name="connsiteY17" fmla="*/ 106831 h 380476"/>
                <a:gd name="connsiteX18" fmla="*/ 117481 w 413372"/>
                <a:gd name="connsiteY18" fmla="*/ 89964 h 380476"/>
                <a:gd name="connsiteX19" fmla="*/ 41608 w 413372"/>
                <a:gd name="connsiteY19" fmla="*/ 0 h 380476"/>
                <a:gd name="connsiteX20" fmla="*/ 0 w 413372"/>
                <a:gd name="connsiteY20"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08003 w 413372"/>
                <a:gd name="connsiteY6" fmla="*/ 341087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132715 w 413372"/>
                <a:gd name="connsiteY4" fmla="*/ 209330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127053 w 413372"/>
                <a:gd name="connsiteY3" fmla="*/ 169406 h 380476"/>
                <a:gd name="connsiteX4" fmla="*/ 132715 w 413372"/>
                <a:gd name="connsiteY4" fmla="*/ 209330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32715 w 413372"/>
                <a:gd name="connsiteY4" fmla="*/ 191201 h 362347"/>
                <a:gd name="connsiteX5" fmla="*/ 120270 w 413372"/>
                <a:gd name="connsiteY5" fmla="*/ 256660 h 362347"/>
                <a:gd name="connsiteX6" fmla="*/ 141970 w 413372"/>
                <a:gd name="connsiteY6" fmla="*/ 331015 h 362347"/>
                <a:gd name="connsiteX7" fmla="*/ 259321 w 413372"/>
                <a:gd name="connsiteY7" fmla="*/ 336059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41306 w 413372"/>
                <a:gd name="connsiteY15" fmla="*/ 140181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32715 w 413372"/>
                <a:gd name="connsiteY4" fmla="*/ 191201 h 362347"/>
                <a:gd name="connsiteX5" fmla="*/ 120270 w 413372"/>
                <a:gd name="connsiteY5" fmla="*/ 256660 h 362347"/>
                <a:gd name="connsiteX6" fmla="*/ 141970 w 413372"/>
                <a:gd name="connsiteY6" fmla="*/ 331015 h 362347"/>
                <a:gd name="connsiteX7" fmla="*/ 259321 w 413372"/>
                <a:gd name="connsiteY7" fmla="*/ 336059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5599"/>
                <a:gd name="connsiteX1" fmla="*/ 50126 w 413372"/>
                <a:gd name="connsiteY1" fmla="*/ 67412 h 365599"/>
                <a:gd name="connsiteX2" fmla="*/ 81423 w 413372"/>
                <a:gd name="connsiteY2" fmla="*/ 121841 h 365599"/>
                <a:gd name="connsiteX3" fmla="*/ 127053 w 413372"/>
                <a:gd name="connsiteY3" fmla="*/ 151277 h 365599"/>
                <a:gd name="connsiteX4" fmla="*/ 132715 w 413372"/>
                <a:gd name="connsiteY4" fmla="*/ 191201 h 365599"/>
                <a:gd name="connsiteX5" fmla="*/ 120270 w 413372"/>
                <a:gd name="connsiteY5" fmla="*/ 256660 h 365599"/>
                <a:gd name="connsiteX6" fmla="*/ 141970 w 413372"/>
                <a:gd name="connsiteY6" fmla="*/ 331015 h 365599"/>
                <a:gd name="connsiteX7" fmla="*/ 233844 w 413372"/>
                <a:gd name="connsiteY7" fmla="*/ 365599 h 365599"/>
                <a:gd name="connsiteX8" fmla="*/ 334175 w 413372"/>
                <a:gd name="connsiteY8" fmla="*/ 362347 h 365599"/>
                <a:gd name="connsiteX9" fmla="*/ 388944 w 413372"/>
                <a:gd name="connsiteY9" fmla="*/ 362347 h 365599"/>
                <a:gd name="connsiteX10" fmla="*/ 405613 w 413372"/>
                <a:gd name="connsiteY10" fmla="*/ 362347 h 365599"/>
                <a:gd name="connsiteX11" fmla="*/ 413248 w 413372"/>
                <a:gd name="connsiteY11" fmla="*/ 290910 h 365599"/>
                <a:gd name="connsiteX12" fmla="*/ 413372 w 413372"/>
                <a:gd name="connsiteY12" fmla="*/ 233932 h 365599"/>
                <a:gd name="connsiteX13" fmla="*/ 317506 w 413372"/>
                <a:gd name="connsiteY13" fmla="*/ 224235 h 365599"/>
                <a:gd name="connsiteX14" fmla="*/ 286550 w 413372"/>
                <a:gd name="connsiteY14" fmla="*/ 202804 h 365599"/>
                <a:gd name="connsiteX15" fmla="*/ 238475 w 413372"/>
                <a:gd name="connsiteY15" fmla="*/ 156294 h 365599"/>
                <a:gd name="connsiteX16" fmla="*/ 169991 w 413372"/>
                <a:gd name="connsiteY16" fmla="*/ 88702 h 365599"/>
                <a:gd name="connsiteX17" fmla="*/ 117481 w 413372"/>
                <a:gd name="connsiteY17" fmla="*/ 71835 h 365599"/>
                <a:gd name="connsiteX18" fmla="*/ 47270 w 413372"/>
                <a:gd name="connsiteY18" fmla="*/ 11411 h 365599"/>
                <a:gd name="connsiteX19" fmla="*/ 0 w 413372"/>
                <a:gd name="connsiteY19" fmla="*/ 0 h 365599"/>
                <a:gd name="connsiteX0" fmla="*/ 0 w 413372"/>
                <a:gd name="connsiteY0" fmla="*/ 0 h 365599"/>
                <a:gd name="connsiteX1" fmla="*/ 50126 w 413372"/>
                <a:gd name="connsiteY1" fmla="*/ 67412 h 365599"/>
                <a:gd name="connsiteX2" fmla="*/ 81423 w 413372"/>
                <a:gd name="connsiteY2" fmla="*/ 121841 h 365599"/>
                <a:gd name="connsiteX3" fmla="*/ 127053 w 413372"/>
                <a:gd name="connsiteY3" fmla="*/ 151277 h 365599"/>
                <a:gd name="connsiteX4" fmla="*/ 102522 w 413372"/>
                <a:gd name="connsiteY4" fmla="*/ 194782 h 365599"/>
                <a:gd name="connsiteX5" fmla="*/ 120270 w 413372"/>
                <a:gd name="connsiteY5" fmla="*/ 256660 h 365599"/>
                <a:gd name="connsiteX6" fmla="*/ 141970 w 413372"/>
                <a:gd name="connsiteY6" fmla="*/ 331015 h 365599"/>
                <a:gd name="connsiteX7" fmla="*/ 233844 w 413372"/>
                <a:gd name="connsiteY7" fmla="*/ 365599 h 365599"/>
                <a:gd name="connsiteX8" fmla="*/ 334175 w 413372"/>
                <a:gd name="connsiteY8" fmla="*/ 362347 h 365599"/>
                <a:gd name="connsiteX9" fmla="*/ 388944 w 413372"/>
                <a:gd name="connsiteY9" fmla="*/ 362347 h 365599"/>
                <a:gd name="connsiteX10" fmla="*/ 405613 w 413372"/>
                <a:gd name="connsiteY10" fmla="*/ 362347 h 365599"/>
                <a:gd name="connsiteX11" fmla="*/ 413248 w 413372"/>
                <a:gd name="connsiteY11" fmla="*/ 290910 h 365599"/>
                <a:gd name="connsiteX12" fmla="*/ 413372 w 413372"/>
                <a:gd name="connsiteY12" fmla="*/ 233932 h 365599"/>
                <a:gd name="connsiteX13" fmla="*/ 317506 w 413372"/>
                <a:gd name="connsiteY13" fmla="*/ 224235 h 365599"/>
                <a:gd name="connsiteX14" fmla="*/ 286550 w 413372"/>
                <a:gd name="connsiteY14" fmla="*/ 202804 h 365599"/>
                <a:gd name="connsiteX15" fmla="*/ 238475 w 413372"/>
                <a:gd name="connsiteY15" fmla="*/ 156294 h 365599"/>
                <a:gd name="connsiteX16" fmla="*/ 169991 w 413372"/>
                <a:gd name="connsiteY16" fmla="*/ 88702 h 365599"/>
                <a:gd name="connsiteX17" fmla="*/ 117481 w 413372"/>
                <a:gd name="connsiteY17" fmla="*/ 71835 h 365599"/>
                <a:gd name="connsiteX18" fmla="*/ 47270 w 413372"/>
                <a:gd name="connsiteY18" fmla="*/ 11411 h 365599"/>
                <a:gd name="connsiteX19" fmla="*/ 0 w 413372"/>
                <a:gd name="connsiteY19" fmla="*/ 0 h 365599"/>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41970 w 413372"/>
                <a:gd name="connsiteY6" fmla="*/ 331015 h 362347"/>
                <a:gd name="connsiteX7" fmla="*/ 233844 w 413372"/>
                <a:gd name="connsiteY7" fmla="*/ 336954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34422 w 413372"/>
                <a:gd name="connsiteY6" fmla="*/ 305951 h 362347"/>
                <a:gd name="connsiteX7" fmla="*/ 233844 w 413372"/>
                <a:gd name="connsiteY7" fmla="*/ 336954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34422 w 413372"/>
                <a:gd name="connsiteY6" fmla="*/ 305951 h 362347"/>
                <a:gd name="connsiteX7" fmla="*/ 233844 w 413372"/>
                <a:gd name="connsiteY7" fmla="*/ 336954 h 362347"/>
                <a:gd name="connsiteX8" fmla="*/ 330401 w 413372"/>
                <a:gd name="connsiteY8" fmla="*/ 337283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34422 w 413372"/>
                <a:gd name="connsiteY6" fmla="*/ 305951 h 362347"/>
                <a:gd name="connsiteX7" fmla="*/ 233844 w 413372"/>
                <a:gd name="connsiteY7" fmla="*/ 336954 h 362347"/>
                <a:gd name="connsiteX8" fmla="*/ 330401 w 413372"/>
                <a:gd name="connsiteY8" fmla="*/ 337283 h 362347"/>
                <a:gd name="connsiteX9" fmla="*/ 388944 w 413372"/>
                <a:gd name="connsiteY9" fmla="*/ 362347 h 362347"/>
                <a:gd name="connsiteX10" fmla="*/ 405613 w 413372"/>
                <a:gd name="connsiteY10" fmla="*/ 362347 h 362347"/>
                <a:gd name="connsiteX11" fmla="*/ 352862 w 413372"/>
                <a:gd name="connsiteY11" fmla="*/ 280168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05613"/>
                <a:gd name="connsiteY0" fmla="*/ 0 h 362347"/>
                <a:gd name="connsiteX1" fmla="*/ 50126 w 405613"/>
                <a:gd name="connsiteY1" fmla="*/ 67412 h 362347"/>
                <a:gd name="connsiteX2" fmla="*/ 81423 w 405613"/>
                <a:gd name="connsiteY2" fmla="*/ 121841 h 362347"/>
                <a:gd name="connsiteX3" fmla="*/ 127053 w 405613"/>
                <a:gd name="connsiteY3" fmla="*/ 151277 h 362347"/>
                <a:gd name="connsiteX4" fmla="*/ 102522 w 405613"/>
                <a:gd name="connsiteY4" fmla="*/ 194782 h 362347"/>
                <a:gd name="connsiteX5" fmla="*/ 120270 w 405613"/>
                <a:gd name="connsiteY5" fmla="*/ 256660 h 362347"/>
                <a:gd name="connsiteX6" fmla="*/ 134422 w 405613"/>
                <a:gd name="connsiteY6" fmla="*/ 305951 h 362347"/>
                <a:gd name="connsiteX7" fmla="*/ 233844 w 405613"/>
                <a:gd name="connsiteY7" fmla="*/ 336954 h 362347"/>
                <a:gd name="connsiteX8" fmla="*/ 330401 w 405613"/>
                <a:gd name="connsiteY8" fmla="*/ 337283 h 362347"/>
                <a:gd name="connsiteX9" fmla="*/ 388944 w 405613"/>
                <a:gd name="connsiteY9" fmla="*/ 362347 h 362347"/>
                <a:gd name="connsiteX10" fmla="*/ 405613 w 405613"/>
                <a:gd name="connsiteY10" fmla="*/ 362347 h 362347"/>
                <a:gd name="connsiteX11" fmla="*/ 352862 w 405613"/>
                <a:gd name="connsiteY11" fmla="*/ 280168 h 362347"/>
                <a:gd name="connsiteX12" fmla="*/ 364308 w 405613"/>
                <a:gd name="connsiteY12" fmla="*/ 226771 h 362347"/>
                <a:gd name="connsiteX13" fmla="*/ 317506 w 405613"/>
                <a:gd name="connsiteY13" fmla="*/ 224235 h 362347"/>
                <a:gd name="connsiteX14" fmla="*/ 286550 w 405613"/>
                <a:gd name="connsiteY14" fmla="*/ 202804 h 362347"/>
                <a:gd name="connsiteX15" fmla="*/ 238475 w 405613"/>
                <a:gd name="connsiteY15" fmla="*/ 156294 h 362347"/>
                <a:gd name="connsiteX16" fmla="*/ 169991 w 405613"/>
                <a:gd name="connsiteY16" fmla="*/ 88702 h 362347"/>
                <a:gd name="connsiteX17" fmla="*/ 117481 w 405613"/>
                <a:gd name="connsiteY17" fmla="*/ 71835 h 362347"/>
                <a:gd name="connsiteX18" fmla="*/ 47270 w 405613"/>
                <a:gd name="connsiteY18" fmla="*/ 11411 h 362347"/>
                <a:gd name="connsiteX19" fmla="*/ 0 w 405613"/>
                <a:gd name="connsiteY19" fmla="*/ 0 h 362347"/>
                <a:gd name="connsiteX0" fmla="*/ 0 w 388944"/>
                <a:gd name="connsiteY0" fmla="*/ 0 h 362347"/>
                <a:gd name="connsiteX1" fmla="*/ 50126 w 388944"/>
                <a:gd name="connsiteY1" fmla="*/ 67412 h 362347"/>
                <a:gd name="connsiteX2" fmla="*/ 81423 w 388944"/>
                <a:gd name="connsiteY2" fmla="*/ 121841 h 362347"/>
                <a:gd name="connsiteX3" fmla="*/ 127053 w 388944"/>
                <a:gd name="connsiteY3" fmla="*/ 151277 h 362347"/>
                <a:gd name="connsiteX4" fmla="*/ 102522 w 388944"/>
                <a:gd name="connsiteY4" fmla="*/ 194782 h 362347"/>
                <a:gd name="connsiteX5" fmla="*/ 120270 w 388944"/>
                <a:gd name="connsiteY5" fmla="*/ 256660 h 362347"/>
                <a:gd name="connsiteX6" fmla="*/ 134422 w 388944"/>
                <a:gd name="connsiteY6" fmla="*/ 305951 h 362347"/>
                <a:gd name="connsiteX7" fmla="*/ 233844 w 388944"/>
                <a:gd name="connsiteY7" fmla="*/ 336954 h 362347"/>
                <a:gd name="connsiteX8" fmla="*/ 330401 w 388944"/>
                <a:gd name="connsiteY8" fmla="*/ 337283 h 362347"/>
                <a:gd name="connsiteX9" fmla="*/ 388944 w 388944"/>
                <a:gd name="connsiteY9" fmla="*/ 362347 h 362347"/>
                <a:gd name="connsiteX10" fmla="*/ 360323 w 388944"/>
                <a:gd name="connsiteY10" fmla="*/ 337283 h 362347"/>
                <a:gd name="connsiteX11" fmla="*/ 352862 w 388944"/>
                <a:gd name="connsiteY11" fmla="*/ 280168 h 362347"/>
                <a:gd name="connsiteX12" fmla="*/ 364308 w 388944"/>
                <a:gd name="connsiteY12" fmla="*/ 226771 h 362347"/>
                <a:gd name="connsiteX13" fmla="*/ 317506 w 388944"/>
                <a:gd name="connsiteY13" fmla="*/ 224235 h 362347"/>
                <a:gd name="connsiteX14" fmla="*/ 286550 w 388944"/>
                <a:gd name="connsiteY14" fmla="*/ 202804 h 362347"/>
                <a:gd name="connsiteX15" fmla="*/ 238475 w 388944"/>
                <a:gd name="connsiteY15" fmla="*/ 156294 h 362347"/>
                <a:gd name="connsiteX16" fmla="*/ 169991 w 388944"/>
                <a:gd name="connsiteY16" fmla="*/ 88702 h 362347"/>
                <a:gd name="connsiteX17" fmla="*/ 117481 w 388944"/>
                <a:gd name="connsiteY17" fmla="*/ 71835 h 362347"/>
                <a:gd name="connsiteX18" fmla="*/ 47270 w 388944"/>
                <a:gd name="connsiteY18" fmla="*/ 11411 h 362347"/>
                <a:gd name="connsiteX19" fmla="*/ 0 w 388944"/>
                <a:gd name="connsiteY19" fmla="*/ 0 h 362347"/>
                <a:gd name="connsiteX0" fmla="*/ 0 w 364308"/>
                <a:gd name="connsiteY0" fmla="*/ 0 h 337283"/>
                <a:gd name="connsiteX1" fmla="*/ 50126 w 364308"/>
                <a:gd name="connsiteY1" fmla="*/ 67412 h 337283"/>
                <a:gd name="connsiteX2" fmla="*/ 81423 w 364308"/>
                <a:gd name="connsiteY2" fmla="*/ 121841 h 337283"/>
                <a:gd name="connsiteX3" fmla="*/ 127053 w 364308"/>
                <a:gd name="connsiteY3" fmla="*/ 151277 h 337283"/>
                <a:gd name="connsiteX4" fmla="*/ 102522 w 364308"/>
                <a:gd name="connsiteY4" fmla="*/ 194782 h 337283"/>
                <a:gd name="connsiteX5" fmla="*/ 120270 w 364308"/>
                <a:gd name="connsiteY5" fmla="*/ 256660 h 337283"/>
                <a:gd name="connsiteX6" fmla="*/ 134422 w 364308"/>
                <a:gd name="connsiteY6" fmla="*/ 305951 h 337283"/>
                <a:gd name="connsiteX7" fmla="*/ 233844 w 364308"/>
                <a:gd name="connsiteY7" fmla="*/ 336954 h 337283"/>
                <a:gd name="connsiteX8" fmla="*/ 330401 w 364308"/>
                <a:gd name="connsiteY8" fmla="*/ 337283 h 337283"/>
                <a:gd name="connsiteX9" fmla="*/ 360323 w 364308"/>
                <a:gd name="connsiteY9" fmla="*/ 337283 h 337283"/>
                <a:gd name="connsiteX10" fmla="*/ 352862 w 364308"/>
                <a:gd name="connsiteY10" fmla="*/ 280168 h 337283"/>
                <a:gd name="connsiteX11" fmla="*/ 364308 w 364308"/>
                <a:gd name="connsiteY11" fmla="*/ 226771 h 337283"/>
                <a:gd name="connsiteX12" fmla="*/ 317506 w 364308"/>
                <a:gd name="connsiteY12" fmla="*/ 224235 h 337283"/>
                <a:gd name="connsiteX13" fmla="*/ 286550 w 364308"/>
                <a:gd name="connsiteY13" fmla="*/ 202804 h 337283"/>
                <a:gd name="connsiteX14" fmla="*/ 238475 w 364308"/>
                <a:gd name="connsiteY14" fmla="*/ 156294 h 337283"/>
                <a:gd name="connsiteX15" fmla="*/ 169991 w 364308"/>
                <a:gd name="connsiteY15" fmla="*/ 88702 h 337283"/>
                <a:gd name="connsiteX16" fmla="*/ 117481 w 364308"/>
                <a:gd name="connsiteY16" fmla="*/ 71835 h 337283"/>
                <a:gd name="connsiteX17" fmla="*/ 47270 w 364308"/>
                <a:gd name="connsiteY17" fmla="*/ 11411 h 337283"/>
                <a:gd name="connsiteX18" fmla="*/ 0 w 364308"/>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238475 w 360323"/>
                <a:gd name="connsiteY14" fmla="*/ 156294 h 337283"/>
                <a:gd name="connsiteX15" fmla="*/ 169991 w 360323"/>
                <a:gd name="connsiteY15" fmla="*/ 88702 h 337283"/>
                <a:gd name="connsiteX16" fmla="*/ 117481 w 360323"/>
                <a:gd name="connsiteY16" fmla="*/ 71835 h 337283"/>
                <a:gd name="connsiteX17" fmla="*/ 47270 w 360323"/>
                <a:gd name="connsiteY17" fmla="*/ 11411 h 337283"/>
                <a:gd name="connsiteX18" fmla="*/ 0 w 360323"/>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69991 w 360323"/>
                <a:gd name="connsiteY15" fmla="*/ 88702 h 337283"/>
                <a:gd name="connsiteX16" fmla="*/ 117481 w 360323"/>
                <a:gd name="connsiteY16" fmla="*/ 71835 h 337283"/>
                <a:gd name="connsiteX17" fmla="*/ 47270 w 360323"/>
                <a:gd name="connsiteY17" fmla="*/ 11411 h 337283"/>
                <a:gd name="connsiteX18" fmla="*/ 0 w 360323"/>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117481 w 360323"/>
                <a:gd name="connsiteY16" fmla="*/ 71835 h 337283"/>
                <a:gd name="connsiteX17" fmla="*/ 47270 w 360323"/>
                <a:gd name="connsiteY17" fmla="*/ 11411 h 337283"/>
                <a:gd name="connsiteX18" fmla="*/ 0 w 360323"/>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71206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71206 w 360323"/>
                <a:gd name="connsiteY5" fmla="*/ 256660 h 337283"/>
                <a:gd name="connsiteX6" fmla="*/ 108003 w 360323"/>
                <a:gd name="connsiteY6" fmla="*/ 323854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71206 w 360323"/>
                <a:gd name="connsiteY5" fmla="*/ 256660 h 337283"/>
                <a:gd name="connsiteX6" fmla="*/ 108003 w 360323"/>
                <a:gd name="connsiteY6" fmla="*/ 323854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323" h="337283">
                  <a:moveTo>
                    <a:pt x="0" y="0"/>
                  </a:moveTo>
                  <a:lnTo>
                    <a:pt x="50126" y="67412"/>
                  </a:lnTo>
                  <a:lnTo>
                    <a:pt x="81423" y="121841"/>
                  </a:lnTo>
                  <a:cubicBezTo>
                    <a:pt x="81536" y="136129"/>
                    <a:pt x="126940" y="136989"/>
                    <a:pt x="127053" y="151277"/>
                  </a:cubicBezTo>
                  <a:lnTo>
                    <a:pt x="102522" y="194782"/>
                  </a:lnTo>
                  <a:lnTo>
                    <a:pt x="71206" y="256660"/>
                  </a:lnTo>
                  <a:lnTo>
                    <a:pt x="108003" y="323854"/>
                  </a:lnTo>
                  <a:lnTo>
                    <a:pt x="233844" y="336954"/>
                  </a:lnTo>
                  <a:lnTo>
                    <a:pt x="330401" y="337283"/>
                  </a:lnTo>
                  <a:lnTo>
                    <a:pt x="360323" y="337283"/>
                  </a:lnTo>
                  <a:lnTo>
                    <a:pt x="352862" y="280168"/>
                  </a:lnTo>
                  <a:cubicBezTo>
                    <a:pt x="352903" y="261175"/>
                    <a:pt x="352945" y="245764"/>
                    <a:pt x="352986" y="226771"/>
                  </a:cubicBezTo>
                  <a:lnTo>
                    <a:pt x="317506" y="224235"/>
                  </a:lnTo>
                  <a:lnTo>
                    <a:pt x="286550" y="202804"/>
                  </a:lnTo>
                  <a:lnTo>
                    <a:pt x="196960" y="174197"/>
                  </a:lnTo>
                  <a:lnTo>
                    <a:pt x="139798" y="117347"/>
                  </a:lnTo>
                  <a:lnTo>
                    <a:pt x="47270" y="11411"/>
                  </a:lnTo>
                  <a:lnTo>
                    <a:pt x="0" y="0"/>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0" name="Straight Connector 159">
              <a:extLst>
                <a:ext uri="{FF2B5EF4-FFF2-40B4-BE49-F238E27FC236}">
                  <a16:creationId xmlns:a16="http://schemas.microsoft.com/office/drawing/2014/main" id="{86547951-D3C6-4D0E-8A19-AF7C48313396}"/>
                </a:ext>
              </a:extLst>
            </p:cNvPr>
            <p:cNvCxnSpPr>
              <a:cxnSpLocks/>
            </p:cNvCxnSpPr>
            <p:nvPr/>
          </p:nvCxnSpPr>
          <p:spPr>
            <a:xfrm>
              <a:off x="8111661" y="2087916"/>
              <a:ext cx="3913785" cy="234122"/>
            </a:xfrm>
            <a:prstGeom prst="line">
              <a:avLst/>
            </a:prstGeom>
            <a:ln w="15875">
              <a:solidFill>
                <a:srgbClr val="BF9000"/>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CD248166-CD66-418F-80A4-531400D8E065}"/>
                </a:ext>
              </a:extLst>
            </p:cNvPr>
            <p:cNvSpPr txBox="1"/>
            <p:nvPr/>
          </p:nvSpPr>
          <p:spPr>
            <a:xfrm>
              <a:off x="7915557" y="1921963"/>
              <a:ext cx="245580" cy="230832"/>
            </a:xfrm>
            <a:prstGeom prst="rect">
              <a:avLst/>
            </a:prstGeom>
            <a:noFill/>
            <a:effectLst/>
          </p:spPr>
          <p:txBody>
            <a:bodyPr wrap="none" rtlCol="0">
              <a:spAutoFit/>
            </a:bodyPr>
            <a:lstStyle/>
            <a:p>
              <a:r>
                <a:rPr lang="en-US" sz="900" b="1" dirty="0">
                  <a:solidFill>
                    <a:schemeClr val="bg2">
                      <a:lumMod val="25000"/>
                    </a:schemeClr>
                  </a:solidFill>
                  <a:effectLst>
                    <a:glow rad="63500">
                      <a:schemeClr val="bg1"/>
                    </a:glow>
                  </a:effectLst>
                </a:rPr>
                <a:t>C</a:t>
              </a:r>
            </a:p>
          </p:txBody>
        </p:sp>
        <p:sp>
          <p:nvSpPr>
            <p:cNvPr id="162" name="TextBox 161">
              <a:extLst>
                <a:ext uri="{FF2B5EF4-FFF2-40B4-BE49-F238E27FC236}">
                  <a16:creationId xmlns:a16="http://schemas.microsoft.com/office/drawing/2014/main" id="{BE3CF019-405F-4E61-B450-39B90C76138A}"/>
                </a:ext>
              </a:extLst>
            </p:cNvPr>
            <p:cNvSpPr txBox="1"/>
            <p:nvPr/>
          </p:nvSpPr>
          <p:spPr>
            <a:xfrm>
              <a:off x="11812428" y="2324699"/>
              <a:ext cx="276038" cy="230832"/>
            </a:xfrm>
            <a:prstGeom prst="rect">
              <a:avLst/>
            </a:prstGeom>
            <a:noFill/>
            <a:effectLst/>
          </p:spPr>
          <p:txBody>
            <a:bodyPr wrap="none" rtlCol="0">
              <a:spAutoFit/>
            </a:bodyPr>
            <a:lstStyle/>
            <a:p>
              <a:r>
                <a:rPr lang="en-US" sz="900" b="1" dirty="0">
                  <a:solidFill>
                    <a:schemeClr val="bg2">
                      <a:lumMod val="25000"/>
                    </a:schemeClr>
                  </a:solidFill>
                  <a:effectLst>
                    <a:glow rad="63500">
                      <a:schemeClr val="bg1"/>
                    </a:glow>
                  </a:effectLst>
                </a:rPr>
                <a:t>C’</a:t>
              </a:r>
            </a:p>
          </p:txBody>
        </p:sp>
        <p:cxnSp>
          <p:nvCxnSpPr>
            <p:cNvPr id="163" name="Straight Arrow Connector 162">
              <a:extLst>
                <a:ext uri="{FF2B5EF4-FFF2-40B4-BE49-F238E27FC236}">
                  <a16:creationId xmlns:a16="http://schemas.microsoft.com/office/drawing/2014/main" id="{86873223-AEC6-472E-A2FD-94ED9FE5A96A}"/>
                </a:ext>
              </a:extLst>
            </p:cNvPr>
            <p:cNvCxnSpPr>
              <a:cxnSpLocks/>
            </p:cNvCxnSpPr>
            <p:nvPr/>
          </p:nvCxnSpPr>
          <p:spPr>
            <a:xfrm>
              <a:off x="8659513" y="1973172"/>
              <a:ext cx="35504" cy="199893"/>
            </a:xfrm>
            <a:prstGeom prst="straightConnector1">
              <a:avLst/>
            </a:prstGeom>
            <a:ln w="12700">
              <a:solidFill>
                <a:srgbClr val="ED7D3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A9A60FCA-8C12-412F-BE6C-9C5615FD426D}"/>
                </a:ext>
              </a:extLst>
            </p:cNvPr>
            <p:cNvSpPr/>
            <p:nvPr/>
          </p:nvSpPr>
          <p:spPr>
            <a:xfrm>
              <a:off x="11927127" y="2257589"/>
              <a:ext cx="44827" cy="42862"/>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177" name="TextBox 176">
              <a:extLst>
                <a:ext uri="{FF2B5EF4-FFF2-40B4-BE49-F238E27FC236}">
                  <a16:creationId xmlns:a16="http://schemas.microsoft.com/office/drawing/2014/main" id="{B9CE2301-9B35-4525-980B-A4467D7235CC}"/>
                </a:ext>
              </a:extLst>
            </p:cNvPr>
            <p:cNvSpPr txBox="1"/>
            <p:nvPr/>
          </p:nvSpPr>
          <p:spPr>
            <a:xfrm>
              <a:off x="10391950" y="1988195"/>
              <a:ext cx="510076" cy="26161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050" b="1" dirty="0">
                  <a:solidFill>
                    <a:schemeClr val="accent4">
                      <a:lumMod val="75000"/>
                    </a:schemeClr>
                  </a:solidFill>
                  <a:effectLst>
                    <a:glow rad="76200">
                      <a:schemeClr val="bg1"/>
                    </a:glow>
                  </a:effectLst>
                </a:rPr>
                <a:t>IAWC</a:t>
              </a:r>
              <a:endParaRPr lang="en-US" sz="1100" b="1" dirty="0">
                <a:solidFill>
                  <a:schemeClr val="accent4">
                    <a:lumMod val="75000"/>
                  </a:schemeClr>
                </a:solidFill>
                <a:effectLst>
                  <a:glow rad="76200">
                    <a:schemeClr val="bg1"/>
                  </a:glow>
                </a:effectLst>
              </a:endParaRPr>
            </a:p>
          </p:txBody>
        </p:sp>
        <p:sp>
          <p:nvSpPr>
            <p:cNvPr id="178" name="Oval 177">
              <a:extLst>
                <a:ext uri="{FF2B5EF4-FFF2-40B4-BE49-F238E27FC236}">
                  <a16:creationId xmlns:a16="http://schemas.microsoft.com/office/drawing/2014/main" id="{BCF43166-60A1-42E0-9B7E-BB04E4FEA636}"/>
                </a:ext>
              </a:extLst>
            </p:cNvPr>
            <p:cNvSpPr/>
            <p:nvPr/>
          </p:nvSpPr>
          <p:spPr>
            <a:xfrm>
              <a:off x="10587103" y="2267710"/>
              <a:ext cx="44827" cy="42862"/>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grpSp>
      <p:grpSp>
        <p:nvGrpSpPr>
          <p:cNvPr id="26" name="Group 25">
            <a:extLst>
              <a:ext uri="{FF2B5EF4-FFF2-40B4-BE49-F238E27FC236}">
                <a16:creationId xmlns:a16="http://schemas.microsoft.com/office/drawing/2014/main" id="{C8A3639D-172D-4C70-8BA0-FA17B605E70F}"/>
              </a:ext>
            </a:extLst>
          </p:cNvPr>
          <p:cNvGrpSpPr/>
          <p:nvPr/>
        </p:nvGrpSpPr>
        <p:grpSpPr>
          <a:xfrm>
            <a:off x="5680" y="1084077"/>
            <a:ext cx="7967378" cy="4758768"/>
            <a:chOff x="5680" y="1122177"/>
            <a:chExt cx="7967378" cy="4758768"/>
          </a:xfrm>
        </p:grpSpPr>
        <p:grpSp>
          <p:nvGrpSpPr>
            <p:cNvPr id="25" name="Group 24">
              <a:extLst>
                <a:ext uri="{FF2B5EF4-FFF2-40B4-BE49-F238E27FC236}">
                  <a16:creationId xmlns:a16="http://schemas.microsoft.com/office/drawing/2014/main" id="{1C8F2C4A-8DAD-4038-8518-D834B21A82AE}"/>
                </a:ext>
              </a:extLst>
            </p:cNvPr>
            <p:cNvGrpSpPr/>
            <p:nvPr/>
          </p:nvGrpSpPr>
          <p:grpSpPr>
            <a:xfrm>
              <a:off x="5680" y="1122177"/>
              <a:ext cx="7967378" cy="4758768"/>
              <a:chOff x="5680" y="1122177"/>
              <a:chExt cx="7967378" cy="4758768"/>
            </a:xfrm>
          </p:grpSpPr>
          <p:pic>
            <p:nvPicPr>
              <p:cNvPr id="184" name="Picture 183">
                <a:extLst>
                  <a:ext uri="{FF2B5EF4-FFF2-40B4-BE49-F238E27FC236}">
                    <a16:creationId xmlns:a16="http://schemas.microsoft.com/office/drawing/2014/main" id="{E32DA7B0-9099-4C64-9C31-D26446663100}"/>
                  </a:ext>
                </a:extLst>
              </p:cNvPr>
              <p:cNvPicPr>
                <a:picLocks noChangeAspect="1"/>
              </p:cNvPicPr>
              <p:nvPr/>
            </p:nvPicPr>
            <p:blipFill rotWithShape="1">
              <a:blip r:embed="rId3"/>
              <a:srcRect t="5380" r="321" b="4883"/>
              <a:stretch/>
            </p:blipFill>
            <p:spPr>
              <a:xfrm>
                <a:off x="68815" y="1122177"/>
                <a:ext cx="7681793" cy="4736284"/>
              </a:xfrm>
              <a:prstGeom prst="rect">
                <a:avLst/>
              </a:prstGeom>
              <a:ln w="19050">
                <a:solidFill>
                  <a:schemeClr val="bg2">
                    <a:lumMod val="25000"/>
                  </a:schemeClr>
                </a:solidFill>
              </a:ln>
            </p:spPr>
          </p:pic>
          <p:grpSp>
            <p:nvGrpSpPr>
              <p:cNvPr id="21" name="Group 20">
                <a:extLst>
                  <a:ext uri="{FF2B5EF4-FFF2-40B4-BE49-F238E27FC236}">
                    <a16:creationId xmlns:a16="http://schemas.microsoft.com/office/drawing/2014/main" id="{301834F9-9A49-40B8-BBBE-144CE597FE5E}"/>
                  </a:ext>
                </a:extLst>
              </p:cNvPr>
              <p:cNvGrpSpPr/>
              <p:nvPr/>
            </p:nvGrpSpPr>
            <p:grpSpPr>
              <a:xfrm>
                <a:off x="5680" y="1148127"/>
                <a:ext cx="7967378" cy="4732818"/>
                <a:chOff x="5680" y="1105582"/>
                <a:chExt cx="7967378" cy="4732818"/>
              </a:xfrm>
            </p:grpSpPr>
            <p:grpSp>
              <p:nvGrpSpPr>
                <p:cNvPr id="20" name="Group 19">
                  <a:extLst>
                    <a:ext uri="{FF2B5EF4-FFF2-40B4-BE49-F238E27FC236}">
                      <a16:creationId xmlns:a16="http://schemas.microsoft.com/office/drawing/2014/main" id="{E810812F-D23B-48CD-A465-EB029D4450B9}"/>
                    </a:ext>
                  </a:extLst>
                </p:cNvPr>
                <p:cNvGrpSpPr/>
                <p:nvPr/>
              </p:nvGrpSpPr>
              <p:grpSpPr>
                <a:xfrm>
                  <a:off x="5680" y="1105582"/>
                  <a:ext cx="7967378" cy="4732818"/>
                  <a:chOff x="96638" y="1345816"/>
                  <a:chExt cx="8042079" cy="4803866"/>
                </a:xfrm>
              </p:grpSpPr>
              <p:grpSp>
                <p:nvGrpSpPr>
                  <p:cNvPr id="17" name="Group 16">
                    <a:extLst>
                      <a:ext uri="{FF2B5EF4-FFF2-40B4-BE49-F238E27FC236}">
                        <a16:creationId xmlns:a16="http://schemas.microsoft.com/office/drawing/2014/main" id="{34D2FF95-5EAE-4F14-9BCE-AA4527D3F160}"/>
                      </a:ext>
                    </a:extLst>
                  </p:cNvPr>
                  <p:cNvGrpSpPr/>
                  <p:nvPr/>
                </p:nvGrpSpPr>
                <p:grpSpPr>
                  <a:xfrm>
                    <a:off x="96638" y="1345816"/>
                    <a:ext cx="8042079" cy="4803866"/>
                    <a:chOff x="96638" y="1345816"/>
                    <a:chExt cx="8042079" cy="4803866"/>
                  </a:xfrm>
                </p:grpSpPr>
                <p:grpSp>
                  <p:nvGrpSpPr>
                    <p:cNvPr id="16" name="Group 15">
                      <a:extLst>
                        <a:ext uri="{FF2B5EF4-FFF2-40B4-BE49-F238E27FC236}">
                          <a16:creationId xmlns:a16="http://schemas.microsoft.com/office/drawing/2014/main" id="{AD734C9F-A68C-41D8-A939-0AA4F8C08F25}"/>
                        </a:ext>
                      </a:extLst>
                    </p:cNvPr>
                    <p:cNvGrpSpPr/>
                    <p:nvPr/>
                  </p:nvGrpSpPr>
                  <p:grpSpPr>
                    <a:xfrm>
                      <a:off x="96638" y="1345816"/>
                      <a:ext cx="8042079" cy="4803866"/>
                      <a:chOff x="96638" y="1345816"/>
                      <a:chExt cx="8042079" cy="4803866"/>
                    </a:xfrm>
                  </p:grpSpPr>
                  <p:grpSp>
                    <p:nvGrpSpPr>
                      <p:cNvPr id="15" name="Group 14">
                        <a:extLst>
                          <a:ext uri="{FF2B5EF4-FFF2-40B4-BE49-F238E27FC236}">
                            <a16:creationId xmlns:a16="http://schemas.microsoft.com/office/drawing/2014/main" id="{7A0778CF-D9D8-4A60-BEE2-DA700A1D8A2E}"/>
                          </a:ext>
                        </a:extLst>
                      </p:cNvPr>
                      <p:cNvGrpSpPr/>
                      <p:nvPr/>
                    </p:nvGrpSpPr>
                    <p:grpSpPr>
                      <a:xfrm>
                        <a:off x="96638" y="1345816"/>
                        <a:ext cx="8042079" cy="4803866"/>
                        <a:chOff x="96638" y="1345816"/>
                        <a:chExt cx="8042079" cy="4803866"/>
                      </a:xfrm>
                    </p:grpSpPr>
                    <p:grpSp>
                      <p:nvGrpSpPr>
                        <p:cNvPr id="14" name="Group 13">
                          <a:extLst>
                            <a:ext uri="{FF2B5EF4-FFF2-40B4-BE49-F238E27FC236}">
                              <a16:creationId xmlns:a16="http://schemas.microsoft.com/office/drawing/2014/main" id="{26EA650E-4F2A-46FB-A37C-C1498E8DEF63}"/>
                            </a:ext>
                          </a:extLst>
                        </p:cNvPr>
                        <p:cNvGrpSpPr/>
                        <p:nvPr/>
                      </p:nvGrpSpPr>
                      <p:grpSpPr>
                        <a:xfrm>
                          <a:off x="96638" y="1345816"/>
                          <a:ext cx="8042079" cy="4803866"/>
                          <a:chOff x="96638" y="1345816"/>
                          <a:chExt cx="8042079" cy="4803866"/>
                        </a:xfrm>
                      </p:grpSpPr>
                      <p:grpSp>
                        <p:nvGrpSpPr>
                          <p:cNvPr id="13" name="Group 12">
                            <a:extLst>
                              <a:ext uri="{FF2B5EF4-FFF2-40B4-BE49-F238E27FC236}">
                                <a16:creationId xmlns:a16="http://schemas.microsoft.com/office/drawing/2014/main" id="{0A37985B-EE39-46B9-B467-1DCA139F9F36}"/>
                              </a:ext>
                            </a:extLst>
                          </p:cNvPr>
                          <p:cNvGrpSpPr/>
                          <p:nvPr/>
                        </p:nvGrpSpPr>
                        <p:grpSpPr>
                          <a:xfrm>
                            <a:off x="96638" y="1345816"/>
                            <a:ext cx="8042079" cy="3651639"/>
                            <a:chOff x="96638" y="1345816"/>
                            <a:chExt cx="8042079" cy="3651639"/>
                          </a:xfrm>
                        </p:grpSpPr>
                        <p:sp>
                          <p:nvSpPr>
                            <p:cNvPr id="112" name="Oval 111">
                              <a:extLst>
                                <a:ext uri="{FF2B5EF4-FFF2-40B4-BE49-F238E27FC236}">
                                  <a16:creationId xmlns:a16="http://schemas.microsoft.com/office/drawing/2014/main" id="{F433FC47-A89E-461D-BF7A-A58E8416E8C7}"/>
                                </a:ext>
                              </a:extLst>
                            </p:cNvPr>
                            <p:cNvSpPr/>
                            <p:nvPr/>
                          </p:nvSpPr>
                          <p:spPr>
                            <a:xfrm>
                              <a:off x="3456461" y="2219775"/>
                              <a:ext cx="457200" cy="45720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3" name="Oval 112">
                              <a:extLst>
                                <a:ext uri="{FF2B5EF4-FFF2-40B4-BE49-F238E27FC236}">
                                  <a16:creationId xmlns:a16="http://schemas.microsoft.com/office/drawing/2014/main" id="{93CCAF71-0D8C-47FC-9CB8-E3FC23117B4B}"/>
                                </a:ext>
                              </a:extLst>
                            </p:cNvPr>
                            <p:cNvSpPr/>
                            <p:nvPr/>
                          </p:nvSpPr>
                          <p:spPr>
                            <a:xfrm>
                              <a:off x="3080863" y="2609948"/>
                              <a:ext cx="118872" cy="118872"/>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4" name="Oval 113">
                              <a:extLst>
                                <a:ext uri="{FF2B5EF4-FFF2-40B4-BE49-F238E27FC236}">
                                  <a16:creationId xmlns:a16="http://schemas.microsoft.com/office/drawing/2014/main" id="{2080079C-5AD8-4B7B-9000-B8B1D2357103}"/>
                                </a:ext>
                              </a:extLst>
                            </p:cNvPr>
                            <p:cNvSpPr/>
                            <p:nvPr/>
                          </p:nvSpPr>
                          <p:spPr>
                            <a:xfrm>
                              <a:off x="1193707" y="3881544"/>
                              <a:ext cx="73152" cy="73152"/>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7" name="Oval 116">
                              <a:extLst>
                                <a:ext uri="{FF2B5EF4-FFF2-40B4-BE49-F238E27FC236}">
                                  <a16:creationId xmlns:a16="http://schemas.microsoft.com/office/drawing/2014/main" id="{319D28B1-236F-4454-A186-3B222AC2ADF7}"/>
                                </a:ext>
                              </a:extLst>
                            </p:cNvPr>
                            <p:cNvSpPr/>
                            <p:nvPr/>
                          </p:nvSpPr>
                          <p:spPr>
                            <a:xfrm>
                              <a:off x="1175990" y="2977390"/>
                              <a:ext cx="54864" cy="54864"/>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8" name="Oval 117">
                              <a:extLst>
                                <a:ext uri="{FF2B5EF4-FFF2-40B4-BE49-F238E27FC236}">
                                  <a16:creationId xmlns:a16="http://schemas.microsoft.com/office/drawing/2014/main" id="{3C41F7E9-5707-401B-9299-8AB6A4827A9A}"/>
                                </a:ext>
                              </a:extLst>
                            </p:cNvPr>
                            <p:cNvSpPr/>
                            <p:nvPr/>
                          </p:nvSpPr>
                          <p:spPr>
                            <a:xfrm>
                              <a:off x="3071719" y="3899832"/>
                              <a:ext cx="18288" cy="1828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9" name="Oval 118">
                              <a:extLst>
                                <a:ext uri="{FF2B5EF4-FFF2-40B4-BE49-F238E27FC236}">
                                  <a16:creationId xmlns:a16="http://schemas.microsoft.com/office/drawing/2014/main" id="{1C53604C-C49E-4D7B-AF60-E86E8EB08907}"/>
                                </a:ext>
                              </a:extLst>
                            </p:cNvPr>
                            <p:cNvSpPr/>
                            <p:nvPr/>
                          </p:nvSpPr>
                          <p:spPr>
                            <a:xfrm>
                              <a:off x="7507066" y="3492084"/>
                              <a:ext cx="365760" cy="36576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D7B40704-D35D-4C62-8CF8-8B3E2969DF06}"/>
                                </a:ext>
                              </a:extLst>
                            </p:cNvPr>
                            <p:cNvSpPr/>
                            <p:nvPr/>
                          </p:nvSpPr>
                          <p:spPr>
                            <a:xfrm>
                              <a:off x="7793059" y="4933447"/>
                              <a:ext cx="64008" cy="6400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F6D93B72-8F4C-4205-881D-AC0BDAF7C3DF}"/>
                                </a:ext>
                              </a:extLst>
                            </p:cNvPr>
                            <p:cNvSpPr/>
                            <p:nvPr/>
                          </p:nvSpPr>
                          <p:spPr>
                            <a:xfrm>
                              <a:off x="7588514" y="3983630"/>
                              <a:ext cx="475488" cy="47548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AA0C755A-5069-497F-8617-A5C6AF2FD44C}"/>
                                </a:ext>
                              </a:extLst>
                            </p:cNvPr>
                            <p:cNvSpPr txBox="1"/>
                            <p:nvPr/>
                          </p:nvSpPr>
                          <p:spPr>
                            <a:xfrm>
                              <a:off x="96638" y="1345816"/>
                              <a:ext cx="1444626" cy="26161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100" b="1" dirty="0">
                                  <a:solidFill>
                                    <a:srgbClr val="C00000"/>
                                  </a:solidFill>
                                </a:rPr>
                                <a:t>Oakdale Disposal Site</a:t>
                              </a:r>
                            </a:p>
                          </p:txBody>
                        </p:sp>
                        <p:sp>
                          <p:nvSpPr>
                            <p:cNvPr id="123" name="Right Brace 122">
                              <a:extLst>
                                <a:ext uri="{FF2B5EF4-FFF2-40B4-BE49-F238E27FC236}">
                                  <a16:creationId xmlns:a16="http://schemas.microsoft.com/office/drawing/2014/main" id="{57611AD5-4D62-44E3-A1E4-7C08AB1D2F46}"/>
                                </a:ext>
                              </a:extLst>
                            </p:cNvPr>
                            <p:cNvSpPr/>
                            <p:nvPr/>
                          </p:nvSpPr>
                          <p:spPr>
                            <a:xfrm rot="16200000">
                              <a:off x="591045" y="1232582"/>
                              <a:ext cx="183896" cy="1021430"/>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C1ACA6CE-00C1-4725-93A1-1DA16E9D47F1}"/>
                                </a:ext>
                              </a:extLst>
                            </p:cNvPr>
                            <p:cNvSpPr txBox="1"/>
                            <p:nvPr/>
                          </p:nvSpPr>
                          <p:spPr>
                            <a:xfrm>
                              <a:off x="4047285" y="1782309"/>
                              <a:ext cx="1360541" cy="430888"/>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100" b="1" dirty="0">
                                  <a:solidFill>
                                    <a:srgbClr val="C00000"/>
                                  </a:solidFill>
                                </a:rPr>
                                <a:t>Ideal Avenue</a:t>
                              </a:r>
                            </a:p>
                            <a:p>
                              <a:pPr algn="ctr"/>
                              <a:r>
                                <a:rPr lang="en-US" sz="1100" b="1" dirty="0">
                                  <a:solidFill>
                                    <a:srgbClr val="C00000"/>
                                  </a:solidFill>
                                </a:rPr>
                                <a:t>Wetland Complex</a:t>
                              </a:r>
                            </a:p>
                          </p:txBody>
                        </p:sp>
                        <p:sp>
                          <p:nvSpPr>
                            <p:cNvPr id="126" name="Right Brace 125">
                              <a:extLst>
                                <a:ext uri="{FF2B5EF4-FFF2-40B4-BE49-F238E27FC236}">
                                  <a16:creationId xmlns:a16="http://schemas.microsoft.com/office/drawing/2014/main" id="{A060197B-2142-4DD3-8509-5C18DF0627BD}"/>
                                </a:ext>
                              </a:extLst>
                            </p:cNvPr>
                            <p:cNvSpPr/>
                            <p:nvPr/>
                          </p:nvSpPr>
                          <p:spPr>
                            <a:xfrm rot="16200000">
                              <a:off x="4572842" y="2120285"/>
                              <a:ext cx="281278" cy="520168"/>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641C2B17-56D2-4307-9708-57ABC26D068D}"/>
                                </a:ext>
                              </a:extLst>
                            </p:cNvPr>
                            <p:cNvSpPr txBox="1"/>
                            <p:nvPr/>
                          </p:nvSpPr>
                          <p:spPr>
                            <a:xfrm>
                              <a:off x="3387543" y="2282706"/>
                              <a:ext cx="595035" cy="307777"/>
                            </a:xfrm>
                            <a:prstGeom prst="rect">
                              <a:avLst/>
                            </a:prstGeom>
                            <a:noFill/>
                          </p:spPr>
                          <p:txBody>
                            <a:bodyPr wrap="none" rtlCol="0">
                              <a:spAutoFit/>
                            </a:bodyPr>
                            <a:lstStyle/>
                            <a:p>
                              <a:r>
                                <a:rPr lang="en-US" sz="1400" dirty="0">
                                  <a:solidFill>
                                    <a:srgbClr val="ED7D31"/>
                                  </a:solidFill>
                                  <a:effectLst>
                                    <a:glow rad="63500">
                                      <a:schemeClr val="bg1"/>
                                    </a:glow>
                                  </a:effectLst>
                                </a:rPr>
                                <a:t>0.803</a:t>
                              </a:r>
                            </a:p>
                          </p:txBody>
                        </p:sp>
                        <p:sp>
                          <p:nvSpPr>
                            <p:cNvPr id="127" name="TextBox 126">
                              <a:extLst>
                                <a:ext uri="{FF2B5EF4-FFF2-40B4-BE49-F238E27FC236}">
                                  <a16:creationId xmlns:a16="http://schemas.microsoft.com/office/drawing/2014/main" id="{E4EB6D17-425E-476F-AFE9-04C216219482}"/>
                                </a:ext>
                              </a:extLst>
                            </p:cNvPr>
                            <p:cNvSpPr txBox="1"/>
                            <p:nvPr/>
                          </p:nvSpPr>
                          <p:spPr>
                            <a:xfrm>
                              <a:off x="259021" y="2041010"/>
                              <a:ext cx="1021433" cy="338554"/>
                            </a:xfrm>
                            <a:prstGeom prst="rect">
                              <a:avLst/>
                            </a:prstGeom>
                            <a:noFill/>
                          </p:spPr>
                          <p:txBody>
                            <a:bodyPr wrap="none" rtlCol="0">
                              <a:spAutoFit/>
                            </a:bodyPr>
                            <a:lstStyle/>
                            <a:p>
                              <a:r>
                                <a:rPr lang="en-US" sz="1600" b="1" dirty="0">
                                  <a:solidFill>
                                    <a:srgbClr val="ED7D31"/>
                                  </a:solidFill>
                                  <a:effectLst>
                                    <a:glow rad="63500">
                                      <a:schemeClr val="bg1"/>
                                    </a:glow>
                                  </a:effectLst>
                                </a:rPr>
                                <a:t>ODS: 49.1</a:t>
                              </a:r>
                              <a:endParaRPr lang="en-US" sz="1400" b="1" dirty="0">
                                <a:solidFill>
                                  <a:srgbClr val="ED7D31"/>
                                </a:solidFill>
                                <a:effectLst>
                                  <a:glow rad="63500">
                                    <a:schemeClr val="bg1"/>
                                  </a:glow>
                                </a:effectLst>
                              </a:endParaRPr>
                            </a:p>
                          </p:txBody>
                        </p:sp>
                        <p:sp>
                          <p:nvSpPr>
                            <p:cNvPr id="129" name="TextBox 128">
                              <a:extLst>
                                <a:ext uri="{FF2B5EF4-FFF2-40B4-BE49-F238E27FC236}">
                                  <a16:creationId xmlns:a16="http://schemas.microsoft.com/office/drawing/2014/main" id="{BEE7879A-A1DC-4855-8D0E-B3FEB419636E}"/>
                                </a:ext>
                              </a:extLst>
                            </p:cNvPr>
                            <p:cNvSpPr txBox="1"/>
                            <p:nvPr/>
                          </p:nvSpPr>
                          <p:spPr>
                            <a:xfrm>
                              <a:off x="570604" y="2841266"/>
                              <a:ext cx="595035" cy="307777"/>
                            </a:xfrm>
                            <a:prstGeom prst="rect">
                              <a:avLst/>
                            </a:prstGeom>
                            <a:noFill/>
                          </p:spPr>
                          <p:txBody>
                            <a:bodyPr wrap="none" rtlCol="0">
                              <a:spAutoFit/>
                            </a:bodyPr>
                            <a:lstStyle/>
                            <a:p>
                              <a:r>
                                <a:rPr lang="en-US" sz="1400" b="1" dirty="0">
                                  <a:solidFill>
                                    <a:srgbClr val="ED7D31"/>
                                  </a:solidFill>
                                  <a:effectLst>
                                    <a:glow rad="63500">
                                      <a:schemeClr val="bg1"/>
                                    </a:glow>
                                  </a:effectLst>
                                </a:rPr>
                                <a:t>0.092</a:t>
                              </a:r>
                            </a:p>
                          </p:txBody>
                        </p:sp>
                        <p:sp>
                          <p:nvSpPr>
                            <p:cNvPr id="130" name="TextBox 129">
                              <a:extLst>
                                <a:ext uri="{FF2B5EF4-FFF2-40B4-BE49-F238E27FC236}">
                                  <a16:creationId xmlns:a16="http://schemas.microsoft.com/office/drawing/2014/main" id="{A531363C-CD2C-4598-96F3-C5F18C6A6AA9}"/>
                                </a:ext>
                              </a:extLst>
                            </p:cNvPr>
                            <p:cNvSpPr txBox="1"/>
                            <p:nvPr/>
                          </p:nvSpPr>
                          <p:spPr>
                            <a:xfrm>
                              <a:off x="590173" y="3750831"/>
                              <a:ext cx="595035" cy="307777"/>
                            </a:xfrm>
                            <a:prstGeom prst="rect">
                              <a:avLst/>
                            </a:prstGeom>
                            <a:noFill/>
                          </p:spPr>
                          <p:txBody>
                            <a:bodyPr wrap="none" rtlCol="0">
                              <a:spAutoFit/>
                            </a:bodyPr>
                            <a:lstStyle/>
                            <a:p>
                              <a:r>
                                <a:rPr lang="en-US" sz="1400" b="1" dirty="0">
                                  <a:solidFill>
                                    <a:srgbClr val="ED7D31"/>
                                  </a:solidFill>
                                  <a:effectLst>
                                    <a:glow rad="63500">
                                      <a:schemeClr val="bg1"/>
                                    </a:glow>
                                  </a:effectLst>
                                </a:rPr>
                                <a:t>0.129</a:t>
                              </a:r>
                            </a:p>
                          </p:txBody>
                        </p:sp>
                        <p:sp>
                          <p:nvSpPr>
                            <p:cNvPr id="131" name="TextBox 130">
                              <a:extLst>
                                <a:ext uri="{FF2B5EF4-FFF2-40B4-BE49-F238E27FC236}">
                                  <a16:creationId xmlns:a16="http://schemas.microsoft.com/office/drawing/2014/main" id="{6CDDC940-0B0F-4AD9-BB02-B9379F16E1AF}"/>
                                </a:ext>
                              </a:extLst>
                            </p:cNvPr>
                            <p:cNvSpPr txBox="1"/>
                            <p:nvPr/>
                          </p:nvSpPr>
                          <p:spPr>
                            <a:xfrm>
                              <a:off x="2485828" y="3745943"/>
                              <a:ext cx="595035" cy="307777"/>
                            </a:xfrm>
                            <a:prstGeom prst="rect">
                              <a:avLst/>
                            </a:prstGeom>
                            <a:noFill/>
                          </p:spPr>
                          <p:txBody>
                            <a:bodyPr wrap="none" rtlCol="0">
                              <a:spAutoFit/>
                            </a:bodyPr>
                            <a:lstStyle/>
                            <a:p>
                              <a:r>
                                <a:rPr lang="en-US" sz="1400" b="1" dirty="0">
                                  <a:solidFill>
                                    <a:srgbClr val="ED7D31"/>
                                  </a:solidFill>
                                  <a:effectLst>
                                    <a:glow rad="63500">
                                      <a:schemeClr val="bg1"/>
                                    </a:glow>
                                  </a:effectLst>
                                </a:rPr>
                                <a:t>0.031</a:t>
                              </a:r>
                            </a:p>
                          </p:txBody>
                        </p:sp>
                        <p:sp>
                          <p:nvSpPr>
                            <p:cNvPr id="132" name="TextBox 131">
                              <a:extLst>
                                <a:ext uri="{FF2B5EF4-FFF2-40B4-BE49-F238E27FC236}">
                                  <a16:creationId xmlns:a16="http://schemas.microsoft.com/office/drawing/2014/main" id="{382D7407-A75A-40A9-A0E6-2492E8A72751}"/>
                                </a:ext>
                              </a:extLst>
                            </p:cNvPr>
                            <p:cNvSpPr txBox="1"/>
                            <p:nvPr/>
                          </p:nvSpPr>
                          <p:spPr>
                            <a:xfrm>
                              <a:off x="2873515" y="2730944"/>
                              <a:ext cx="595035" cy="307777"/>
                            </a:xfrm>
                            <a:prstGeom prst="rect">
                              <a:avLst/>
                            </a:prstGeom>
                            <a:noFill/>
                          </p:spPr>
                          <p:txBody>
                            <a:bodyPr wrap="none" rtlCol="0">
                              <a:spAutoFit/>
                            </a:bodyPr>
                            <a:lstStyle/>
                            <a:p>
                              <a:r>
                                <a:rPr lang="en-US" sz="1400" b="1" dirty="0">
                                  <a:solidFill>
                                    <a:srgbClr val="ED7D31"/>
                                  </a:solidFill>
                                  <a:effectLst>
                                    <a:glow rad="63500">
                                      <a:schemeClr val="bg1"/>
                                    </a:glow>
                                  </a:effectLst>
                                </a:rPr>
                                <a:t>0.205</a:t>
                              </a:r>
                            </a:p>
                          </p:txBody>
                        </p:sp>
                        <p:sp>
                          <p:nvSpPr>
                            <p:cNvPr id="135" name="TextBox 134">
                              <a:extLst>
                                <a:ext uri="{FF2B5EF4-FFF2-40B4-BE49-F238E27FC236}">
                                  <a16:creationId xmlns:a16="http://schemas.microsoft.com/office/drawing/2014/main" id="{3E95076E-C2D0-4148-8632-71829F7A595E}"/>
                                </a:ext>
                              </a:extLst>
                            </p:cNvPr>
                            <p:cNvSpPr txBox="1"/>
                            <p:nvPr/>
                          </p:nvSpPr>
                          <p:spPr>
                            <a:xfrm>
                              <a:off x="7409539" y="3531017"/>
                              <a:ext cx="595035" cy="307777"/>
                            </a:xfrm>
                            <a:prstGeom prst="rect">
                              <a:avLst/>
                            </a:prstGeom>
                            <a:noFill/>
                          </p:spPr>
                          <p:txBody>
                            <a:bodyPr wrap="none" rtlCol="0">
                              <a:spAutoFit/>
                            </a:bodyPr>
                            <a:lstStyle/>
                            <a:p>
                              <a:r>
                                <a:rPr lang="en-US" sz="1400" dirty="0">
                                  <a:solidFill>
                                    <a:srgbClr val="ED7D31"/>
                                  </a:solidFill>
                                  <a:effectLst>
                                    <a:glow rad="63500">
                                      <a:schemeClr val="bg1"/>
                                    </a:glow>
                                  </a:effectLst>
                                </a:rPr>
                                <a:t>0.644</a:t>
                              </a:r>
                            </a:p>
                          </p:txBody>
                        </p:sp>
                        <p:sp>
                          <p:nvSpPr>
                            <p:cNvPr id="137" name="TextBox 136">
                              <a:extLst>
                                <a:ext uri="{FF2B5EF4-FFF2-40B4-BE49-F238E27FC236}">
                                  <a16:creationId xmlns:a16="http://schemas.microsoft.com/office/drawing/2014/main" id="{5B80D6AA-C608-44E4-B0C4-0852F319BC75}"/>
                                </a:ext>
                              </a:extLst>
                            </p:cNvPr>
                            <p:cNvSpPr txBox="1"/>
                            <p:nvPr/>
                          </p:nvSpPr>
                          <p:spPr>
                            <a:xfrm>
                              <a:off x="7543682" y="4068001"/>
                              <a:ext cx="595035" cy="307777"/>
                            </a:xfrm>
                            <a:prstGeom prst="rect">
                              <a:avLst/>
                            </a:prstGeom>
                            <a:noFill/>
                          </p:spPr>
                          <p:txBody>
                            <a:bodyPr wrap="none" rtlCol="0">
                              <a:spAutoFit/>
                            </a:bodyPr>
                            <a:lstStyle/>
                            <a:p>
                              <a:r>
                                <a:rPr lang="en-US" sz="1400" dirty="0">
                                  <a:solidFill>
                                    <a:srgbClr val="ED7D31"/>
                                  </a:solidFill>
                                  <a:effectLst>
                                    <a:glow rad="63500">
                                      <a:schemeClr val="bg1"/>
                                    </a:glow>
                                  </a:effectLst>
                                </a:rPr>
                                <a:t>0.829</a:t>
                              </a:r>
                            </a:p>
                          </p:txBody>
                        </p:sp>
                        <p:cxnSp>
                          <p:nvCxnSpPr>
                            <p:cNvPr id="139" name="Connector: Elbow 138">
                              <a:extLst>
                                <a:ext uri="{FF2B5EF4-FFF2-40B4-BE49-F238E27FC236}">
                                  <a16:creationId xmlns:a16="http://schemas.microsoft.com/office/drawing/2014/main" id="{8EC469E5-0C28-47CD-8BFB-4FB4918A886B}"/>
                                </a:ext>
                              </a:extLst>
                            </p:cNvPr>
                            <p:cNvCxnSpPr>
                              <a:cxnSpLocks/>
                            </p:cNvCxnSpPr>
                            <p:nvPr/>
                          </p:nvCxnSpPr>
                          <p:spPr>
                            <a:xfrm>
                              <a:off x="3806848" y="2791621"/>
                              <a:ext cx="665018" cy="548640"/>
                            </a:xfrm>
                            <a:prstGeom prst="bentConnector3">
                              <a:avLst>
                                <a:gd name="adj1" fmla="val 98750"/>
                              </a:avLst>
                            </a:prstGeom>
                            <a:ln w="44450">
                              <a:solidFill>
                                <a:srgbClr val="548235"/>
                              </a:solidFill>
                              <a:prstDash val="sysDot"/>
                              <a:tailEnd type="triangle"/>
                            </a:ln>
                            <a:effectLst>
                              <a:glow rad="53340">
                                <a:schemeClr val="bg1"/>
                              </a:glow>
                            </a:effectLst>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FC3FF67-F0D3-432B-9C0D-B381B25DDCED}"/>
                                </a:ext>
                              </a:extLst>
                            </p:cNvPr>
                            <p:cNvCxnSpPr>
                              <a:cxnSpLocks/>
                            </p:cNvCxnSpPr>
                            <p:nvPr/>
                          </p:nvCxnSpPr>
                          <p:spPr>
                            <a:xfrm flipH="1">
                              <a:off x="4360902" y="2550010"/>
                              <a:ext cx="207909" cy="164395"/>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041E0095-B4C6-4A1B-987E-5F47F5525505}"/>
                                </a:ext>
                              </a:extLst>
                            </p:cNvPr>
                            <p:cNvCxnSpPr>
                              <a:cxnSpLocks/>
                            </p:cNvCxnSpPr>
                            <p:nvPr/>
                          </p:nvCxnSpPr>
                          <p:spPr>
                            <a:xfrm>
                              <a:off x="4700465" y="2573102"/>
                              <a:ext cx="0" cy="5951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AD784963-F2E6-4DE3-8DA7-56992A1CBD02}"/>
                                </a:ext>
                              </a:extLst>
                            </p:cNvPr>
                            <p:cNvCxnSpPr>
                              <a:cxnSpLocks/>
                            </p:cNvCxnSpPr>
                            <p:nvPr/>
                          </p:nvCxnSpPr>
                          <p:spPr>
                            <a:xfrm flipH="1">
                              <a:off x="3341360" y="3142773"/>
                              <a:ext cx="721239" cy="348205"/>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5EE446D-D139-44D4-88E4-004EEEDE2EC5}"/>
                                </a:ext>
                              </a:extLst>
                            </p:cNvPr>
                            <p:cNvCxnSpPr>
                              <a:cxnSpLocks/>
                            </p:cNvCxnSpPr>
                            <p:nvPr/>
                          </p:nvCxnSpPr>
                          <p:spPr>
                            <a:xfrm>
                              <a:off x="4589389" y="3182277"/>
                              <a:ext cx="350785" cy="467089"/>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659BD3E5-544C-4734-8662-D993B795E1EE}"/>
                                </a:ext>
                              </a:extLst>
                            </p:cNvPr>
                            <p:cNvCxnSpPr>
                              <a:cxnSpLocks/>
                            </p:cNvCxnSpPr>
                            <p:nvPr/>
                          </p:nvCxnSpPr>
                          <p:spPr>
                            <a:xfrm flipH="1">
                              <a:off x="196125" y="2379564"/>
                              <a:ext cx="526816" cy="28726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75424ABB-799F-4FE0-9DCD-D5F4E1C87958}"/>
                                </a:ext>
                              </a:extLst>
                            </p:cNvPr>
                            <p:cNvCxnSpPr>
                              <a:cxnSpLocks/>
                            </p:cNvCxnSpPr>
                            <p:nvPr/>
                          </p:nvCxnSpPr>
                          <p:spPr>
                            <a:xfrm>
                              <a:off x="3350037" y="2390350"/>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D01CD181-88B0-456C-894D-9B82C318E6AA}"/>
                                </a:ext>
                              </a:extLst>
                            </p:cNvPr>
                            <p:cNvCxnSpPr>
                              <a:cxnSpLocks/>
                            </p:cNvCxnSpPr>
                            <p:nvPr/>
                          </p:nvCxnSpPr>
                          <p:spPr>
                            <a:xfrm>
                              <a:off x="2434028" y="2073401"/>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AEAC9DB7-2120-4790-9221-9B7B53225CBD}"/>
                                </a:ext>
                              </a:extLst>
                            </p:cNvPr>
                            <p:cNvCxnSpPr>
                              <a:cxnSpLocks/>
                            </p:cNvCxnSpPr>
                            <p:nvPr/>
                          </p:nvCxnSpPr>
                          <p:spPr>
                            <a:xfrm>
                              <a:off x="3278098" y="1878233"/>
                              <a:ext cx="0" cy="262149"/>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A2215D2D-BDBE-49DB-911B-28CA4D07B7F7}"/>
                                </a:ext>
                              </a:extLst>
                            </p:cNvPr>
                            <p:cNvCxnSpPr>
                              <a:cxnSpLocks/>
                            </p:cNvCxnSpPr>
                            <p:nvPr/>
                          </p:nvCxnSpPr>
                          <p:spPr>
                            <a:xfrm>
                              <a:off x="3469605" y="2029882"/>
                              <a:ext cx="0" cy="262149"/>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3E1B5B2-9C4D-48F4-A202-D5DE841D1C4F}"/>
                                </a:ext>
                              </a:extLst>
                            </p:cNvPr>
                            <p:cNvCxnSpPr>
                              <a:cxnSpLocks/>
                            </p:cNvCxnSpPr>
                            <p:nvPr/>
                          </p:nvCxnSpPr>
                          <p:spPr>
                            <a:xfrm>
                              <a:off x="3989756" y="2128201"/>
                              <a:ext cx="0" cy="262149"/>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C0E2FBC0-D300-4D4D-AE85-6D5F01C0BEBC}"/>
                                </a:ext>
                              </a:extLst>
                            </p:cNvPr>
                            <p:cNvCxnSpPr>
                              <a:cxnSpLocks/>
                            </p:cNvCxnSpPr>
                            <p:nvPr/>
                          </p:nvCxnSpPr>
                          <p:spPr>
                            <a:xfrm>
                              <a:off x="6357469" y="3904997"/>
                              <a:ext cx="0" cy="308568"/>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EA0F1958-F76D-4013-802E-AA451D6C1CEA}"/>
                                </a:ext>
                              </a:extLst>
                            </p:cNvPr>
                            <p:cNvCxnSpPr>
                              <a:cxnSpLocks/>
                            </p:cNvCxnSpPr>
                            <p:nvPr/>
                          </p:nvCxnSpPr>
                          <p:spPr>
                            <a:xfrm>
                              <a:off x="6736735" y="3191426"/>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2F9665B-2BD3-42F1-ACC7-CBF9AAA2C4CB}"/>
                                </a:ext>
                              </a:extLst>
                            </p:cNvPr>
                            <p:cNvCxnSpPr>
                              <a:cxnSpLocks/>
                            </p:cNvCxnSpPr>
                            <p:nvPr/>
                          </p:nvCxnSpPr>
                          <p:spPr>
                            <a:xfrm>
                              <a:off x="5791928" y="3530711"/>
                              <a:ext cx="563068" cy="18051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97357E51-BF7A-4E56-B1DA-BD2AEBBF394A}"/>
                                </a:ext>
                              </a:extLst>
                            </p:cNvPr>
                            <p:cNvCxnSpPr>
                              <a:cxnSpLocks/>
                            </p:cNvCxnSpPr>
                            <p:nvPr/>
                          </p:nvCxnSpPr>
                          <p:spPr>
                            <a:xfrm>
                              <a:off x="5439072" y="3323667"/>
                              <a:ext cx="0" cy="270215"/>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182" name="Rounded Rectangle 5">
                              <a:extLst>
                                <a:ext uri="{FF2B5EF4-FFF2-40B4-BE49-F238E27FC236}">
                                  <a16:creationId xmlns:a16="http://schemas.microsoft.com/office/drawing/2014/main" id="{F120A1CB-89C6-448B-913E-728FC6849C01}"/>
                                </a:ext>
                              </a:extLst>
                            </p:cNvPr>
                            <p:cNvSpPr/>
                            <p:nvPr/>
                          </p:nvSpPr>
                          <p:spPr>
                            <a:xfrm>
                              <a:off x="5703241" y="1393239"/>
                              <a:ext cx="2091056" cy="35679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Current PFOS Data</a:t>
                              </a:r>
                            </a:p>
                          </p:txBody>
                        </p:sp>
                        <p:cxnSp>
                          <p:nvCxnSpPr>
                            <p:cNvPr id="191" name="Straight Arrow Connector 190">
                              <a:extLst>
                                <a:ext uri="{FF2B5EF4-FFF2-40B4-BE49-F238E27FC236}">
                                  <a16:creationId xmlns:a16="http://schemas.microsoft.com/office/drawing/2014/main" id="{ACFE7789-3925-41C2-98A4-19C04F1A7998}"/>
                                </a:ext>
                              </a:extLst>
                            </p:cNvPr>
                            <p:cNvCxnSpPr>
                              <a:cxnSpLocks/>
                            </p:cNvCxnSpPr>
                            <p:nvPr/>
                          </p:nvCxnSpPr>
                          <p:spPr>
                            <a:xfrm flipH="1">
                              <a:off x="1417508" y="3912433"/>
                              <a:ext cx="980143" cy="366168"/>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821CAFA0-68F0-43D4-B546-2EDD613EB4CC}"/>
                                </a:ext>
                              </a:extLst>
                            </p:cNvPr>
                            <p:cNvSpPr txBox="1"/>
                            <p:nvPr/>
                          </p:nvSpPr>
                          <p:spPr>
                            <a:xfrm>
                              <a:off x="6959890" y="2583824"/>
                              <a:ext cx="974016" cy="261610"/>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100" b="1" dirty="0">
                                  <a:solidFill>
                                    <a:srgbClr val="C00000"/>
                                  </a:solidFill>
                                </a:rPr>
                                <a:t>Confluence</a:t>
                              </a:r>
                            </a:p>
                          </p:txBody>
                        </p:sp>
                        <p:cxnSp>
                          <p:nvCxnSpPr>
                            <p:cNvPr id="235" name="Connector: Elbow 234">
                              <a:extLst>
                                <a:ext uri="{FF2B5EF4-FFF2-40B4-BE49-F238E27FC236}">
                                  <a16:creationId xmlns:a16="http://schemas.microsoft.com/office/drawing/2014/main" id="{93155DD0-2A3F-43F1-80D5-F021D9887532}"/>
                                </a:ext>
                              </a:extLst>
                            </p:cNvPr>
                            <p:cNvCxnSpPr>
                              <a:cxnSpLocks/>
                            </p:cNvCxnSpPr>
                            <p:nvPr/>
                          </p:nvCxnSpPr>
                          <p:spPr>
                            <a:xfrm rot="16200000" flipH="1">
                              <a:off x="7371411" y="2986034"/>
                              <a:ext cx="610267" cy="235507"/>
                            </a:xfrm>
                            <a:prstGeom prst="bentConnector3">
                              <a:avLst>
                                <a:gd name="adj1" fmla="val 22686"/>
                              </a:avLst>
                            </a:prstGeom>
                            <a:ln w="15875">
                              <a:solidFill>
                                <a:srgbClr val="781616"/>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7EBEB3-E282-4E24-BB2F-108624A7F987}"/>
                                </a:ext>
                              </a:extLst>
                            </p:cNvPr>
                            <p:cNvCxnSpPr>
                              <a:cxnSpLocks/>
                            </p:cNvCxnSpPr>
                            <p:nvPr/>
                          </p:nvCxnSpPr>
                          <p:spPr>
                            <a:xfrm>
                              <a:off x="384123" y="3337224"/>
                              <a:ext cx="1051443" cy="0"/>
                            </a:xfrm>
                            <a:prstGeom prst="straightConnector1">
                              <a:avLst/>
                            </a:prstGeom>
                            <a:ln w="44450">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D3C8AE45-3174-4365-8681-BE6600912A79}"/>
                                </a:ext>
                              </a:extLst>
                            </p:cNvPr>
                            <p:cNvCxnSpPr>
                              <a:cxnSpLocks/>
                            </p:cNvCxnSpPr>
                            <p:nvPr/>
                          </p:nvCxnSpPr>
                          <p:spPr>
                            <a:xfrm>
                              <a:off x="1774001" y="2876919"/>
                              <a:ext cx="1051443" cy="0"/>
                            </a:xfrm>
                            <a:prstGeom prst="straightConnector1">
                              <a:avLst/>
                            </a:prstGeom>
                            <a:ln w="44450">
                              <a:solidFill>
                                <a:srgbClr val="548235"/>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0061EBC-41F2-47E4-8269-F05C02101FC4}"/>
                                </a:ext>
                              </a:extLst>
                            </p:cNvPr>
                            <p:cNvSpPr txBox="1"/>
                            <p:nvPr/>
                          </p:nvSpPr>
                          <p:spPr>
                            <a:xfrm>
                              <a:off x="3812519" y="4404906"/>
                              <a:ext cx="382843" cy="400110"/>
                            </a:xfrm>
                            <a:prstGeom prst="rect">
                              <a:avLst/>
                            </a:prstGeom>
                            <a:noFill/>
                            <a:effectLst/>
                          </p:spPr>
                          <p:txBody>
                            <a:bodyPr wrap="square" rtlCol="0">
                              <a:spAutoFit/>
                            </a:bodyPr>
                            <a:lstStyle/>
                            <a:p>
                              <a:r>
                                <a:rPr lang="en-US" sz="2000" b="1" dirty="0">
                                  <a:ln w="6350">
                                    <a:solidFill>
                                      <a:schemeClr val="bg2">
                                        <a:lumMod val="25000"/>
                                      </a:schemeClr>
                                    </a:solidFill>
                                  </a:ln>
                                  <a:solidFill>
                                    <a:srgbClr val="FFFF00"/>
                                  </a:solidFill>
                                  <a:effectLst>
                                    <a:glow rad="50800">
                                      <a:schemeClr val="tx1"/>
                                    </a:glow>
                                  </a:effectLst>
                                </a:rPr>
                                <a:t>?</a:t>
                              </a:r>
                              <a:endParaRPr lang="en-US" b="1" dirty="0">
                                <a:ln w="6350">
                                  <a:solidFill>
                                    <a:schemeClr val="bg2">
                                      <a:lumMod val="25000"/>
                                    </a:schemeClr>
                                  </a:solidFill>
                                </a:ln>
                                <a:solidFill>
                                  <a:srgbClr val="FFFF00"/>
                                </a:solidFill>
                                <a:effectLst>
                                  <a:glow rad="50800">
                                    <a:schemeClr val="tx1"/>
                                  </a:glow>
                                </a:effectLst>
                              </a:endParaRPr>
                            </a:p>
                          </p:txBody>
                        </p:sp>
                      </p:grpSp>
                      <p:sp>
                        <p:nvSpPr>
                          <p:cNvPr id="312" name="TextBox 311">
                            <a:extLst>
                              <a:ext uri="{FF2B5EF4-FFF2-40B4-BE49-F238E27FC236}">
                                <a16:creationId xmlns:a16="http://schemas.microsoft.com/office/drawing/2014/main" id="{22864E9C-2A5B-460E-873A-74BCCE718B6F}"/>
                              </a:ext>
                            </a:extLst>
                          </p:cNvPr>
                          <p:cNvSpPr txBox="1"/>
                          <p:nvPr/>
                        </p:nvSpPr>
                        <p:spPr>
                          <a:xfrm>
                            <a:off x="161494" y="5780350"/>
                            <a:ext cx="394660" cy="369332"/>
                          </a:xfrm>
                          <a:prstGeom prst="rect">
                            <a:avLst/>
                          </a:prstGeom>
                          <a:noFill/>
                        </p:spPr>
                        <p:txBody>
                          <a:bodyPr wrap="none" rtlCol="0">
                            <a:spAutoFit/>
                          </a:bodyPr>
                          <a:lstStyle/>
                          <a:p>
                            <a:r>
                              <a:rPr lang="en-US" b="1" dirty="0">
                                <a:ln>
                                  <a:solidFill>
                                    <a:schemeClr val="tx1"/>
                                  </a:solidFill>
                                </a:ln>
                                <a:solidFill>
                                  <a:schemeClr val="bg1"/>
                                </a:solidFill>
                              </a:rPr>
                              <a:t>W</a:t>
                            </a:r>
                          </a:p>
                        </p:txBody>
                      </p:sp>
                      <p:cxnSp>
                        <p:nvCxnSpPr>
                          <p:cNvPr id="134" name="Straight Arrow Connector 133">
                            <a:extLst>
                              <a:ext uri="{FF2B5EF4-FFF2-40B4-BE49-F238E27FC236}">
                                <a16:creationId xmlns:a16="http://schemas.microsoft.com/office/drawing/2014/main" id="{65707A14-F616-4B40-AE84-BB8967707644}"/>
                              </a:ext>
                            </a:extLst>
                          </p:cNvPr>
                          <p:cNvCxnSpPr>
                            <a:cxnSpLocks/>
                          </p:cNvCxnSpPr>
                          <p:nvPr/>
                        </p:nvCxnSpPr>
                        <p:spPr>
                          <a:xfrm>
                            <a:off x="6153114" y="4570254"/>
                            <a:ext cx="694465" cy="469524"/>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B2EC4008-D694-49DF-813B-CC448F5D0B72}"/>
                              </a:ext>
                            </a:extLst>
                          </p:cNvPr>
                          <p:cNvCxnSpPr>
                            <a:cxnSpLocks/>
                          </p:cNvCxnSpPr>
                          <p:nvPr/>
                        </p:nvCxnSpPr>
                        <p:spPr>
                          <a:xfrm flipH="1">
                            <a:off x="3682867" y="4570672"/>
                            <a:ext cx="583363" cy="523268"/>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5C8C7D66-919D-494F-8DCC-277C17839405}"/>
                            </a:ext>
                          </a:extLst>
                        </p:cNvPr>
                        <p:cNvSpPr txBox="1"/>
                        <p:nvPr/>
                      </p:nvSpPr>
                      <p:spPr>
                        <a:xfrm>
                          <a:off x="6324492" y="4328232"/>
                          <a:ext cx="382843" cy="400110"/>
                        </a:xfrm>
                        <a:prstGeom prst="rect">
                          <a:avLst/>
                        </a:prstGeom>
                        <a:noFill/>
                        <a:effectLst/>
                      </p:spPr>
                      <p:txBody>
                        <a:bodyPr wrap="square" rtlCol="0">
                          <a:spAutoFit/>
                        </a:bodyPr>
                        <a:lstStyle/>
                        <a:p>
                          <a:r>
                            <a:rPr lang="en-US" sz="2000" b="1" dirty="0">
                              <a:ln w="6350">
                                <a:solidFill>
                                  <a:schemeClr val="bg2">
                                    <a:lumMod val="25000"/>
                                  </a:schemeClr>
                                </a:solidFill>
                              </a:ln>
                              <a:solidFill>
                                <a:srgbClr val="FFFF00"/>
                              </a:solidFill>
                              <a:effectLst>
                                <a:glow rad="50800">
                                  <a:schemeClr val="tx1"/>
                                </a:glow>
                              </a:effectLst>
                            </a:rPr>
                            <a:t>?</a:t>
                          </a:r>
                          <a:endParaRPr lang="en-US" b="1" dirty="0">
                            <a:ln w="6350">
                              <a:solidFill>
                                <a:schemeClr val="bg2">
                                  <a:lumMod val="25000"/>
                                </a:schemeClr>
                              </a:solidFill>
                            </a:ln>
                            <a:solidFill>
                              <a:srgbClr val="FFFF00"/>
                            </a:solidFill>
                            <a:effectLst>
                              <a:glow rad="50800">
                                <a:schemeClr val="tx1"/>
                              </a:glow>
                            </a:effectLst>
                          </a:endParaRPr>
                        </a:p>
                      </p:txBody>
                    </p:sp>
                  </p:grpSp>
                  <p:sp>
                    <p:nvSpPr>
                      <p:cNvPr id="154" name="TextBox 153">
                        <a:extLst>
                          <a:ext uri="{FF2B5EF4-FFF2-40B4-BE49-F238E27FC236}">
                            <a16:creationId xmlns:a16="http://schemas.microsoft.com/office/drawing/2014/main" id="{DF67B37E-C53C-4078-953F-D63BEA90843F}"/>
                          </a:ext>
                        </a:extLst>
                      </p:cNvPr>
                      <p:cNvSpPr txBox="1"/>
                      <p:nvPr/>
                    </p:nvSpPr>
                    <p:spPr>
                      <a:xfrm>
                        <a:off x="7567152" y="5767796"/>
                        <a:ext cx="296876" cy="369332"/>
                      </a:xfrm>
                      <a:prstGeom prst="rect">
                        <a:avLst/>
                      </a:prstGeom>
                      <a:noFill/>
                    </p:spPr>
                    <p:txBody>
                      <a:bodyPr wrap="none" rtlCol="0">
                        <a:spAutoFit/>
                      </a:bodyPr>
                      <a:lstStyle/>
                      <a:p>
                        <a:r>
                          <a:rPr lang="en-US" b="1" dirty="0">
                            <a:ln>
                              <a:solidFill>
                                <a:schemeClr val="tx1"/>
                              </a:solidFill>
                            </a:ln>
                            <a:solidFill>
                              <a:schemeClr val="bg1"/>
                            </a:solidFill>
                          </a:rPr>
                          <a:t>E</a:t>
                        </a:r>
                      </a:p>
                    </p:txBody>
                  </p:sp>
                </p:grpSp>
                <p:sp>
                  <p:nvSpPr>
                    <p:cNvPr id="138" name="TextBox 137">
                      <a:extLst>
                        <a:ext uri="{FF2B5EF4-FFF2-40B4-BE49-F238E27FC236}">
                          <a16:creationId xmlns:a16="http://schemas.microsoft.com/office/drawing/2014/main" id="{59DF6A3A-555D-43E8-BF1E-1A3D387FD8BB}"/>
                        </a:ext>
                      </a:extLst>
                    </p:cNvPr>
                    <p:cNvSpPr txBox="1"/>
                    <p:nvPr/>
                  </p:nvSpPr>
                  <p:spPr>
                    <a:xfrm>
                      <a:off x="7303688" y="4906025"/>
                      <a:ext cx="595035" cy="307777"/>
                    </a:xfrm>
                    <a:prstGeom prst="rect">
                      <a:avLst/>
                    </a:prstGeom>
                    <a:noFill/>
                  </p:spPr>
                  <p:txBody>
                    <a:bodyPr wrap="none" rtlCol="0">
                      <a:spAutoFit/>
                    </a:bodyPr>
                    <a:lstStyle/>
                    <a:p>
                      <a:r>
                        <a:rPr lang="en-US" sz="1400" b="1" dirty="0">
                          <a:solidFill>
                            <a:srgbClr val="ED7D31"/>
                          </a:solidFill>
                          <a:effectLst>
                            <a:glow rad="63500">
                              <a:schemeClr val="bg1"/>
                            </a:glow>
                          </a:effectLst>
                        </a:rPr>
                        <a:t>0.115</a:t>
                      </a:r>
                    </a:p>
                  </p:txBody>
                </p:sp>
              </p:grpSp>
              <p:sp>
                <p:nvSpPr>
                  <p:cNvPr id="238" name="TextBox 237">
                    <a:extLst>
                      <a:ext uri="{FF2B5EF4-FFF2-40B4-BE49-F238E27FC236}">
                        <a16:creationId xmlns:a16="http://schemas.microsoft.com/office/drawing/2014/main" id="{2CAEE8C4-464B-4480-911F-E62EBFD9376D}"/>
                      </a:ext>
                    </a:extLst>
                  </p:cNvPr>
                  <p:cNvSpPr txBox="1"/>
                  <p:nvPr/>
                </p:nvSpPr>
                <p:spPr>
                  <a:xfrm>
                    <a:off x="4416277" y="5664406"/>
                    <a:ext cx="620158" cy="307777"/>
                  </a:xfrm>
                  <a:prstGeom prst="rect">
                    <a:avLst/>
                  </a:prstGeom>
                  <a:noFill/>
                </p:spPr>
                <p:txBody>
                  <a:bodyPr wrap="square" rtlCol="0">
                    <a:spAutoFit/>
                  </a:bodyPr>
                  <a:lstStyle/>
                  <a:p>
                    <a:r>
                      <a:rPr lang="en-US" sz="1400" b="1" dirty="0">
                        <a:solidFill>
                          <a:srgbClr val="ED7D31"/>
                        </a:solidFill>
                        <a:effectLst>
                          <a:glow rad="63500">
                            <a:schemeClr val="bg1"/>
                          </a:glow>
                        </a:effectLst>
                      </a:rPr>
                      <a:t>*0.11</a:t>
                    </a:r>
                  </a:p>
                </p:txBody>
              </p:sp>
              <p:sp>
                <p:nvSpPr>
                  <p:cNvPr id="240" name="Oval 239">
                    <a:extLst>
                      <a:ext uri="{FF2B5EF4-FFF2-40B4-BE49-F238E27FC236}">
                        <a16:creationId xmlns:a16="http://schemas.microsoft.com/office/drawing/2014/main" id="{6C6F239E-DE60-47D0-8C73-9532F1316EA0}"/>
                      </a:ext>
                    </a:extLst>
                  </p:cNvPr>
                  <p:cNvSpPr/>
                  <p:nvPr/>
                </p:nvSpPr>
                <p:spPr>
                  <a:xfrm>
                    <a:off x="5022341" y="5797326"/>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321" name="Oval 320">
                    <a:extLst>
                      <a:ext uri="{FF2B5EF4-FFF2-40B4-BE49-F238E27FC236}">
                        <a16:creationId xmlns:a16="http://schemas.microsoft.com/office/drawing/2014/main" id="{B6C04270-2D65-4F64-B530-F20E67DF745D}"/>
                      </a:ext>
                    </a:extLst>
                  </p:cNvPr>
                  <p:cNvSpPr/>
                  <p:nvPr/>
                </p:nvSpPr>
                <p:spPr>
                  <a:xfrm>
                    <a:off x="4779103" y="2593053"/>
                    <a:ext cx="704088" cy="70408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1" name="Straight Arrow Connector 240">
                    <a:extLst>
                      <a:ext uri="{FF2B5EF4-FFF2-40B4-BE49-F238E27FC236}">
                        <a16:creationId xmlns:a16="http://schemas.microsoft.com/office/drawing/2014/main" id="{2C07D91B-D1D9-446D-B692-608079B30358}"/>
                      </a:ext>
                    </a:extLst>
                  </p:cNvPr>
                  <p:cNvCxnSpPr>
                    <a:cxnSpLocks/>
                  </p:cNvCxnSpPr>
                  <p:nvPr/>
                </p:nvCxnSpPr>
                <p:spPr>
                  <a:xfrm>
                    <a:off x="4875333" y="2566655"/>
                    <a:ext cx="162728" cy="1793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322" name="TextBox 321">
                    <a:extLst>
                      <a:ext uri="{FF2B5EF4-FFF2-40B4-BE49-F238E27FC236}">
                        <a16:creationId xmlns:a16="http://schemas.microsoft.com/office/drawing/2014/main" id="{4372E64D-53BD-48E0-88C9-EED9F7602557}"/>
                      </a:ext>
                    </a:extLst>
                  </p:cNvPr>
                  <p:cNvSpPr txBox="1"/>
                  <p:nvPr/>
                </p:nvSpPr>
                <p:spPr>
                  <a:xfrm>
                    <a:off x="4885680" y="2769080"/>
                    <a:ext cx="511622" cy="312397"/>
                  </a:xfrm>
                  <a:prstGeom prst="rect">
                    <a:avLst/>
                  </a:prstGeom>
                  <a:noFill/>
                </p:spPr>
                <p:txBody>
                  <a:bodyPr wrap="none" rtlCol="0">
                    <a:spAutoFit/>
                  </a:bodyPr>
                  <a:lstStyle/>
                  <a:p>
                    <a:r>
                      <a:rPr lang="en-US" sz="1400" b="1" dirty="0">
                        <a:solidFill>
                          <a:srgbClr val="ED7D31"/>
                        </a:solidFill>
                        <a:effectLst>
                          <a:glow rad="63500">
                            <a:schemeClr val="bg1"/>
                          </a:glow>
                        </a:effectLst>
                      </a:rPr>
                      <a:t>1.23</a:t>
                    </a:r>
                  </a:p>
                </p:txBody>
              </p:sp>
              <p:sp>
                <p:nvSpPr>
                  <p:cNvPr id="323" name="Oval 322">
                    <a:extLst>
                      <a:ext uri="{FF2B5EF4-FFF2-40B4-BE49-F238E27FC236}">
                        <a16:creationId xmlns:a16="http://schemas.microsoft.com/office/drawing/2014/main" id="{F2D09581-9EE8-4038-85F8-D6CC0B44FAD1}"/>
                      </a:ext>
                    </a:extLst>
                  </p:cNvPr>
                  <p:cNvSpPr/>
                  <p:nvPr/>
                </p:nvSpPr>
                <p:spPr>
                  <a:xfrm>
                    <a:off x="4398515" y="3643008"/>
                    <a:ext cx="1408176" cy="1408176"/>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ED7D31"/>
                        </a:solidFill>
                        <a:effectLst>
                          <a:glow rad="63500">
                            <a:schemeClr val="bg1"/>
                          </a:glow>
                        </a:effectLst>
                      </a:rPr>
                      <a:t>2.46</a:t>
                    </a:r>
                    <a:endParaRPr lang="en-US" b="1" dirty="0">
                      <a:solidFill>
                        <a:srgbClr val="ED7D31"/>
                      </a:solidFill>
                      <a:effectLst>
                        <a:glow rad="63500">
                          <a:schemeClr val="bg1"/>
                        </a:glow>
                      </a:effectLst>
                    </a:endParaRPr>
                  </a:p>
                </p:txBody>
              </p:sp>
              <p:sp>
                <p:nvSpPr>
                  <p:cNvPr id="324" name="Oval 323">
                    <a:extLst>
                      <a:ext uri="{FF2B5EF4-FFF2-40B4-BE49-F238E27FC236}">
                        <a16:creationId xmlns:a16="http://schemas.microsoft.com/office/drawing/2014/main" id="{C94DBB35-0E9D-4BFD-A6FC-70C30FE626C8}"/>
                      </a:ext>
                    </a:extLst>
                  </p:cNvPr>
                  <p:cNvSpPr/>
                  <p:nvPr/>
                </p:nvSpPr>
                <p:spPr>
                  <a:xfrm>
                    <a:off x="7645116" y="5425667"/>
                    <a:ext cx="246888" cy="24688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325" name="TextBox 324">
                    <a:extLst>
                      <a:ext uri="{FF2B5EF4-FFF2-40B4-BE49-F238E27FC236}">
                        <a16:creationId xmlns:a16="http://schemas.microsoft.com/office/drawing/2014/main" id="{797B0C80-3A95-4E0C-A73B-DA6EE7CF3929}"/>
                      </a:ext>
                    </a:extLst>
                  </p:cNvPr>
                  <p:cNvSpPr txBox="1"/>
                  <p:nvPr/>
                </p:nvSpPr>
                <p:spPr>
                  <a:xfrm>
                    <a:off x="7027730" y="5424398"/>
                    <a:ext cx="688009" cy="307777"/>
                  </a:xfrm>
                  <a:prstGeom prst="rect">
                    <a:avLst/>
                  </a:prstGeom>
                  <a:noFill/>
                </p:spPr>
                <p:txBody>
                  <a:bodyPr wrap="none" rtlCol="0">
                    <a:spAutoFit/>
                  </a:bodyPr>
                  <a:lstStyle/>
                  <a:p>
                    <a:r>
                      <a:rPr lang="en-US" sz="1400" b="1" dirty="0">
                        <a:solidFill>
                          <a:srgbClr val="ED7D31"/>
                        </a:solidFill>
                        <a:effectLst>
                          <a:glow rad="63500">
                            <a:schemeClr val="bg1"/>
                          </a:glow>
                        </a:effectLst>
                      </a:rPr>
                      <a:t>*0.438</a:t>
                    </a:r>
                  </a:p>
                </p:txBody>
              </p:sp>
            </p:grpSp>
            <p:sp>
              <p:nvSpPr>
                <p:cNvPr id="157" name="Oval 156">
                  <a:extLst>
                    <a:ext uri="{FF2B5EF4-FFF2-40B4-BE49-F238E27FC236}">
                      <a16:creationId xmlns:a16="http://schemas.microsoft.com/office/drawing/2014/main" id="{9B972664-8CE9-470B-BB77-67AE417E94E8}"/>
                    </a:ext>
                  </a:extLst>
                </p:cNvPr>
                <p:cNvSpPr/>
                <p:nvPr/>
              </p:nvSpPr>
              <p:spPr>
                <a:xfrm>
                  <a:off x="2736179" y="5497302"/>
                  <a:ext cx="246888" cy="24688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159" name="TextBox 158">
                  <a:extLst>
                    <a:ext uri="{FF2B5EF4-FFF2-40B4-BE49-F238E27FC236}">
                      <a16:creationId xmlns:a16="http://schemas.microsoft.com/office/drawing/2014/main" id="{B80C7C09-C219-4B22-ABAC-91D626576A15}"/>
                    </a:ext>
                  </a:extLst>
                </p:cNvPr>
                <p:cNvSpPr txBox="1"/>
                <p:nvPr/>
              </p:nvSpPr>
              <p:spPr>
                <a:xfrm>
                  <a:off x="2128763" y="5469439"/>
                  <a:ext cx="614398" cy="307777"/>
                </a:xfrm>
                <a:prstGeom prst="rect">
                  <a:avLst/>
                </a:prstGeom>
                <a:noFill/>
              </p:spPr>
              <p:txBody>
                <a:bodyPr wrap="square" rtlCol="0">
                  <a:spAutoFit/>
                </a:bodyPr>
                <a:lstStyle/>
                <a:p>
                  <a:r>
                    <a:rPr lang="en-US" sz="1400" b="1" dirty="0">
                      <a:solidFill>
                        <a:srgbClr val="ED7D31"/>
                      </a:solidFill>
                      <a:effectLst>
                        <a:glow rad="63500">
                          <a:schemeClr val="bg1"/>
                        </a:glow>
                      </a:effectLst>
                    </a:rPr>
                    <a:t>*0.43</a:t>
                  </a:r>
                </a:p>
              </p:txBody>
            </p:sp>
            <p:sp>
              <p:nvSpPr>
                <p:cNvPr id="142" name="TextBox 141">
                  <a:extLst>
                    <a:ext uri="{FF2B5EF4-FFF2-40B4-BE49-F238E27FC236}">
                      <a16:creationId xmlns:a16="http://schemas.microsoft.com/office/drawing/2014/main" id="{5C0C18D7-F1FC-468A-937E-ACD2C124DCD8}"/>
                    </a:ext>
                  </a:extLst>
                </p:cNvPr>
                <p:cNvSpPr txBox="1"/>
                <p:nvPr/>
              </p:nvSpPr>
              <p:spPr>
                <a:xfrm>
                  <a:off x="4791780" y="1844471"/>
                  <a:ext cx="907327" cy="415498"/>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BS14</a:t>
                  </a:r>
                </a:p>
                <a:p>
                  <a:pPr algn="ctr"/>
                  <a:r>
                    <a:rPr lang="en-US" sz="1050" dirty="0">
                      <a:solidFill>
                        <a:srgbClr val="C00000"/>
                      </a:solidFill>
                    </a:rPr>
                    <a:t>(Post-IAWC)</a:t>
                  </a:r>
                </a:p>
              </p:txBody>
            </p:sp>
            <p:sp>
              <p:nvSpPr>
                <p:cNvPr id="152" name="TextBox 151">
                  <a:extLst>
                    <a:ext uri="{FF2B5EF4-FFF2-40B4-BE49-F238E27FC236}">
                      <a16:creationId xmlns:a16="http://schemas.microsoft.com/office/drawing/2014/main" id="{1CD3D6DA-44D8-49CB-985D-3ADE4267735C}"/>
                    </a:ext>
                  </a:extLst>
                </p:cNvPr>
                <p:cNvSpPr txBox="1"/>
                <p:nvPr/>
              </p:nvSpPr>
              <p:spPr>
                <a:xfrm>
                  <a:off x="3224284" y="1457578"/>
                  <a:ext cx="858070" cy="415498"/>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BS14</a:t>
                  </a:r>
                </a:p>
                <a:p>
                  <a:pPr algn="ctr"/>
                  <a:r>
                    <a:rPr lang="en-US" sz="1050" dirty="0">
                      <a:solidFill>
                        <a:srgbClr val="C00000"/>
                      </a:solidFill>
                    </a:rPr>
                    <a:t>(Pre-IAWC)</a:t>
                  </a:r>
                </a:p>
              </p:txBody>
            </p:sp>
            <p:sp>
              <p:nvSpPr>
                <p:cNvPr id="164" name="TextBox 163">
                  <a:extLst>
                    <a:ext uri="{FF2B5EF4-FFF2-40B4-BE49-F238E27FC236}">
                      <a16:creationId xmlns:a16="http://schemas.microsoft.com/office/drawing/2014/main" id="{55CABC37-72DD-4CCB-B85C-D0DE905D17C0}"/>
                    </a:ext>
                  </a:extLst>
                </p:cNvPr>
                <p:cNvSpPr txBox="1"/>
                <p:nvPr/>
              </p:nvSpPr>
              <p:spPr>
                <a:xfrm>
                  <a:off x="2601339" y="1497287"/>
                  <a:ext cx="694945" cy="253916"/>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a:t>
                  </a:r>
                </a:p>
              </p:txBody>
            </p:sp>
            <p:sp>
              <p:nvSpPr>
                <p:cNvPr id="168" name="TextBox 167">
                  <a:extLst>
                    <a:ext uri="{FF2B5EF4-FFF2-40B4-BE49-F238E27FC236}">
                      <a16:creationId xmlns:a16="http://schemas.microsoft.com/office/drawing/2014/main" id="{A7ACBE2C-22BB-4E1C-BA6D-B99AA13B9266}"/>
                    </a:ext>
                  </a:extLst>
                </p:cNvPr>
                <p:cNvSpPr txBox="1"/>
                <p:nvPr/>
              </p:nvSpPr>
              <p:spPr>
                <a:xfrm>
                  <a:off x="7166115" y="2466326"/>
                  <a:ext cx="739635" cy="253916"/>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BS2</a:t>
                  </a:r>
                </a:p>
              </p:txBody>
            </p:sp>
          </p:grpSp>
        </p:grpSp>
        <p:sp>
          <p:nvSpPr>
            <p:cNvPr id="181" name="TextBox 180">
              <a:extLst>
                <a:ext uri="{FF2B5EF4-FFF2-40B4-BE49-F238E27FC236}">
                  <a16:creationId xmlns:a16="http://schemas.microsoft.com/office/drawing/2014/main" id="{D7BD9FD3-C9F0-439D-B8D4-552B0FB16488}"/>
                </a:ext>
              </a:extLst>
            </p:cNvPr>
            <p:cNvSpPr txBox="1"/>
            <p:nvPr/>
          </p:nvSpPr>
          <p:spPr>
            <a:xfrm>
              <a:off x="5821910" y="4440586"/>
              <a:ext cx="379287" cy="394193"/>
            </a:xfrm>
            <a:prstGeom prst="rect">
              <a:avLst/>
            </a:prstGeom>
            <a:noFill/>
            <a:effectLst/>
          </p:spPr>
          <p:txBody>
            <a:bodyPr wrap="square" rtlCol="0">
              <a:spAutoFit/>
            </a:bodyPr>
            <a:lstStyle/>
            <a:p>
              <a:r>
                <a:rPr lang="en-US" sz="2000" b="1" dirty="0">
                  <a:ln w="6350">
                    <a:solidFill>
                      <a:schemeClr val="bg2">
                        <a:lumMod val="25000"/>
                      </a:schemeClr>
                    </a:solidFill>
                  </a:ln>
                  <a:solidFill>
                    <a:srgbClr val="FFFF00"/>
                  </a:solidFill>
                  <a:effectLst>
                    <a:glow rad="50800">
                      <a:schemeClr val="tx1"/>
                    </a:glow>
                  </a:effectLst>
                </a:rPr>
                <a:t>?</a:t>
              </a:r>
              <a:endParaRPr lang="en-US" b="1" dirty="0">
                <a:ln w="6350">
                  <a:solidFill>
                    <a:schemeClr val="bg2">
                      <a:lumMod val="25000"/>
                    </a:schemeClr>
                  </a:solidFill>
                </a:ln>
                <a:solidFill>
                  <a:srgbClr val="FFFF00"/>
                </a:solidFill>
                <a:effectLst>
                  <a:glow rad="50800">
                    <a:schemeClr val="tx1"/>
                  </a:glow>
                </a:effectLst>
              </a:endParaRPr>
            </a:p>
          </p:txBody>
        </p:sp>
        <p:sp>
          <p:nvSpPr>
            <p:cNvPr id="183" name="TextBox 182">
              <a:extLst>
                <a:ext uri="{FF2B5EF4-FFF2-40B4-BE49-F238E27FC236}">
                  <a16:creationId xmlns:a16="http://schemas.microsoft.com/office/drawing/2014/main" id="{E2D72E00-6D87-4FF2-98CC-5634A32879F7}"/>
                </a:ext>
              </a:extLst>
            </p:cNvPr>
            <p:cNvSpPr txBox="1"/>
            <p:nvPr/>
          </p:nvSpPr>
          <p:spPr>
            <a:xfrm>
              <a:off x="6851212" y="4195729"/>
              <a:ext cx="379287" cy="394193"/>
            </a:xfrm>
            <a:prstGeom prst="rect">
              <a:avLst/>
            </a:prstGeom>
            <a:noFill/>
            <a:effectLst/>
          </p:spPr>
          <p:txBody>
            <a:bodyPr wrap="square" rtlCol="0">
              <a:spAutoFit/>
            </a:bodyPr>
            <a:lstStyle/>
            <a:p>
              <a:r>
                <a:rPr lang="en-US" sz="2000" b="1" dirty="0">
                  <a:ln w="6350">
                    <a:solidFill>
                      <a:schemeClr val="bg2">
                        <a:lumMod val="25000"/>
                      </a:schemeClr>
                    </a:solidFill>
                  </a:ln>
                  <a:solidFill>
                    <a:srgbClr val="FFFF00"/>
                  </a:solidFill>
                  <a:effectLst>
                    <a:glow rad="50800">
                      <a:schemeClr val="tx1"/>
                    </a:glow>
                  </a:effectLst>
                </a:rPr>
                <a:t>?</a:t>
              </a:r>
              <a:endParaRPr lang="en-US" b="1" dirty="0">
                <a:ln w="6350">
                  <a:solidFill>
                    <a:schemeClr val="bg2">
                      <a:lumMod val="25000"/>
                    </a:schemeClr>
                  </a:solidFill>
                </a:ln>
                <a:solidFill>
                  <a:srgbClr val="FFFF00"/>
                </a:solidFill>
                <a:effectLst>
                  <a:glow rad="50800">
                    <a:schemeClr val="tx1"/>
                  </a:glow>
                </a:effectLst>
              </a:endParaRPr>
            </a:p>
          </p:txBody>
        </p:sp>
        <p:cxnSp>
          <p:nvCxnSpPr>
            <p:cNvPr id="185" name="Straight Arrow Connector 184">
              <a:extLst>
                <a:ext uri="{FF2B5EF4-FFF2-40B4-BE49-F238E27FC236}">
                  <a16:creationId xmlns:a16="http://schemas.microsoft.com/office/drawing/2014/main" id="{0B1A1187-9007-42FB-A8D8-E80934147627}"/>
                </a:ext>
              </a:extLst>
            </p:cNvPr>
            <p:cNvCxnSpPr>
              <a:cxnSpLocks/>
            </p:cNvCxnSpPr>
            <p:nvPr/>
          </p:nvCxnSpPr>
          <p:spPr>
            <a:xfrm>
              <a:off x="6581824" y="3487331"/>
              <a:ext cx="557838" cy="177845"/>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63C8F5B7-4569-4C85-AE94-5A170DD69BC5}"/>
                </a:ext>
              </a:extLst>
            </p:cNvPr>
            <p:cNvCxnSpPr>
              <a:cxnSpLocks/>
            </p:cNvCxnSpPr>
            <p:nvPr/>
          </p:nvCxnSpPr>
          <p:spPr>
            <a:xfrm>
              <a:off x="7321077" y="4031151"/>
              <a:ext cx="0" cy="304004"/>
            </a:xfrm>
            <a:prstGeom prst="straightConnector1">
              <a:avLst/>
            </a:prstGeom>
            <a:ln w="34925">
              <a:solidFill>
                <a:schemeClr val="accent1">
                  <a:lumMod val="50000"/>
                </a:schemeClr>
              </a:solidFill>
              <a:prstDash val="sysDot"/>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grpSp>
      <p:sp>
        <p:nvSpPr>
          <p:cNvPr id="133" name="TextBox 132">
            <a:extLst>
              <a:ext uri="{FF2B5EF4-FFF2-40B4-BE49-F238E27FC236}">
                <a16:creationId xmlns:a16="http://schemas.microsoft.com/office/drawing/2014/main" id="{19F615AA-E691-46D9-AD5F-8EE1AF09E4A3}"/>
              </a:ext>
            </a:extLst>
          </p:cNvPr>
          <p:cNvSpPr txBox="1"/>
          <p:nvPr/>
        </p:nvSpPr>
        <p:spPr>
          <a:xfrm>
            <a:off x="1776547" y="2258976"/>
            <a:ext cx="803361"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Decorah</a:t>
            </a:r>
          </a:p>
        </p:txBody>
      </p:sp>
      <p:sp>
        <p:nvSpPr>
          <p:cNvPr id="155" name="TextBox 154">
            <a:extLst>
              <a:ext uri="{FF2B5EF4-FFF2-40B4-BE49-F238E27FC236}">
                <a16:creationId xmlns:a16="http://schemas.microsoft.com/office/drawing/2014/main" id="{9A957D8C-851F-49C6-8FDC-C605850697B2}"/>
              </a:ext>
            </a:extLst>
          </p:cNvPr>
          <p:cNvSpPr txBox="1"/>
          <p:nvPr/>
        </p:nvSpPr>
        <p:spPr>
          <a:xfrm>
            <a:off x="1314730" y="2755205"/>
            <a:ext cx="1749069"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Platteville-Glenwood</a:t>
            </a:r>
          </a:p>
        </p:txBody>
      </p:sp>
      <p:sp>
        <p:nvSpPr>
          <p:cNvPr id="180" name="TextBox 179">
            <a:extLst>
              <a:ext uri="{FF2B5EF4-FFF2-40B4-BE49-F238E27FC236}">
                <a16:creationId xmlns:a16="http://schemas.microsoft.com/office/drawing/2014/main" id="{A133C9E3-248A-4314-984A-09D9FD190050}"/>
              </a:ext>
            </a:extLst>
          </p:cNvPr>
          <p:cNvSpPr txBox="1"/>
          <p:nvPr/>
        </p:nvSpPr>
        <p:spPr>
          <a:xfrm>
            <a:off x="3479769" y="3659352"/>
            <a:ext cx="768287"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St Peter</a:t>
            </a:r>
          </a:p>
        </p:txBody>
      </p:sp>
      <p:sp>
        <p:nvSpPr>
          <p:cNvPr id="194" name="TextBox 193">
            <a:extLst>
              <a:ext uri="{FF2B5EF4-FFF2-40B4-BE49-F238E27FC236}">
                <a16:creationId xmlns:a16="http://schemas.microsoft.com/office/drawing/2014/main" id="{9EAADA85-E293-405F-ABB5-8E65D10D472F}"/>
              </a:ext>
            </a:extLst>
          </p:cNvPr>
          <p:cNvSpPr txBox="1"/>
          <p:nvPr/>
        </p:nvSpPr>
        <p:spPr>
          <a:xfrm>
            <a:off x="1351131" y="1618214"/>
            <a:ext cx="1039195"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Quaternary</a:t>
            </a:r>
          </a:p>
        </p:txBody>
      </p:sp>
      <p:sp>
        <p:nvSpPr>
          <p:cNvPr id="196" name="TextBox 195">
            <a:extLst>
              <a:ext uri="{FF2B5EF4-FFF2-40B4-BE49-F238E27FC236}">
                <a16:creationId xmlns:a16="http://schemas.microsoft.com/office/drawing/2014/main" id="{DC813C88-869F-4598-8711-3A08DDB3C4A9}"/>
              </a:ext>
            </a:extLst>
          </p:cNvPr>
          <p:cNvSpPr txBox="1"/>
          <p:nvPr/>
        </p:nvSpPr>
        <p:spPr>
          <a:xfrm>
            <a:off x="5936149" y="3043816"/>
            <a:ext cx="1039195"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Quaternary</a:t>
            </a:r>
          </a:p>
        </p:txBody>
      </p:sp>
      <p:sp>
        <p:nvSpPr>
          <p:cNvPr id="197" name="TextBox 196">
            <a:extLst>
              <a:ext uri="{FF2B5EF4-FFF2-40B4-BE49-F238E27FC236}">
                <a16:creationId xmlns:a16="http://schemas.microsoft.com/office/drawing/2014/main" id="{91106117-97A7-4D27-B613-E102EAE26616}"/>
              </a:ext>
            </a:extLst>
          </p:cNvPr>
          <p:cNvSpPr txBox="1"/>
          <p:nvPr/>
        </p:nvSpPr>
        <p:spPr>
          <a:xfrm>
            <a:off x="5784819" y="5316702"/>
            <a:ext cx="959878" cy="323165"/>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500" b="1" dirty="0"/>
              <a:t>Shakopee</a:t>
            </a:r>
            <a:endParaRPr lang="en-US" sz="1500" b="1" dirty="0">
              <a:effectLst/>
            </a:endParaRPr>
          </a:p>
        </p:txBody>
      </p:sp>
      <p:sp>
        <p:nvSpPr>
          <p:cNvPr id="179" name="Rounded Rectangle 5">
            <a:extLst>
              <a:ext uri="{FF2B5EF4-FFF2-40B4-BE49-F238E27FC236}">
                <a16:creationId xmlns:a16="http://schemas.microsoft.com/office/drawing/2014/main" id="{830C9F89-9FFF-4910-BCA9-D81928F2EE3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98" name="Rectangle 197">
            <a:extLst>
              <a:ext uri="{FF2B5EF4-FFF2-40B4-BE49-F238E27FC236}">
                <a16:creationId xmlns:a16="http://schemas.microsoft.com/office/drawing/2014/main" id="{A8418BC7-EFBE-400E-9AEE-E56CB812A0F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25058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CA37117E-14CF-48F3-A762-3F82A1F22613}"/>
              </a:ext>
            </a:extLst>
          </p:cNvPr>
          <p:cNvPicPr>
            <a:picLocks noChangeAspect="1"/>
          </p:cNvPicPr>
          <p:nvPr/>
        </p:nvPicPr>
        <p:blipFill rotWithShape="1">
          <a:blip r:embed="rId2"/>
          <a:srcRect l="25000" t="3878" r="448" b="3593"/>
          <a:stretch/>
        </p:blipFill>
        <p:spPr>
          <a:xfrm>
            <a:off x="76299" y="1074802"/>
            <a:ext cx="6246905" cy="5669834"/>
          </a:xfrm>
          <a:prstGeom prst="rect">
            <a:avLst/>
          </a:prstGeom>
          <a:ln w="19050">
            <a:solidFill>
              <a:schemeClr val="bg2">
                <a:lumMod val="25000"/>
              </a:schemeClr>
            </a:solidFill>
          </a:ln>
        </p:spPr>
      </p:pic>
      <p:sp>
        <p:nvSpPr>
          <p:cNvPr id="162" name="TextBox 161">
            <a:extLst>
              <a:ext uri="{FF2B5EF4-FFF2-40B4-BE49-F238E27FC236}">
                <a16:creationId xmlns:a16="http://schemas.microsoft.com/office/drawing/2014/main" id="{D481BB98-AB4C-4FA4-BC27-7BCFF9F01356}"/>
              </a:ext>
            </a:extLst>
          </p:cNvPr>
          <p:cNvSpPr txBox="1"/>
          <p:nvPr/>
        </p:nvSpPr>
        <p:spPr>
          <a:xfrm>
            <a:off x="6416357" y="3295509"/>
            <a:ext cx="5622343" cy="1934025"/>
          </a:xfrm>
          <a:prstGeom prst="rect">
            <a:avLst/>
          </a:prstGeom>
          <a:solidFill>
            <a:schemeClr val="bg1"/>
          </a:solidFill>
          <a:ln w="34925">
            <a:solidFill>
              <a:srgbClr val="00B0F0"/>
            </a:solidFill>
          </a:ln>
        </p:spPr>
        <p:txBody>
          <a:bodyPr wrap="square" rtlCol="0" anchor="ctr" anchorCtr="0">
            <a:noAutofit/>
          </a:bodyPr>
          <a:lstStyle/>
          <a:p>
            <a:pPr algn="ctr"/>
            <a:r>
              <a:rPr lang="en-US" sz="1200" b="1" dirty="0">
                <a:solidFill>
                  <a:srgbClr val="00B0F0"/>
                </a:solidFill>
                <a:latin typeface="Arial" panose="020B0604020202020204" pitchFamily="34" charset="0"/>
                <a:cs typeface="Arial" panose="020B0604020202020204" pitchFamily="34" charset="0"/>
              </a:rPr>
              <a:t>Historic Post-IWAC St Peter Migration Path</a:t>
            </a:r>
            <a:endParaRPr lang="en-US" sz="1200" dirty="0">
              <a:latin typeface="Arial" panose="020B0604020202020204" pitchFamily="34" charset="0"/>
              <a:cs typeface="Arial" panose="020B0604020202020204" pitchFamily="34" charset="0"/>
            </a:endParaRPr>
          </a:p>
          <a:p>
            <a:pPr algn="ctr"/>
            <a:endParaRPr lang="en-US" sz="6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Historical groundwater data from abandoned wells (provided by MDH) show similar concentrations of PFOS were detected in St Peter and Shakopee wells to the east and southeast in 2006. This suggests that PFAS impacts, at least historically, moved vertically from the St Peter Aquifer into the Shakopee Aquifer. The lack of PFAS impacts in the Shakopee Aquifer at BS2 and BS14 suggests that PFAS impacts in the St Peter Aquifer at BS2 and BS14 are not currently migrating downward. A possible cause for this historic downward migration may be poor well construction or wells constructed through multiple aquifers.  It is not yet understood how the impacts in the St Peter Aquifer currently move.</a:t>
            </a:r>
            <a:endParaRPr lang="en-US" sz="1000" dirty="0">
              <a:latin typeface="Arial" panose="020B0604020202020204" pitchFamily="34" charset="0"/>
              <a:cs typeface="Arial" panose="020B0604020202020204" pitchFamily="34" charset="0"/>
            </a:endParaRPr>
          </a:p>
        </p:txBody>
      </p:sp>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7812" y="733859"/>
            <a:ext cx="12091385" cy="6072403"/>
            <a:chOff x="482445"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82445"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82445"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a:defRPr/>
              </a:pPr>
              <a:r>
                <a:rPr lang="en-US" sz="1400" b="1" dirty="0">
                  <a:solidFill>
                    <a:schemeClr val="bg1"/>
                  </a:solidFill>
                  <a:latin typeface="Arial" panose="020B0604020202020204" pitchFamily="34" charset="0"/>
                  <a:cs typeface="Arial" panose="020B0604020202020204" pitchFamily="34" charset="0"/>
                </a:rPr>
                <a:t>Historic and Current Groundwater Results</a:t>
              </a:r>
            </a:p>
          </p:txBody>
        </p:sp>
      </p:grpSp>
      <p:sp>
        <p:nvSpPr>
          <p:cNvPr id="90" name="Decorah">
            <a:extLst>
              <a:ext uri="{FF2B5EF4-FFF2-40B4-BE49-F238E27FC236}">
                <a16:creationId xmlns:a16="http://schemas.microsoft.com/office/drawing/2014/main" id="{FF3B5B73-06FC-4DCE-8C40-644820203328}"/>
              </a:ext>
            </a:extLst>
          </p:cNvPr>
          <p:cNvSpPr>
            <a:spLocks noChangeAspect="1"/>
          </p:cNvSpPr>
          <p:nvPr/>
        </p:nvSpPr>
        <p:spPr>
          <a:xfrm>
            <a:off x="288229" y="233116"/>
            <a:ext cx="2690260" cy="2427065"/>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42094 w 3580431"/>
              <a:gd name="connsiteY45" fmla="*/ 184653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90434 w 3580431"/>
              <a:gd name="connsiteY45" fmla="*/ 1862036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69770 w 3580431"/>
              <a:gd name="connsiteY45" fmla="*/ 187236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28370" y="1799597"/>
                  <a:pt x="167456" y="1845247"/>
                  <a:pt x="169770" y="1872368"/>
                </a:cubicBezTo>
                <a:cubicBezTo>
                  <a:pt x="172085" y="1899489"/>
                  <a:pt x="241962" y="1924651"/>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noFill/>
          <a:ln w="38100">
            <a:solidFill>
              <a:srgbClr val="23221F">
                <a:alpha val="0"/>
              </a:srgbClr>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F9DC5582-8EE4-4379-A26D-2D9F49F75A49}"/>
              </a:ext>
            </a:extLst>
          </p:cNvPr>
          <p:cNvGrpSpPr/>
          <p:nvPr/>
        </p:nvGrpSpPr>
        <p:grpSpPr>
          <a:xfrm>
            <a:off x="159751" y="1132918"/>
            <a:ext cx="6693594" cy="4654471"/>
            <a:chOff x="2367275" y="1158290"/>
            <a:chExt cx="6693594" cy="4654471"/>
          </a:xfrm>
        </p:grpSpPr>
        <p:grpSp>
          <p:nvGrpSpPr>
            <p:cNvPr id="14" name="Group 13">
              <a:extLst>
                <a:ext uri="{FF2B5EF4-FFF2-40B4-BE49-F238E27FC236}">
                  <a16:creationId xmlns:a16="http://schemas.microsoft.com/office/drawing/2014/main" id="{685433F6-A0D8-4D7A-AE34-C11998D91A83}"/>
                </a:ext>
              </a:extLst>
            </p:cNvPr>
            <p:cNvGrpSpPr/>
            <p:nvPr/>
          </p:nvGrpSpPr>
          <p:grpSpPr>
            <a:xfrm>
              <a:off x="2463743" y="1718954"/>
              <a:ext cx="6597126" cy="4093807"/>
              <a:chOff x="2463743" y="1718954"/>
              <a:chExt cx="6597126" cy="4093807"/>
            </a:xfrm>
          </p:grpSpPr>
          <p:sp>
            <p:nvSpPr>
              <p:cNvPr id="118" name="Oval 117">
                <a:extLst>
                  <a:ext uri="{FF2B5EF4-FFF2-40B4-BE49-F238E27FC236}">
                    <a16:creationId xmlns:a16="http://schemas.microsoft.com/office/drawing/2014/main" id="{3C41F7E9-5707-401B-9299-8AB6A4827A9A}"/>
                  </a:ext>
                </a:extLst>
              </p:cNvPr>
              <p:cNvSpPr/>
              <p:nvPr/>
            </p:nvSpPr>
            <p:spPr>
              <a:xfrm>
                <a:off x="3024273" y="4144146"/>
                <a:ext cx="18288" cy="1828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0" name="Oval 119">
                <a:extLst>
                  <a:ext uri="{FF2B5EF4-FFF2-40B4-BE49-F238E27FC236}">
                    <a16:creationId xmlns:a16="http://schemas.microsoft.com/office/drawing/2014/main" id="{D7B40704-D35D-4C62-8CF8-8B3E2969DF06}"/>
                  </a:ext>
                </a:extLst>
              </p:cNvPr>
              <p:cNvSpPr/>
              <p:nvPr/>
            </p:nvSpPr>
            <p:spPr>
              <a:xfrm>
                <a:off x="8410175" y="5274941"/>
                <a:ext cx="64008" cy="6400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C1ACA6CE-00C1-4725-93A1-1DA16E9D47F1}"/>
                  </a:ext>
                </a:extLst>
              </p:cNvPr>
              <p:cNvSpPr txBox="1"/>
              <p:nvPr/>
            </p:nvSpPr>
            <p:spPr>
              <a:xfrm>
                <a:off x="4162208" y="1718954"/>
                <a:ext cx="1665675" cy="523220"/>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C00000"/>
                    </a:solidFill>
                  </a:rPr>
                  <a:t>Ideal Avenue</a:t>
                </a:r>
              </a:p>
              <a:p>
                <a:pPr algn="ctr"/>
                <a:r>
                  <a:rPr lang="en-US" sz="1400" b="1" dirty="0">
                    <a:solidFill>
                      <a:srgbClr val="C00000"/>
                    </a:solidFill>
                  </a:rPr>
                  <a:t>Wetland Complex</a:t>
                </a:r>
              </a:p>
            </p:txBody>
          </p:sp>
          <p:sp>
            <p:nvSpPr>
              <p:cNvPr id="126" name="Right Brace 125">
                <a:extLst>
                  <a:ext uri="{FF2B5EF4-FFF2-40B4-BE49-F238E27FC236}">
                    <a16:creationId xmlns:a16="http://schemas.microsoft.com/office/drawing/2014/main" id="{A060197B-2142-4DD3-8509-5C18DF0627BD}"/>
                  </a:ext>
                </a:extLst>
              </p:cNvPr>
              <p:cNvSpPr/>
              <p:nvPr/>
            </p:nvSpPr>
            <p:spPr>
              <a:xfrm rot="16200000">
                <a:off x="4712236" y="2168905"/>
                <a:ext cx="378896" cy="568663"/>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6CDDC940-0B0F-4AD9-BB02-B9379F16E1AF}"/>
                  </a:ext>
                </a:extLst>
              </p:cNvPr>
              <p:cNvSpPr txBox="1"/>
              <p:nvPr/>
            </p:nvSpPr>
            <p:spPr>
              <a:xfrm>
                <a:off x="2463743" y="3869040"/>
                <a:ext cx="593510" cy="307777"/>
              </a:xfrm>
              <a:prstGeom prst="rect">
                <a:avLst/>
              </a:prstGeom>
              <a:noFill/>
            </p:spPr>
            <p:txBody>
              <a:bodyPr wrap="square" rtlCol="0">
                <a:spAutoFit/>
              </a:bodyPr>
              <a:lstStyle/>
              <a:p>
                <a:r>
                  <a:rPr lang="en-US" sz="1400" b="1" dirty="0">
                    <a:solidFill>
                      <a:srgbClr val="ED7D31"/>
                    </a:solidFill>
                    <a:effectLst>
                      <a:glow rad="63500">
                        <a:schemeClr val="bg1"/>
                      </a:glow>
                    </a:effectLst>
                  </a:rPr>
                  <a:t>0.031</a:t>
                </a:r>
              </a:p>
            </p:txBody>
          </p:sp>
          <p:sp>
            <p:nvSpPr>
              <p:cNvPr id="138" name="TextBox 137">
                <a:extLst>
                  <a:ext uri="{FF2B5EF4-FFF2-40B4-BE49-F238E27FC236}">
                    <a16:creationId xmlns:a16="http://schemas.microsoft.com/office/drawing/2014/main" id="{59DF6A3A-555D-43E8-BF1E-1A3D387FD8BB}"/>
                  </a:ext>
                </a:extLst>
              </p:cNvPr>
              <p:cNvSpPr txBox="1"/>
              <p:nvPr/>
            </p:nvSpPr>
            <p:spPr>
              <a:xfrm>
                <a:off x="8066077" y="4964372"/>
                <a:ext cx="620158" cy="307777"/>
              </a:xfrm>
              <a:prstGeom prst="rect">
                <a:avLst/>
              </a:prstGeom>
              <a:noFill/>
            </p:spPr>
            <p:txBody>
              <a:bodyPr wrap="square" rtlCol="0">
                <a:spAutoFit/>
              </a:bodyPr>
              <a:lstStyle/>
              <a:p>
                <a:r>
                  <a:rPr lang="en-US" sz="1400" b="1" dirty="0">
                    <a:solidFill>
                      <a:srgbClr val="ED7D31"/>
                    </a:solidFill>
                    <a:effectLst>
                      <a:glow rad="63500">
                        <a:schemeClr val="bg1"/>
                      </a:glow>
                    </a:effectLst>
                  </a:rPr>
                  <a:t>0.115</a:t>
                </a:r>
              </a:p>
            </p:txBody>
          </p:sp>
          <p:cxnSp>
            <p:nvCxnSpPr>
              <p:cNvPr id="139" name="Connector: Elbow 138">
                <a:extLst>
                  <a:ext uri="{FF2B5EF4-FFF2-40B4-BE49-F238E27FC236}">
                    <a16:creationId xmlns:a16="http://schemas.microsoft.com/office/drawing/2014/main" id="{8EC469E5-0C28-47CD-8BFB-4FB4918A886B}"/>
                  </a:ext>
                </a:extLst>
              </p:cNvPr>
              <p:cNvCxnSpPr>
                <a:cxnSpLocks/>
              </p:cNvCxnSpPr>
              <p:nvPr/>
            </p:nvCxnSpPr>
            <p:spPr>
              <a:xfrm>
                <a:off x="4092631" y="3012801"/>
                <a:ext cx="665018" cy="548640"/>
              </a:xfrm>
              <a:prstGeom prst="bentConnector3">
                <a:avLst>
                  <a:gd name="adj1" fmla="val 98750"/>
                </a:avLst>
              </a:prstGeom>
              <a:ln w="44450">
                <a:solidFill>
                  <a:srgbClr val="548235"/>
                </a:solidFill>
                <a:prstDash val="sysDot"/>
                <a:tailEnd type="triangle"/>
              </a:ln>
              <a:effectLst>
                <a:glow rad="53340">
                  <a:schemeClr val="bg1"/>
                </a:glow>
              </a:effectLst>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AD784963-F2E6-4DE3-8DA7-56992A1CBD02}"/>
                  </a:ext>
                </a:extLst>
              </p:cNvPr>
              <p:cNvCxnSpPr>
                <a:cxnSpLocks/>
              </p:cNvCxnSpPr>
              <p:nvPr/>
            </p:nvCxnSpPr>
            <p:spPr>
              <a:xfrm flipH="1">
                <a:off x="3341360" y="3229784"/>
                <a:ext cx="721239" cy="348205"/>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5EE446D-D139-44D4-88E4-004EEEDE2EC5}"/>
                  </a:ext>
                </a:extLst>
              </p:cNvPr>
              <p:cNvCxnSpPr>
                <a:cxnSpLocks/>
              </p:cNvCxnSpPr>
              <p:nvPr/>
            </p:nvCxnSpPr>
            <p:spPr>
              <a:xfrm>
                <a:off x="4323264" y="3378535"/>
                <a:ext cx="419637" cy="368279"/>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65C3D2C-D096-445A-8176-3A1D18DFB29D}"/>
                  </a:ext>
                </a:extLst>
              </p:cNvPr>
              <p:cNvCxnSpPr>
                <a:cxnSpLocks/>
              </p:cNvCxnSpPr>
              <p:nvPr/>
            </p:nvCxnSpPr>
            <p:spPr>
              <a:xfrm flipH="1">
                <a:off x="4586345" y="2760336"/>
                <a:ext cx="207909" cy="164395"/>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897B4DF-6E17-4AD6-853C-D36F11A0F2AF}"/>
                  </a:ext>
                </a:extLst>
              </p:cNvPr>
              <p:cNvCxnSpPr>
                <a:cxnSpLocks/>
              </p:cNvCxnSpPr>
              <p:nvPr/>
            </p:nvCxnSpPr>
            <p:spPr>
              <a:xfrm>
                <a:off x="4925908" y="2783428"/>
                <a:ext cx="0" cy="5951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8D982D21-55E7-4208-A772-82FF3117DD0E}"/>
                  </a:ext>
                </a:extLst>
              </p:cNvPr>
              <p:cNvSpPr/>
              <p:nvPr/>
            </p:nvSpPr>
            <p:spPr>
              <a:xfrm>
                <a:off x="7988567" y="5312261"/>
                <a:ext cx="274320" cy="274320"/>
              </a:xfrm>
              <a:prstGeom prst="ellipse">
                <a:avLst/>
              </a:prstGeom>
              <a:pattFill prst="pct70">
                <a:fgClr>
                  <a:srgbClr val="ED7D31"/>
                </a:fgClr>
                <a:bgClr>
                  <a:schemeClr val="bg1"/>
                </a:bgClr>
              </a:patt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ED7D31"/>
                  </a:solidFill>
                  <a:effectLst>
                    <a:glow rad="63500">
                      <a:schemeClr val="bg1"/>
                    </a:glow>
                  </a:effectLst>
                </a:endParaRPr>
              </a:p>
            </p:txBody>
          </p:sp>
          <p:sp>
            <p:nvSpPr>
              <p:cNvPr id="154" name="TextBox 153">
                <a:extLst>
                  <a:ext uri="{FF2B5EF4-FFF2-40B4-BE49-F238E27FC236}">
                    <a16:creationId xmlns:a16="http://schemas.microsoft.com/office/drawing/2014/main" id="{A46E85D5-D58D-479C-8009-FBAF66A577B2}"/>
                  </a:ext>
                </a:extLst>
              </p:cNvPr>
              <p:cNvSpPr txBox="1"/>
              <p:nvPr/>
            </p:nvSpPr>
            <p:spPr>
              <a:xfrm>
                <a:off x="7917078" y="5289541"/>
                <a:ext cx="1143791" cy="523220"/>
              </a:xfrm>
              <a:prstGeom prst="rect">
                <a:avLst/>
              </a:prstGeom>
              <a:noFill/>
            </p:spPr>
            <p:txBody>
              <a:bodyPr wrap="square" rtlCol="0">
                <a:spAutoFit/>
              </a:bodyPr>
              <a:lstStyle/>
              <a:p>
                <a:r>
                  <a:rPr lang="en-US" sz="1400" b="1" dirty="0">
                    <a:solidFill>
                      <a:srgbClr val="ED7D31"/>
                    </a:solidFill>
                    <a:effectLst>
                      <a:glow rad="63500">
                        <a:schemeClr val="bg1"/>
                      </a:glow>
                    </a:effectLst>
                  </a:rPr>
                  <a:t>0.5</a:t>
                </a:r>
              </a:p>
              <a:p>
                <a:endParaRPr lang="en-US" sz="1400" b="1" dirty="0">
                  <a:solidFill>
                    <a:srgbClr val="ED7D31"/>
                  </a:solidFill>
                  <a:effectLst>
                    <a:glow rad="63500">
                      <a:schemeClr val="bg1"/>
                    </a:glow>
                  </a:effectLst>
                </a:endParaRPr>
              </a:p>
            </p:txBody>
          </p:sp>
        </p:grpSp>
        <p:sp>
          <p:nvSpPr>
            <p:cNvPr id="182" name="Rounded Rectangle 5">
              <a:extLst>
                <a:ext uri="{FF2B5EF4-FFF2-40B4-BE49-F238E27FC236}">
                  <a16:creationId xmlns:a16="http://schemas.microsoft.com/office/drawing/2014/main" id="{F120A1CB-89C6-448B-913E-728FC6849C01}"/>
                </a:ext>
              </a:extLst>
            </p:cNvPr>
            <p:cNvSpPr/>
            <p:nvPr/>
          </p:nvSpPr>
          <p:spPr>
            <a:xfrm>
              <a:off x="2367275" y="1158290"/>
              <a:ext cx="2462985" cy="28658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Current and Historic PFOS Data</a:t>
              </a:r>
            </a:p>
          </p:txBody>
        </p:sp>
      </p:grpSp>
      <p:sp>
        <p:nvSpPr>
          <p:cNvPr id="156" name="TextBox 155">
            <a:extLst>
              <a:ext uri="{FF2B5EF4-FFF2-40B4-BE49-F238E27FC236}">
                <a16:creationId xmlns:a16="http://schemas.microsoft.com/office/drawing/2014/main" id="{68C54FA2-E06A-407C-8C2E-9F1E588C901E}"/>
              </a:ext>
            </a:extLst>
          </p:cNvPr>
          <p:cNvSpPr txBox="1"/>
          <p:nvPr/>
        </p:nvSpPr>
        <p:spPr>
          <a:xfrm>
            <a:off x="5261353" y="2712261"/>
            <a:ext cx="1117313" cy="307777"/>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C00000"/>
                </a:solidFill>
              </a:rPr>
              <a:t>Confluence</a:t>
            </a:r>
          </a:p>
        </p:txBody>
      </p:sp>
      <p:cxnSp>
        <p:nvCxnSpPr>
          <p:cNvPr id="157" name="Connector: Elbow 156">
            <a:extLst>
              <a:ext uri="{FF2B5EF4-FFF2-40B4-BE49-F238E27FC236}">
                <a16:creationId xmlns:a16="http://schemas.microsoft.com/office/drawing/2014/main" id="{128D9BB8-4911-4025-A6D3-E15F76AFD779}"/>
              </a:ext>
            </a:extLst>
          </p:cNvPr>
          <p:cNvCxnSpPr>
            <a:cxnSpLocks/>
          </p:cNvCxnSpPr>
          <p:nvPr/>
        </p:nvCxnSpPr>
        <p:spPr>
          <a:xfrm rot="16200000" flipH="1">
            <a:off x="5789492" y="3152179"/>
            <a:ext cx="610267" cy="235507"/>
          </a:xfrm>
          <a:prstGeom prst="bentConnector3">
            <a:avLst>
              <a:gd name="adj1" fmla="val 22686"/>
            </a:avLst>
          </a:prstGeom>
          <a:ln w="15875">
            <a:solidFill>
              <a:srgbClr val="781616"/>
            </a:solidFill>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A27A2C92-5A4D-4E35-B024-61EFA2F020D3}"/>
              </a:ext>
            </a:extLst>
          </p:cNvPr>
          <p:cNvSpPr txBox="1"/>
          <p:nvPr/>
        </p:nvSpPr>
        <p:spPr>
          <a:xfrm>
            <a:off x="209437" y="6284475"/>
            <a:ext cx="394660" cy="369332"/>
          </a:xfrm>
          <a:prstGeom prst="rect">
            <a:avLst/>
          </a:prstGeom>
          <a:noFill/>
        </p:spPr>
        <p:txBody>
          <a:bodyPr wrap="none" rtlCol="0">
            <a:spAutoFit/>
          </a:bodyPr>
          <a:lstStyle/>
          <a:p>
            <a:r>
              <a:rPr lang="en-US" b="1" dirty="0">
                <a:ln>
                  <a:solidFill>
                    <a:schemeClr val="tx1"/>
                  </a:solidFill>
                </a:ln>
                <a:solidFill>
                  <a:schemeClr val="bg1"/>
                </a:solidFill>
              </a:rPr>
              <a:t>W</a:t>
            </a:r>
          </a:p>
        </p:txBody>
      </p:sp>
      <p:sp>
        <p:nvSpPr>
          <p:cNvPr id="159" name="TextBox 158">
            <a:extLst>
              <a:ext uri="{FF2B5EF4-FFF2-40B4-BE49-F238E27FC236}">
                <a16:creationId xmlns:a16="http://schemas.microsoft.com/office/drawing/2014/main" id="{5EAC50A0-F0B6-4C25-8399-A41F29A8BE2E}"/>
              </a:ext>
            </a:extLst>
          </p:cNvPr>
          <p:cNvSpPr txBox="1"/>
          <p:nvPr/>
        </p:nvSpPr>
        <p:spPr>
          <a:xfrm>
            <a:off x="6062504" y="6258542"/>
            <a:ext cx="296876" cy="369332"/>
          </a:xfrm>
          <a:prstGeom prst="rect">
            <a:avLst/>
          </a:prstGeom>
          <a:noFill/>
        </p:spPr>
        <p:txBody>
          <a:bodyPr wrap="none" rtlCol="0">
            <a:spAutoFit/>
          </a:bodyPr>
          <a:lstStyle/>
          <a:p>
            <a:r>
              <a:rPr lang="en-US" b="1" dirty="0">
                <a:ln>
                  <a:solidFill>
                    <a:schemeClr val="tx1"/>
                  </a:solidFill>
                </a:ln>
                <a:solidFill>
                  <a:schemeClr val="bg1"/>
                </a:solidFill>
              </a:rPr>
              <a:t>E</a:t>
            </a:r>
          </a:p>
        </p:txBody>
      </p:sp>
      <p:sp>
        <p:nvSpPr>
          <p:cNvPr id="160" name="Oval 159">
            <a:extLst>
              <a:ext uri="{FF2B5EF4-FFF2-40B4-BE49-F238E27FC236}">
                <a16:creationId xmlns:a16="http://schemas.microsoft.com/office/drawing/2014/main" id="{4B05199B-9213-472C-8E95-1C298E2234F9}"/>
              </a:ext>
            </a:extLst>
          </p:cNvPr>
          <p:cNvSpPr/>
          <p:nvPr/>
        </p:nvSpPr>
        <p:spPr>
          <a:xfrm>
            <a:off x="2968268" y="2702709"/>
            <a:ext cx="704088" cy="70408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extBox 160">
            <a:extLst>
              <a:ext uri="{FF2B5EF4-FFF2-40B4-BE49-F238E27FC236}">
                <a16:creationId xmlns:a16="http://schemas.microsoft.com/office/drawing/2014/main" id="{5AE14E19-8B5B-403E-B7A6-A4C9C368494B}"/>
              </a:ext>
            </a:extLst>
          </p:cNvPr>
          <p:cNvSpPr txBox="1"/>
          <p:nvPr/>
        </p:nvSpPr>
        <p:spPr>
          <a:xfrm>
            <a:off x="3072111" y="2878696"/>
            <a:ext cx="503664" cy="307777"/>
          </a:xfrm>
          <a:prstGeom prst="rect">
            <a:avLst/>
          </a:prstGeom>
          <a:noFill/>
        </p:spPr>
        <p:txBody>
          <a:bodyPr wrap="none" rtlCol="0">
            <a:spAutoFit/>
          </a:bodyPr>
          <a:lstStyle/>
          <a:p>
            <a:r>
              <a:rPr lang="en-US" sz="1400" b="1" dirty="0">
                <a:solidFill>
                  <a:srgbClr val="ED7D31"/>
                </a:solidFill>
                <a:effectLst>
                  <a:glow rad="63500">
                    <a:schemeClr val="bg1"/>
                  </a:glow>
                </a:effectLst>
              </a:rPr>
              <a:t>1.23</a:t>
            </a:r>
          </a:p>
        </p:txBody>
      </p:sp>
      <p:grpSp>
        <p:nvGrpSpPr>
          <p:cNvPr id="23" name="Group 22">
            <a:extLst>
              <a:ext uri="{FF2B5EF4-FFF2-40B4-BE49-F238E27FC236}">
                <a16:creationId xmlns:a16="http://schemas.microsoft.com/office/drawing/2014/main" id="{DF2BAB82-E123-4636-A1C3-143AB53A75D1}"/>
              </a:ext>
            </a:extLst>
          </p:cNvPr>
          <p:cNvGrpSpPr/>
          <p:nvPr/>
        </p:nvGrpSpPr>
        <p:grpSpPr>
          <a:xfrm>
            <a:off x="6984252" y="5230328"/>
            <a:ext cx="4677770" cy="1602500"/>
            <a:chOff x="224670" y="7466807"/>
            <a:chExt cx="4677770" cy="1602500"/>
          </a:xfrm>
        </p:grpSpPr>
        <p:grpSp>
          <p:nvGrpSpPr>
            <p:cNvPr id="33" name="Group 32">
              <a:extLst>
                <a:ext uri="{FF2B5EF4-FFF2-40B4-BE49-F238E27FC236}">
                  <a16:creationId xmlns:a16="http://schemas.microsoft.com/office/drawing/2014/main" id="{3FF5D765-261D-4764-A51F-FC706FF359C5}"/>
                </a:ext>
              </a:extLst>
            </p:cNvPr>
            <p:cNvGrpSpPr/>
            <p:nvPr/>
          </p:nvGrpSpPr>
          <p:grpSpPr>
            <a:xfrm>
              <a:off x="224670" y="7466807"/>
              <a:ext cx="4677770" cy="1602500"/>
              <a:chOff x="4143636" y="5810916"/>
              <a:chExt cx="4677770" cy="1602500"/>
            </a:xfrm>
          </p:grpSpPr>
          <p:sp>
            <p:nvSpPr>
              <p:cNvPr id="146" name="TextBox 145">
                <a:extLst>
                  <a:ext uri="{FF2B5EF4-FFF2-40B4-BE49-F238E27FC236}">
                    <a16:creationId xmlns:a16="http://schemas.microsoft.com/office/drawing/2014/main" id="{3D377468-765A-401B-B295-1AAA0B9EC546}"/>
                  </a:ext>
                </a:extLst>
              </p:cNvPr>
              <p:cNvSpPr txBox="1"/>
              <p:nvPr/>
            </p:nvSpPr>
            <p:spPr>
              <a:xfrm>
                <a:off x="4143636" y="5810916"/>
                <a:ext cx="678199" cy="292388"/>
              </a:xfrm>
              <a:prstGeom prst="rect">
                <a:avLst/>
              </a:prstGeom>
              <a:noFill/>
            </p:spPr>
            <p:txBody>
              <a:bodyPr wrap="none" rtlCol="0">
                <a:spAutoFit/>
              </a:bodyPr>
              <a:lstStyle/>
              <a:p>
                <a:r>
                  <a:rPr lang="en-US" sz="1300" b="1" u="sng" dirty="0"/>
                  <a:t>Legend</a:t>
                </a:r>
              </a:p>
            </p:txBody>
          </p:sp>
          <p:grpSp>
            <p:nvGrpSpPr>
              <p:cNvPr id="32" name="Group 31">
                <a:extLst>
                  <a:ext uri="{FF2B5EF4-FFF2-40B4-BE49-F238E27FC236}">
                    <a16:creationId xmlns:a16="http://schemas.microsoft.com/office/drawing/2014/main" id="{484D4C39-BECA-41B0-B230-2AF37120652E}"/>
                  </a:ext>
                </a:extLst>
              </p:cNvPr>
              <p:cNvGrpSpPr/>
              <p:nvPr/>
            </p:nvGrpSpPr>
            <p:grpSpPr>
              <a:xfrm>
                <a:off x="4188329" y="5851450"/>
                <a:ext cx="4633077" cy="1561966"/>
                <a:chOff x="4188329" y="5851450"/>
                <a:chExt cx="4633077" cy="1561966"/>
              </a:xfrm>
            </p:grpSpPr>
            <p:sp>
              <p:nvSpPr>
                <p:cNvPr id="144" name="TextBox 143">
                  <a:extLst>
                    <a:ext uri="{FF2B5EF4-FFF2-40B4-BE49-F238E27FC236}">
                      <a16:creationId xmlns:a16="http://schemas.microsoft.com/office/drawing/2014/main" id="{F453F3A7-B0C3-46BB-A2A6-B3141D31F7CD}"/>
                    </a:ext>
                  </a:extLst>
                </p:cNvPr>
                <p:cNvSpPr txBox="1"/>
                <p:nvPr/>
              </p:nvSpPr>
              <p:spPr>
                <a:xfrm>
                  <a:off x="4372959" y="6094117"/>
                  <a:ext cx="2170787" cy="1231106"/>
                </a:xfrm>
                <a:prstGeom prst="rect">
                  <a:avLst/>
                </a:prstGeom>
                <a:noFill/>
              </p:spPr>
              <p:txBody>
                <a:bodyPr wrap="none" rtlCol="0">
                  <a:spAutoFit/>
                </a:bodyPr>
                <a:lstStyle/>
                <a:p>
                  <a:r>
                    <a:rPr lang="en-US" sz="1000" dirty="0"/>
                    <a:t>Surface to Groundwater Infiltration</a:t>
                  </a:r>
                </a:p>
                <a:p>
                  <a:endParaRPr lang="en-US" sz="600" dirty="0"/>
                </a:p>
                <a:p>
                  <a:r>
                    <a:rPr lang="en-US" sz="1000" dirty="0"/>
                    <a:t>Vertical GW Migration from Platteville</a:t>
                  </a:r>
                </a:p>
                <a:p>
                  <a:endParaRPr lang="en-US" sz="600" dirty="0"/>
                </a:p>
                <a:p>
                  <a:r>
                    <a:rPr lang="en-US" sz="1000" dirty="0"/>
                    <a:t>Horizontal GW Flow: St Peter</a:t>
                  </a:r>
                </a:p>
                <a:p>
                  <a:endParaRPr lang="en-US" sz="600" dirty="0"/>
                </a:p>
                <a:p>
                  <a:r>
                    <a:rPr lang="en-US" sz="1000" dirty="0"/>
                    <a:t>Active Well (sampled 2020-2021) </a:t>
                  </a:r>
                </a:p>
                <a:p>
                  <a:endParaRPr lang="en-US" sz="600" dirty="0"/>
                </a:p>
                <a:p>
                  <a:r>
                    <a:rPr lang="en-US" sz="1000" dirty="0"/>
                    <a:t>Abandoned Well (sampled 2006)</a:t>
                  </a:r>
                </a:p>
              </p:txBody>
            </p:sp>
            <p:grpSp>
              <p:nvGrpSpPr>
                <p:cNvPr id="255" name="Group 254">
                  <a:extLst>
                    <a:ext uri="{FF2B5EF4-FFF2-40B4-BE49-F238E27FC236}">
                      <a16:creationId xmlns:a16="http://schemas.microsoft.com/office/drawing/2014/main" id="{15C0EDEB-D3B6-4CA9-9099-5F38F9D6B08F}"/>
                    </a:ext>
                  </a:extLst>
                </p:cNvPr>
                <p:cNvGrpSpPr/>
                <p:nvPr/>
              </p:nvGrpSpPr>
              <p:grpSpPr>
                <a:xfrm>
                  <a:off x="4188329" y="5851450"/>
                  <a:ext cx="4633077" cy="1561966"/>
                  <a:chOff x="4188329" y="5851450"/>
                  <a:chExt cx="4633077" cy="1561966"/>
                </a:xfrm>
              </p:grpSpPr>
              <p:grpSp>
                <p:nvGrpSpPr>
                  <p:cNvPr id="124" name="Group 123">
                    <a:extLst>
                      <a:ext uri="{FF2B5EF4-FFF2-40B4-BE49-F238E27FC236}">
                        <a16:creationId xmlns:a16="http://schemas.microsoft.com/office/drawing/2014/main" id="{985A69C3-3241-407E-9666-A9D493529367}"/>
                      </a:ext>
                    </a:extLst>
                  </p:cNvPr>
                  <p:cNvGrpSpPr/>
                  <p:nvPr/>
                </p:nvGrpSpPr>
                <p:grpSpPr>
                  <a:xfrm>
                    <a:off x="4188329" y="5851450"/>
                    <a:ext cx="4633077" cy="1561966"/>
                    <a:chOff x="4188329" y="5851450"/>
                    <a:chExt cx="4633077" cy="1561966"/>
                  </a:xfrm>
                </p:grpSpPr>
                <p:sp>
                  <p:nvSpPr>
                    <p:cNvPr id="136" name="Rectangle 135">
                      <a:extLst>
                        <a:ext uri="{FF2B5EF4-FFF2-40B4-BE49-F238E27FC236}">
                          <a16:creationId xmlns:a16="http://schemas.microsoft.com/office/drawing/2014/main" id="{A3F5E4B1-AF69-436E-98CF-DDAC97099128}"/>
                        </a:ext>
                      </a:extLst>
                    </p:cNvPr>
                    <p:cNvSpPr/>
                    <p:nvPr/>
                  </p:nvSpPr>
                  <p:spPr>
                    <a:xfrm>
                      <a:off x="4188329" y="5855917"/>
                      <a:ext cx="4555061" cy="1481071"/>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D0358A69-588D-463D-A8EF-A13636F9DB4E}"/>
                        </a:ext>
                      </a:extLst>
                    </p:cNvPr>
                    <p:cNvSpPr txBox="1"/>
                    <p:nvPr/>
                  </p:nvSpPr>
                  <p:spPr>
                    <a:xfrm>
                      <a:off x="6543746" y="5851450"/>
                      <a:ext cx="2277660" cy="1561966"/>
                    </a:xfrm>
                    <a:prstGeom prst="rect">
                      <a:avLst/>
                    </a:prstGeom>
                    <a:noFill/>
                  </p:spPr>
                  <p:txBody>
                    <a:bodyPr wrap="square" rtlCol="0">
                      <a:spAutoFit/>
                    </a:bodyPr>
                    <a:lstStyle/>
                    <a:p>
                      <a:r>
                        <a:rPr lang="en-US" sz="1050" b="1" u="sng" dirty="0"/>
                        <a:t>Notes</a:t>
                      </a:r>
                      <a:endParaRPr lang="en-US" sz="1100" b="1" u="sng" dirty="0"/>
                    </a:p>
                    <a:p>
                      <a:endParaRPr lang="en-US" sz="400" u="sng" dirty="0"/>
                    </a:p>
                    <a:p>
                      <a:r>
                        <a:rPr lang="en-US" sz="900" dirty="0"/>
                        <a:t>Vertical exaggeration is 24.5:1.</a:t>
                      </a:r>
                    </a:p>
                    <a:p>
                      <a:endParaRPr lang="en-US" sz="600" dirty="0"/>
                    </a:p>
                    <a:p>
                      <a:r>
                        <a:rPr lang="en-US" sz="900" dirty="0"/>
                        <a:t>Horizontal extent is approximately 1.5 miles.</a:t>
                      </a:r>
                    </a:p>
                    <a:p>
                      <a:endParaRPr lang="en-US" sz="600" dirty="0"/>
                    </a:p>
                    <a:p>
                      <a:r>
                        <a:rPr lang="en-US" sz="900" dirty="0"/>
                        <a:t>All sample results are in ppb.</a:t>
                      </a:r>
                    </a:p>
                    <a:p>
                      <a:endParaRPr lang="en-US" sz="600" dirty="0"/>
                    </a:p>
                    <a:p>
                      <a:r>
                        <a:rPr lang="en-US" sz="900" dirty="0"/>
                        <a:t>Data from 2006 provided by MDH.</a:t>
                      </a:r>
                    </a:p>
                    <a:p>
                      <a:endParaRPr lang="en-US" sz="600" dirty="0"/>
                    </a:p>
                    <a:p>
                      <a:r>
                        <a:rPr lang="en-US" sz="900" dirty="0"/>
                        <a:t>* Denotes samples collected during drilling.</a:t>
                      </a:r>
                    </a:p>
                    <a:p>
                      <a:endParaRPr lang="en-US" sz="900" dirty="0"/>
                    </a:p>
                  </p:txBody>
                </p:sp>
              </p:grpSp>
              <p:cxnSp>
                <p:nvCxnSpPr>
                  <p:cNvPr id="145" name="Straight Arrow Connector 144">
                    <a:extLst>
                      <a:ext uri="{FF2B5EF4-FFF2-40B4-BE49-F238E27FC236}">
                        <a16:creationId xmlns:a16="http://schemas.microsoft.com/office/drawing/2014/main" id="{F33EF221-B8A2-4F00-8AC0-F3F75E429632}"/>
                      </a:ext>
                    </a:extLst>
                  </p:cNvPr>
                  <p:cNvCxnSpPr>
                    <a:cxnSpLocks/>
                  </p:cNvCxnSpPr>
                  <p:nvPr/>
                </p:nvCxnSpPr>
                <p:spPr>
                  <a:xfrm>
                    <a:off x="4318854" y="6135669"/>
                    <a:ext cx="0" cy="182880"/>
                  </a:xfrm>
                  <a:prstGeom prst="straightConnector1">
                    <a:avLst/>
                  </a:prstGeom>
                  <a:solidFill>
                    <a:schemeClr val="bg1"/>
                  </a:solid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A85506FC-7BC1-4060-8357-2EC9FC9B9141}"/>
                      </a:ext>
                    </a:extLst>
                  </p:cNvPr>
                  <p:cNvCxnSpPr>
                    <a:cxnSpLocks/>
                  </p:cNvCxnSpPr>
                  <p:nvPr/>
                </p:nvCxnSpPr>
                <p:spPr>
                  <a:xfrm>
                    <a:off x="4319317" y="6404627"/>
                    <a:ext cx="0" cy="182880"/>
                  </a:xfrm>
                  <a:prstGeom prst="straightConnector1">
                    <a:avLst/>
                  </a:prstGeom>
                  <a:solidFill>
                    <a:schemeClr val="bg1"/>
                  </a:solidFill>
                  <a:ln w="31750">
                    <a:solidFill>
                      <a:srgbClr val="548235"/>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B6CEBA62-5B64-4476-8D31-4FA896A5F669}"/>
                      </a:ext>
                    </a:extLst>
                  </p:cNvPr>
                  <p:cNvCxnSpPr>
                    <a:cxnSpLocks/>
                  </p:cNvCxnSpPr>
                  <p:nvPr/>
                </p:nvCxnSpPr>
                <p:spPr>
                  <a:xfrm>
                    <a:off x="4211110" y="6663040"/>
                    <a:ext cx="182880" cy="126308"/>
                  </a:xfrm>
                  <a:prstGeom prst="straightConnector1">
                    <a:avLst/>
                  </a:prstGeom>
                  <a:solidFill>
                    <a:schemeClr val="bg1"/>
                  </a:solidFill>
                  <a:ln w="31750">
                    <a:solidFill>
                      <a:srgbClr val="FFFF00"/>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grpSp>
        </p:grpSp>
        <p:sp>
          <p:nvSpPr>
            <p:cNvPr id="203" name="Oval 202">
              <a:extLst>
                <a:ext uri="{FF2B5EF4-FFF2-40B4-BE49-F238E27FC236}">
                  <a16:creationId xmlns:a16="http://schemas.microsoft.com/office/drawing/2014/main" id="{DBBF0CE4-DC9C-4BB4-BAA8-915B8AC0CE86}"/>
                </a:ext>
              </a:extLst>
            </p:cNvPr>
            <p:cNvSpPr/>
            <p:nvPr/>
          </p:nvSpPr>
          <p:spPr>
            <a:xfrm>
              <a:off x="339710" y="8780411"/>
              <a:ext cx="128016" cy="128016"/>
            </a:xfrm>
            <a:prstGeom prst="ellipse">
              <a:avLst/>
            </a:prstGeom>
            <a:pattFill prst="pct70">
              <a:fgClr>
                <a:srgbClr val="FF7002"/>
              </a:fgClr>
              <a:bgClr>
                <a:schemeClr val="bg1"/>
              </a:bgClr>
            </a:pattFill>
            <a:ln>
              <a:solidFill>
                <a:srgbClr val="FF7002"/>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E0736313-181A-45B3-BBF9-02B859FFCC7F}"/>
                </a:ext>
              </a:extLst>
            </p:cNvPr>
            <p:cNvSpPr/>
            <p:nvPr/>
          </p:nvSpPr>
          <p:spPr>
            <a:xfrm>
              <a:off x="339710" y="8555366"/>
              <a:ext cx="128016" cy="128016"/>
            </a:xfrm>
            <a:prstGeom prst="ellipse">
              <a:avLst/>
            </a:prstGeom>
            <a:solidFill>
              <a:srgbClr val="FF7002"/>
            </a:solidFill>
            <a:ln>
              <a:solidFill>
                <a:srgbClr val="FF7002"/>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Oval 21">
            <a:extLst>
              <a:ext uri="{FF2B5EF4-FFF2-40B4-BE49-F238E27FC236}">
                <a16:creationId xmlns:a16="http://schemas.microsoft.com/office/drawing/2014/main" id="{9C15912D-3251-4AC5-AB96-F13EEAC9E71C}"/>
              </a:ext>
            </a:extLst>
          </p:cNvPr>
          <p:cNvSpPr/>
          <p:nvPr/>
        </p:nvSpPr>
        <p:spPr>
          <a:xfrm>
            <a:off x="-1365064" y="8709584"/>
            <a:ext cx="749372" cy="3099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A038A3E5-E66C-4DC1-9B69-E613DDA914DA}"/>
              </a:ext>
            </a:extLst>
          </p:cNvPr>
          <p:cNvSpPr txBox="1"/>
          <p:nvPr/>
        </p:nvSpPr>
        <p:spPr>
          <a:xfrm>
            <a:off x="2550125" y="6111185"/>
            <a:ext cx="620158" cy="307777"/>
          </a:xfrm>
          <a:prstGeom prst="rect">
            <a:avLst/>
          </a:prstGeom>
          <a:noFill/>
        </p:spPr>
        <p:txBody>
          <a:bodyPr wrap="square" rtlCol="0">
            <a:spAutoFit/>
          </a:bodyPr>
          <a:lstStyle/>
          <a:p>
            <a:r>
              <a:rPr lang="en-US" sz="1400" b="1" dirty="0">
                <a:solidFill>
                  <a:srgbClr val="ED7D31"/>
                </a:solidFill>
                <a:effectLst>
                  <a:glow rad="63500">
                    <a:schemeClr val="bg1"/>
                  </a:glow>
                </a:effectLst>
              </a:rPr>
              <a:t>*0.11</a:t>
            </a:r>
          </a:p>
        </p:txBody>
      </p:sp>
      <p:sp>
        <p:nvSpPr>
          <p:cNvPr id="208" name="TextBox 207">
            <a:extLst>
              <a:ext uri="{FF2B5EF4-FFF2-40B4-BE49-F238E27FC236}">
                <a16:creationId xmlns:a16="http://schemas.microsoft.com/office/drawing/2014/main" id="{57D32EAF-DD25-455B-A017-381CED128A7D}"/>
              </a:ext>
            </a:extLst>
          </p:cNvPr>
          <p:cNvSpPr txBox="1"/>
          <p:nvPr/>
        </p:nvSpPr>
        <p:spPr>
          <a:xfrm>
            <a:off x="3579020" y="2632002"/>
            <a:ext cx="1525263" cy="276999"/>
          </a:xfrm>
          <a:prstGeom prst="rect">
            <a:avLst/>
          </a:prstGeom>
          <a:noFill/>
        </p:spPr>
        <p:txBody>
          <a:bodyPr wrap="square" rtlCol="0">
            <a:spAutoFit/>
          </a:bodyPr>
          <a:lstStyle/>
          <a:p>
            <a:r>
              <a:rPr lang="en-US" sz="1200" b="1" dirty="0">
                <a:solidFill>
                  <a:srgbClr val="ED7D31"/>
                </a:solidFill>
                <a:effectLst>
                  <a:glow rad="63500">
                    <a:schemeClr val="bg1"/>
                  </a:glow>
                </a:effectLst>
              </a:rPr>
              <a:t>Quaternary Aquifer</a:t>
            </a:r>
          </a:p>
        </p:txBody>
      </p:sp>
      <p:cxnSp>
        <p:nvCxnSpPr>
          <p:cNvPr id="25" name="Connector: Elbow 24">
            <a:extLst>
              <a:ext uri="{FF2B5EF4-FFF2-40B4-BE49-F238E27FC236}">
                <a16:creationId xmlns:a16="http://schemas.microsoft.com/office/drawing/2014/main" id="{78F4A08C-47BD-44CF-9DB1-28CCC8E69AE4}"/>
              </a:ext>
            </a:extLst>
          </p:cNvPr>
          <p:cNvCxnSpPr>
            <a:cxnSpLocks/>
          </p:cNvCxnSpPr>
          <p:nvPr/>
        </p:nvCxnSpPr>
        <p:spPr>
          <a:xfrm rot="5400000">
            <a:off x="3736178" y="2817806"/>
            <a:ext cx="228600" cy="283464"/>
          </a:xfrm>
          <a:prstGeom prst="bentConnector2">
            <a:avLst/>
          </a:prstGeom>
          <a:ln w="15875">
            <a:solidFill>
              <a:srgbClr val="ED7D3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210" name="Connector: Elbow 209">
            <a:extLst>
              <a:ext uri="{FF2B5EF4-FFF2-40B4-BE49-F238E27FC236}">
                <a16:creationId xmlns:a16="http://schemas.microsoft.com/office/drawing/2014/main" id="{E301CAE6-8B33-4469-A644-212638A76595}"/>
              </a:ext>
            </a:extLst>
          </p:cNvPr>
          <p:cNvCxnSpPr>
            <a:cxnSpLocks/>
          </p:cNvCxnSpPr>
          <p:nvPr/>
        </p:nvCxnSpPr>
        <p:spPr>
          <a:xfrm rot="16200000" flipH="1">
            <a:off x="4059815" y="5430104"/>
            <a:ext cx="594360" cy="1463040"/>
          </a:xfrm>
          <a:prstGeom prst="bentConnector2">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51" name="Oval 250">
            <a:extLst>
              <a:ext uri="{FF2B5EF4-FFF2-40B4-BE49-F238E27FC236}">
                <a16:creationId xmlns:a16="http://schemas.microsoft.com/office/drawing/2014/main" id="{F674E302-7894-48CC-B870-4F45AA201F25}"/>
              </a:ext>
            </a:extLst>
          </p:cNvPr>
          <p:cNvSpPr/>
          <p:nvPr/>
        </p:nvSpPr>
        <p:spPr>
          <a:xfrm>
            <a:off x="2303350" y="3693882"/>
            <a:ext cx="1408176" cy="1408176"/>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ED7D31"/>
                </a:solidFill>
                <a:effectLst>
                  <a:glow rad="63500">
                    <a:schemeClr val="bg1"/>
                  </a:glow>
                </a:effectLst>
              </a:rPr>
              <a:t>2.46</a:t>
            </a:r>
            <a:endParaRPr lang="en-US" b="1" dirty="0">
              <a:solidFill>
                <a:srgbClr val="ED7D31"/>
              </a:solidFill>
              <a:effectLst>
                <a:glow rad="63500">
                  <a:schemeClr val="bg1"/>
                </a:glow>
              </a:effectLst>
            </a:endParaRPr>
          </a:p>
        </p:txBody>
      </p:sp>
      <p:sp>
        <p:nvSpPr>
          <p:cNvPr id="258" name="Oval 257">
            <a:extLst>
              <a:ext uri="{FF2B5EF4-FFF2-40B4-BE49-F238E27FC236}">
                <a16:creationId xmlns:a16="http://schemas.microsoft.com/office/drawing/2014/main" id="{0286E25D-4278-45A6-85EE-5C9536C0C89D}"/>
              </a:ext>
            </a:extLst>
          </p:cNvPr>
          <p:cNvSpPr/>
          <p:nvPr/>
        </p:nvSpPr>
        <p:spPr>
          <a:xfrm>
            <a:off x="3988509" y="5826413"/>
            <a:ext cx="576072" cy="576072"/>
          </a:xfrm>
          <a:prstGeom prst="ellipse">
            <a:avLst/>
          </a:prstGeom>
          <a:pattFill prst="pct70">
            <a:fgClr>
              <a:srgbClr val="ED7D31"/>
            </a:fgClr>
            <a:bgClr>
              <a:schemeClr val="bg1"/>
            </a:bgClr>
          </a:patt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ED7D31"/>
              </a:solidFill>
              <a:effectLst>
                <a:glow rad="63500">
                  <a:schemeClr val="bg1"/>
                </a:glow>
              </a:effectLst>
            </a:endParaRPr>
          </a:p>
        </p:txBody>
      </p:sp>
      <p:cxnSp>
        <p:nvCxnSpPr>
          <p:cNvPr id="259" name="Connector: Elbow 258">
            <a:extLst>
              <a:ext uri="{FF2B5EF4-FFF2-40B4-BE49-F238E27FC236}">
                <a16:creationId xmlns:a16="http://schemas.microsoft.com/office/drawing/2014/main" id="{D40E046A-9852-40AA-B4F2-885E6EB73359}"/>
              </a:ext>
            </a:extLst>
          </p:cNvPr>
          <p:cNvCxnSpPr>
            <a:cxnSpLocks/>
          </p:cNvCxnSpPr>
          <p:nvPr/>
        </p:nvCxnSpPr>
        <p:spPr>
          <a:xfrm rot="16200000" flipH="1">
            <a:off x="3730269" y="5918436"/>
            <a:ext cx="246888" cy="182880"/>
          </a:xfrm>
          <a:prstGeom prst="bentConnector2">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60" name="TextBox 259">
            <a:extLst>
              <a:ext uri="{FF2B5EF4-FFF2-40B4-BE49-F238E27FC236}">
                <a16:creationId xmlns:a16="http://schemas.microsoft.com/office/drawing/2014/main" id="{6AAF64EA-C710-43D5-898C-204767F55219}"/>
              </a:ext>
            </a:extLst>
          </p:cNvPr>
          <p:cNvSpPr txBox="1"/>
          <p:nvPr/>
        </p:nvSpPr>
        <p:spPr>
          <a:xfrm>
            <a:off x="2784930" y="5614566"/>
            <a:ext cx="1496967" cy="276999"/>
          </a:xfrm>
          <a:prstGeom prst="rect">
            <a:avLst/>
          </a:prstGeom>
          <a:noFill/>
        </p:spPr>
        <p:txBody>
          <a:bodyPr wrap="square" rtlCol="0">
            <a:spAutoFit/>
          </a:bodyPr>
          <a:lstStyle/>
          <a:p>
            <a:r>
              <a:rPr lang="en-US" sz="1200" b="1" dirty="0">
                <a:solidFill>
                  <a:srgbClr val="ED7D31"/>
                </a:solidFill>
                <a:effectLst>
                  <a:glow rad="63500">
                    <a:schemeClr val="bg1"/>
                  </a:glow>
                </a:effectLst>
              </a:rPr>
              <a:t>Shakopee Aquifer</a:t>
            </a:r>
          </a:p>
        </p:txBody>
      </p:sp>
      <p:sp>
        <p:nvSpPr>
          <p:cNvPr id="261" name="TextBox 260">
            <a:extLst>
              <a:ext uri="{FF2B5EF4-FFF2-40B4-BE49-F238E27FC236}">
                <a16:creationId xmlns:a16="http://schemas.microsoft.com/office/drawing/2014/main" id="{0AD47675-CCF5-46CF-B58F-49071F4EAA94}"/>
              </a:ext>
            </a:extLst>
          </p:cNvPr>
          <p:cNvSpPr txBox="1"/>
          <p:nvPr/>
        </p:nvSpPr>
        <p:spPr>
          <a:xfrm>
            <a:off x="4067597" y="5936495"/>
            <a:ext cx="620158" cy="307777"/>
          </a:xfrm>
          <a:prstGeom prst="rect">
            <a:avLst/>
          </a:prstGeom>
          <a:noFill/>
        </p:spPr>
        <p:txBody>
          <a:bodyPr wrap="square" rtlCol="0">
            <a:spAutoFit/>
          </a:bodyPr>
          <a:lstStyle/>
          <a:p>
            <a:r>
              <a:rPr lang="en-US" sz="1400" b="1" dirty="0">
                <a:solidFill>
                  <a:srgbClr val="ED7D31"/>
                </a:solidFill>
                <a:effectLst>
                  <a:glow rad="63500">
                    <a:schemeClr val="bg1"/>
                  </a:glow>
                </a:effectLst>
              </a:rPr>
              <a:t>1.0</a:t>
            </a:r>
          </a:p>
        </p:txBody>
      </p:sp>
      <p:cxnSp>
        <p:nvCxnSpPr>
          <p:cNvPr id="271" name="Connector: Elbow 270">
            <a:extLst>
              <a:ext uri="{FF2B5EF4-FFF2-40B4-BE49-F238E27FC236}">
                <a16:creationId xmlns:a16="http://schemas.microsoft.com/office/drawing/2014/main" id="{96A28A22-7B9D-4072-BE15-6856893ECD5F}"/>
              </a:ext>
            </a:extLst>
          </p:cNvPr>
          <p:cNvCxnSpPr>
            <a:cxnSpLocks/>
          </p:cNvCxnSpPr>
          <p:nvPr/>
        </p:nvCxnSpPr>
        <p:spPr>
          <a:xfrm rot="5400000">
            <a:off x="3114422" y="5881835"/>
            <a:ext cx="362351" cy="362057"/>
          </a:xfrm>
          <a:prstGeom prst="bentConnector3">
            <a:avLst>
              <a:gd name="adj1" fmla="val 50000"/>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74" name="Oval 273">
            <a:extLst>
              <a:ext uri="{FF2B5EF4-FFF2-40B4-BE49-F238E27FC236}">
                <a16:creationId xmlns:a16="http://schemas.microsoft.com/office/drawing/2014/main" id="{EA67F658-988C-42FF-A809-D0BE60B151DD}"/>
              </a:ext>
            </a:extLst>
          </p:cNvPr>
          <p:cNvSpPr/>
          <p:nvPr/>
        </p:nvSpPr>
        <p:spPr>
          <a:xfrm>
            <a:off x="3074592" y="6194534"/>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275" name="Oval 274">
            <a:extLst>
              <a:ext uri="{FF2B5EF4-FFF2-40B4-BE49-F238E27FC236}">
                <a16:creationId xmlns:a16="http://schemas.microsoft.com/office/drawing/2014/main" id="{44051564-C694-4177-906E-6D29F84AEFFC}"/>
              </a:ext>
            </a:extLst>
          </p:cNvPr>
          <p:cNvSpPr/>
          <p:nvPr/>
        </p:nvSpPr>
        <p:spPr>
          <a:xfrm>
            <a:off x="5044205" y="5748553"/>
            <a:ext cx="1088136" cy="1088136"/>
          </a:xfrm>
          <a:prstGeom prst="ellipse">
            <a:avLst/>
          </a:prstGeom>
          <a:pattFill prst="pct70">
            <a:fgClr>
              <a:srgbClr val="ED7D31"/>
            </a:fgClr>
            <a:bgClr>
              <a:schemeClr val="bg1"/>
            </a:bgClr>
          </a:patt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ED7D31"/>
                </a:solidFill>
                <a:effectLst>
                  <a:glow rad="63500">
                    <a:schemeClr val="bg1"/>
                  </a:glow>
                </a:effectLst>
              </a:rPr>
              <a:t>1.90</a:t>
            </a:r>
          </a:p>
        </p:txBody>
      </p:sp>
      <p:sp>
        <p:nvSpPr>
          <p:cNvPr id="84" name="Oval 83">
            <a:extLst>
              <a:ext uri="{FF2B5EF4-FFF2-40B4-BE49-F238E27FC236}">
                <a16:creationId xmlns:a16="http://schemas.microsoft.com/office/drawing/2014/main" id="{849FDB8B-F568-4D6C-B004-C169F1A091F9}"/>
              </a:ext>
            </a:extLst>
          </p:cNvPr>
          <p:cNvSpPr/>
          <p:nvPr/>
        </p:nvSpPr>
        <p:spPr>
          <a:xfrm>
            <a:off x="6141605" y="5766357"/>
            <a:ext cx="246888" cy="24688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85" name="TextBox 84">
            <a:extLst>
              <a:ext uri="{FF2B5EF4-FFF2-40B4-BE49-F238E27FC236}">
                <a16:creationId xmlns:a16="http://schemas.microsoft.com/office/drawing/2014/main" id="{17D9B4BC-BAEB-46A3-9C3C-FA5AFD176FF5}"/>
              </a:ext>
            </a:extLst>
          </p:cNvPr>
          <p:cNvSpPr txBox="1"/>
          <p:nvPr/>
        </p:nvSpPr>
        <p:spPr>
          <a:xfrm>
            <a:off x="5867335" y="5719698"/>
            <a:ext cx="688009" cy="307777"/>
          </a:xfrm>
          <a:prstGeom prst="rect">
            <a:avLst/>
          </a:prstGeom>
          <a:noFill/>
        </p:spPr>
        <p:txBody>
          <a:bodyPr wrap="none" rtlCol="0">
            <a:spAutoFit/>
          </a:bodyPr>
          <a:lstStyle/>
          <a:p>
            <a:r>
              <a:rPr lang="en-US" sz="1400" b="1" dirty="0">
                <a:solidFill>
                  <a:srgbClr val="ED7D31"/>
                </a:solidFill>
                <a:effectLst>
                  <a:glow rad="63500">
                    <a:schemeClr val="bg1"/>
                  </a:glow>
                </a:effectLst>
              </a:rPr>
              <a:t>*0.438</a:t>
            </a:r>
          </a:p>
        </p:txBody>
      </p:sp>
      <p:sp>
        <p:nvSpPr>
          <p:cNvPr id="91" name="Oval 90">
            <a:extLst>
              <a:ext uri="{FF2B5EF4-FFF2-40B4-BE49-F238E27FC236}">
                <a16:creationId xmlns:a16="http://schemas.microsoft.com/office/drawing/2014/main" id="{114F7C0D-B4CB-4DA6-901B-C9EC607CB101}"/>
              </a:ext>
            </a:extLst>
          </p:cNvPr>
          <p:cNvSpPr/>
          <p:nvPr/>
        </p:nvSpPr>
        <p:spPr>
          <a:xfrm>
            <a:off x="1326676" y="2247843"/>
            <a:ext cx="452953" cy="45043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2" name="TextBox 91">
            <a:extLst>
              <a:ext uri="{FF2B5EF4-FFF2-40B4-BE49-F238E27FC236}">
                <a16:creationId xmlns:a16="http://schemas.microsoft.com/office/drawing/2014/main" id="{FB8DB861-41D8-4223-940C-8BE736460FC7}"/>
              </a:ext>
            </a:extLst>
          </p:cNvPr>
          <p:cNvSpPr txBox="1"/>
          <p:nvPr/>
        </p:nvSpPr>
        <p:spPr>
          <a:xfrm>
            <a:off x="1258398" y="2309844"/>
            <a:ext cx="589508" cy="303225"/>
          </a:xfrm>
          <a:prstGeom prst="rect">
            <a:avLst/>
          </a:prstGeom>
          <a:noFill/>
        </p:spPr>
        <p:txBody>
          <a:bodyPr wrap="none" rtlCol="0">
            <a:spAutoFit/>
          </a:bodyPr>
          <a:lstStyle/>
          <a:p>
            <a:r>
              <a:rPr lang="en-US" sz="1400" dirty="0">
                <a:solidFill>
                  <a:srgbClr val="ED7D31"/>
                </a:solidFill>
                <a:effectLst>
                  <a:glow rad="63500">
                    <a:schemeClr val="bg1"/>
                  </a:glow>
                </a:effectLst>
              </a:rPr>
              <a:t>0.803</a:t>
            </a:r>
          </a:p>
        </p:txBody>
      </p:sp>
      <p:sp>
        <p:nvSpPr>
          <p:cNvPr id="93" name="TextBox 92">
            <a:extLst>
              <a:ext uri="{FF2B5EF4-FFF2-40B4-BE49-F238E27FC236}">
                <a16:creationId xmlns:a16="http://schemas.microsoft.com/office/drawing/2014/main" id="{1A1E11E1-C18A-4930-8543-1FDA067EF1C3}"/>
              </a:ext>
            </a:extLst>
          </p:cNvPr>
          <p:cNvSpPr txBox="1"/>
          <p:nvPr/>
        </p:nvSpPr>
        <p:spPr>
          <a:xfrm>
            <a:off x="55234" y="2057115"/>
            <a:ext cx="1525263" cy="276999"/>
          </a:xfrm>
          <a:prstGeom prst="rect">
            <a:avLst/>
          </a:prstGeom>
          <a:noFill/>
        </p:spPr>
        <p:txBody>
          <a:bodyPr wrap="square" rtlCol="0">
            <a:spAutoFit/>
          </a:bodyPr>
          <a:lstStyle/>
          <a:p>
            <a:r>
              <a:rPr lang="en-US" sz="1200" b="1" dirty="0">
                <a:solidFill>
                  <a:srgbClr val="ED7D31"/>
                </a:solidFill>
                <a:effectLst>
                  <a:glow rad="63500">
                    <a:schemeClr val="bg1"/>
                  </a:glow>
                </a:effectLst>
              </a:rPr>
              <a:t>Quaternary Aquifer</a:t>
            </a:r>
          </a:p>
        </p:txBody>
      </p:sp>
      <p:cxnSp>
        <p:nvCxnSpPr>
          <p:cNvPr id="94" name="Connector: Elbow 93">
            <a:extLst>
              <a:ext uri="{FF2B5EF4-FFF2-40B4-BE49-F238E27FC236}">
                <a16:creationId xmlns:a16="http://schemas.microsoft.com/office/drawing/2014/main" id="{75E1CB4E-49AA-4668-964E-30D8655724CE}"/>
              </a:ext>
            </a:extLst>
          </p:cNvPr>
          <p:cNvCxnSpPr>
            <a:cxnSpLocks/>
          </p:cNvCxnSpPr>
          <p:nvPr/>
        </p:nvCxnSpPr>
        <p:spPr>
          <a:xfrm rot="16200000" flipH="1">
            <a:off x="1054954" y="2241217"/>
            <a:ext cx="164592" cy="298401"/>
          </a:xfrm>
          <a:prstGeom prst="bentConnector2">
            <a:avLst/>
          </a:prstGeom>
          <a:ln w="15875">
            <a:solidFill>
              <a:srgbClr val="ED7D3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920A1E-1988-41EC-95CA-924C189A801C}"/>
              </a:ext>
            </a:extLst>
          </p:cNvPr>
          <p:cNvCxnSpPr>
            <a:cxnSpLocks/>
          </p:cNvCxnSpPr>
          <p:nvPr/>
        </p:nvCxnSpPr>
        <p:spPr>
          <a:xfrm>
            <a:off x="3177160" y="5172414"/>
            <a:ext cx="688014" cy="462580"/>
          </a:xfrm>
          <a:prstGeom prst="straightConnector1">
            <a:avLst/>
          </a:prstGeom>
          <a:ln w="44450">
            <a:solidFill>
              <a:srgbClr val="FFFF00"/>
            </a:solidFill>
            <a:prstDash val="sysDot"/>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44454DC-FF4C-4031-9D3B-3B1731441E69}"/>
              </a:ext>
            </a:extLst>
          </p:cNvPr>
          <p:cNvSpPr txBox="1"/>
          <p:nvPr/>
        </p:nvSpPr>
        <p:spPr>
          <a:xfrm>
            <a:off x="3346946" y="4933971"/>
            <a:ext cx="379287" cy="400110"/>
          </a:xfrm>
          <a:prstGeom prst="rect">
            <a:avLst/>
          </a:prstGeom>
          <a:noFill/>
          <a:effectLst/>
        </p:spPr>
        <p:txBody>
          <a:bodyPr wrap="square" rtlCol="0">
            <a:spAutoFit/>
          </a:bodyPr>
          <a:lstStyle/>
          <a:p>
            <a:r>
              <a:rPr lang="en-US" sz="2000" b="1" dirty="0">
                <a:ln w="6350">
                  <a:noFill/>
                </a:ln>
                <a:solidFill>
                  <a:srgbClr val="FFFF00"/>
                </a:solidFill>
                <a:effectLst>
                  <a:glow rad="50800">
                    <a:schemeClr val="bg1">
                      <a:lumMod val="65000"/>
                    </a:schemeClr>
                  </a:glow>
                </a:effectLst>
              </a:rPr>
              <a:t>?</a:t>
            </a:r>
            <a:endParaRPr lang="en-US" b="1" dirty="0">
              <a:ln w="6350">
                <a:noFill/>
              </a:ln>
              <a:solidFill>
                <a:srgbClr val="FFFF00"/>
              </a:solidFill>
              <a:effectLst>
                <a:glow rad="50800">
                  <a:schemeClr val="bg1">
                    <a:lumMod val="65000"/>
                  </a:schemeClr>
                </a:glow>
              </a:effectLst>
            </a:endParaRPr>
          </a:p>
        </p:txBody>
      </p:sp>
      <p:cxnSp>
        <p:nvCxnSpPr>
          <p:cNvPr id="112" name="Straight Arrow Connector 111">
            <a:extLst>
              <a:ext uri="{FF2B5EF4-FFF2-40B4-BE49-F238E27FC236}">
                <a16:creationId xmlns:a16="http://schemas.microsoft.com/office/drawing/2014/main" id="{C12DCF96-DF58-41E4-B4FF-42A825D8DF4D}"/>
              </a:ext>
            </a:extLst>
          </p:cNvPr>
          <p:cNvCxnSpPr>
            <a:cxnSpLocks/>
          </p:cNvCxnSpPr>
          <p:nvPr/>
        </p:nvCxnSpPr>
        <p:spPr>
          <a:xfrm>
            <a:off x="2893252" y="2751609"/>
            <a:ext cx="162728" cy="1793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20D1AF67-B4EB-46A6-B603-C895EB60CAE3}"/>
              </a:ext>
            </a:extLst>
          </p:cNvPr>
          <p:cNvSpPr txBox="1"/>
          <p:nvPr/>
        </p:nvSpPr>
        <p:spPr>
          <a:xfrm>
            <a:off x="3007438" y="2190857"/>
            <a:ext cx="907327" cy="415498"/>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BS14</a:t>
            </a:r>
          </a:p>
          <a:p>
            <a:pPr algn="ctr"/>
            <a:r>
              <a:rPr lang="en-US" sz="1050" dirty="0">
                <a:solidFill>
                  <a:srgbClr val="C00000"/>
                </a:solidFill>
              </a:rPr>
              <a:t>(Post-IAWC)</a:t>
            </a:r>
          </a:p>
        </p:txBody>
      </p:sp>
      <p:sp>
        <p:nvSpPr>
          <p:cNvPr id="114" name="TextBox 113">
            <a:extLst>
              <a:ext uri="{FF2B5EF4-FFF2-40B4-BE49-F238E27FC236}">
                <a16:creationId xmlns:a16="http://schemas.microsoft.com/office/drawing/2014/main" id="{1E08944A-2029-48DE-81CB-DCC974EBBCF9}"/>
              </a:ext>
            </a:extLst>
          </p:cNvPr>
          <p:cNvSpPr txBox="1"/>
          <p:nvPr/>
        </p:nvSpPr>
        <p:spPr>
          <a:xfrm>
            <a:off x="1226429" y="1785428"/>
            <a:ext cx="858070" cy="415498"/>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BS14</a:t>
            </a:r>
          </a:p>
          <a:p>
            <a:pPr algn="ctr"/>
            <a:r>
              <a:rPr lang="en-US" sz="1050" dirty="0">
                <a:solidFill>
                  <a:srgbClr val="C00000"/>
                </a:solidFill>
              </a:rPr>
              <a:t>(Pre-IAWC)</a:t>
            </a:r>
          </a:p>
        </p:txBody>
      </p:sp>
      <p:sp>
        <p:nvSpPr>
          <p:cNvPr id="117" name="TextBox 116">
            <a:extLst>
              <a:ext uri="{FF2B5EF4-FFF2-40B4-BE49-F238E27FC236}">
                <a16:creationId xmlns:a16="http://schemas.microsoft.com/office/drawing/2014/main" id="{A208D57E-7821-4496-A45E-B0E7DA69B886}"/>
              </a:ext>
            </a:extLst>
          </p:cNvPr>
          <p:cNvSpPr txBox="1"/>
          <p:nvPr/>
        </p:nvSpPr>
        <p:spPr>
          <a:xfrm>
            <a:off x="502256" y="1701847"/>
            <a:ext cx="694945" cy="253916"/>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BS1</a:t>
            </a:r>
          </a:p>
        </p:txBody>
      </p:sp>
      <p:sp>
        <p:nvSpPr>
          <p:cNvPr id="121" name="TextBox 120">
            <a:extLst>
              <a:ext uri="{FF2B5EF4-FFF2-40B4-BE49-F238E27FC236}">
                <a16:creationId xmlns:a16="http://schemas.microsoft.com/office/drawing/2014/main" id="{B534CF9A-7EEF-493D-8F2C-A590F3B396D8}"/>
              </a:ext>
            </a:extLst>
          </p:cNvPr>
          <p:cNvSpPr txBox="1"/>
          <p:nvPr/>
        </p:nvSpPr>
        <p:spPr>
          <a:xfrm>
            <a:off x="5758436" y="2892233"/>
            <a:ext cx="739635" cy="253916"/>
          </a:xfrm>
          <a:prstGeom prst="rect">
            <a:avLst/>
          </a:prstGeom>
          <a:noFill/>
        </p:spPr>
        <p:txBody>
          <a:bodyPr wrap="square" rtlCol="0">
            <a:spAutoFit/>
            <a:scene3d>
              <a:camera prst="orthographicFront"/>
              <a:lightRig rig="threePt" dir="t"/>
            </a:scene3d>
            <a:sp3d extrusionH="31750" contourW="6350">
              <a:bevelT w="12700" prst="riblet"/>
              <a:contourClr>
                <a:schemeClr val="bg1"/>
              </a:contourClr>
            </a:sp3d>
          </a:bodyPr>
          <a:lstStyle/>
          <a:p>
            <a:pPr algn="ctr"/>
            <a:r>
              <a:rPr lang="en-US" sz="1050" dirty="0">
                <a:solidFill>
                  <a:srgbClr val="C00000"/>
                </a:solidFill>
              </a:rPr>
              <a:t>BS2</a:t>
            </a:r>
          </a:p>
        </p:txBody>
      </p:sp>
      <p:grpSp>
        <p:nvGrpSpPr>
          <p:cNvPr id="228" name="Group 227">
            <a:extLst>
              <a:ext uri="{FF2B5EF4-FFF2-40B4-BE49-F238E27FC236}">
                <a16:creationId xmlns:a16="http://schemas.microsoft.com/office/drawing/2014/main" id="{BC108A97-83F4-4053-AF52-B6D5D95A902A}"/>
              </a:ext>
            </a:extLst>
          </p:cNvPr>
          <p:cNvGrpSpPr/>
          <p:nvPr/>
        </p:nvGrpSpPr>
        <p:grpSpPr>
          <a:xfrm>
            <a:off x="6565501" y="1084536"/>
            <a:ext cx="5334457" cy="2131362"/>
            <a:chOff x="6565501" y="1171161"/>
            <a:chExt cx="5334457" cy="2131362"/>
          </a:xfrm>
        </p:grpSpPr>
        <p:grpSp>
          <p:nvGrpSpPr>
            <p:cNvPr id="6" name="Group 5">
              <a:extLst>
                <a:ext uri="{FF2B5EF4-FFF2-40B4-BE49-F238E27FC236}">
                  <a16:creationId xmlns:a16="http://schemas.microsoft.com/office/drawing/2014/main" id="{438DA8C4-07DA-46F4-A14C-BE234DD57784}"/>
                </a:ext>
              </a:extLst>
            </p:cNvPr>
            <p:cNvGrpSpPr/>
            <p:nvPr/>
          </p:nvGrpSpPr>
          <p:grpSpPr>
            <a:xfrm>
              <a:off x="6565501" y="1171161"/>
              <a:ext cx="5334457" cy="2131362"/>
              <a:chOff x="6578201" y="1323561"/>
              <a:chExt cx="5334457" cy="2131362"/>
            </a:xfrm>
          </p:grpSpPr>
          <p:grpSp>
            <p:nvGrpSpPr>
              <p:cNvPr id="211" name="Group 210">
                <a:extLst>
                  <a:ext uri="{FF2B5EF4-FFF2-40B4-BE49-F238E27FC236}">
                    <a16:creationId xmlns:a16="http://schemas.microsoft.com/office/drawing/2014/main" id="{4A163A65-3642-4AA5-8063-F5BB0331A3FE}"/>
                  </a:ext>
                </a:extLst>
              </p:cNvPr>
              <p:cNvGrpSpPr/>
              <p:nvPr/>
            </p:nvGrpSpPr>
            <p:grpSpPr>
              <a:xfrm>
                <a:off x="6578201" y="1323561"/>
                <a:ext cx="5334457" cy="2131362"/>
                <a:chOff x="2311573" y="1712330"/>
                <a:chExt cx="5334457" cy="2131362"/>
              </a:xfrm>
            </p:grpSpPr>
            <p:pic>
              <p:nvPicPr>
                <p:cNvPr id="212" name="Picture 211">
                  <a:extLst>
                    <a:ext uri="{FF2B5EF4-FFF2-40B4-BE49-F238E27FC236}">
                      <a16:creationId xmlns:a16="http://schemas.microsoft.com/office/drawing/2014/main" id="{EEEF9E06-3456-44C2-B697-C7D662E48E4A}"/>
                    </a:ext>
                  </a:extLst>
                </p:cNvPr>
                <p:cNvPicPr>
                  <a:picLocks noChangeAspect="1"/>
                </p:cNvPicPr>
                <p:nvPr/>
              </p:nvPicPr>
              <p:blipFill rotWithShape="1">
                <a:blip r:embed="rId3"/>
                <a:srcRect l="29981" t="29150" r="5856" b="22686"/>
                <a:stretch/>
              </p:blipFill>
              <p:spPr>
                <a:xfrm>
                  <a:off x="2311573" y="1712330"/>
                  <a:ext cx="5334457" cy="2131362"/>
                </a:xfrm>
                <a:prstGeom prst="rect">
                  <a:avLst/>
                </a:prstGeom>
                <a:ln w="34925">
                  <a:solidFill>
                    <a:srgbClr val="00B0F0"/>
                  </a:solidFill>
                </a:ln>
              </p:spPr>
            </p:pic>
            <p:sp>
              <p:nvSpPr>
                <p:cNvPr id="213" name="Rounded Rectangle 5">
                  <a:extLst>
                    <a:ext uri="{FF2B5EF4-FFF2-40B4-BE49-F238E27FC236}">
                      <a16:creationId xmlns:a16="http://schemas.microsoft.com/office/drawing/2014/main" id="{8ECDC7F5-9787-43A9-9661-1860ED3BC10A}"/>
                    </a:ext>
                  </a:extLst>
                </p:cNvPr>
                <p:cNvSpPr/>
                <p:nvPr/>
              </p:nvSpPr>
              <p:spPr>
                <a:xfrm>
                  <a:off x="6046987" y="1730828"/>
                  <a:ext cx="1556439" cy="28469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Reference Site Map</a:t>
                  </a:r>
                </a:p>
              </p:txBody>
            </p:sp>
          </p:grpSp>
          <p:sp>
            <p:nvSpPr>
              <p:cNvPr id="223" name="Oval 222">
                <a:extLst>
                  <a:ext uri="{FF2B5EF4-FFF2-40B4-BE49-F238E27FC236}">
                    <a16:creationId xmlns:a16="http://schemas.microsoft.com/office/drawing/2014/main" id="{2A26B63A-7E6D-4584-9A9D-FA83DCC4D2E1}"/>
                  </a:ext>
                </a:extLst>
              </p:cNvPr>
              <p:cNvSpPr/>
              <p:nvPr/>
            </p:nvSpPr>
            <p:spPr>
              <a:xfrm>
                <a:off x="10743925" y="2481908"/>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235" name="Oval 234">
                <a:extLst>
                  <a:ext uri="{FF2B5EF4-FFF2-40B4-BE49-F238E27FC236}">
                    <a16:creationId xmlns:a16="http://schemas.microsoft.com/office/drawing/2014/main" id="{741A569A-084B-420E-9F6C-6BFF3DD44C27}"/>
                  </a:ext>
                </a:extLst>
              </p:cNvPr>
              <p:cNvSpPr/>
              <p:nvPr/>
            </p:nvSpPr>
            <p:spPr>
              <a:xfrm>
                <a:off x="7219843" y="1881546"/>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236" name="Oval 235">
                <a:extLst>
                  <a:ext uri="{FF2B5EF4-FFF2-40B4-BE49-F238E27FC236}">
                    <a16:creationId xmlns:a16="http://schemas.microsoft.com/office/drawing/2014/main" id="{648F9A70-2B1C-40C6-9829-D98B1321A399}"/>
                  </a:ext>
                </a:extLst>
              </p:cNvPr>
              <p:cNvSpPr/>
              <p:nvPr/>
            </p:nvSpPr>
            <p:spPr>
              <a:xfrm>
                <a:off x="9797943" y="2112722"/>
                <a:ext cx="64008" cy="64008"/>
              </a:xfrm>
              <a:prstGeom prst="ellipse">
                <a:avLst/>
              </a:prstGeom>
              <a:pattFill prst="pct70">
                <a:fgClr>
                  <a:srgbClr val="ED7D31"/>
                </a:fgClr>
                <a:bgClr>
                  <a:schemeClr val="bg1"/>
                </a:bgClr>
              </a:patt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237" name="Oval 236">
                <a:extLst>
                  <a:ext uri="{FF2B5EF4-FFF2-40B4-BE49-F238E27FC236}">
                    <a16:creationId xmlns:a16="http://schemas.microsoft.com/office/drawing/2014/main" id="{669EEE17-4226-427A-A6AC-5A327517E483}"/>
                  </a:ext>
                </a:extLst>
              </p:cNvPr>
              <p:cNvSpPr/>
              <p:nvPr/>
            </p:nvSpPr>
            <p:spPr>
              <a:xfrm>
                <a:off x="10032893" y="3115219"/>
                <a:ext cx="64008" cy="64008"/>
              </a:xfrm>
              <a:prstGeom prst="ellipse">
                <a:avLst/>
              </a:prstGeom>
              <a:pattFill prst="pct70">
                <a:fgClr>
                  <a:srgbClr val="ED7D31"/>
                </a:fgClr>
                <a:bgClr>
                  <a:schemeClr val="bg1"/>
                </a:bgClr>
              </a:patt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238" name="Oval 237">
                <a:extLst>
                  <a:ext uri="{FF2B5EF4-FFF2-40B4-BE49-F238E27FC236}">
                    <a16:creationId xmlns:a16="http://schemas.microsoft.com/office/drawing/2014/main" id="{1CE1B5D0-8D1F-4A82-92BD-8E6DC73FA769}"/>
                  </a:ext>
                </a:extLst>
              </p:cNvPr>
              <p:cNvSpPr/>
              <p:nvPr/>
            </p:nvSpPr>
            <p:spPr>
              <a:xfrm>
                <a:off x="10028359" y="2187386"/>
                <a:ext cx="64008" cy="64008"/>
              </a:xfrm>
              <a:prstGeom prst="ellipse">
                <a:avLst/>
              </a:prstGeom>
              <a:pattFill prst="pct70">
                <a:fgClr>
                  <a:srgbClr val="ED7D31"/>
                </a:fgClr>
                <a:bgClr>
                  <a:schemeClr val="bg1"/>
                </a:bgClr>
              </a:patt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239" name="TextBox 238">
                <a:extLst>
                  <a:ext uri="{FF2B5EF4-FFF2-40B4-BE49-F238E27FC236}">
                    <a16:creationId xmlns:a16="http://schemas.microsoft.com/office/drawing/2014/main" id="{DDD9E14F-5197-4250-AB1E-2ADF44CFEEEF}"/>
                  </a:ext>
                </a:extLst>
              </p:cNvPr>
              <p:cNvSpPr txBox="1"/>
              <p:nvPr/>
            </p:nvSpPr>
            <p:spPr>
              <a:xfrm>
                <a:off x="10755751" y="2511367"/>
                <a:ext cx="592486" cy="276999"/>
              </a:xfrm>
              <a:prstGeom prst="rect">
                <a:avLst/>
              </a:prstGeom>
              <a:noFill/>
            </p:spPr>
            <p:txBody>
              <a:bodyPr wrap="square" rtlCol="0">
                <a:spAutoFit/>
              </a:bodyPr>
              <a:lstStyle/>
              <a:p>
                <a:r>
                  <a:rPr lang="en-US" sz="1200" b="1" dirty="0">
                    <a:solidFill>
                      <a:srgbClr val="ED7D31"/>
                    </a:solidFill>
                    <a:effectLst>
                      <a:glow rad="63500">
                        <a:schemeClr val="bg1"/>
                      </a:glow>
                    </a:effectLst>
                  </a:rPr>
                  <a:t>BS2</a:t>
                </a:r>
              </a:p>
            </p:txBody>
          </p:sp>
          <p:sp>
            <p:nvSpPr>
              <p:cNvPr id="240" name="TextBox 239">
                <a:extLst>
                  <a:ext uri="{FF2B5EF4-FFF2-40B4-BE49-F238E27FC236}">
                    <a16:creationId xmlns:a16="http://schemas.microsoft.com/office/drawing/2014/main" id="{626E2C91-CB60-484F-AB5F-30F062BF2E23}"/>
                  </a:ext>
                </a:extLst>
              </p:cNvPr>
              <p:cNvSpPr txBox="1"/>
              <p:nvPr/>
            </p:nvSpPr>
            <p:spPr>
              <a:xfrm>
                <a:off x="7251847" y="1723515"/>
                <a:ext cx="592486" cy="276999"/>
              </a:xfrm>
              <a:prstGeom prst="rect">
                <a:avLst/>
              </a:prstGeom>
              <a:noFill/>
            </p:spPr>
            <p:txBody>
              <a:bodyPr wrap="square" rtlCol="0">
                <a:spAutoFit/>
              </a:bodyPr>
              <a:lstStyle/>
              <a:p>
                <a:r>
                  <a:rPr lang="en-US" sz="1200" b="1" dirty="0">
                    <a:solidFill>
                      <a:srgbClr val="ED7D31"/>
                    </a:solidFill>
                    <a:effectLst>
                      <a:glow rad="63500">
                        <a:schemeClr val="bg1"/>
                      </a:glow>
                    </a:effectLst>
                  </a:rPr>
                  <a:t>BS1</a:t>
                </a:r>
              </a:p>
            </p:txBody>
          </p:sp>
          <p:sp>
            <p:nvSpPr>
              <p:cNvPr id="243" name="TextBox 242">
                <a:extLst>
                  <a:ext uri="{FF2B5EF4-FFF2-40B4-BE49-F238E27FC236}">
                    <a16:creationId xmlns:a16="http://schemas.microsoft.com/office/drawing/2014/main" id="{473145CC-2757-4AD4-83E4-5A6204F92CFB}"/>
                  </a:ext>
                </a:extLst>
              </p:cNvPr>
              <p:cNvSpPr txBox="1"/>
              <p:nvPr/>
            </p:nvSpPr>
            <p:spPr>
              <a:xfrm>
                <a:off x="10023541" y="1962275"/>
                <a:ext cx="877512" cy="307777"/>
              </a:xfrm>
              <a:prstGeom prst="rect">
                <a:avLst/>
              </a:prstGeom>
              <a:noFill/>
            </p:spPr>
            <p:txBody>
              <a:bodyPr wrap="square" rtlCol="0">
                <a:spAutoFit/>
              </a:bodyPr>
              <a:lstStyle/>
              <a:p>
                <a:endParaRPr lang="en-US" sz="1400" b="1" dirty="0">
                  <a:solidFill>
                    <a:srgbClr val="ED7D31"/>
                  </a:solidFill>
                  <a:effectLst>
                    <a:glow rad="63500">
                      <a:schemeClr val="bg1"/>
                    </a:glow>
                  </a:effectLst>
                </a:endParaRPr>
              </a:p>
            </p:txBody>
          </p:sp>
          <p:cxnSp>
            <p:nvCxnSpPr>
              <p:cNvPr id="254" name="Straight Arrow Connector 253">
                <a:extLst>
                  <a:ext uri="{FF2B5EF4-FFF2-40B4-BE49-F238E27FC236}">
                    <a16:creationId xmlns:a16="http://schemas.microsoft.com/office/drawing/2014/main" id="{6ED7D78D-EE85-4B94-BE2D-6C45600BFDE8}"/>
                  </a:ext>
                </a:extLst>
              </p:cNvPr>
              <p:cNvCxnSpPr>
                <a:cxnSpLocks/>
              </p:cNvCxnSpPr>
              <p:nvPr/>
            </p:nvCxnSpPr>
            <p:spPr>
              <a:xfrm>
                <a:off x="9068532" y="2626386"/>
                <a:ext cx="528476" cy="425373"/>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101D64BC-EF92-447B-A7BF-9BB8D5A75905}"/>
                  </a:ext>
                </a:extLst>
              </p:cNvPr>
              <p:cNvCxnSpPr>
                <a:cxnSpLocks/>
              </p:cNvCxnSpPr>
              <p:nvPr/>
            </p:nvCxnSpPr>
            <p:spPr>
              <a:xfrm>
                <a:off x="10043787" y="2446696"/>
                <a:ext cx="764146" cy="426882"/>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46E14B1C-4FCD-4B89-A4AF-255EF4A48DC6}"/>
                  </a:ext>
                </a:extLst>
              </p:cNvPr>
              <p:cNvCxnSpPr>
                <a:cxnSpLocks/>
              </p:cNvCxnSpPr>
              <p:nvPr/>
            </p:nvCxnSpPr>
            <p:spPr>
              <a:xfrm flipH="1">
                <a:off x="7016505" y="2822535"/>
                <a:ext cx="783451" cy="348720"/>
              </a:xfrm>
              <a:prstGeom prst="straightConnector1">
                <a:avLst/>
              </a:prstGeom>
              <a:ln w="44450">
                <a:solidFill>
                  <a:srgbClr val="FFFF00"/>
                </a:solidFill>
                <a:prstDash val="solid"/>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A0DDC6ED-C60A-4CBD-A765-0A9F495A302B}"/>
                  </a:ext>
                </a:extLst>
              </p:cNvPr>
              <p:cNvSpPr/>
              <p:nvPr/>
            </p:nvSpPr>
            <p:spPr>
              <a:xfrm>
                <a:off x="9533403" y="2540720"/>
                <a:ext cx="64008" cy="64008"/>
              </a:xfrm>
              <a:prstGeom prst="ellipse">
                <a:avLst/>
              </a:prstGeom>
              <a:pattFill prst="pct70">
                <a:fgClr>
                  <a:srgbClr val="ED7D31"/>
                </a:fgClr>
                <a:bgClr>
                  <a:schemeClr val="bg1"/>
                </a:bgClr>
              </a:patt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grpSp>
        <p:sp>
          <p:nvSpPr>
            <p:cNvPr id="88" name="TextBox 87">
              <a:extLst>
                <a:ext uri="{FF2B5EF4-FFF2-40B4-BE49-F238E27FC236}">
                  <a16:creationId xmlns:a16="http://schemas.microsoft.com/office/drawing/2014/main" id="{A04F25DD-A7BA-4605-AE4F-EAD1368C231D}"/>
                </a:ext>
              </a:extLst>
            </p:cNvPr>
            <p:cNvSpPr txBox="1"/>
            <p:nvPr/>
          </p:nvSpPr>
          <p:spPr>
            <a:xfrm>
              <a:off x="8581887" y="2110195"/>
              <a:ext cx="592486" cy="584775"/>
            </a:xfrm>
            <a:prstGeom prst="rect">
              <a:avLst/>
            </a:prstGeom>
            <a:noFill/>
          </p:spPr>
          <p:txBody>
            <a:bodyPr wrap="square" rtlCol="0">
              <a:spAutoFit/>
            </a:bodyPr>
            <a:lstStyle/>
            <a:p>
              <a:r>
                <a:rPr lang="en-US" sz="1200" b="1" dirty="0">
                  <a:solidFill>
                    <a:srgbClr val="ED7D31"/>
                  </a:solidFill>
                  <a:effectLst>
                    <a:glow rad="63500">
                      <a:schemeClr val="bg1"/>
                    </a:glow>
                  </a:effectLst>
                </a:rPr>
                <a:t>BS14</a:t>
              </a:r>
            </a:p>
            <a:p>
              <a:r>
                <a:rPr lang="en-US" sz="1000" b="1" dirty="0">
                  <a:solidFill>
                    <a:srgbClr val="ED7D31"/>
                  </a:solidFill>
                  <a:effectLst>
                    <a:glow rad="63500">
                      <a:schemeClr val="bg1"/>
                    </a:glow>
                  </a:effectLst>
                </a:rPr>
                <a:t>(post-IAWC)</a:t>
              </a:r>
              <a:endParaRPr lang="en-US" sz="1200" b="1" dirty="0">
                <a:solidFill>
                  <a:srgbClr val="ED7D31"/>
                </a:solidFill>
                <a:effectLst>
                  <a:glow rad="63500">
                    <a:schemeClr val="bg1"/>
                  </a:glow>
                </a:effectLst>
              </a:endParaRPr>
            </a:p>
          </p:txBody>
        </p:sp>
        <p:cxnSp>
          <p:nvCxnSpPr>
            <p:cNvPr id="98" name="Straight Connector 97">
              <a:extLst>
                <a:ext uri="{FF2B5EF4-FFF2-40B4-BE49-F238E27FC236}">
                  <a16:creationId xmlns:a16="http://schemas.microsoft.com/office/drawing/2014/main" id="{6CD0E9BA-6A6B-41E3-8BD9-5BC14B3F0029}"/>
                </a:ext>
              </a:extLst>
            </p:cNvPr>
            <p:cNvCxnSpPr>
              <a:cxnSpLocks/>
            </p:cNvCxnSpPr>
            <p:nvPr/>
          </p:nvCxnSpPr>
          <p:spPr>
            <a:xfrm>
              <a:off x="6967720" y="1875316"/>
              <a:ext cx="3742931" cy="485398"/>
            </a:xfrm>
            <a:prstGeom prst="line">
              <a:avLst/>
            </a:prstGeom>
            <a:ln w="15875">
              <a:solidFill>
                <a:srgbClr val="BF9000"/>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DB667931-35E1-4629-8CCC-F136908CBD13}"/>
                </a:ext>
              </a:extLst>
            </p:cNvPr>
            <p:cNvSpPr txBox="1"/>
            <p:nvPr/>
          </p:nvSpPr>
          <p:spPr>
            <a:xfrm>
              <a:off x="6781236" y="1793498"/>
              <a:ext cx="256802" cy="230832"/>
            </a:xfrm>
            <a:prstGeom prst="rect">
              <a:avLst/>
            </a:prstGeom>
            <a:noFill/>
            <a:effectLst/>
          </p:spPr>
          <p:txBody>
            <a:bodyPr wrap="none" rtlCol="0">
              <a:spAutoFit/>
            </a:bodyPr>
            <a:lstStyle/>
            <a:p>
              <a:r>
                <a:rPr lang="en-US" sz="900" b="1" dirty="0">
                  <a:solidFill>
                    <a:schemeClr val="bg2">
                      <a:lumMod val="25000"/>
                    </a:schemeClr>
                  </a:solidFill>
                  <a:effectLst>
                    <a:glow rad="63500">
                      <a:schemeClr val="bg1"/>
                    </a:glow>
                  </a:effectLst>
                </a:rPr>
                <a:t>D</a:t>
              </a:r>
            </a:p>
          </p:txBody>
        </p:sp>
        <p:sp>
          <p:nvSpPr>
            <p:cNvPr id="100" name="TextBox 99">
              <a:extLst>
                <a:ext uri="{FF2B5EF4-FFF2-40B4-BE49-F238E27FC236}">
                  <a16:creationId xmlns:a16="http://schemas.microsoft.com/office/drawing/2014/main" id="{E7E34063-213C-42D9-8DBE-1B45D875DD82}"/>
                </a:ext>
              </a:extLst>
            </p:cNvPr>
            <p:cNvSpPr txBox="1"/>
            <p:nvPr/>
          </p:nvSpPr>
          <p:spPr>
            <a:xfrm>
              <a:off x="10634498" y="2143685"/>
              <a:ext cx="287258" cy="230832"/>
            </a:xfrm>
            <a:prstGeom prst="rect">
              <a:avLst/>
            </a:prstGeom>
            <a:noFill/>
            <a:effectLst/>
          </p:spPr>
          <p:txBody>
            <a:bodyPr wrap="none" rtlCol="0">
              <a:spAutoFit/>
            </a:bodyPr>
            <a:lstStyle/>
            <a:p>
              <a:r>
                <a:rPr lang="en-US" sz="900" b="1" dirty="0">
                  <a:solidFill>
                    <a:schemeClr val="bg2">
                      <a:lumMod val="25000"/>
                    </a:schemeClr>
                  </a:solidFill>
                  <a:effectLst>
                    <a:glow rad="63500">
                      <a:schemeClr val="bg1"/>
                    </a:glow>
                  </a:effectLst>
                </a:rPr>
                <a:t>D’</a:t>
              </a:r>
            </a:p>
          </p:txBody>
        </p:sp>
        <p:sp>
          <p:nvSpPr>
            <p:cNvPr id="105" name="TextBox 104">
              <a:extLst>
                <a:ext uri="{FF2B5EF4-FFF2-40B4-BE49-F238E27FC236}">
                  <a16:creationId xmlns:a16="http://schemas.microsoft.com/office/drawing/2014/main" id="{54008DA1-FA05-496C-B349-DF29D3D595EF}"/>
                </a:ext>
              </a:extLst>
            </p:cNvPr>
            <p:cNvSpPr txBox="1"/>
            <p:nvPr/>
          </p:nvSpPr>
          <p:spPr>
            <a:xfrm>
              <a:off x="7997318" y="1722920"/>
              <a:ext cx="1312280" cy="276999"/>
            </a:xfrm>
            <a:prstGeom prst="rect">
              <a:avLst/>
            </a:prstGeom>
            <a:noFill/>
          </p:spPr>
          <p:txBody>
            <a:bodyPr wrap="square" rtlCol="0">
              <a:spAutoFit/>
            </a:bodyPr>
            <a:lstStyle/>
            <a:p>
              <a:r>
                <a:rPr lang="en-US" sz="1200" b="1" dirty="0">
                  <a:solidFill>
                    <a:srgbClr val="ED7D31"/>
                  </a:solidFill>
                  <a:effectLst>
                    <a:glow rad="63500">
                      <a:schemeClr val="bg1"/>
                    </a:glow>
                  </a:effectLst>
                </a:rPr>
                <a:t>BS14 </a:t>
              </a:r>
              <a:r>
                <a:rPr lang="en-US" sz="1050" b="1" dirty="0">
                  <a:solidFill>
                    <a:srgbClr val="ED7D31"/>
                  </a:solidFill>
                  <a:effectLst>
                    <a:glow rad="63500">
                      <a:schemeClr val="bg1"/>
                    </a:glow>
                  </a:effectLst>
                </a:rPr>
                <a:t>(pre-IAWC)</a:t>
              </a:r>
              <a:endParaRPr lang="en-US" sz="1200" b="1" dirty="0">
                <a:solidFill>
                  <a:srgbClr val="ED7D31"/>
                </a:solidFill>
                <a:effectLst>
                  <a:glow rad="63500">
                    <a:schemeClr val="bg1"/>
                  </a:glow>
                </a:effectLst>
              </a:endParaRPr>
            </a:p>
          </p:txBody>
        </p:sp>
        <p:sp>
          <p:nvSpPr>
            <p:cNvPr id="106" name="Oval 105">
              <a:extLst>
                <a:ext uri="{FF2B5EF4-FFF2-40B4-BE49-F238E27FC236}">
                  <a16:creationId xmlns:a16="http://schemas.microsoft.com/office/drawing/2014/main" id="{418BF08D-3718-491C-9FBE-515AE38B0C4B}"/>
                </a:ext>
              </a:extLst>
            </p:cNvPr>
            <p:cNvSpPr/>
            <p:nvPr/>
          </p:nvSpPr>
          <p:spPr>
            <a:xfrm>
              <a:off x="7929215" y="1820812"/>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122" name="IAWC">
              <a:extLst>
                <a:ext uri="{FF2B5EF4-FFF2-40B4-BE49-F238E27FC236}">
                  <a16:creationId xmlns:a16="http://schemas.microsoft.com/office/drawing/2014/main" id="{47B8239F-C274-40C2-95F3-614B0F3BCDCF}"/>
                </a:ext>
              </a:extLst>
            </p:cNvPr>
            <p:cNvSpPr/>
            <p:nvPr/>
          </p:nvSpPr>
          <p:spPr>
            <a:xfrm>
              <a:off x="8249996" y="2051810"/>
              <a:ext cx="350142" cy="348617"/>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44206 h 392566"/>
                <a:gd name="connsiteX20" fmla="*/ 159666 w 395288"/>
                <a:gd name="connsiteY20" fmla="*/ 92727 h 392566"/>
                <a:gd name="connsiteX21" fmla="*/ 107156 w 395288"/>
                <a:gd name="connsiteY21" fmla="*/ 75860 h 392566"/>
                <a:gd name="connsiteX22" fmla="*/ 63039 w 395288"/>
                <a:gd name="connsiteY22" fmla="*/ 6024 h 392566"/>
                <a:gd name="connsiteX23" fmla="*/ 21431 w 395288"/>
                <a:gd name="connsiteY23" fmla="*/ 0 h 392566"/>
                <a:gd name="connsiteX0" fmla="*/ 21431 w 402923"/>
                <a:gd name="connsiteY0" fmla="*/ 0 h 392566"/>
                <a:gd name="connsiteX1" fmla="*/ 39801 w 402923"/>
                <a:gd name="connsiteY1" fmla="*/ 71437 h 392566"/>
                <a:gd name="connsiteX2" fmla="*/ 71098 w 402923"/>
                <a:gd name="connsiteY2" fmla="*/ 125866 h 392566"/>
                <a:gd name="connsiteX3" fmla="*/ 71438 w 402923"/>
                <a:gd name="connsiteY3" fmla="*/ 168729 h 392566"/>
                <a:gd name="connsiteX4" fmla="*/ 71438 w 402923"/>
                <a:gd name="connsiteY4" fmla="*/ 192541 h 392566"/>
                <a:gd name="connsiteX5" fmla="*/ 33338 w 402923"/>
                <a:gd name="connsiteY5" fmla="*/ 252072 h 392566"/>
                <a:gd name="connsiteX6" fmla="*/ 2381 w 402923"/>
                <a:gd name="connsiteY6" fmla="*/ 268741 h 392566"/>
                <a:gd name="connsiteX7" fmla="*/ 0 w 402923"/>
                <a:gd name="connsiteY7" fmla="*/ 299697 h 392566"/>
                <a:gd name="connsiteX8" fmla="*/ 23813 w 402923"/>
                <a:gd name="connsiteY8" fmla="*/ 347322 h 392566"/>
                <a:gd name="connsiteX9" fmla="*/ 52388 w 402923"/>
                <a:gd name="connsiteY9" fmla="*/ 380660 h 392566"/>
                <a:gd name="connsiteX10" fmla="*/ 111919 w 402923"/>
                <a:gd name="connsiteY10" fmla="*/ 392566 h 392566"/>
                <a:gd name="connsiteX11" fmla="*/ 240506 w 402923"/>
                <a:gd name="connsiteY11" fmla="*/ 383041 h 392566"/>
                <a:gd name="connsiteX12" fmla="*/ 323850 w 402923"/>
                <a:gd name="connsiteY12" fmla="*/ 366372 h 392566"/>
                <a:gd name="connsiteX13" fmla="*/ 378619 w 402923"/>
                <a:gd name="connsiteY13" fmla="*/ 366372 h 392566"/>
                <a:gd name="connsiteX14" fmla="*/ 395288 w 402923"/>
                <a:gd name="connsiteY14" fmla="*/ 366372 h 392566"/>
                <a:gd name="connsiteX15" fmla="*/ 402923 w 402923"/>
                <a:gd name="connsiteY15" fmla="*/ 294935 h 392566"/>
                <a:gd name="connsiteX16" fmla="*/ 378619 w 402923"/>
                <a:gd name="connsiteY16" fmla="*/ 225879 h 392566"/>
                <a:gd name="connsiteX17" fmla="*/ 307181 w 402923"/>
                <a:gd name="connsiteY17" fmla="*/ 228260 h 392566"/>
                <a:gd name="connsiteX18" fmla="*/ 276225 w 402923"/>
                <a:gd name="connsiteY18" fmla="*/ 206829 h 392566"/>
                <a:gd name="connsiteX19" fmla="*/ 230981 w 402923"/>
                <a:gd name="connsiteY19" fmla="*/ 144206 h 392566"/>
                <a:gd name="connsiteX20" fmla="*/ 159666 w 402923"/>
                <a:gd name="connsiteY20" fmla="*/ 92727 h 392566"/>
                <a:gd name="connsiteX21" fmla="*/ 107156 w 402923"/>
                <a:gd name="connsiteY21" fmla="*/ 75860 h 392566"/>
                <a:gd name="connsiteX22" fmla="*/ 63039 w 402923"/>
                <a:gd name="connsiteY22" fmla="*/ 6024 h 392566"/>
                <a:gd name="connsiteX23" fmla="*/ 21431 w 402923"/>
                <a:gd name="connsiteY23" fmla="*/ 0 h 392566"/>
                <a:gd name="connsiteX0" fmla="*/ 21431 w 403047"/>
                <a:gd name="connsiteY0" fmla="*/ 0 h 392566"/>
                <a:gd name="connsiteX1" fmla="*/ 39801 w 403047"/>
                <a:gd name="connsiteY1" fmla="*/ 71437 h 392566"/>
                <a:gd name="connsiteX2" fmla="*/ 71098 w 403047"/>
                <a:gd name="connsiteY2" fmla="*/ 125866 h 392566"/>
                <a:gd name="connsiteX3" fmla="*/ 71438 w 403047"/>
                <a:gd name="connsiteY3" fmla="*/ 168729 h 392566"/>
                <a:gd name="connsiteX4" fmla="*/ 71438 w 403047"/>
                <a:gd name="connsiteY4" fmla="*/ 192541 h 392566"/>
                <a:gd name="connsiteX5" fmla="*/ 33338 w 403047"/>
                <a:gd name="connsiteY5" fmla="*/ 252072 h 392566"/>
                <a:gd name="connsiteX6" fmla="*/ 2381 w 403047"/>
                <a:gd name="connsiteY6" fmla="*/ 268741 h 392566"/>
                <a:gd name="connsiteX7" fmla="*/ 0 w 403047"/>
                <a:gd name="connsiteY7" fmla="*/ 299697 h 392566"/>
                <a:gd name="connsiteX8" fmla="*/ 23813 w 403047"/>
                <a:gd name="connsiteY8" fmla="*/ 347322 h 392566"/>
                <a:gd name="connsiteX9" fmla="*/ 52388 w 403047"/>
                <a:gd name="connsiteY9" fmla="*/ 380660 h 392566"/>
                <a:gd name="connsiteX10" fmla="*/ 111919 w 403047"/>
                <a:gd name="connsiteY10" fmla="*/ 392566 h 392566"/>
                <a:gd name="connsiteX11" fmla="*/ 240506 w 403047"/>
                <a:gd name="connsiteY11" fmla="*/ 383041 h 392566"/>
                <a:gd name="connsiteX12" fmla="*/ 323850 w 403047"/>
                <a:gd name="connsiteY12" fmla="*/ 366372 h 392566"/>
                <a:gd name="connsiteX13" fmla="*/ 378619 w 403047"/>
                <a:gd name="connsiteY13" fmla="*/ 366372 h 392566"/>
                <a:gd name="connsiteX14" fmla="*/ 395288 w 403047"/>
                <a:gd name="connsiteY14" fmla="*/ 366372 h 392566"/>
                <a:gd name="connsiteX15" fmla="*/ 402923 w 403047"/>
                <a:gd name="connsiteY15" fmla="*/ 294935 h 392566"/>
                <a:gd name="connsiteX16" fmla="*/ 403047 w 403047"/>
                <a:gd name="connsiteY16" fmla="*/ 237957 h 392566"/>
                <a:gd name="connsiteX17" fmla="*/ 307181 w 403047"/>
                <a:gd name="connsiteY17" fmla="*/ 228260 h 392566"/>
                <a:gd name="connsiteX18" fmla="*/ 276225 w 403047"/>
                <a:gd name="connsiteY18" fmla="*/ 206829 h 392566"/>
                <a:gd name="connsiteX19" fmla="*/ 230981 w 403047"/>
                <a:gd name="connsiteY19" fmla="*/ 144206 h 392566"/>
                <a:gd name="connsiteX20" fmla="*/ 159666 w 403047"/>
                <a:gd name="connsiteY20" fmla="*/ 92727 h 392566"/>
                <a:gd name="connsiteX21" fmla="*/ 107156 w 403047"/>
                <a:gd name="connsiteY21" fmla="*/ 75860 h 392566"/>
                <a:gd name="connsiteX22" fmla="*/ 63039 w 403047"/>
                <a:gd name="connsiteY22" fmla="*/ 6024 h 392566"/>
                <a:gd name="connsiteX23" fmla="*/ 21431 w 403047"/>
                <a:gd name="connsiteY23" fmla="*/ 0 h 392566"/>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80660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23813 w 403047"/>
                <a:gd name="connsiteY8" fmla="*/ 347322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83041"/>
                <a:gd name="connsiteX1" fmla="*/ 39801 w 403047"/>
                <a:gd name="connsiteY1" fmla="*/ 71437 h 383041"/>
                <a:gd name="connsiteX2" fmla="*/ 71098 w 403047"/>
                <a:gd name="connsiteY2" fmla="*/ 125866 h 383041"/>
                <a:gd name="connsiteX3" fmla="*/ 71438 w 403047"/>
                <a:gd name="connsiteY3" fmla="*/ 168729 h 383041"/>
                <a:gd name="connsiteX4" fmla="*/ 71438 w 403047"/>
                <a:gd name="connsiteY4" fmla="*/ 192541 h 383041"/>
                <a:gd name="connsiteX5" fmla="*/ 33338 w 403047"/>
                <a:gd name="connsiteY5" fmla="*/ 252072 h 383041"/>
                <a:gd name="connsiteX6" fmla="*/ 2381 w 403047"/>
                <a:gd name="connsiteY6" fmla="*/ 268741 h 383041"/>
                <a:gd name="connsiteX7" fmla="*/ 0 w 403047"/>
                <a:gd name="connsiteY7" fmla="*/ 299697 h 383041"/>
                <a:gd name="connsiteX8" fmla="*/ 18928 w 403047"/>
                <a:gd name="connsiteY8" fmla="*/ 311091 h 383041"/>
                <a:gd name="connsiteX9" fmla="*/ 52388 w 403047"/>
                <a:gd name="connsiteY9" fmla="*/ 332353 h 383041"/>
                <a:gd name="connsiteX10" fmla="*/ 111919 w 403047"/>
                <a:gd name="connsiteY10" fmla="*/ 350297 h 383041"/>
                <a:gd name="connsiteX11" fmla="*/ 240506 w 403047"/>
                <a:gd name="connsiteY11" fmla="*/ 383041 h 383041"/>
                <a:gd name="connsiteX12" fmla="*/ 323850 w 403047"/>
                <a:gd name="connsiteY12" fmla="*/ 366372 h 383041"/>
                <a:gd name="connsiteX13" fmla="*/ 378619 w 403047"/>
                <a:gd name="connsiteY13" fmla="*/ 366372 h 383041"/>
                <a:gd name="connsiteX14" fmla="*/ 395288 w 403047"/>
                <a:gd name="connsiteY14" fmla="*/ 366372 h 383041"/>
                <a:gd name="connsiteX15" fmla="*/ 402923 w 403047"/>
                <a:gd name="connsiteY15" fmla="*/ 294935 h 383041"/>
                <a:gd name="connsiteX16" fmla="*/ 403047 w 403047"/>
                <a:gd name="connsiteY16" fmla="*/ 237957 h 383041"/>
                <a:gd name="connsiteX17" fmla="*/ 307181 w 403047"/>
                <a:gd name="connsiteY17" fmla="*/ 228260 h 383041"/>
                <a:gd name="connsiteX18" fmla="*/ 276225 w 403047"/>
                <a:gd name="connsiteY18" fmla="*/ 206829 h 383041"/>
                <a:gd name="connsiteX19" fmla="*/ 230981 w 403047"/>
                <a:gd name="connsiteY19" fmla="*/ 144206 h 383041"/>
                <a:gd name="connsiteX20" fmla="*/ 159666 w 403047"/>
                <a:gd name="connsiteY20" fmla="*/ 92727 h 383041"/>
                <a:gd name="connsiteX21" fmla="*/ 107156 w 403047"/>
                <a:gd name="connsiteY21" fmla="*/ 75860 h 383041"/>
                <a:gd name="connsiteX22" fmla="*/ 63039 w 403047"/>
                <a:gd name="connsiteY22" fmla="*/ 6024 h 383041"/>
                <a:gd name="connsiteX23" fmla="*/ 21431 w 403047"/>
                <a:gd name="connsiteY23" fmla="*/ 0 h 383041"/>
                <a:gd name="connsiteX0" fmla="*/ 21431 w 403047"/>
                <a:gd name="connsiteY0" fmla="*/ 0 h 366939"/>
                <a:gd name="connsiteX1" fmla="*/ 39801 w 403047"/>
                <a:gd name="connsiteY1" fmla="*/ 71437 h 366939"/>
                <a:gd name="connsiteX2" fmla="*/ 71098 w 403047"/>
                <a:gd name="connsiteY2" fmla="*/ 125866 h 366939"/>
                <a:gd name="connsiteX3" fmla="*/ 71438 w 403047"/>
                <a:gd name="connsiteY3" fmla="*/ 168729 h 366939"/>
                <a:gd name="connsiteX4" fmla="*/ 71438 w 403047"/>
                <a:gd name="connsiteY4" fmla="*/ 192541 h 366939"/>
                <a:gd name="connsiteX5" fmla="*/ 33338 w 403047"/>
                <a:gd name="connsiteY5" fmla="*/ 252072 h 366939"/>
                <a:gd name="connsiteX6" fmla="*/ 2381 w 403047"/>
                <a:gd name="connsiteY6" fmla="*/ 268741 h 366939"/>
                <a:gd name="connsiteX7" fmla="*/ 0 w 403047"/>
                <a:gd name="connsiteY7" fmla="*/ 299697 h 366939"/>
                <a:gd name="connsiteX8" fmla="*/ 18928 w 403047"/>
                <a:gd name="connsiteY8" fmla="*/ 311091 h 366939"/>
                <a:gd name="connsiteX9" fmla="*/ 52388 w 403047"/>
                <a:gd name="connsiteY9" fmla="*/ 332353 h 366939"/>
                <a:gd name="connsiteX10" fmla="*/ 111919 w 403047"/>
                <a:gd name="connsiteY10" fmla="*/ 350297 h 366939"/>
                <a:gd name="connsiteX11" fmla="*/ 240505 w 403047"/>
                <a:gd name="connsiteY11" fmla="*/ 366939 h 366939"/>
                <a:gd name="connsiteX12" fmla="*/ 323850 w 403047"/>
                <a:gd name="connsiteY12" fmla="*/ 366372 h 366939"/>
                <a:gd name="connsiteX13" fmla="*/ 378619 w 403047"/>
                <a:gd name="connsiteY13" fmla="*/ 366372 h 366939"/>
                <a:gd name="connsiteX14" fmla="*/ 395288 w 403047"/>
                <a:gd name="connsiteY14" fmla="*/ 366372 h 366939"/>
                <a:gd name="connsiteX15" fmla="*/ 402923 w 403047"/>
                <a:gd name="connsiteY15" fmla="*/ 294935 h 366939"/>
                <a:gd name="connsiteX16" fmla="*/ 403047 w 403047"/>
                <a:gd name="connsiteY16" fmla="*/ 237957 h 366939"/>
                <a:gd name="connsiteX17" fmla="*/ 307181 w 403047"/>
                <a:gd name="connsiteY17" fmla="*/ 228260 h 366939"/>
                <a:gd name="connsiteX18" fmla="*/ 276225 w 403047"/>
                <a:gd name="connsiteY18" fmla="*/ 206829 h 366939"/>
                <a:gd name="connsiteX19" fmla="*/ 230981 w 403047"/>
                <a:gd name="connsiteY19" fmla="*/ 144206 h 366939"/>
                <a:gd name="connsiteX20" fmla="*/ 159666 w 403047"/>
                <a:gd name="connsiteY20" fmla="*/ 92727 h 366939"/>
                <a:gd name="connsiteX21" fmla="*/ 107156 w 403047"/>
                <a:gd name="connsiteY21" fmla="*/ 75860 h 366939"/>
                <a:gd name="connsiteX22" fmla="*/ 63039 w 403047"/>
                <a:gd name="connsiteY22" fmla="*/ 6024 h 366939"/>
                <a:gd name="connsiteX23" fmla="*/ 21431 w 403047"/>
                <a:gd name="connsiteY23" fmla="*/ 0 h 366939"/>
                <a:gd name="connsiteX0" fmla="*/ 0 w 413372"/>
                <a:gd name="connsiteY0" fmla="*/ 0 h 362914"/>
                <a:gd name="connsiteX1" fmla="*/ 50126 w 413372"/>
                <a:gd name="connsiteY1" fmla="*/ 67412 h 362914"/>
                <a:gd name="connsiteX2" fmla="*/ 81423 w 413372"/>
                <a:gd name="connsiteY2" fmla="*/ 121841 h 362914"/>
                <a:gd name="connsiteX3" fmla="*/ 81763 w 413372"/>
                <a:gd name="connsiteY3" fmla="*/ 164704 h 362914"/>
                <a:gd name="connsiteX4" fmla="*/ 81763 w 413372"/>
                <a:gd name="connsiteY4" fmla="*/ 188516 h 362914"/>
                <a:gd name="connsiteX5" fmla="*/ 43663 w 413372"/>
                <a:gd name="connsiteY5" fmla="*/ 248047 h 362914"/>
                <a:gd name="connsiteX6" fmla="*/ 12706 w 413372"/>
                <a:gd name="connsiteY6" fmla="*/ 264716 h 362914"/>
                <a:gd name="connsiteX7" fmla="*/ 10325 w 413372"/>
                <a:gd name="connsiteY7" fmla="*/ 295672 h 362914"/>
                <a:gd name="connsiteX8" fmla="*/ 29253 w 413372"/>
                <a:gd name="connsiteY8" fmla="*/ 307066 h 362914"/>
                <a:gd name="connsiteX9" fmla="*/ 62713 w 413372"/>
                <a:gd name="connsiteY9" fmla="*/ 328328 h 362914"/>
                <a:gd name="connsiteX10" fmla="*/ 122244 w 413372"/>
                <a:gd name="connsiteY10" fmla="*/ 346272 h 362914"/>
                <a:gd name="connsiteX11" fmla="*/ 250830 w 413372"/>
                <a:gd name="connsiteY11" fmla="*/ 362914 h 362914"/>
                <a:gd name="connsiteX12" fmla="*/ 334175 w 413372"/>
                <a:gd name="connsiteY12" fmla="*/ 362347 h 362914"/>
                <a:gd name="connsiteX13" fmla="*/ 388944 w 413372"/>
                <a:gd name="connsiteY13" fmla="*/ 362347 h 362914"/>
                <a:gd name="connsiteX14" fmla="*/ 405613 w 413372"/>
                <a:gd name="connsiteY14" fmla="*/ 362347 h 362914"/>
                <a:gd name="connsiteX15" fmla="*/ 413248 w 413372"/>
                <a:gd name="connsiteY15" fmla="*/ 290910 h 362914"/>
                <a:gd name="connsiteX16" fmla="*/ 413372 w 413372"/>
                <a:gd name="connsiteY16" fmla="*/ 233932 h 362914"/>
                <a:gd name="connsiteX17" fmla="*/ 317506 w 413372"/>
                <a:gd name="connsiteY17" fmla="*/ 224235 h 362914"/>
                <a:gd name="connsiteX18" fmla="*/ 286550 w 413372"/>
                <a:gd name="connsiteY18" fmla="*/ 202804 h 362914"/>
                <a:gd name="connsiteX19" fmla="*/ 241306 w 413372"/>
                <a:gd name="connsiteY19" fmla="*/ 140181 h 362914"/>
                <a:gd name="connsiteX20" fmla="*/ 169991 w 413372"/>
                <a:gd name="connsiteY20" fmla="*/ 88702 h 362914"/>
                <a:gd name="connsiteX21" fmla="*/ 117481 w 413372"/>
                <a:gd name="connsiteY21" fmla="*/ 71835 h 362914"/>
                <a:gd name="connsiteX22" fmla="*/ 73364 w 413372"/>
                <a:gd name="connsiteY22" fmla="*/ 1999 h 362914"/>
                <a:gd name="connsiteX23" fmla="*/ 0 w 413372"/>
                <a:gd name="connsiteY23" fmla="*/ 0 h 362914"/>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10325 w 413372"/>
                <a:gd name="connsiteY7" fmla="*/ 313801 h 381043"/>
                <a:gd name="connsiteX8" fmla="*/ 29253 w 413372"/>
                <a:gd name="connsiteY8" fmla="*/ 325195 h 381043"/>
                <a:gd name="connsiteX9" fmla="*/ 62713 w 413372"/>
                <a:gd name="connsiteY9" fmla="*/ 346457 h 381043"/>
                <a:gd name="connsiteX10" fmla="*/ 122244 w 413372"/>
                <a:gd name="connsiteY10" fmla="*/ 364401 h 381043"/>
                <a:gd name="connsiteX11" fmla="*/ 250830 w 413372"/>
                <a:gd name="connsiteY11" fmla="*/ 381043 h 381043"/>
                <a:gd name="connsiteX12" fmla="*/ 334175 w 413372"/>
                <a:gd name="connsiteY12" fmla="*/ 380476 h 381043"/>
                <a:gd name="connsiteX13" fmla="*/ 388944 w 413372"/>
                <a:gd name="connsiteY13" fmla="*/ 380476 h 381043"/>
                <a:gd name="connsiteX14" fmla="*/ 405613 w 413372"/>
                <a:gd name="connsiteY14" fmla="*/ 380476 h 381043"/>
                <a:gd name="connsiteX15" fmla="*/ 413248 w 413372"/>
                <a:gd name="connsiteY15" fmla="*/ 309039 h 381043"/>
                <a:gd name="connsiteX16" fmla="*/ 413372 w 413372"/>
                <a:gd name="connsiteY16" fmla="*/ 252061 h 381043"/>
                <a:gd name="connsiteX17" fmla="*/ 317506 w 413372"/>
                <a:gd name="connsiteY17" fmla="*/ 242364 h 381043"/>
                <a:gd name="connsiteX18" fmla="*/ 286550 w 413372"/>
                <a:gd name="connsiteY18" fmla="*/ 220933 h 381043"/>
                <a:gd name="connsiteX19" fmla="*/ 241306 w 413372"/>
                <a:gd name="connsiteY19" fmla="*/ 158310 h 381043"/>
                <a:gd name="connsiteX20" fmla="*/ 169991 w 413372"/>
                <a:gd name="connsiteY20" fmla="*/ 106831 h 381043"/>
                <a:gd name="connsiteX21" fmla="*/ 117481 w 413372"/>
                <a:gd name="connsiteY21" fmla="*/ 89964 h 381043"/>
                <a:gd name="connsiteX22" fmla="*/ 41608 w 413372"/>
                <a:gd name="connsiteY22" fmla="*/ 0 h 381043"/>
                <a:gd name="connsiteX23" fmla="*/ 0 w 413372"/>
                <a:gd name="connsiteY23"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12706 w 413372"/>
                <a:gd name="connsiteY6" fmla="*/ 282845 h 381043"/>
                <a:gd name="connsiteX7" fmla="*/ 29253 w 413372"/>
                <a:gd name="connsiteY7" fmla="*/ 325195 h 381043"/>
                <a:gd name="connsiteX8" fmla="*/ 62713 w 413372"/>
                <a:gd name="connsiteY8" fmla="*/ 346457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29253 w 413372"/>
                <a:gd name="connsiteY7" fmla="*/ 325195 h 381043"/>
                <a:gd name="connsiteX8" fmla="*/ 62713 w 413372"/>
                <a:gd name="connsiteY8" fmla="*/ 346457 h 381043"/>
                <a:gd name="connsiteX9" fmla="*/ 122244 w 413372"/>
                <a:gd name="connsiteY9" fmla="*/ 364401 h 381043"/>
                <a:gd name="connsiteX10" fmla="*/ 250830 w 413372"/>
                <a:gd name="connsiteY10" fmla="*/ 381043 h 381043"/>
                <a:gd name="connsiteX11" fmla="*/ 334175 w 413372"/>
                <a:gd name="connsiteY11" fmla="*/ 380476 h 381043"/>
                <a:gd name="connsiteX12" fmla="*/ 388944 w 413372"/>
                <a:gd name="connsiteY12" fmla="*/ 380476 h 381043"/>
                <a:gd name="connsiteX13" fmla="*/ 405613 w 413372"/>
                <a:gd name="connsiteY13" fmla="*/ 380476 h 381043"/>
                <a:gd name="connsiteX14" fmla="*/ 413248 w 413372"/>
                <a:gd name="connsiteY14" fmla="*/ 309039 h 381043"/>
                <a:gd name="connsiteX15" fmla="*/ 413372 w 413372"/>
                <a:gd name="connsiteY15" fmla="*/ 252061 h 381043"/>
                <a:gd name="connsiteX16" fmla="*/ 317506 w 413372"/>
                <a:gd name="connsiteY16" fmla="*/ 242364 h 381043"/>
                <a:gd name="connsiteX17" fmla="*/ 286550 w 413372"/>
                <a:gd name="connsiteY17" fmla="*/ 220933 h 381043"/>
                <a:gd name="connsiteX18" fmla="*/ 241306 w 413372"/>
                <a:gd name="connsiteY18" fmla="*/ 158310 h 381043"/>
                <a:gd name="connsiteX19" fmla="*/ 169991 w 413372"/>
                <a:gd name="connsiteY19" fmla="*/ 106831 h 381043"/>
                <a:gd name="connsiteX20" fmla="*/ 117481 w 413372"/>
                <a:gd name="connsiteY20" fmla="*/ 89964 h 381043"/>
                <a:gd name="connsiteX21" fmla="*/ 41608 w 413372"/>
                <a:gd name="connsiteY21" fmla="*/ 0 h 381043"/>
                <a:gd name="connsiteX22" fmla="*/ 0 w 413372"/>
                <a:gd name="connsiteY22"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62713 w 413372"/>
                <a:gd name="connsiteY7" fmla="*/ 34645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43663 w 413372"/>
                <a:gd name="connsiteY5" fmla="*/ 266176 h 381043"/>
                <a:gd name="connsiteX6" fmla="*/ 89133 w 413372"/>
                <a:gd name="connsiteY6" fmla="*/ 266732 h 381043"/>
                <a:gd name="connsiteX7" fmla="*/ 108003 w 413372"/>
                <a:gd name="connsiteY7" fmla="*/ 341087 h 381043"/>
                <a:gd name="connsiteX8" fmla="*/ 122244 w 413372"/>
                <a:gd name="connsiteY8" fmla="*/ 364401 h 381043"/>
                <a:gd name="connsiteX9" fmla="*/ 250830 w 413372"/>
                <a:gd name="connsiteY9" fmla="*/ 381043 h 381043"/>
                <a:gd name="connsiteX10" fmla="*/ 334175 w 413372"/>
                <a:gd name="connsiteY10" fmla="*/ 380476 h 381043"/>
                <a:gd name="connsiteX11" fmla="*/ 388944 w 413372"/>
                <a:gd name="connsiteY11" fmla="*/ 380476 h 381043"/>
                <a:gd name="connsiteX12" fmla="*/ 405613 w 413372"/>
                <a:gd name="connsiteY12" fmla="*/ 380476 h 381043"/>
                <a:gd name="connsiteX13" fmla="*/ 413248 w 413372"/>
                <a:gd name="connsiteY13" fmla="*/ 309039 h 381043"/>
                <a:gd name="connsiteX14" fmla="*/ 413372 w 413372"/>
                <a:gd name="connsiteY14" fmla="*/ 252061 h 381043"/>
                <a:gd name="connsiteX15" fmla="*/ 317506 w 413372"/>
                <a:gd name="connsiteY15" fmla="*/ 242364 h 381043"/>
                <a:gd name="connsiteX16" fmla="*/ 286550 w 413372"/>
                <a:gd name="connsiteY16" fmla="*/ 220933 h 381043"/>
                <a:gd name="connsiteX17" fmla="*/ 241306 w 413372"/>
                <a:gd name="connsiteY17" fmla="*/ 158310 h 381043"/>
                <a:gd name="connsiteX18" fmla="*/ 169991 w 413372"/>
                <a:gd name="connsiteY18" fmla="*/ 106831 h 381043"/>
                <a:gd name="connsiteX19" fmla="*/ 117481 w 413372"/>
                <a:gd name="connsiteY19" fmla="*/ 89964 h 381043"/>
                <a:gd name="connsiteX20" fmla="*/ 41608 w 413372"/>
                <a:gd name="connsiteY20" fmla="*/ 0 h 381043"/>
                <a:gd name="connsiteX21" fmla="*/ 0 w 413372"/>
                <a:gd name="connsiteY21" fmla="*/ 18129 h 381043"/>
                <a:gd name="connsiteX0" fmla="*/ 0 w 413372"/>
                <a:gd name="connsiteY0" fmla="*/ 18129 h 381043"/>
                <a:gd name="connsiteX1" fmla="*/ 50126 w 413372"/>
                <a:gd name="connsiteY1" fmla="*/ 85541 h 381043"/>
                <a:gd name="connsiteX2" fmla="*/ 81423 w 413372"/>
                <a:gd name="connsiteY2" fmla="*/ 139970 h 381043"/>
                <a:gd name="connsiteX3" fmla="*/ 81763 w 413372"/>
                <a:gd name="connsiteY3" fmla="*/ 182833 h 381043"/>
                <a:gd name="connsiteX4" fmla="*/ 81763 w 413372"/>
                <a:gd name="connsiteY4" fmla="*/ 206645 h 381043"/>
                <a:gd name="connsiteX5" fmla="*/ 89133 w 413372"/>
                <a:gd name="connsiteY5" fmla="*/ 266732 h 381043"/>
                <a:gd name="connsiteX6" fmla="*/ 108003 w 413372"/>
                <a:gd name="connsiteY6" fmla="*/ 341087 h 381043"/>
                <a:gd name="connsiteX7" fmla="*/ 122244 w 413372"/>
                <a:gd name="connsiteY7" fmla="*/ 364401 h 381043"/>
                <a:gd name="connsiteX8" fmla="*/ 250830 w 413372"/>
                <a:gd name="connsiteY8" fmla="*/ 381043 h 381043"/>
                <a:gd name="connsiteX9" fmla="*/ 334175 w 413372"/>
                <a:gd name="connsiteY9" fmla="*/ 380476 h 381043"/>
                <a:gd name="connsiteX10" fmla="*/ 388944 w 413372"/>
                <a:gd name="connsiteY10" fmla="*/ 380476 h 381043"/>
                <a:gd name="connsiteX11" fmla="*/ 405613 w 413372"/>
                <a:gd name="connsiteY11" fmla="*/ 380476 h 381043"/>
                <a:gd name="connsiteX12" fmla="*/ 413248 w 413372"/>
                <a:gd name="connsiteY12" fmla="*/ 309039 h 381043"/>
                <a:gd name="connsiteX13" fmla="*/ 413372 w 413372"/>
                <a:gd name="connsiteY13" fmla="*/ 252061 h 381043"/>
                <a:gd name="connsiteX14" fmla="*/ 317506 w 413372"/>
                <a:gd name="connsiteY14" fmla="*/ 242364 h 381043"/>
                <a:gd name="connsiteX15" fmla="*/ 286550 w 413372"/>
                <a:gd name="connsiteY15" fmla="*/ 220933 h 381043"/>
                <a:gd name="connsiteX16" fmla="*/ 241306 w 413372"/>
                <a:gd name="connsiteY16" fmla="*/ 158310 h 381043"/>
                <a:gd name="connsiteX17" fmla="*/ 169991 w 413372"/>
                <a:gd name="connsiteY17" fmla="*/ 106831 h 381043"/>
                <a:gd name="connsiteX18" fmla="*/ 117481 w 413372"/>
                <a:gd name="connsiteY18" fmla="*/ 89964 h 381043"/>
                <a:gd name="connsiteX19" fmla="*/ 41608 w 413372"/>
                <a:gd name="connsiteY19" fmla="*/ 0 h 381043"/>
                <a:gd name="connsiteX20" fmla="*/ 0 w 413372"/>
                <a:gd name="connsiteY20" fmla="*/ 18129 h 381043"/>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08003 w 413372"/>
                <a:gd name="connsiteY6" fmla="*/ 341087 h 380476"/>
                <a:gd name="connsiteX7" fmla="*/ 122244 w 413372"/>
                <a:gd name="connsiteY7" fmla="*/ 364401 h 380476"/>
                <a:gd name="connsiteX8" fmla="*/ 259321 w 413372"/>
                <a:gd name="connsiteY8" fmla="*/ 354188 h 380476"/>
                <a:gd name="connsiteX9" fmla="*/ 334175 w 413372"/>
                <a:gd name="connsiteY9" fmla="*/ 380476 h 380476"/>
                <a:gd name="connsiteX10" fmla="*/ 388944 w 413372"/>
                <a:gd name="connsiteY10" fmla="*/ 380476 h 380476"/>
                <a:gd name="connsiteX11" fmla="*/ 405613 w 413372"/>
                <a:gd name="connsiteY11" fmla="*/ 380476 h 380476"/>
                <a:gd name="connsiteX12" fmla="*/ 413248 w 413372"/>
                <a:gd name="connsiteY12" fmla="*/ 309039 h 380476"/>
                <a:gd name="connsiteX13" fmla="*/ 413372 w 413372"/>
                <a:gd name="connsiteY13" fmla="*/ 252061 h 380476"/>
                <a:gd name="connsiteX14" fmla="*/ 317506 w 413372"/>
                <a:gd name="connsiteY14" fmla="*/ 242364 h 380476"/>
                <a:gd name="connsiteX15" fmla="*/ 286550 w 413372"/>
                <a:gd name="connsiteY15" fmla="*/ 220933 h 380476"/>
                <a:gd name="connsiteX16" fmla="*/ 241306 w 413372"/>
                <a:gd name="connsiteY16" fmla="*/ 158310 h 380476"/>
                <a:gd name="connsiteX17" fmla="*/ 169991 w 413372"/>
                <a:gd name="connsiteY17" fmla="*/ 106831 h 380476"/>
                <a:gd name="connsiteX18" fmla="*/ 117481 w 413372"/>
                <a:gd name="connsiteY18" fmla="*/ 89964 h 380476"/>
                <a:gd name="connsiteX19" fmla="*/ 41608 w 413372"/>
                <a:gd name="connsiteY19" fmla="*/ 0 h 380476"/>
                <a:gd name="connsiteX20" fmla="*/ 0 w 413372"/>
                <a:gd name="connsiteY20"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08003 w 413372"/>
                <a:gd name="connsiteY6" fmla="*/ 341087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89133 w 413372"/>
                <a:gd name="connsiteY5" fmla="*/ 266732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81763 w 413372"/>
                <a:gd name="connsiteY4" fmla="*/ 206645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81763 w 413372"/>
                <a:gd name="connsiteY3" fmla="*/ 182833 h 380476"/>
                <a:gd name="connsiteX4" fmla="*/ 132715 w 413372"/>
                <a:gd name="connsiteY4" fmla="*/ 209330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18129 h 380476"/>
                <a:gd name="connsiteX1" fmla="*/ 50126 w 413372"/>
                <a:gd name="connsiteY1" fmla="*/ 85541 h 380476"/>
                <a:gd name="connsiteX2" fmla="*/ 81423 w 413372"/>
                <a:gd name="connsiteY2" fmla="*/ 139970 h 380476"/>
                <a:gd name="connsiteX3" fmla="*/ 127053 w 413372"/>
                <a:gd name="connsiteY3" fmla="*/ 169406 h 380476"/>
                <a:gd name="connsiteX4" fmla="*/ 132715 w 413372"/>
                <a:gd name="connsiteY4" fmla="*/ 209330 h 380476"/>
                <a:gd name="connsiteX5" fmla="*/ 120270 w 413372"/>
                <a:gd name="connsiteY5" fmla="*/ 274789 h 380476"/>
                <a:gd name="connsiteX6" fmla="*/ 141970 w 413372"/>
                <a:gd name="connsiteY6" fmla="*/ 349144 h 380476"/>
                <a:gd name="connsiteX7" fmla="*/ 259321 w 413372"/>
                <a:gd name="connsiteY7" fmla="*/ 354188 h 380476"/>
                <a:gd name="connsiteX8" fmla="*/ 334175 w 413372"/>
                <a:gd name="connsiteY8" fmla="*/ 380476 h 380476"/>
                <a:gd name="connsiteX9" fmla="*/ 388944 w 413372"/>
                <a:gd name="connsiteY9" fmla="*/ 380476 h 380476"/>
                <a:gd name="connsiteX10" fmla="*/ 405613 w 413372"/>
                <a:gd name="connsiteY10" fmla="*/ 380476 h 380476"/>
                <a:gd name="connsiteX11" fmla="*/ 413248 w 413372"/>
                <a:gd name="connsiteY11" fmla="*/ 309039 h 380476"/>
                <a:gd name="connsiteX12" fmla="*/ 413372 w 413372"/>
                <a:gd name="connsiteY12" fmla="*/ 252061 h 380476"/>
                <a:gd name="connsiteX13" fmla="*/ 317506 w 413372"/>
                <a:gd name="connsiteY13" fmla="*/ 242364 h 380476"/>
                <a:gd name="connsiteX14" fmla="*/ 286550 w 413372"/>
                <a:gd name="connsiteY14" fmla="*/ 220933 h 380476"/>
                <a:gd name="connsiteX15" fmla="*/ 241306 w 413372"/>
                <a:gd name="connsiteY15" fmla="*/ 158310 h 380476"/>
                <a:gd name="connsiteX16" fmla="*/ 169991 w 413372"/>
                <a:gd name="connsiteY16" fmla="*/ 106831 h 380476"/>
                <a:gd name="connsiteX17" fmla="*/ 117481 w 413372"/>
                <a:gd name="connsiteY17" fmla="*/ 89964 h 380476"/>
                <a:gd name="connsiteX18" fmla="*/ 41608 w 413372"/>
                <a:gd name="connsiteY18" fmla="*/ 0 h 380476"/>
                <a:gd name="connsiteX19" fmla="*/ 0 w 413372"/>
                <a:gd name="connsiteY19" fmla="*/ 18129 h 380476"/>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32715 w 413372"/>
                <a:gd name="connsiteY4" fmla="*/ 191201 h 362347"/>
                <a:gd name="connsiteX5" fmla="*/ 120270 w 413372"/>
                <a:gd name="connsiteY5" fmla="*/ 256660 h 362347"/>
                <a:gd name="connsiteX6" fmla="*/ 141970 w 413372"/>
                <a:gd name="connsiteY6" fmla="*/ 331015 h 362347"/>
                <a:gd name="connsiteX7" fmla="*/ 259321 w 413372"/>
                <a:gd name="connsiteY7" fmla="*/ 336059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41306 w 413372"/>
                <a:gd name="connsiteY15" fmla="*/ 140181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32715 w 413372"/>
                <a:gd name="connsiteY4" fmla="*/ 191201 h 362347"/>
                <a:gd name="connsiteX5" fmla="*/ 120270 w 413372"/>
                <a:gd name="connsiteY5" fmla="*/ 256660 h 362347"/>
                <a:gd name="connsiteX6" fmla="*/ 141970 w 413372"/>
                <a:gd name="connsiteY6" fmla="*/ 331015 h 362347"/>
                <a:gd name="connsiteX7" fmla="*/ 259321 w 413372"/>
                <a:gd name="connsiteY7" fmla="*/ 336059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5599"/>
                <a:gd name="connsiteX1" fmla="*/ 50126 w 413372"/>
                <a:gd name="connsiteY1" fmla="*/ 67412 h 365599"/>
                <a:gd name="connsiteX2" fmla="*/ 81423 w 413372"/>
                <a:gd name="connsiteY2" fmla="*/ 121841 h 365599"/>
                <a:gd name="connsiteX3" fmla="*/ 127053 w 413372"/>
                <a:gd name="connsiteY3" fmla="*/ 151277 h 365599"/>
                <a:gd name="connsiteX4" fmla="*/ 132715 w 413372"/>
                <a:gd name="connsiteY4" fmla="*/ 191201 h 365599"/>
                <a:gd name="connsiteX5" fmla="*/ 120270 w 413372"/>
                <a:gd name="connsiteY5" fmla="*/ 256660 h 365599"/>
                <a:gd name="connsiteX6" fmla="*/ 141970 w 413372"/>
                <a:gd name="connsiteY6" fmla="*/ 331015 h 365599"/>
                <a:gd name="connsiteX7" fmla="*/ 233844 w 413372"/>
                <a:gd name="connsiteY7" fmla="*/ 365599 h 365599"/>
                <a:gd name="connsiteX8" fmla="*/ 334175 w 413372"/>
                <a:gd name="connsiteY8" fmla="*/ 362347 h 365599"/>
                <a:gd name="connsiteX9" fmla="*/ 388944 w 413372"/>
                <a:gd name="connsiteY9" fmla="*/ 362347 h 365599"/>
                <a:gd name="connsiteX10" fmla="*/ 405613 w 413372"/>
                <a:gd name="connsiteY10" fmla="*/ 362347 h 365599"/>
                <a:gd name="connsiteX11" fmla="*/ 413248 w 413372"/>
                <a:gd name="connsiteY11" fmla="*/ 290910 h 365599"/>
                <a:gd name="connsiteX12" fmla="*/ 413372 w 413372"/>
                <a:gd name="connsiteY12" fmla="*/ 233932 h 365599"/>
                <a:gd name="connsiteX13" fmla="*/ 317506 w 413372"/>
                <a:gd name="connsiteY13" fmla="*/ 224235 h 365599"/>
                <a:gd name="connsiteX14" fmla="*/ 286550 w 413372"/>
                <a:gd name="connsiteY14" fmla="*/ 202804 h 365599"/>
                <a:gd name="connsiteX15" fmla="*/ 238475 w 413372"/>
                <a:gd name="connsiteY15" fmla="*/ 156294 h 365599"/>
                <a:gd name="connsiteX16" fmla="*/ 169991 w 413372"/>
                <a:gd name="connsiteY16" fmla="*/ 88702 h 365599"/>
                <a:gd name="connsiteX17" fmla="*/ 117481 w 413372"/>
                <a:gd name="connsiteY17" fmla="*/ 71835 h 365599"/>
                <a:gd name="connsiteX18" fmla="*/ 47270 w 413372"/>
                <a:gd name="connsiteY18" fmla="*/ 11411 h 365599"/>
                <a:gd name="connsiteX19" fmla="*/ 0 w 413372"/>
                <a:gd name="connsiteY19" fmla="*/ 0 h 365599"/>
                <a:gd name="connsiteX0" fmla="*/ 0 w 413372"/>
                <a:gd name="connsiteY0" fmla="*/ 0 h 365599"/>
                <a:gd name="connsiteX1" fmla="*/ 50126 w 413372"/>
                <a:gd name="connsiteY1" fmla="*/ 67412 h 365599"/>
                <a:gd name="connsiteX2" fmla="*/ 81423 w 413372"/>
                <a:gd name="connsiteY2" fmla="*/ 121841 h 365599"/>
                <a:gd name="connsiteX3" fmla="*/ 127053 w 413372"/>
                <a:gd name="connsiteY3" fmla="*/ 151277 h 365599"/>
                <a:gd name="connsiteX4" fmla="*/ 102522 w 413372"/>
                <a:gd name="connsiteY4" fmla="*/ 194782 h 365599"/>
                <a:gd name="connsiteX5" fmla="*/ 120270 w 413372"/>
                <a:gd name="connsiteY5" fmla="*/ 256660 h 365599"/>
                <a:gd name="connsiteX6" fmla="*/ 141970 w 413372"/>
                <a:gd name="connsiteY6" fmla="*/ 331015 h 365599"/>
                <a:gd name="connsiteX7" fmla="*/ 233844 w 413372"/>
                <a:gd name="connsiteY7" fmla="*/ 365599 h 365599"/>
                <a:gd name="connsiteX8" fmla="*/ 334175 w 413372"/>
                <a:gd name="connsiteY8" fmla="*/ 362347 h 365599"/>
                <a:gd name="connsiteX9" fmla="*/ 388944 w 413372"/>
                <a:gd name="connsiteY9" fmla="*/ 362347 h 365599"/>
                <a:gd name="connsiteX10" fmla="*/ 405613 w 413372"/>
                <a:gd name="connsiteY10" fmla="*/ 362347 h 365599"/>
                <a:gd name="connsiteX11" fmla="*/ 413248 w 413372"/>
                <a:gd name="connsiteY11" fmla="*/ 290910 h 365599"/>
                <a:gd name="connsiteX12" fmla="*/ 413372 w 413372"/>
                <a:gd name="connsiteY12" fmla="*/ 233932 h 365599"/>
                <a:gd name="connsiteX13" fmla="*/ 317506 w 413372"/>
                <a:gd name="connsiteY13" fmla="*/ 224235 h 365599"/>
                <a:gd name="connsiteX14" fmla="*/ 286550 w 413372"/>
                <a:gd name="connsiteY14" fmla="*/ 202804 h 365599"/>
                <a:gd name="connsiteX15" fmla="*/ 238475 w 413372"/>
                <a:gd name="connsiteY15" fmla="*/ 156294 h 365599"/>
                <a:gd name="connsiteX16" fmla="*/ 169991 w 413372"/>
                <a:gd name="connsiteY16" fmla="*/ 88702 h 365599"/>
                <a:gd name="connsiteX17" fmla="*/ 117481 w 413372"/>
                <a:gd name="connsiteY17" fmla="*/ 71835 h 365599"/>
                <a:gd name="connsiteX18" fmla="*/ 47270 w 413372"/>
                <a:gd name="connsiteY18" fmla="*/ 11411 h 365599"/>
                <a:gd name="connsiteX19" fmla="*/ 0 w 413372"/>
                <a:gd name="connsiteY19" fmla="*/ 0 h 365599"/>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41970 w 413372"/>
                <a:gd name="connsiteY6" fmla="*/ 331015 h 362347"/>
                <a:gd name="connsiteX7" fmla="*/ 233844 w 413372"/>
                <a:gd name="connsiteY7" fmla="*/ 336954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34422 w 413372"/>
                <a:gd name="connsiteY6" fmla="*/ 305951 h 362347"/>
                <a:gd name="connsiteX7" fmla="*/ 233844 w 413372"/>
                <a:gd name="connsiteY7" fmla="*/ 336954 h 362347"/>
                <a:gd name="connsiteX8" fmla="*/ 334175 w 413372"/>
                <a:gd name="connsiteY8" fmla="*/ 362347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34422 w 413372"/>
                <a:gd name="connsiteY6" fmla="*/ 305951 h 362347"/>
                <a:gd name="connsiteX7" fmla="*/ 233844 w 413372"/>
                <a:gd name="connsiteY7" fmla="*/ 336954 h 362347"/>
                <a:gd name="connsiteX8" fmla="*/ 330401 w 413372"/>
                <a:gd name="connsiteY8" fmla="*/ 337283 h 362347"/>
                <a:gd name="connsiteX9" fmla="*/ 388944 w 413372"/>
                <a:gd name="connsiteY9" fmla="*/ 362347 h 362347"/>
                <a:gd name="connsiteX10" fmla="*/ 405613 w 413372"/>
                <a:gd name="connsiteY10" fmla="*/ 362347 h 362347"/>
                <a:gd name="connsiteX11" fmla="*/ 413248 w 413372"/>
                <a:gd name="connsiteY11" fmla="*/ 290910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13372"/>
                <a:gd name="connsiteY0" fmla="*/ 0 h 362347"/>
                <a:gd name="connsiteX1" fmla="*/ 50126 w 413372"/>
                <a:gd name="connsiteY1" fmla="*/ 67412 h 362347"/>
                <a:gd name="connsiteX2" fmla="*/ 81423 w 413372"/>
                <a:gd name="connsiteY2" fmla="*/ 121841 h 362347"/>
                <a:gd name="connsiteX3" fmla="*/ 127053 w 413372"/>
                <a:gd name="connsiteY3" fmla="*/ 151277 h 362347"/>
                <a:gd name="connsiteX4" fmla="*/ 102522 w 413372"/>
                <a:gd name="connsiteY4" fmla="*/ 194782 h 362347"/>
                <a:gd name="connsiteX5" fmla="*/ 120270 w 413372"/>
                <a:gd name="connsiteY5" fmla="*/ 256660 h 362347"/>
                <a:gd name="connsiteX6" fmla="*/ 134422 w 413372"/>
                <a:gd name="connsiteY6" fmla="*/ 305951 h 362347"/>
                <a:gd name="connsiteX7" fmla="*/ 233844 w 413372"/>
                <a:gd name="connsiteY7" fmla="*/ 336954 h 362347"/>
                <a:gd name="connsiteX8" fmla="*/ 330401 w 413372"/>
                <a:gd name="connsiteY8" fmla="*/ 337283 h 362347"/>
                <a:gd name="connsiteX9" fmla="*/ 388944 w 413372"/>
                <a:gd name="connsiteY9" fmla="*/ 362347 h 362347"/>
                <a:gd name="connsiteX10" fmla="*/ 405613 w 413372"/>
                <a:gd name="connsiteY10" fmla="*/ 362347 h 362347"/>
                <a:gd name="connsiteX11" fmla="*/ 352862 w 413372"/>
                <a:gd name="connsiteY11" fmla="*/ 280168 h 362347"/>
                <a:gd name="connsiteX12" fmla="*/ 413372 w 413372"/>
                <a:gd name="connsiteY12" fmla="*/ 233932 h 362347"/>
                <a:gd name="connsiteX13" fmla="*/ 317506 w 413372"/>
                <a:gd name="connsiteY13" fmla="*/ 224235 h 362347"/>
                <a:gd name="connsiteX14" fmla="*/ 286550 w 413372"/>
                <a:gd name="connsiteY14" fmla="*/ 202804 h 362347"/>
                <a:gd name="connsiteX15" fmla="*/ 238475 w 413372"/>
                <a:gd name="connsiteY15" fmla="*/ 156294 h 362347"/>
                <a:gd name="connsiteX16" fmla="*/ 169991 w 413372"/>
                <a:gd name="connsiteY16" fmla="*/ 88702 h 362347"/>
                <a:gd name="connsiteX17" fmla="*/ 117481 w 413372"/>
                <a:gd name="connsiteY17" fmla="*/ 71835 h 362347"/>
                <a:gd name="connsiteX18" fmla="*/ 47270 w 413372"/>
                <a:gd name="connsiteY18" fmla="*/ 11411 h 362347"/>
                <a:gd name="connsiteX19" fmla="*/ 0 w 413372"/>
                <a:gd name="connsiteY19" fmla="*/ 0 h 362347"/>
                <a:gd name="connsiteX0" fmla="*/ 0 w 405613"/>
                <a:gd name="connsiteY0" fmla="*/ 0 h 362347"/>
                <a:gd name="connsiteX1" fmla="*/ 50126 w 405613"/>
                <a:gd name="connsiteY1" fmla="*/ 67412 h 362347"/>
                <a:gd name="connsiteX2" fmla="*/ 81423 w 405613"/>
                <a:gd name="connsiteY2" fmla="*/ 121841 h 362347"/>
                <a:gd name="connsiteX3" fmla="*/ 127053 w 405613"/>
                <a:gd name="connsiteY3" fmla="*/ 151277 h 362347"/>
                <a:gd name="connsiteX4" fmla="*/ 102522 w 405613"/>
                <a:gd name="connsiteY4" fmla="*/ 194782 h 362347"/>
                <a:gd name="connsiteX5" fmla="*/ 120270 w 405613"/>
                <a:gd name="connsiteY5" fmla="*/ 256660 h 362347"/>
                <a:gd name="connsiteX6" fmla="*/ 134422 w 405613"/>
                <a:gd name="connsiteY6" fmla="*/ 305951 h 362347"/>
                <a:gd name="connsiteX7" fmla="*/ 233844 w 405613"/>
                <a:gd name="connsiteY7" fmla="*/ 336954 h 362347"/>
                <a:gd name="connsiteX8" fmla="*/ 330401 w 405613"/>
                <a:gd name="connsiteY8" fmla="*/ 337283 h 362347"/>
                <a:gd name="connsiteX9" fmla="*/ 388944 w 405613"/>
                <a:gd name="connsiteY9" fmla="*/ 362347 h 362347"/>
                <a:gd name="connsiteX10" fmla="*/ 405613 w 405613"/>
                <a:gd name="connsiteY10" fmla="*/ 362347 h 362347"/>
                <a:gd name="connsiteX11" fmla="*/ 352862 w 405613"/>
                <a:gd name="connsiteY11" fmla="*/ 280168 h 362347"/>
                <a:gd name="connsiteX12" fmla="*/ 364308 w 405613"/>
                <a:gd name="connsiteY12" fmla="*/ 226771 h 362347"/>
                <a:gd name="connsiteX13" fmla="*/ 317506 w 405613"/>
                <a:gd name="connsiteY13" fmla="*/ 224235 h 362347"/>
                <a:gd name="connsiteX14" fmla="*/ 286550 w 405613"/>
                <a:gd name="connsiteY14" fmla="*/ 202804 h 362347"/>
                <a:gd name="connsiteX15" fmla="*/ 238475 w 405613"/>
                <a:gd name="connsiteY15" fmla="*/ 156294 h 362347"/>
                <a:gd name="connsiteX16" fmla="*/ 169991 w 405613"/>
                <a:gd name="connsiteY16" fmla="*/ 88702 h 362347"/>
                <a:gd name="connsiteX17" fmla="*/ 117481 w 405613"/>
                <a:gd name="connsiteY17" fmla="*/ 71835 h 362347"/>
                <a:gd name="connsiteX18" fmla="*/ 47270 w 405613"/>
                <a:gd name="connsiteY18" fmla="*/ 11411 h 362347"/>
                <a:gd name="connsiteX19" fmla="*/ 0 w 405613"/>
                <a:gd name="connsiteY19" fmla="*/ 0 h 362347"/>
                <a:gd name="connsiteX0" fmla="*/ 0 w 388944"/>
                <a:gd name="connsiteY0" fmla="*/ 0 h 362347"/>
                <a:gd name="connsiteX1" fmla="*/ 50126 w 388944"/>
                <a:gd name="connsiteY1" fmla="*/ 67412 h 362347"/>
                <a:gd name="connsiteX2" fmla="*/ 81423 w 388944"/>
                <a:gd name="connsiteY2" fmla="*/ 121841 h 362347"/>
                <a:gd name="connsiteX3" fmla="*/ 127053 w 388944"/>
                <a:gd name="connsiteY3" fmla="*/ 151277 h 362347"/>
                <a:gd name="connsiteX4" fmla="*/ 102522 w 388944"/>
                <a:gd name="connsiteY4" fmla="*/ 194782 h 362347"/>
                <a:gd name="connsiteX5" fmla="*/ 120270 w 388944"/>
                <a:gd name="connsiteY5" fmla="*/ 256660 h 362347"/>
                <a:gd name="connsiteX6" fmla="*/ 134422 w 388944"/>
                <a:gd name="connsiteY6" fmla="*/ 305951 h 362347"/>
                <a:gd name="connsiteX7" fmla="*/ 233844 w 388944"/>
                <a:gd name="connsiteY7" fmla="*/ 336954 h 362347"/>
                <a:gd name="connsiteX8" fmla="*/ 330401 w 388944"/>
                <a:gd name="connsiteY8" fmla="*/ 337283 h 362347"/>
                <a:gd name="connsiteX9" fmla="*/ 388944 w 388944"/>
                <a:gd name="connsiteY9" fmla="*/ 362347 h 362347"/>
                <a:gd name="connsiteX10" fmla="*/ 360323 w 388944"/>
                <a:gd name="connsiteY10" fmla="*/ 337283 h 362347"/>
                <a:gd name="connsiteX11" fmla="*/ 352862 w 388944"/>
                <a:gd name="connsiteY11" fmla="*/ 280168 h 362347"/>
                <a:gd name="connsiteX12" fmla="*/ 364308 w 388944"/>
                <a:gd name="connsiteY12" fmla="*/ 226771 h 362347"/>
                <a:gd name="connsiteX13" fmla="*/ 317506 w 388944"/>
                <a:gd name="connsiteY13" fmla="*/ 224235 h 362347"/>
                <a:gd name="connsiteX14" fmla="*/ 286550 w 388944"/>
                <a:gd name="connsiteY14" fmla="*/ 202804 h 362347"/>
                <a:gd name="connsiteX15" fmla="*/ 238475 w 388944"/>
                <a:gd name="connsiteY15" fmla="*/ 156294 h 362347"/>
                <a:gd name="connsiteX16" fmla="*/ 169991 w 388944"/>
                <a:gd name="connsiteY16" fmla="*/ 88702 h 362347"/>
                <a:gd name="connsiteX17" fmla="*/ 117481 w 388944"/>
                <a:gd name="connsiteY17" fmla="*/ 71835 h 362347"/>
                <a:gd name="connsiteX18" fmla="*/ 47270 w 388944"/>
                <a:gd name="connsiteY18" fmla="*/ 11411 h 362347"/>
                <a:gd name="connsiteX19" fmla="*/ 0 w 388944"/>
                <a:gd name="connsiteY19" fmla="*/ 0 h 362347"/>
                <a:gd name="connsiteX0" fmla="*/ 0 w 364308"/>
                <a:gd name="connsiteY0" fmla="*/ 0 h 337283"/>
                <a:gd name="connsiteX1" fmla="*/ 50126 w 364308"/>
                <a:gd name="connsiteY1" fmla="*/ 67412 h 337283"/>
                <a:gd name="connsiteX2" fmla="*/ 81423 w 364308"/>
                <a:gd name="connsiteY2" fmla="*/ 121841 h 337283"/>
                <a:gd name="connsiteX3" fmla="*/ 127053 w 364308"/>
                <a:gd name="connsiteY3" fmla="*/ 151277 h 337283"/>
                <a:gd name="connsiteX4" fmla="*/ 102522 w 364308"/>
                <a:gd name="connsiteY4" fmla="*/ 194782 h 337283"/>
                <a:gd name="connsiteX5" fmla="*/ 120270 w 364308"/>
                <a:gd name="connsiteY5" fmla="*/ 256660 h 337283"/>
                <a:gd name="connsiteX6" fmla="*/ 134422 w 364308"/>
                <a:gd name="connsiteY6" fmla="*/ 305951 h 337283"/>
                <a:gd name="connsiteX7" fmla="*/ 233844 w 364308"/>
                <a:gd name="connsiteY7" fmla="*/ 336954 h 337283"/>
                <a:gd name="connsiteX8" fmla="*/ 330401 w 364308"/>
                <a:gd name="connsiteY8" fmla="*/ 337283 h 337283"/>
                <a:gd name="connsiteX9" fmla="*/ 360323 w 364308"/>
                <a:gd name="connsiteY9" fmla="*/ 337283 h 337283"/>
                <a:gd name="connsiteX10" fmla="*/ 352862 w 364308"/>
                <a:gd name="connsiteY10" fmla="*/ 280168 h 337283"/>
                <a:gd name="connsiteX11" fmla="*/ 364308 w 364308"/>
                <a:gd name="connsiteY11" fmla="*/ 226771 h 337283"/>
                <a:gd name="connsiteX12" fmla="*/ 317506 w 364308"/>
                <a:gd name="connsiteY12" fmla="*/ 224235 h 337283"/>
                <a:gd name="connsiteX13" fmla="*/ 286550 w 364308"/>
                <a:gd name="connsiteY13" fmla="*/ 202804 h 337283"/>
                <a:gd name="connsiteX14" fmla="*/ 238475 w 364308"/>
                <a:gd name="connsiteY14" fmla="*/ 156294 h 337283"/>
                <a:gd name="connsiteX15" fmla="*/ 169991 w 364308"/>
                <a:gd name="connsiteY15" fmla="*/ 88702 h 337283"/>
                <a:gd name="connsiteX16" fmla="*/ 117481 w 364308"/>
                <a:gd name="connsiteY16" fmla="*/ 71835 h 337283"/>
                <a:gd name="connsiteX17" fmla="*/ 47270 w 364308"/>
                <a:gd name="connsiteY17" fmla="*/ 11411 h 337283"/>
                <a:gd name="connsiteX18" fmla="*/ 0 w 364308"/>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238475 w 360323"/>
                <a:gd name="connsiteY14" fmla="*/ 156294 h 337283"/>
                <a:gd name="connsiteX15" fmla="*/ 169991 w 360323"/>
                <a:gd name="connsiteY15" fmla="*/ 88702 h 337283"/>
                <a:gd name="connsiteX16" fmla="*/ 117481 w 360323"/>
                <a:gd name="connsiteY16" fmla="*/ 71835 h 337283"/>
                <a:gd name="connsiteX17" fmla="*/ 47270 w 360323"/>
                <a:gd name="connsiteY17" fmla="*/ 11411 h 337283"/>
                <a:gd name="connsiteX18" fmla="*/ 0 w 360323"/>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69991 w 360323"/>
                <a:gd name="connsiteY15" fmla="*/ 88702 h 337283"/>
                <a:gd name="connsiteX16" fmla="*/ 117481 w 360323"/>
                <a:gd name="connsiteY16" fmla="*/ 71835 h 337283"/>
                <a:gd name="connsiteX17" fmla="*/ 47270 w 360323"/>
                <a:gd name="connsiteY17" fmla="*/ 11411 h 337283"/>
                <a:gd name="connsiteX18" fmla="*/ 0 w 360323"/>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117481 w 360323"/>
                <a:gd name="connsiteY16" fmla="*/ 71835 h 337283"/>
                <a:gd name="connsiteX17" fmla="*/ 47270 w 360323"/>
                <a:gd name="connsiteY17" fmla="*/ 11411 h 337283"/>
                <a:gd name="connsiteX18" fmla="*/ 0 w 360323"/>
                <a:gd name="connsiteY18"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120270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71206 w 360323"/>
                <a:gd name="connsiteY5" fmla="*/ 256660 h 337283"/>
                <a:gd name="connsiteX6" fmla="*/ 134422 w 360323"/>
                <a:gd name="connsiteY6" fmla="*/ 305951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71206 w 360323"/>
                <a:gd name="connsiteY5" fmla="*/ 256660 h 337283"/>
                <a:gd name="connsiteX6" fmla="*/ 108003 w 360323"/>
                <a:gd name="connsiteY6" fmla="*/ 323854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60323"/>
                <a:gd name="connsiteY0" fmla="*/ 0 h 337283"/>
                <a:gd name="connsiteX1" fmla="*/ 50126 w 360323"/>
                <a:gd name="connsiteY1" fmla="*/ 67412 h 337283"/>
                <a:gd name="connsiteX2" fmla="*/ 81423 w 360323"/>
                <a:gd name="connsiteY2" fmla="*/ 121841 h 337283"/>
                <a:gd name="connsiteX3" fmla="*/ 127053 w 360323"/>
                <a:gd name="connsiteY3" fmla="*/ 151277 h 337283"/>
                <a:gd name="connsiteX4" fmla="*/ 102522 w 360323"/>
                <a:gd name="connsiteY4" fmla="*/ 194782 h 337283"/>
                <a:gd name="connsiteX5" fmla="*/ 71206 w 360323"/>
                <a:gd name="connsiteY5" fmla="*/ 256660 h 337283"/>
                <a:gd name="connsiteX6" fmla="*/ 108003 w 360323"/>
                <a:gd name="connsiteY6" fmla="*/ 323854 h 337283"/>
                <a:gd name="connsiteX7" fmla="*/ 233844 w 360323"/>
                <a:gd name="connsiteY7" fmla="*/ 336954 h 337283"/>
                <a:gd name="connsiteX8" fmla="*/ 330401 w 360323"/>
                <a:gd name="connsiteY8" fmla="*/ 337283 h 337283"/>
                <a:gd name="connsiteX9" fmla="*/ 360323 w 360323"/>
                <a:gd name="connsiteY9" fmla="*/ 337283 h 337283"/>
                <a:gd name="connsiteX10" fmla="*/ 352862 w 360323"/>
                <a:gd name="connsiteY10" fmla="*/ 280168 h 337283"/>
                <a:gd name="connsiteX11" fmla="*/ 352986 w 360323"/>
                <a:gd name="connsiteY11" fmla="*/ 226771 h 337283"/>
                <a:gd name="connsiteX12" fmla="*/ 317506 w 360323"/>
                <a:gd name="connsiteY12" fmla="*/ 224235 h 337283"/>
                <a:gd name="connsiteX13" fmla="*/ 286550 w 360323"/>
                <a:gd name="connsiteY13" fmla="*/ 202804 h 337283"/>
                <a:gd name="connsiteX14" fmla="*/ 196960 w 360323"/>
                <a:gd name="connsiteY14" fmla="*/ 174197 h 337283"/>
                <a:gd name="connsiteX15" fmla="*/ 139798 w 360323"/>
                <a:gd name="connsiteY15" fmla="*/ 117347 h 337283"/>
                <a:gd name="connsiteX16" fmla="*/ 47270 w 360323"/>
                <a:gd name="connsiteY16" fmla="*/ 11411 h 337283"/>
                <a:gd name="connsiteX17" fmla="*/ 0 w 360323"/>
                <a:gd name="connsiteY17" fmla="*/ 0 h 337283"/>
                <a:gd name="connsiteX0" fmla="*/ 0 w 352895"/>
                <a:gd name="connsiteY0" fmla="*/ 12817 h 325872"/>
                <a:gd name="connsiteX1" fmla="*/ 42698 w 352895"/>
                <a:gd name="connsiteY1" fmla="*/ 56001 h 325872"/>
                <a:gd name="connsiteX2" fmla="*/ 73995 w 352895"/>
                <a:gd name="connsiteY2" fmla="*/ 110430 h 325872"/>
                <a:gd name="connsiteX3" fmla="*/ 119625 w 352895"/>
                <a:gd name="connsiteY3" fmla="*/ 139866 h 325872"/>
                <a:gd name="connsiteX4" fmla="*/ 95094 w 352895"/>
                <a:gd name="connsiteY4" fmla="*/ 183371 h 325872"/>
                <a:gd name="connsiteX5" fmla="*/ 63778 w 352895"/>
                <a:gd name="connsiteY5" fmla="*/ 245249 h 325872"/>
                <a:gd name="connsiteX6" fmla="*/ 100575 w 352895"/>
                <a:gd name="connsiteY6" fmla="*/ 312443 h 325872"/>
                <a:gd name="connsiteX7" fmla="*/ 226416 w 352895"/>
                <a:gd name="connsiteY7" fmla="*/ 325543 h 325872"/>
                <a:gd name="connsiteX8" fmla="*/ 322973 w 352895"/>
                <a:gd name="connsiteY8" fmla="*/ 325872 h 325872"/>
                <a:gd name="connsiteX9" fmla="*/ 352895 w 352895"/>
                <a:gd name="connsiteY9" fmla="*/ 325872 h 325872"/>
                <a:gd name="connsiteX10" fmla="*/ 345434 w 352895"/>
                <a:gd name="connsiteY10" fmla="*/ 268757 h 325872"/>
                <a:gd name="connsiteX11" fmla="*/ 345558 w 352895"/>
                <a:gd name="connsiteY11" fmla="*/ 215360 h 325872"/>
                <a:gd name="connsiteX12" fmla="*/ 310078 w 352895"/>
                <a:gd name="connsiteY12" fmla="*/ 212824 h 325872"/>
                <a:gd name="connsiteX13" fmla="*/ 279122 w 352895"/>
                <a:gd name="connsiteY13" fmla="*/ 191393 h 325872"/>
                <a:gd name="connsiteX14" fmla="*/ 189532 w 352895"/>
                <a:gd name="connsiteY14" fmla="*/ 162786 h 325872"/>
                <a:gd name="connsiteX15" fmla="*/ 132370 w 352895"/>
                <a:gd name="connsiteY15" fmla="*/ 105936 h 325872"/>
                <a:gd name="connsiteX16" fmla="*/ 39842 w 352895"/>
                <a:gd name="connsiteY16" fmla="*/ 0 h 325872"/>
                <a:gd name="connsiteX17" fmla="*/ 0 w 352895"/>
                <a:gd name="connsiteY17" fmla="*/ 12817 h 325872"/>
                <a:gd name="connsiteX0" fmla="*/ 0 w 378893"/>
                <a:gd name="connsiteY0" fmla="*/ 0 h 343341"/>
                <a:gd name="connsiteX1" fmla="*/ 68696 w 378893"/>
                <a:gd name="connsiteY1" fmla="*/ 73470 h 343341"/>
                <a:gd name="connsiteX2" fmla="*/ 99993 w 378893"/>
                <a:gd name="connsiteY2" fmla="*/ 127899 h 343341"/>
                <a:gd name="connsiteX3" fmla="*/ 145623 w 378893"/>
                <a:gd name="connsiteY3" fmla="*/ 157335 h 343341"/>
                <a:gd name="connsiteX4" fmla="*/ 121092 w 378893"/>
                <a:gd name="connsiteY4" fmla="*/ 200840 h 343341"/>
                <a:gd name="connsiteX5" fmla="*/ 89776 w 378893"/>
                <a:gd name="connsiteY5" fmla="*/ 262718 h 343341"/>
                <a:gd name="connsiteX6" fmla="*/ 126573 w 378893"/>
                <a:gd name="connsiteY6" fmla="*/ 329912 h 343341"/>
                <a:gd name="connsiteX7" fmla="*/ 252414 w 378893"/>
                <a:gd name="connsiteY7" fmla="*/ 343012 h 343341"/>
                <a:gd name="connsiteX8" fmla="*/ 348971 w 378893"/>
                <a:gd name="connsiteY8" fmla="*/ 343341 h 343341"/>
                <a:gd name="connsiteX9" fmla="*/ 378893 w 378893"/>
                <a:gd name="connsiteY9" fmla="*/ 343341 h 343341"/>
                <a:gd name="connsiteX10" fmla="*/ 371432 w 378893"/>
                <a:gd name="connsiteY10" fmla="*/ 286226 h 343341"/>
                <a:gd name="connsiteX11" fmla="*/ 371556 w 378893"/>
                <a:gd name="connsiteY11" fmla="*/ 232829 h 343341"/>
                <a:gd name="connsiteX12" fmla="*/ 336076 w 378893"/>
                <a:gd name="connsiteY12" fmla="*/ 230293 h 343341"/>
                <a:gd name="connsiteX13" fmla="*/ 305120 w 378893"/>
                <a:gd name="connsiteY13" fmla="*/ 208862 h 343341"/>
                <a:gd name="connsiteX14" fmla="*/ 215530 w 378893"/>
                <a:gd name="connsiteY14" fmla="*/ 180255 h 343341"/>
                <a:gd name="connsiteX15" fmla="*/ 158368 w 378893"/>
                <a:gd name="connsiteY15" fmla="*/ 123405 h 343341"/>
                <a:gd name="connsiteX16" fmla="*/ 65840 w 378893"/>
                <a:gd name="connsiteY16" fmla="*/ 17469 h 343341"/>
                <a:gd name="connsiteX17" fmla="*/ 0 w 378893"/>
                <a:gd name="connsiteY17" fmla="*/ 0 h 343341"/>
                <a:gd name="connsiteX0" fmla="*/ 4726 w 313053"/>
                <a:gd name="connsiteY0" fmla="*/ 99634 h 325872"/>
                <a:gd name="connsiteX1" fmla="*/ 2856 w 313053"/>
                <a:gd name="connsiteY1" fmla="*/ 56001 h 325872"/>
                <a:gd name="connsiteX2" fmla="*/ 34153 w 313053"/>
                <a:gd name="connsiteY2" fmla="*/ 110430 h 325872"/>
                <a:gd name="connsiteX3" fmla="*/ 79783 w 313053"/>
                <a:gd name="connsiteY3" fmla="*/ 139866 h 325872"/>
                <a:gd name="connsiteX4" fmla="*/ 55252 w 313053"/>
                <a:gd name="connsiteY4" fmla="*/ 183371 h 325872"/>
                <a:gd name="connsiteX5" fmla="*/ 23936 w 313053"/>
                <a:gd name="connsiteY5" fmla="*/ 245249 h 325872"/>
                <a:gd name="connsiteX6" fmla="*/ 60733 w 313053"/>
                <a:gd name="connsiteY6" fmla="*/ 312443 h 325872"/>
                <a:gd name="connsiteX7" fmla="*/ 186574 w 313053"/>
                <a:gd name="connsiteY7" fmla="*/ 325543 h 325872"/>
                <a:gd name="connsiteX8" fmla="*/ 283131 w 313053"/>
                <a:gd name="connsiteY8" fmla="*/ 325872 h 325872"/>
                <a:gd name="connsiteX9" fmla="*/ 313053 w 313053"/>
                <a:gd name="connsiteY9" fmla="*/ 325872 h 325872"/>
                <a:gd name="connsiteX10" fmla="*/ 305592 w 313053"/>
                <a:gd name="connsiteY10" fmla="*/ 268757 h 325872"/>
                <a:gd name="connsiteX11" fmla="*/ 305716 w 313053"/>
                <a:gd name="connsiteY11" fmla="*/ 215360 h 325872"/>
                <a:gd name="connsiteX12" fmla="*/ 270236 w 313053"/>
                <a:gd name="connsiteY12" fmla="*/ 212824 h 325872"/>
                <a:gd name="connsiteX13" fmla="*/ 239280 w 313053"/>
                <a:gd name="connsiteY13" fmla="*/ 191393 h 325872"/>
                <a:gd name="connsiteX14" fmla="*/ 149690 w 313053"/>
                <a:gd name="connsiteY14" fmla="*/ 162786 h 325872"/>
                <a:gd name="connsiteX15" fmla="*/ 92528 w 313053"/>
                <a:gd name="connsiteY15" fmla="*/ 105936 h 325872"/>
                <a:gd name="connsiteX16" fmla="*/ 0 w 313053"/>
                <a:gd name="connsiteY16" fmla="*/ 0 h 325872"/>
                <a:gd name="connsiteX17" fmla="*/ 4726 w 313053"/>
                <a:gd name="connsiteY17" fmla="*/ 99634 h 325872"/>
                <a:gd name="connsiteX0" fmla="*/ 1870 w 310197"/>
                <a:gd name="connsiteY0" fmla="*/ 47140 h 273378"/>
                <a:gd name="connsiteX1" fmla="*/ 0 w 310197"/>
                <a:gd name="connsiteY1" fmla="*/ 3507 h 273378"/>
                <a:gd name="connsiteX2" fmla="*/ 31297 w 310197"/>
                <a:gd name="connsiteY2" fmla="*/ 57936 h 273378"/>
                <a:gd name="connsiteX3" fmla="*/ 76927 w 310197"/>
                <a:gd name="connsiteY3" fmla="*/ 87372 h 273378"/>
                <a:gd name="connsiteX4" fmla="*/ 52396 w 310197"/>
                <a:gd name="connsiteY4" fmla="*/ 130877 h 273378"/>
                <a:gd name="connsiteX5" fmla="*/ 21080 w 310197"/>
                <a:gd name="connsiteY5" fmla="*/ 192755 h 273378"/>
                <a:gd name="connsiteX6" fmla="*/ 57877 w 310197"/>
                <a:gd name="connsiteY6" fmla="*/ 259949 h 273378"/>
                <a:gd name="connsiteX7" fmla="*/ 183718 w 310197"/>
                <a:gd name="connsiteY7" fmla="*/ 273049 h 273378"/>
                <a:gd name="connsiteX8" fmla="*/ 280275 w 310197"/>
                <a:gd name="connsiteY8" fmla="*/ 273378 h 273378"/>
                <a:gd name="connsiteX9" fmla="*/ 310197 w 310197"/>
                <a:gd name="connsiteY9" fmla="*/ 273378 h 273378"/>
                <a:gd name="connsiteX10" fmla="*/ 302736 w 310197"/>
                <a:gd name="connsiteY10" fmla="*/ 216263 h 273378"/>
                <a:gd name="connsiteX11" fmla="*/ 302860 w 310197"/>
                <a:gd name="connsiteY11" fmla="*/ 162866 h 273378"/>
                <a:gd name="connsiteX12" fmla="*/ 267380 w 310197"/>
                <a:gd name="connsiteY12" fmla="*/ 160330 h 273378"/>
                <a:gd name="connsiteX13" fmla="*/ 236424 w 310197"/>
                <a:gd name="connsiteY13" fmla="*/ 138899 h 273378"/>
                <a:gd name="connsiteX14" fmla="*/ 146834 w 310197"/>
                <a:gd name="connsiteY14" fmla="*/ 110292 h 273378"/>
                <a:gd name="connsiteX15" fmla="*/ 89672 w 310197"/>
                <a:gd name="connsiteY15" fmla="*/ 53442 h 273378"/>
                <a:gd name="connsiteX16" fmla="*/ 52855 w 310197"/>
                <a:gd name="connsiteY16" fmla="*/ 0 h 273378"/>
                <a:gd name="connsiteX17" fmla="*/ 1870 w 310197"/>
                <a:gd name="connsiteY17" fmla="*/ 47140 h 273378"/>
                <a:gd name="connsiteX0" fmla="*/ 1870 w 310197"/>
                <a:gd name="connsiteY0" fmla="*/ 47140 h 290235"/>
                <a:gd name="connsiteX1" fmla="*/ 0 w 310197"/>
                <a:gd name="connsiteY1" fmla="*/ 3507 h 290235"/>
                <a:gd name="connsiteX2" fmla="*/ 31297 w 310197"/>
                <a:gd name="connsiteY2" fmla="*/ 57936 h 290235"/>
                <a:gd name="connsiteX3" fmla="*/ 76927 w 310197"/>
                <a:gd name="connsiteY3" fmla="*/ 87372 h 290235"/>
                <a:gd name="connsiteX4" fmla="*/ 52396 w 310197"/>
                <a:gd name="connsiteY4" fmla="*/ 130877 h 290235"/>
                <a:gd name="connsiteX5" fmla="*/ 21080 w 310197"/>
                <a:gd name="connsiteY5" fmla="*/ 192755 h 290235"/>
                <a:gd name="connsiteX6" fmla="*/ 43021 w 310197"/>
                <a:gd name="connsiteY6" fmla="*/ 290235 h 290235"/>
                <a:gd name="connsiteX7" fmla="*/ 183718 w 310197"/>
                <a:gd name="connsiteY7" fmla="*/ 273049 h 290235"/>
                <a:gd name="connsiteX8" fmla="*/ 280275 w 310197"/>
                <a:gd name="connsiteY8" fmla="*/ 273378 h 290235"/>
                <a:gd name="connsiteX9" fmla="*/ 310197 w 310197"/>
                <a:gd name="connsiteY9" fmla="*/ 273378 h 290235"/>
                <a:gd name="connsiteX10" fmla="*/ 302736 w 310197"/>
                <a:gd name="connsiteY10" fmla="*/ 216263 h 290235"/>
                <a:gd name="connsiteX11" fmla="*/ 302860 w 310197"/>
                <a:gd name="connsiteY11" fmla="*/ 162866 h 290235"/>
                <a:gd name="connsiteX12" fmla="*/ 267380 w 310197"/>
                <a:gd name="connsiteY12" fmla="*/ 160330 h 290235"/>
                <a:gd name="connsiteX13" fmla="*/ 236424 w 310197"/>
                <a:gd name="connsiteY13" fmla="*/ 138899 h 290235"/>
                <a:gd name="connsiteX14" fmla="*/ 146834 w 310197"/>
                <a:gd name="connsiteY14" fmla="*/ 110292 h 290235"/>
                <a:gd name="connsiteX15" fmla="*/ 89672 w 310197"/>
                <a:gd name="connsiteY15" fmla="*/ 53442 h 290235"/>
                <a:gd name="connsiteX16" fmla="*/ 52855 w 310197"/>
                <a:gd name="connsiteY16" fmla="*/ 0 h 290235"/>
                <a:gd name="connsiteX17" fmla="*/ 1870 w 310197"/>
                <a:gd name="connsiteY17" fmla="*/ 47140 h 290235"/>
                <a:gd name="connsiteX0" fmla="*/ 1870 w 310197"/>
                <a:gd name="connsiteY0" fmla="*/ 47140 h 295259"/>
                <a:gd name="connsiteX1" fmla="*/ 0 w 310197"/>
                <a:gd name="connsiteY1" fmla="*/ 3507 h 295259"/>
                <a:gd name="connsiteX2" fmla="*/ 31297 w 310197"/>
                <a:gd name="connsiteY2" fmla="*/ 57936 h 295259"/>
                <a:gd name="connsiteX3" fmla="*/ 76927 w 310197"/>
                <a:gd name="connsiteY3" fmla="*/ 87372 h 295259"/>
                <a:gd name="connsiteX4" fmla="*/ 52396 w 310197"/>
                <a:gd name="connsiteY4" fmla="*/ 130877 h 295259"/>
                <a:gd name="connsiteX5" fmla="*/ 21080 w 310197"/>
                <a:gd name="connsiteY5" fmla="*/ 192755 h 295259"/>
                <a:gd name="connsiteX6" fmla="*/ 43021 w 310197"/>
                <a:gd name="connsiteY6" fmla="*/ 290235 h 295259"/>
                <a:gd name="connsiteX7" fmla="*/ 191146 w 310197"/>
                <a:gd name="connsiteY7" fmla="*/ 295259 h 295259"/>
                <a:gd name="connsiteX8" fmla="*/ 280275 w 310197"/>
                <a:gd name="connsiteY8" fmla="*/ 273378 h 295259"/>
                <a:gd name="connsiteX9" fmla="*/ 310197 w 310197"/>
                <a:gd name="connsiteY9" fmla="*/ 273378 h 295259"/>
                <a:gd name="connsiteX10" fmla="*/ 302736 w 310197"/>
                <a:gd name="connsiteY10" fmla="*/ 216263 h 295259"/>
                <a:gd name="connsiteX11" fmla="*/ 302860 w 310197"/>
                <a:gd name="connsiteY11" fmla="*/ 162866 h 295259"/>
                <a:gd name="connsiteX12" fmla="*/ 267380 w 310197"/>
                <a:gd name="connsiteY12" fmla="*/ 160330 h 295259"/>
                <a:gd name="connsiteX13" fmla="*/ 236424 w 310197"/>
                <a:gd name="connsiteY13" fmla="*/ 138899 h 295259"/>
                <a:gd name="connsiteX14" fmla="*/ 146834 w 310197"/>
                <a:gd name="connsiteY14" fmla="*/ 110292 h 295259"/>
                <a:gd name="connsiteX15" fmla="*/ 89672 w 310197"/>
                <a:gd name="connsiteY15" fmla="*/ 53442 h 295259"/>
                <a:gd name="connsiteX16" fmla="*/ 52855 w 310197"/>
                <a:gd name="connsiteY16" fmla="*/ 0 h 295259"/>
                <a:gd name="connsiteX17" fmla="*/ 1870 w 310197"/>
                <a:gd name="connsiteY17" fmla="*/ 47140 h 295259"/>
                <a:gd name="connsiteX0" fmla="*/ 1870 w 310197"/>
                <a:gd name="connsiteY0" fmla="*/ 47140 h 311739"/>
                <a:gd name="connsiteX1" fmla="*/ 0 w 310197"/>
                <a:gd name="connsiteY1" fmla="*/ 3507 h 311739"/>
                <a:gd name="connsiteX2" fmla="*/ 31297 w 310197"/>
                <a:gd name="connsiteY2" fmla="*/ 57936 h 311739"/>
                <a:gd name="connsiteX3" fmla="*/ 76927 w 310197"/>
                <a:gd name="connsiteY3" fmla="*/ 87372 h 311739"/>
                <a:gd name="connsiteX4" fmla="*/ 52396 w 310197"/>
                <a:gd name="connsiteY4" fmla="*/ 130877 h 311739"/>
                <a:gd name="connsiteX5" fmla="*/ 21080 w 310197"/>
                <a:gd name="connsiteY5" fmla="*/ 192755 h 311739"/>
                <a:gd name="connsiteX6" fmla="*/ 43021 w 310197"/>
                <a:gd name="connsiteY6" fmla="*/ 290235 h 311739"/>
                <a:gd name="connsiteX7" fmla="*/ 191146 w 310197"/>
                <a:gd name="connsiteY7" fmla="*/ 295259 h 311739"/>
                <a:gd name="connsiteX8" fmla="*/ 244992 w 310197"/>
                <a:gd name="connsiteY8" fmla="*/ 311739 h 311739"/>
                <a:gd name="connsiteX9" fmla="*/ 310197 w 310197"/>
                <a:gd name="connsiteY9" fmla="*/ 273378 h 311739"/>
                <a:gd name="connsiteX10" fmla="*/ 302736 w 310197"/>
                <a:gd name="connsiteY10" fmla="*/ 216263 h 311739"/>
                <a:gd name="connsiteX11" fmla="*/ 302860 w 310197"/>
                <a:gd name="connsiteY11" fmla="*/ 162866 h 311739"/>
                <a:gd name="connsiteX12" fmla="*/ 267380 w 310197"/>
                <a:gd name="connsiteY12" fmla="*/ 160330 h 311739"/>
                <a:gd name="connsiteX13" fmla="*/ 236424 w 310197"/>
                <a:gd name="connsiteY13" fmla="*/ 138899 h 311739"/>
                <a:gd name="connsiteX14" fmla="*/ 146834 w 310197"/>
                <a:gd name="connsiteY14" fmla="*/ 110292 h 311739"/>
                <a:gd name="connsiteX15" fmla="*/ 89672 w 310197"/>
                <a:gd name="connsiteY15" fmla="*/ 53442 h 311739"/>
                <a:gd name="connsiteX16" fmla="*/ 52855 w 310197"/>
                <a:gd name="connsiteY16" fmla="*/ 0 h 311739"/>
                <a:gd name="connsiteX17" fmla="*/ 1870 w 310197"/>
                <a:gd name="connsiteY17" fmla="*/ 47140 h 311739"/>
                <a:gd name="connsiteX0" fmla="*/ 1870 w 302860"/>
                <a:gd name="connsiteY0" fmla="*/ 47140 h 311739"/>
                <a:gd name="connsiteX1" fmla="*/ 0 w 302860"/>
                <a:gd name="connsiteY1" fmla="*/ 3507 h 311739"/>
                <a:gd name="connsiteX2" fmla="*/ 31297 w 302860"/>
                <a:gd name="connsiteY2" fmla="*/ 57936 h 311739"/>
                <a:gd name="connsiteX3" fmla="*/ 76927 w 302860"/>
                <a:gd name="connsiteY3" fmla="*/ 87372 h 311739"/>
                <a:gd name="connsiteX4" fmla="*/ 52396 w 302860"/>
                <a:gd name="connsiteY4" fmla="*/ 130877 h 311739"/>
                <a:gd name="connsiteX5" fmla="*/ 21080 w 302860"/>
                <a:gd name="connsiteY5" fmla="*/ 192755 h 311739"/>
                <a:gd name="connsiteX6" fmla="*/ 43021 w 302860"/>
                <a:gd name="connsiteY6" fmla="*/ 290235 h 311739"/>
                <a:gd name="connsiteX7" fmla="*/ 191146 w 302860"/>
                <a:gd name="connsiteY7" fmla="*/ 295259 h 311739"/>
                <a:gd name="connsiteX8" fmla="*/ 244992 w 302860"/>
                <a:gd name="connsiteY8" fmla="*/ 311739 h 311739"/>
                <a:gd name="connsiteX9" fmla="*/ 280485 w 302860"/>
                <a:gd name="connsiteY9" fmla="*/ 281454 h 311739"/>
                <a:gd name="connsiteX10" fmla="*/ 302736 w 302860"/>
                <a:gd name="connsiteY10" fmla="*/ 216263 h 311739"/>
                <a:gd name="connsiteX11" fmla="*/ 302860 w 302860"/>
                <a:gd name="connsiteY11" fmla="*/ 162866 h 311739"/>
                <a:gd name="connsiteX12" fmla="*/ 267380 w 302860"/>
                <a:gd name="connsiteY12" fmla="*/ 160330 h 311739"/>
                <a:gd name="connsiteX13" fmla="*/ 236424 w 302860"/>
                <a:gd name="connsiteY13" fmla="*/ 138899 h 311739"/>
                <a:gd name="connsiteX14" fmla="*/ 146834 w 302860"/>
                <a:gd name="connsiteY14" fmla="*/ 110292 h 311739"/>
                <a:gd name="connsiteX15" fmla="*/ 89672 w 302860"/>
                <a:gd name="connsiteY15" fmla="*/ 53442 h 311739"/>
                <a:gd name="connsiteX16" fmla="*/ 52855 w 302860"/>
                <a:gd name="connsiteY16" fmla="*/ 0 h 311739"/>
                <a:gd name="connsiteX17" fmla="*/ 1870 w 302860"/>
                <a:gd name="connsiteY17" fmla="*/ 47140 h 311739"/>
                <a:gd name="connsiteX0" fmla="*/ 1870 w 302860"/>
                <a:gd name="connsiteY0" fmla="*/ 47140 h 311739"/>
                <a:gd name="connsiteX1" fmla="*/ 0 w 302860"/>
                <a:gd name="connsiteY1" fmla="*/ 3507 h 311739"/>
                <a:gd name="connsiteX2" fmla="*/ 31297 w 302860"/>
                <a:gd name="connsiteY2" fmla="*/ 57936 h 311739"/>
                <a:gd name="connsiteX3" fmla="*/ 76927 w 302860"/>
                <a:gd name="connsiteY3" fmla="*/ 87372 h 311739"/>
                <a:gd name="connsiteX4" fmla="*/ 52396 w 302860"/>
                <a:gd name="connsiteY4" fmla="*/ 130877 h 311739"/>
                <a:gd name="connsiteX5" fmla="*/ 21080 w 302860"/>
                <a:gd name="connsiteY5" fmla="*/ 192755 h 311739"/>
                <a:gd name="connsiteX6" fmla="*/ 43021 w 302860"/>
                <a:gd name="connsiteY6" fmla="*/ 290235 h 311739"/>
                <a:gd name="connsiteX7" fmla="*/ 191146 w 302860"/>
                <a:gd name="connsiteY7" fmla="*/ 295259 h 311739"/>
                <a:gd name="connsiteX8" fmla="*/ 244992 w 302860"/>
                <a:gd name="connsiteY8" fmla="*/ 311739 h 311739"/>
                <a:gd name="connsiteX9" fmla="*/ 280485 w 302860"/>
                <a:gd name="connsiteY9" fmla="*/ 281454 h 311739"/>
                <a:gd name="connsiteX10" fmla="*/ 271167 w 302860"/>
                <a:gd name="connsiteY10" fmla="*/ 206168 h 311739"/>
                <a:gd name="connsiteX11" fmla="*/ 302860 w 302860"/>
                <a:gd name="connsiteY11" fmla="*/ 162866 h 311739"/>
                <a:gd name="connsiteX12" fmla="*/ 267380 w 302860"/>
                <a:gd name="connsiteY12" fmla="*/ 160330 h 311739"/>
                <a:gd name="connsiteX13" fmla="*/ 236424 w 302860"/>
                <a:gd name="connsiteY13" fmla="*/ 138899 h 311739"/>
                <a:gd name="connsiteX14" fmla="*/ 146834 w 302860"/>
                <a:gd name="connsiteY14" fmla="*/ 110292 h 311739"/>
                <a:gd name="connsiteX15" fmla="*/ 89672 w 302860"/>
                <a:gd name="connsiteY15" fmla="*/ 53442 h 311739"/>
                <a:gd name="connsiteX16" fmla="*/ 52855 w 302860"/>
                <a:gd name="connsiteY16" fmla="*/ 0 h 311739"/>
                <a:gd name="connsiteX17" fmla="*/ 1870 w 302860"/>
                <a:gd name="connsiteY17" fmla="*/ 47140 h 311739"/>
                <a:gd name="connsiteX0" fmla="*/ 1870 w 280485"/>
                <a:gd name="connsiteY0" fmla="*/ 47140 h 311739"/>
                <a:gd name="connsiteX1" fmla="*/ 0 w 280485"/>
                <a:gd name="connsiteY1" fmla="*/ 3507 h 311739"/>
                <a:gd name="connsiteX2" fmla="*/ 31297 w 280485"/>
                <a:gd name="connsiteY2" fmla="*/ 57936 h 311739"/>
                <a:gd name="connsiteX3" fmla="*/ 76927 w 280485"/>
                <a:gd name="connsiteY3" fmla="*/ 87372 h 311739"/>
                <a:gd name="connsiteX4" fmla="*/ 52396 w 280485"/>
                <a:gd name="connsiteY4" fmla="*/ 130877 h 311739"/>
                <a:gd name="connsiteX5" fmla="*/ 21080 w 280485"/>
                <a:gd name="connsiteY5" fmla="*/ 192755 h 311739"/>
                <a:gd name="connsiteX6" fmla="*/ 43021 w 280485"/>
                <a:gd name="connsiteY6" fmla="*/ 290235 h 311739"/>
                <a:gd name="connsiteX7" fmla="*/ 191146 w 280485"/>
                <a:gd name="connsiteY7" fmla="*/ 295259 h 311739"/>
                <a:gd name="connsiteX8" fmla="*/ 244992 w 280485"/>
                <a:gd name="connsiteY8" fmla="*/ 311739 h 311739"/>
                <a:gd name="connsiteX9" fmla="*/ 280485 w 280485"/>
                <a:gd name="connsiteY9" fmla="*/ 281454 h 311739"/>
                <a:gd name="connsiteX10" fmla="*/ 271167 w 280485"/>
                <a:gd name="connsiteY10" fmla="*/ 206168 h 311739"/>
                <a:gd name="connsiteX11" fmla="*/ 267380 w 280485"/>
                <a:gd name="connsiteY11" fmla="*/ 160330 h 311739"/>
                <a:gd name="connsiteX12" fmla="*/ 236424 w 280485"/>
                <a:gd name="connsiteY12" fmla="*/ 138899 h 311739"/>
                <a:gd name="connsiteX13" fmla="*/ 146834 w 280485"/>
                <a:gd name="connsiteY13" fmla="*/ 110292 h 311739"/>
                <a:gd name="connsiteX14" fmla="*/ 89672 w 280485"/>
                <a:gd name="connsiteY14" fmla="*/ 53442 h 311739"/>
                <a:gd name="connsiteX15" fmla="*/ 52855 w 280485"/>
                <a:gd name="connsiteY15" fmla="*/ 0 h 311739"/>
                <a:gd name="connsiteX16" fmla="*/ 1870 w 280485"/>
                <a:gd name="connsiteY16" fmla="*/ 47140 h 311739"/>
                <a:gd name="connsiteX0" fmla="*/ 1870 w 278628"/>
                <a:gd name="connsiteY0" fmla="*/ 47140 h 311739"/>
                <a:gd name="connsiteX1" fmla="*/ 0 w 278628"/>
                <a:gd name="connsiteY1" fmla="*/ 3507 h 311739"/>
                <a:gd name="connsiteX2" fmla="*/ 31297 w 278628"/>
                <a:gd name="connsiteY2" fmla="*/ 57936 h 311739"/>
                <a:gd name="connsiteX3" fmla="*/ 76927 w 278628"/>
                <a:gd name="connsiteY3" fmla="*/ 87372 h 311739"/>
                <a:gd name="connsiteX4" fmla="*/ 52396 w 278628"/>
                <a:gd name="connsiteY4" fmla="*/ 130877 h 311739"/>
                <a:gd name="connsiteX5" fmla="*/ 21080 w 278628"/>
                <a:gd name="connsiteY5" fmla="*/ 192755 h 311739"/>
                <a:gd name="connsiteX6" fmla="*/ 43021 w 278628"/>
                <a:gd name="connsiteY6" fmla="*/ 290235 h 311739"/>
                <a:gd name="connsiteX7" fmla="*/ 191146 w 278628"/>
                <a:gd name="connsiteY7" fmla="*/ 295259 h 311739"/>
                <a:gd name="connsiteX8" fmla="*/ 244992 w 278628"/>
                <a:gd name="connsiteY8" fmla="*/ 311739 h 311739"/>
                <a:gd name="connsiteX9" fmla="*/ 278628 w 278628"/>
                <a:gd name="connsiteY9" fmla="*/ 283473 h 311739"/>
                <a:gd name="connsiteX10" fmla="*/ 271167 w 278628"/>
                <a:gd name="connsiteY10" fmla="*/ 206168 h 311739"/>
                <a:gd name="connsiteX11" fmla="*/ 267380 w 278628"/>
                <a:gd name="connsiteY11" fmla="*/ 160330 h 311739"/>
                <a:gd name="connsiteX12" fmla="*/ 236424 w 278628"/>
                <a:gd name="connsiteY12" fmla="*/ 138899 h 311739"/>
                <a:gd name="connsiteX13" fmla="*/ 146834 w 278628"/>
                <a:gd name="connsiteY13" fmla="*/ 110292 h 311739"/>
                <a:gd name="connsiteX14" fmla="*/ 89672 w 278628"/>
                <a:gd name="connsiteY14" fmla="*/ 53442 h 311739"/>
                <a:gd name="connsiteX15" fmla="*/ 52855 w 278628"/>
                <a:gd name="connsiteY15" fmla="*/ 0 h 311739"/>
                <a:gd name="connsiteX16" fmla="*/ 1870 w 278628"/>
                <a:gd name="connsiteY16" fmla="*/ 47140 h 311739"/>
                <a:gd name="connsiteX0" fmla="*/ 1870 w 278628"/>
                <a:gd name="connsiteY0" fmla="*/ 47140 h 311739"/>
                <a:gd name="connsiteX1" fmla="*/ 0 w 278628"/>
                <a:gd name="connsiteY1" fmla="*/ 3507 h 311739"/>
                <a:gd name="connsiteX2" fmla="*/ 31297 w 278628"/>
                <a:gd name="connsiteY2" fmla="*/ 57936 h 311739"/>
                <a:gd name="connsiteX3" fmla="*/ 76927 w 278628"/>
                <a:gd name="connsiteY3" fmla="*/ 87372 h 311739"/>
                <a:gd name="connsiteX4" fmla="*/ 52396 w 278628"/>
                <a:gd name="connsiteY4" fmla="*/ 130877 h 311739"/>
                <a:gd name="connsiteX5" fmla="*/ 21080 w 278628"/>
                <a:gd name="connsiteY5" fmla="*/ 192755 h 311739"/>
                <a:gd name="connsiteX6" fmla="*/ 43021 w 278628"/>
                <a:gd name="connsiteY6" fmla="*/ 290235 h 311739"/>
                <a:gd name="connsiteX7" fmla="*/ 167004 w 278628"/>
                <a:gd name="connsiteY7" fmla="*/ 269012 h 311739"/>
                <a:gd name="connsiteX8" fmla="*/ 244992 w 278628"/>
                <a:gd name="connsiteY8" fmla="*/ 311739 h 311739"/>
                <a:gd name="connsiteX9" fmla="*/ 278628 w 278628"/>
                <a:gd name="connsiteY9" fmla="*/ 283473 h 311739"/>
                <a:gd name="connsiteX10" fmla="*/ 271167 w 278628"/>
                <a:gd name="connsiteY10" fmla="*/ 206168 h 311739"/>
                <a:gd name="connsiteX11" fmla="*/ 267380 w 278628"/>
                <a:gd name="connsiteY11" fmla="*/ 160330 h 311739"/>
                <a:gd name="connsiteX12" fmla="*/ 236424 w 278628"/>
                <a:gd name="connsiteY12" fmla="*/ 138899 h 311739"/>
                <a:gd name="connsiteX13" fmla="*/ 146834 w 278628"/>
                <a:gd name="connsiteY13" fmla="*/ 110292 h 311739"/>
                <a:gd name="connsiteX14" fmla="*/ 89672 w 278628"/>
                <a:gd name="connsiteY14" fmla="*/ 53442 h 311739"/>
                <a:gd name="connsiteX15" fmla="*/ 52855 w 278628"/>
                <a:gd name="connsiteY15" fmla="*/ 0 h 311739"/>
                <a:gd name="connsiteX16" fmla="*/ 1870 w 278628"/>
                <a:gd name="connsiteY16" fmla="*/ 47140 h 311739"/>
                <a:gd name="connsiteX0" fmla="*/ 1870 w 278628"/>
                <a:gd name="connsiteY0" fmla="*/ 47140 h 311739"/>
                <a:gd name="connsiteX1" fmla="*/ 0 w 278628"/>
                <a:gd name="connsiteY1" fmla="*/ 3507 h 311739"/>
                <a:gd name="connsiteX2" fmla="*/ 31297 w 278628"/>
                <a:gd name="connsiteY2" fmla="*/ 57936 h 311739"/>
                <a:gd name="connsiteX3" fmla="*/ 76927 w 278628"/>
                <a:gd name="connsiteY3" fmla="*/ 87372 h 311739"/>
                <a:gd name="connsiteX4" fmla="*/ 52396 w 278628"/>
                <a:gd name="connsiteY4" fmla="*/ 130877 h 311739"/>
                <a:gd name="connsiteX5" fmla="*/ 21080 w 278628"/>
                <a:gd name="connsiteY5" fmla="*/ 192755 h 311739"/>
                <a:gd name="connsiteX6" fmla="*/ 46735 w 278628"/>
                <a:gd name="connsiteY6" fmla="*/ 247836 h 311739"/>
                <a:gd name="connsiteX7" fmla="*/ 167004 w 278628"/>
                <a:gd name="connsiteY7" fmla="*/ 269012 h 311739"/>
                <a:gd name="connsiteX8" fmla="*/ 244992 w 278628"/>
                <a:gd name="connsiteY8" fmla="*/ 311739 h 311739"/>
                <a:gd name="connsiteX9" fmla="*/ 278628 w 278628"/>
                <a:gd name="connsiteY9" fmla="*/ 283473 h 311739"/>
                <a:gd name="connsiteX10" fmla="*/ 271167 w 278628"/>
                <a:gd name="connsiteY10" fmla="*/ 206168 h 311739"/>
                <a:gd name="connsiteX11" fmla="*/ 267380 w 278628"/>
                <a:gd name="connsiteY11" fmla="*/ 160330 h 311739"/>
                <a:gd name="connsiteX12" fmla="*/ 236424 w 278628"/>
                <a:gd name="connsiteY12" fmla="*/ 138899 h 311739"/>
                <a:gd name="connsiteX13" fmla="*/ 146834 w 278628"/>
                <a:gd name="connsiteY13" fmla="*/ 110292 h 311739"/>
                <a:gd name="connsiteX14" fmla="*/ 89672 w 278628"/>
                <a:gd name="connsiteY14" fmla="*/ 53442 h 311739"/>
                <a:gd name="connsiteX15" fmla="*/ 52855 w 278628"/>
                <a:gd name="connsiteY15" fmla="*/ 0 h 311739"/>
                <a:gd name="connsiteX16" fmla="*/ 1870 w 278628"/>
                <a:gd name="connsiteY16" fmla="*/ 47140 h 311739"/>
                <a:gd name="connsiteX0" fmla="*/ 1870 w 278628"/>
                <a:gd name="connsiteY0" fmla="*/ 47140 h 311739"/>
                <a:gd name="connsiteX1" fmla="*/ 0 w 278628"/>
                <a:gd name="connsiteY1" fmla="*/ 3507 h 311739"/>
                <a:gd name="connsiteX2" fmla="*/ 31297 w 278628"/>
                <a:gd name="connsiteY2" fmla="*/ 57936 h 311739"/>
                <a:gd name="connsiteX3" fmla="*/ 76927 w 278628"/>
                <a:gd name="connsiteY3" fmla="*/ 87372 h 311739"/>
                <a:gd name="connsiteX4" fmla="*/ 52396 w 278628"/>
                <a:gd name="connsiteY4" fmla="*/ 130877 h 311739"/>
                <a:gd name="connsiteX5" fmla="*/ 50792 w 278628"/>
                <a:gd name="connsiteY5" fmla="*/ 188718 h 311739"/>
                <a:gd name="connsiteX6" fmla="*/ 46735 w 278628"/>
                <a:gd name="connsiteY6" fmla="*/ 247836 h 311739"/>
                <a:gd name="connsiteX7" fmla="*/ 167004 w 278628"/>
                <a:gd name="connsiteY7" fmla="*/ 269012 h 311739"/>
                <a:gd name="connsiteX8" fmla="*/ 244992 w 278628"/>
                <a:gd name="connsiteY8" fmla="*/ 311739 h 311739"/>
                <a:gd name="connsiteX9" fmla="*/ 278628 w 278628"/>
                <a:gd name="connsiteY9" fmla="*/ 283473 h 311739"/>
                <a:gd name="connsiteX10" fmla="*/ 271167 w 278628"/>
                <a:gd name="connsiteY10" fmla="*/ 206168 h 311739"/>
                <a:gd name="connsiteX11" fmla="*/ 267380 w 278628"/>
                <a:gd name="connsiteY11" fmla="*/ 160330 h 311739"/>
                <a:gd name="connsiteX12" fmla="*/ 236424 w 278628"/>
                <a:gd name="connsiteY12" fmla="*/ 138899 h 311739"/>
                <a:gd name="connsiteX13" fmla="*/ 146834 w 278628"/>
                <a:gd name="connsiteY13" fmla="*/ 110292 h 311739"/>
                <a:gd name="connsiteX14" fmla="*/ 89672 w 278628"/>
                <a:gd name="connsiteY14" fmla="*/ 53442 h 311739"/>
                <a:gd name="connsiteX15" fmla="*/ 52855 w 278628"/>
                <a:gd name="connsiteY15" fmla="*/ 0 h 311739"/>
                <a:gd name="connsiteX16" fmla="*/ 1870 w 278628"/>
                <a:gd name="connsiteY16" fmla="*/ 47140 h 311739"/>
                <a:gd name="connsiteX0" fmla="*/ 52855 w 278628"/>
                <a:gd name="connsiteY0" fmla="*/ 0 h 311739"/>
                <a:gd name="connsiteX1" fmla="*/ 0 w 278628"/>
                <a:gd name="connsiteY1" fmla="*/ 3507 h 311739"/>
                <a:gd name="connsiteX2" fmla="*/ 31297 w 278628"/>
                <a:gd name="connsiteY2" fmla="*/ 57936 h 311739"/>
                <a:gd name="connsiteX3" fmla="*/ 76927 w 278628"/>
                <a:gd name="connsiteY3" fmla="*/ 87372 h 311739"/>
                <a:gd name="connsiteX4" fmla="*/ 52396 w 278628"/>
                <a:gd name="connsiteY4" fmla="*/ 130877 h 311739"/>
                <a:gd name="connsiteX5" fmla="*/ 50792 w 278628"/>
                <a:gd name="connsiteY5" fmla="*/ 188718 h 311739"/>
                <a:gd name="connsiteX6" fmla="*/ 46735 w 278628"/>
                <a:gd name="connsiteY6" fmla="*/ 247836 h 311739"/>
                <a:gd name="connsiteX7" fmla="*/ 167004 w 278628"/>
                <a:gd name="connsiteY7" fmla="*/ 269012 h 311739"/>
                <a:gd name="connsiteX8" fmla="*/ 244992 w 278628"/>
                <a:gd name="connsiteY8" fmla="*/ 311739 h 311739"/>
                <a:gd name="connsiteX9" fmla="*/ 278628 w 278628"/>
                <a:gd name="connsiteY9" fmla="*/ 283473 h 311739"/>
                <a:gd name="connsiteX10" fmla="*/ 271167 w 278628"/>
                <a:gd name="connsiteY10" fmla="*/ 206168 h 311739"/>
                <a:gd name="connsiteX11" fmla="*/ 267380 w 278628"/>
                <a:gd name="connsiteY11" fmla="*/ 160330 h 311739"/>
                <a:gd name="connsiteX12" fmla="*/ 236424 w 278628"/>
                <a:gd name="connsiteY12" fmla="*/ 138899 h 311739"/>
                <a:gd name="connsiteX13" fmla="*/ 146834 w 278628"/>
                <a:gd name="connsiteY13" fmla="*/ 110292 h 311739"/>
                <a:gd name="connsiteX14" fmla="*/ 89672 w 278628"/>
                <a:gd name="connsiteY14" fmla="*/ 53442 h 311739"/>
                <a:gd name="connsiteX15" fmla="*/ 52855 w 278628"/>
                <a:gd name="connsiteY15" fmla="*/ 0 h 311739"/>
                <a:gd name="connsiteX0" fmla="*/ 52855 w 273057"/>
                <a:gd name="connsiteY0" fmla="*/ 0 h 311739"/>
                <a:gd name="connsiteX1" fmla="*/ 0 w 273057"/>
                <a:gd name="connsiteY1" fmla="*/ 3507 h 311739"/>
                <a:gd name="connsiteX2" fmla="*/ 31297 w 273057"/>
                <a:gd name="connsiteY2" fmla="*/ 57936 h 311739"/>
                <a:gd name="connsiteX3" fmla="*/ 76927 w 273057"/>
                <a:gd name="connsiteY3" fmla="*/ 87372 h 311739"/>
                <a:gd name="connsiteX4" fmla="*/ 52396 w 273057"/>
                <a:gd name="connsiteY4" fmla="*/ 130877 h 311739"/>
                <a:gd name="connsiteX5" fmla="*/ 50792 w 273057"/>
                <a:gd name="connsiteY5" fmla="*/ 188718 h 311739"/>
                <a:gd name="connsiteX6" fmla="*/ 46735 w 273057"/>
                <a:gd name="connsiteY6" fmla="*/ 247836 h 311739"/>
                <a:gd name="connsiteX7" fmla="*/ 167004 w 273057"/>
                <a:gd name="connsiteY7" fmla="*/ 269012 h 311739"/>
                <a:gd name="connsiteX8" fmla="*/ 244992 w 273057"/>
                <a:gd name="connsiteY8" fmla="*/ 311739 h 311739"/>
                <a:gd name="connsiteX9" fmla="*/ 273057 w 273057"/>
                <a:gd name="connsiteY9" fmla="*/ 279435 h 311739"/>
                <a:gd name="connsiteX10" fmla="*/ 271167 w 273057"/>
                <a:gd name="connsiteY10" fmla="*/ 206168 h 311739"/>
                <a:gd name="connsiteX11" fmla="*/ 267380 w 273057"/>
                <a:gd name="connsiteY11" fmla="*/ 160330 h 311739"/>
                <a:gd name="connsiteX12" fmla="*/ 236424 w 273057"/>
                <a:gd name="connsiteY12" fmla="*/ 138899 h 311739"/>
                <a:gd name="connsiteX13" fmla="*/ 146834 w 273057"/>
                <a:gd name="connsiteY13" fmla="*/ 110292 h 311739"/>
                <a:gd name="connsiteX14" fmla="*/ 89672 w 273057"/>
                <a:gd name="connsiteY14" fmla="*/ 53442 h 311739"/>
                <a:gd name="connsiteX15" fmla="*/ 52855 w 273057"/>
                <a:gd name="connsiteY15" fmla="*/ 0 h 311739"/>
                <a:gd name="connsiteX0" fmla="*/ 52855 w 273057"/>
                <a:gd name="connsiteY0" fmla="*/ 0 h 295587"/>
                <a:gd name="connsiteX1" fmla="*/ 0 w 273057"/>
                <a:gd name="connsiteY1" fmla="*/ 3507 h 295587"/>
                <a:gd name="connsiteX2" fmla="*/ 31297 w 273057"/>
                <a:gd name="connsiteY2" fmla="*/ 57936 h 295587"/>
                <a:gd name="connsiteX3" fmla="*/ 76927 w 273057"/>
                <a:gd name="connsiteY3" fmla="*/ 87372 h 295587"/>
                <a:gd name="connsiteX4" fmla="*/ 52396 w 273057"/>
                <a:gd name="connsiteY4" fmla="*/ 130877 h 295587"/>
                <a:gd name="connsiteX5" fmla="*/ 50792 w 273057"/>
                <a:gd name="connsiteY5" fmla="*/ 188718 h 295587"/>
                <a:gd name="connsiteX6" fmla="*/ 46735 w 273057"/>
                <a:gd name="connsiteY6" fmla="*/ 247836 h 295587"/>
                <a:gd name="connsiteX7" fmla="*/ 167004 w 273057"/>
                <a:gd name="connsiteY7" fmla="*/ 269012 h 295587"/>
                <a:gd name="connsiteX8" fmla="*/ 248706 w 273057"/>
                <a:gd name="connsiteY8" fmla="*/ 295587 h 295587"/>
                <a:gd name="connsiteX9" fmla="*/ 273057 w 273057"/>
                <a:gd name="connsiteY9" fmla="*/ 279435 h 295587"/>
                <a:gd name="connsiteX10" fmla="*/ 271167 w 273057"/>
                <a:gd name="connsiteY10" fmla="*/ 206168 h 295587"/>
                <a:gd name="connsiteX11" fmla="*/ 267380 w 273057"/>
                <a:gd name="connsiteY11" fmla="*/ 160330 h 295587"/>
                <a:gd name="connsiteX12" fmla="*/ 236424 w 273057"/>
                <a:gd name="connsiteY12" fmla="*/ 138899 h 295587"/>
                <a:gd name="connsiteX13" fmla="*/ 146834 w 273057"/>
                <a:gd name="connsiteY13" fmla="*/ 110292 h 295587"/>
                <a:gd name="connsiteX14" fmla="*/ 89672 w 273057"/>
                <a:gd name="connsiteY14" fmla="*/ 53442 h 295587"/>
                <a:gd name="connsiteX15" fmla="*/ 52855 w 273057"/>
                <a:gd name="connsiteY15" fmla="*/ 0 h 295587"/>
                <a:gd name="connsiteX0" fmla="*/ 52855 w 273057"/>
                <a:gd name="connsiteY0" fmla="*/ 0 h 295587"/>
                <a:gd name="connsiteX1" fmla="*/ 0 w 273057"/>
                <a:gd name="connsiteY1" fmla="*/ 3507 h 295587"/>
                <a:gd name="connsiteX2" fmla="*/ 31297 w 273057"/>
                <a:gd name="connsiteY2" fmla="*/ 57936 h 295587"/>
                <a:gd name="connsiteX3" fmla="*/ 76927 w 273057"/>
                <a:gd name="connsiteY3" fmla="*/ 87372 h 295587"/>
                <a:gd name="connsiteX4" fmla="*/ 52396 w 273057"/>
                <a:gd name="connsiteY4" fmla="*/ 130877 h 295587"/>
                <a:gd name="connsiteX5" fmla="*/ 50792 w 273057"/>
                <a:gd name="connsiteY5" fmla="*/ 188718 h 295587"/>
                <a:gd name="connsiteX6" fmla="*/ 54163 w 273057"/>
                <a:gd name="connsiteY6" fmla="*/ 241779 h 295587"/>
                <a:gd name="connsiteX7" fmla="*/ 167004 w 273057"/>
                <a:gd name="connsiteY7" fmla="*/ 269012 h 295587"/>
                <a:gd name="connsiteX8" fmla="*/ 248706 w 273057"/>
                <a:gd name="connsiteY8" fmla="*/ 295587 h 295587"/>
                <a:gd name="connsiteX9" fmla="*/ 273057 w 273057"/>
                <a:gd name="connsiteY9" fmla="*/ 279435 h 295587"/>
                <a:gd name="connsiteX10" fmla="*/ 271167 w 273057"/>
                <a:gd name="connsiteY10" fmla="*/ 206168 h 295587"/>
                <a:gd name="connsiteX11" fmla="*/ 267380 w 273057"/>
                <a:gd name="connsiteY11" fmla="*/ 160330 h 295587"/>
                <a:gd name="connsiteX12" fmla="*/ 236424 w 273057"/>
                <a:gd name="connsiteY12" fmla="*/ 138899 h 295587"/>
                <a:gd name="connsiteX13" fmla="*/ 146834 w 273057"/>
                <a:gd name="connsiteY13" fmla="*/ 110292 h 295587"/>
                <a:gd name="connsiteX14" fmla="*/ 89672 w 273057"/>
                <a:gd name="connsiteY14" fmla="*/ 53442 h 295587"/>
                <a:gd name="connsiteX15" fmla="*/ 52855 w 273057"/>
                <a:gd name="connsiteY15" fmla="*/ 0 h 29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057" h="295587">
                  <a:moveTo>
                    <a:pt x="52855" y="0"/>
                  </a:moveTo>
                  <a:lnTo>
                    <a:pt x="0" y="3507"/>
                  </a:lnTo>
                  <a:lnTo>
                    <a:pt x="31297" y="57936"/>
                  </a:lnTo>
                  <a:cubicBezTo>
                    <a:pt x="31410" y="72224"/>
                    <a:pt x="76814" y="73084"/>
                    <a:pt x="76927" y="87372"/>
                  </a:cubicBezTo>
                  <a:lnTo>
                    <a:pt x="52396" y="130877"/>
                  </a:lnTo>
                  <a:cubicBezTo>
                    <a:pt x="51861" y="150157"/>
                    <a:pt x="51327" y="169438"/>
                    <a:pt x="50792" y="188718"/>
                  </a:cubicBezTo>
                  <a:lnTo>
                    <a:pt x="54163" y="241779"/>
                  </a:lnTo>
                  <a:lnTo>
                    <a:pt x="167004" y="269012"/>
                  </a:lnTo>
                  <a:lnTo>
                    <a:pt x="248706" y="295587"/>
                  </a:lnTo>
                  <a:lnTo>
                    <a:pt x="273057" y="279435"/>
                  </a:lnTo>
                  <a:lnTo>
                    <a:pt x="271167" y="206168"/>
                  </a:lnTo>
                  <a:cubicBezTo>
                    <a:pt x="268983" y="185981"/>
                    <a:pt x="273171" y="171542"/>
                    <a:pt x="267380" y="160330"/>
                  </a:cubicBezTo>
                  <a:lnTo>
                    <a:pt x="236424" y="138899"/>
                  </a:lnTo>
                  <a:lnTo>
                    <a:pt x="146834" y="110292"/>
                  </a:lnTo>
                  <a:lnTo>
                    <a:pt x="89672" y="53442"/>
                  </a:lnTo>
                  <a:lnTo>
                    <a:pt x="52855" y="0"/>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CF6E4131-4E84-4FD1-B286-861DB007D875}"/>
                </a:ext>
              </a:extLst>
            </p:cNvPr>
            <p:cNvSpPr txBox="1"/>
            <p:nvPr/>
          </p:nvSpPr>
          <p:spPr>
            <a:xfrm>
              <a:off x="7864520" y="2128296"/>
              <a:ext cx="510076" cy="26161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pPr algn="ctr"/>
              <a:r>
                <a:rPr lang="en-US" sz="1050" b="1" dirty="0">
                  <a:solidFill>
                    <a:schemeClr val="accent4">
                      <a:lumMod val="75000"/>
                    </a:schemeClr>
                  </a:solidFill>
                  <a:effectLst>
                    <a:glow rad="76200">
                      <a:schemeClr val="bg1"/>
                    </a:glow>
                  </a:effectLst>
                </a:rPr>
                <a:t>IAWC</a:t>
              </a:r>
              <a:endParaRPr lang="en-US" sz="1100" b="1" dirty="0">
                <a:solidFill>
                  <a:schemeClr val="accent4">
                    <a:lumMod val="75000"/>
                  </a:schemeClr>
                </a:solidFill>
                <a:effectLst>
                  <a:glow rad="76200">
                    <a:schemeClr val="bg1"/>
                  </a:glow>
                </a:effectLst>
              </a:endParaRPr>
            </a:p>
          </p:txBody>
        </p:sp>
        <p:sp>
          <p:nvSpPr>
            <p:cNvPr id="127" name="Oval 126">
              <a:extLst>
                <a:ext uri="{FF2B5EF4-FFF2-40B4-BE49-F238E27FC236}">
                  <a16:creationId xmlns:a16="http://schemas.microsoft.com/office/drawing/2014/main" id="{C575EF7E-1A63-4F89-A58A-8C3EDE481033}"/>
                </a:ext>
              </a:extLst>
            </p:cNvPr>
            <p:cNvSpPr/>
            <p:nvPr/>
          </p:nvSpPr>
          <p:spPr>
            <a:xfrm>
              <a:off x="8578743" y="2294296"/>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grpSp>
      <p:sp>
        <p:nvSpPr>
          <p:cNvPr id="147" name="Oval 146">
            <a:extLst>
              <a:ext uri="{FF2B5EF4-FFF2-40B4-BE49-F238E27FC236}">
                <a16:creationId xmlns:a16="http://schemas.microsoft.com/office/drawing/2014/main" id="{AD402016-D132-4023-B9B0-FDC1BE326662}"/>
              </a:ext>
            </a:extLst>
          </p:cNvPr>
          <p:cNvSpPr/>
          <p:nvPr/>
        </p:nvSpPr>
        <p:spPr>
          <a:xfrm>
            <a:off x="3777110" y="4071537"/>
            <a:ext cx="1655064" cy="1655064"/>
          </a:xfrm>
          <a:prstGeom prst="ellipse">
            <a:avLst/>
          </a:prstGeom>
          <a:pattFill prst="pct70">
            <a:fgClr>
              <a:srgbClr val="ED7D31"/>
            </a:fgClr>
            <a:bgClr>
              <a:schemeClr val="bg1"/>
            </a:bgClr>
          </a:patt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ED7D31"/>
                </a:solidFill>
                <a:effectLst>
                  <a:glow rad="63500">
                    <a:schemeClr val="bg1"/>
                  </a:glow>
                </a:effectLst>
              </a:rPr>
              <a:t>2.9</a:t>
            </a:r>
          </a:p>
        </p:txBody>
      </p:sp>
      <p:sp>
        <p:nvSpPr>
          <p:cNvPr id="152" name="TextBox 151">
            <a:extLst>
              <a:ext uri="{FF2B5EF4-FFF2-40B4-BE49-F238E27FC236}">
                <a16:creationId xmlns:a16="http://schemas.microsoft.com/office/drawing/2014/main" id="{7945481D-9E55-4236-AEF9-9D6F639B0E95}"/>
              </a:ext>
            </a:extLst>
          </p:cNvPr>
          <p:cNvSpPr txBox="1"/>
          <p:nvPr/>
        </p:nvSpPr>
        <p:spPr>
          <a:xfrm>
            <a:off x="5275154" y="5035273"/>
            <a:ext cx="379287" cy="400110"/>
          </a:xfrm>
          <a:prstGeom prst="rect">
            <a:avLst/>
          </a:prstGeom>
          <a:noFill/>
          <a:effectLst/>
        </p:spPr>
        <p:txBody>
          <a:bodyPr wrap="square" rtlCol="0">
            <a:spAutoFit/>
          </a:bodyPr>
          <a:lstStyle/>
          <a:p>
            <a:r>
              <a:rPr lang="en-US" sz="2000" b="1" dirty="0">
                <a:ln w="6350">
                  <a:noFill/>
                </a:ln>
                <a:solidFill>
                  <a:srgbClr val="FFFF00"/>
                </a:solidFill>
                <a:effectLst>
                  <a:glow rad="50800">
                    <a:schemeClr val="bg1">
                      <a:lumMod val="65000"/>
                    </a:schemeClr>
                  </a:glow>
                </a:effectLst>
              </a:rPr>
              <a:t>?</a:t>
            </a:r>
            <a:endParaRPr lang="en-US" b="1" dirty="0">
              <a:ln w="6350">
                <a:noFill/>
              </a:ln>
              <a:solidFill>
                <a:srgbClr val="FFFF00"/>
              </a:solidFill>
              <a:effectLst>
                <a:glow rad="50800">
                  <a:schemeClr val="bg1">
                    <a:lumMod val="65000"/>
                  </a:schemeClr>
                </a:glow>
              </a:effectLst>
            </a:endParaRPr>
          </a:p>
        </p:txBody>
      </p:sp>
      <p:cxnSp>
        <p:nvCxnSpPr>
          <p:cNvPr id="155" name="Connector: Elbow 154">
            <a:extLst>
              <a:ext uri="{FF2B5EF4-FFF2-40B4-BE49-F238E27FC236}">
                <a16:creationId xmlns:a16="http://schemas.microsoft.com/office/drawing/2014/main" id="{6DCBC039-5107-4F11-89CA-B129CDB5DE13}"/>
              </a:ext>
            </a:extLst>
          </p:cNvPr>
          <p:cNvCxnSpPr>
            <a:cxnSpLocks/>
          </p:cNvCxnSpPr>
          <p:nvPr/>
        </p:nvCxnSpPr>
        <p:spPr>
          <a:xfrm flipV="1">
            <a:off x="4042197" y="5737478"/>
            <a:ext cx="2194560" cy="45720"/>
          </a:xfrm>
          <a:prstGeom prst="bentConnector4">
            <a:avLst>
              <a:gd name="adj1" fmla="val 41977"/>
              <a:gd name="adj2" fmla="val 331381"/>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DF01C51A-00FB-493C-BE83-AA109B24B20B}"/>
              </a:ext>
            </a:extLst>
          </p:cNvPr>
          <p:cNvCxnSpPr>
            <a:cxnSpLocks/>
          </p:cNvCxnSpPr>
          <p:nvPr/>
        </p:nvCxnSpPr>
        <p:spPr>
          <a:xfrm>
            <a:off x="5105368" y="5273716"/>
            <a:ext cx="688014" cy="462580"/>
          </a:xfrm>
          <a:prstGeom prst="straightConnector1">
            <a:avLst/>
          </a:prstGeom>
          <a:ln w="44450">
            <a:solidFill>
              <a:srgbClr val="FFFF00"/>
            </a:solidFill>
            <a:prstDash val="sysDot"/>
            <a:tailEnd type="triangle"/>
          </a:ln>
          <a:effectLst>
            <a:glow rad="38100">
              <a:schemeClr val="bg1">
                <a:lumMod val="75000"/>
              </a:schemeClr>
            </a:glow>
          </a:effectLst>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1212641-1417-4D7D-959A-D331416F7A9D}"/>
              </a:ext>
            </a:extLst>
          </p:cNvPr>
          <p:cNvSpPr txBox="1"/>
          <p:nvPr/>
        </p:nvSpPr>
        <p:spPr>
          <a:xfrm>
            <a:off x="4413314" y="4127918"/>
            <a:ext cx="1525263" cy="307777"/>
          </a:xfrm>
          <a:prstGeom prst="rect">
            <a:avLst/>
          </a:prstGeom>
          <a:noFill/>
        </p:spPr>
        <p:txBody>
          <a:bodyPr wrap="square" rtlCol="0">
            <a:spAutoFit/>
          </a:bodyPr>
          <a:lstStyle/>
          <a:p>
            <a:r>
              <a:rPr lang="en-US" sz="1400" b="1" dirty="0">
                <a:solidFill>
                  <a:srgbClr val="F4B183"/>
                </a:solidFill>
                <a:effectLst>
                  <a:glow rad="63500">
                    <a:schemeClr val="bg1"/>
                  </a:glow>
                </a:effectLst>
              </a:rPr>
              <a:t>Abandoned Wells</a:t>
            </a:r>
          </a:p>
        </p:txBody>
      </p:sp>
      <p:sp>
        <p:nvSpPr>
          <p:cNvPr id="168" name="Oval 167">
            <a:extLst>
              <a:ext uri="{FF2B5EF4-FFF2-40B4-BE49-F238E27FC236}">
                <a16:creationId xmlns:a16="http://schemas.microsoft.com/office/drawing/2014/main" id="{8327AD69-5EEA-472F-972A-B78158E24AD5}"/>
              </a:ext>
            </a:extLst>
          </p:cNvPr>
          <p:cNvSpPr/>
          <p:nvPr/>
        </p:nvSpPr>
        <p:spPr>
          <a:xfrm>
            <a:off x="679327" y="6357173"/>
            <a:ext cx="246888" cy="24688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169" name="TextBox 168">
            <a:extLst>
              <a:ext uri="{FF2B5EF4-FFF2-40B4-BE49-F238E27FC236}">
                <a16:creationId xmlns:a16="http://schemas.microsoft.com/office/drawing/2014/main" id="{1F66CCF1-BF3F-46AE-A57B-8A4DFCDAEE10}"/>
              </a:ext>
            </a:extLst>
          </p:cNvPr>
          <p:cNvSpPr txBox="1"/>
          <p:nvPr/>
        </p:nvSpPr>
        <p:spPr>
          <a:xfrm>
            <a:off x="672053" y="6357173"/>
            <a:ext cx="614398" cy="307777"/>
          </a:xfrm>
          <a:prstGeom prst="rect">
            <a:avLst/>
          </a:prstGeom>
          <a:noFill/>
        </p:spPr>
        <p:txBody>
          <a:bodyPr wrap="square" rtlCol="0">
            <a:spAutoFit/>
          </a:bodyPr>
          <a:lstStyle/>
          <a:p>
            <a:r>
              <a:rPr lang="en-US" sz="1400" b="1" dirty="0">
                <a:solidFill>
                  <a:srgbClr val="ED7D31"/>
                </a:solidFill>
                <a:effectLst>
                  <a:glow rad="63500">
                    <a:schemeClr val="bg1"/>
                  </a:glow>
                </a:effectLst>
              </a:rPr>
              <a:t>*0.43</a:t>
            </a:r>
          </a:p>
        </p:txBody>
      </p:sp>
      <p:cxnSp>
        <p:nvCxnSpPr>
          <p:cNvPr id="171" name="Connector: Elbow 170">
            <a:extLst>
              <a:ext uri="{FF2B5EF4-FFF2-40B4-BE49-F238E27FC236}">
                <a16:creationId xmlns:a16="http://schemas.microsoft.com/office/drawing/2014/main" id="{12686BAC-BECD-45F6-8208-3B88CDBA2B97}"/>
              </a:ext>
            </a:extLst>
          </p:cNvPr>
          <p:cNvCxnSpPr>
            <a:cxnSpLocks/>
          </p:cNvCxnSpPr>
          <p:nvPr/>
        </p:nvCxnSpPr>
        <p:spPr>
          <a:xfrm rot="5400000">
            <a:off x="1715097" y="4973499"/>
            <a:ext cx="457200" cy="2194560"/>
          </a:xfrm>
          <a:prstGeom prst="bentConnector3">
            <a:avLst>
              <a:gd name="adj1" fmla="val 50000"/>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FE73914-F11B-4D24-B0CD-2A43B54C68D7}"/>
              </a:ext>
            </a:extLst>
          </p:cNvPr>
          <p:cNvSpPr txBox="1"/>
          <p:nvPr/>
        </p:nvSpPr>
        <p:spPr>
          <a:xfrm>
            <a:off x="419490" y="2687916"/>
            <a:ext cx="1029577" cy="338554"/>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600" b="1" dirty="0">
                <a:effectLst/>
              </a:rPr>
              <a:t>Platteville</a:t>
            </a:r>
            <a:endParaRPr lang="en-US" sz="1400" b="1" dirty="0">
              <a:effectLst/>
            </a:endParaRPr>
          </a:p>
        </p:txBody>
      </p:sp>
      <p:sp>
        <p:nvSpPr>
          <p:cNvPr id="119" name="TextBox 118">
            <a:extLst>
              <a:ext uri="{FF2B5EF4-FFF2-40B4-BE49-F238E27FC236}">
                <a16:creationId xmlns:a16="http://schemas.microsoft.com/office/drawing/2014/main" id="{A82C6E3B-A070-49B8-9204-118F2AD3B99F}"/>
              </a:ext>
            </a:extLst>
          </p:cNvPr>
          <p:cNvSpPr txBox="1"/>
          <p:nvPr/>
        </p:nvSpPr>
        <p:spPr>
          <a:xfrm>
            <a:off x="1395464" y="3485510"/>
            <a:ext cx="871329" cy="346249"/>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650" b="1" dirty="0">
                <a:effectLst/>
              </a:rPr>
              <a:t>St Peter</a:t>
            </a:r>
          </a:p>
        </p:txBody>
      </p:sp>
      <p:sp>
        <p:nvSpPr>
          <p:cNvPr id="129" name="TextBox 128">
            <a:extLst>
              <a:ext uri="{FF2B5EF4-FFF2-40B4-BE49-F238E27FC236}">
                <a16:creationId xmlns:a16="http://schemas.microsoft.com/office/drawing/2014/main" id="{4AF9FD6F-D3FA-475E-8871-B4B7CD69F9F9}"/>
              </a:ext>
            </a:extLst>
          </p:cNvPr>
          <p:cNvSpPr txBox="1"/>
          <p:nvPr/>
        </p:nvSpPr>
        <p:spPr>
          <a:xfrm>
            <a:off x="4295216" y="3327595"/>
            <a:ext cx="1163780" cy="338554"/>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600" b="1" dirty="0">
                <a:effectLst/>
              </a:rPr>
              <a:t>Quaternary</a:t>
            </a:r>
          </a:p>
        </p:txBody>
      </p:sp>
      <p:sp>
        <p:nvSpPr>
          <p:cNvPr id="132" name="TextBox 131">
            <a:extLst>
              <a:ext uri="{FF2B5EF4-FFF2-40B4-BE49-F238E27FC236}">
                <a16:creationId xmlns:a16="http://schemas.microsoft.com/office/drawing/2014/main" id="{AEF4B991-C46C-44A1-AACE-CC589BA4F5D7}"/>
              </a:ext>
            </a:extLst>
          </p:cNvPr>
          <p:cNvSpPr txBox="1"/>
          <p:nvPr/>
        </p:nvSpPr>
        <p:spPr>
          <a:xfrm>
            <a:off x="1413921" y="6211787"/>
            <a:ext cx="1061766" cy="353943"/>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700" b="1" dirty="0"/>
              <a:t>Shakopee</a:t>
            </a:r>
            <a:endParaRPr lang="en-US" sz="1700" b="1" dirty="0">
              <a:effectLst/>
            </a:endParaRPr>
          </a:p>
        </p:txBody>
      </p:sp>
      <p:sp>
        <p:nvSpPr>
          <p:cNvPr id="130" name="Rounded Rectangle 5">
            <a:extLst>
              <a:ext uri="{FF2B5EF4-FFF2-40B4-BE49-F238E27FC236}">
                <a16:creationId xmlns:a16="http://schemas.microsoft.com/office/drawing/2014/main" id="{47959CB4-2E43-4488-B0BD-0CFB2D0831BF}"/>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781D3EB4-CD41-4329-B1B4-8A463E329638}"/>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936335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7812" y="733859"/>
            <a:ext cx="12091385" cy="6072403"/>
            <a:chOff x="482445"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82445"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82445"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a:defRPr/>
              </a:pPr>
              <a:r>
                <a:rPr lang="en-US" sz="1400" b="1" dirty="0">
                  <a:solidFill>
                    <a:schemeClr val="bg1"/>
                  </a:solidFill>
                  <a:latin typeface="Arial" panose="020B0604020202020204" pitchFamily="34" charset="0"/>
                  <a:cs typeface="Arial" panose="020B0604020202020204" pitchFamily="34" charset="0"/>
                </a:rPr>
                <a:t> ODS to IWAC: Modelled Plume Surface to Ground</a:t>
              </a:r>
            </a:p>
          </p:txBody>
        </p:sp>
      </p:grpSp>
      <p:sp>
        <p:nvSpPr>
          <p:cNvPr id="22" name="Oval 21">
            <a:extLst>
              <a:ext uri="{FF2B5EF4-FFF2-40B4-BE49-F238E27FC236}">
                <a16:creationId xmlns:a16="http://schemas.microsoft.com/office/drawing/2014/main" id="{9C15912D-3251-4AC5-AB96-F13EEAC9E71C}"/>
              </a:ext>
            </a:extLst>
          </p:cNvPr>
          <p:cNvSpPr/>
          <p:nvPr/>
        </p:nvSpPr>
        <p:spPr>
          <a:xfrm>
            <a:off x="-1365064" y="8709584"/>
            <a:ext cx="749372" cy="3099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9DF283-0773-491A-9EE9-CFAFCF39A741}"/>
              </a:ext>
            </a:extLst>
          </p:cNvPr>
          <p:cNvPicPr>
            <a:picLocks noChangeAspect="1"/>
          </p:cNvPicPr>
          <p:nvPr/>
        </p:nvPicPr>
        <p:blipFill rotWithShape="1">
          <a:blip r:embed="rId2"/>
          <a:srcRect t="2970" r="7298"/>
          <a:stretch/>
        </p:blipFill>
        <p:spPr>
          <a:xfrm>
            <a:off x="1433528" y="1149172"/>
            <a:ext cx="9045954" cy="5533587"/>
          </a:xfrm>
          <a:prstGeom prst="rect">
            <a:avLst/>
          </a:prstGeom>
          <a:ln w="34925">
            <a:solidFill>
              <a:srgbClr val="00B0F0"/>
            </a:solidFill>
          </a:ln>
        </p:spPr>
      </p:pic>
      <p:sp>
        <p:nvSpPr>
          <p:cNvPr id="13" name="TextBox 12">
            <a:extLst>
              <a:ext uri="{FF2B5EF4-FFF2-40B4-BE49-F238E27FC236}">
                <a16:creationId xmlns:a16="http://schemas.microsoft.com/office/drawing/2014/main" id="{5CC99565-E19C-4EAA-86BD-E7769D777209}"/>
              </a:ext>
            </a:extLst>
          </p:cNvPr>
          <p:cNvSpPr txBox="1"/>
          <p:nvPr/>
        </p:nvSpPr>
        <p:spPr>
          <a:xfrm>
            <a:off x="8885105" y="4247288"/>
            <a:ext cx="1687489" cy="923330"/>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b="1" dirty="0">
                <a:ln>
                  <a:solidFill>
                    <a:srgbClr val="C00000"/>
                  </a:solidFill>
                </a:ln>
                <a:solidFill>
                  <a:srgbClr val="FF0000"/>
                </a:solidFill>
              </a:rPr>
              <a:t>Ideal Avenue</a:t>
            </a:r>
          </a:p>
          <a:p>
            <a:pPr algn="ctr"/>
            <a:r>
              <a:rPr lang="en-US" b="1" dirty="0">
                <a:ln>
                  <a:solidFill>
                    <a:srgbClr val="C00000"/>
                  </a:solidFill>
                </a:ln>
                <a:solidFill>
                  <a:srgbClr val="FF0000"/>
                </a:solidFill>
              </a:rPr>
              <a:t>Wetland Complex</a:t>
            </a:r>
          </a:p>
        </p:txBody>
      </p:sp>
      <p:sp>
        <p:nvSpPr>
          <p:cNvPr id="14" name="TextBox 13">
            <a:extLst>
              <a:ext uri="{FF2B5EF4-FFF2-40B4-BE49-F238E27FC236}">
                <a16:creationId xmlns:a16="http://schemas.microsoft.com/office/drawing/2014/main" id="{D2C1E2BE-C804-4E88-8B94-6759ADDD8D0F}"/>
              </a:ext>
            </a:extLst>
          </p:cNvPr>
          <p:cNvSpPr txBox="1"/>
          <p:nvPr/>
        </p:nvSpPr>
        <p:spPr>
          <a:xfrm>
            <a:off x="1793966" y="2193526"/>
            <a:ext cx="1935145" cy="646331"/>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b="1" dirty="0">
                <a:ln>
                  <a:solidFill>
                    <a:srgbClr val="C00000"/>
                  </a:solidFill>
                </a:ln>
                <a:solidFill>
                  <a:srgbClr val="FF0000"/>
                </a:solidFill>
              </a:rPr>
              <a:t>Oakdale</a:t>
            </a:r>
          </a:p>
          <a:p>
            <a:pPr algn="ctr"/>
            <a:r>
              <a:rPr lang="en-US" b="1" dirty="0">
                <a:ln>
                  <a:solidFill>
                    <a:srgbClr val="C00000"/>
                  </a:solidFill>
                </a:ln>
                <a:solidFill>
                  <a:srgbClr val="FF0000"/>
                </a:solidFill>
              </a:rPr>
              <a:t>Disposal Site</a:t>
            </a:r>
          </a:p>
        </p:txBody>
      </p:sp>
      <p:grpSp>
        <p:nvGrpSpPr>
          <p:cNvPr id="6" name="Group 5">
            <a:extLst>
              <a:ext uri="{FF2B5EF4-FFF2-40B4-BE49-F238E27FC236}">
                <a16:creationId xmlns:a16="http://schemas.microsoft.com/office/drawing/2014/main" id="{2ECA73BE-BF56-4880-AD87-4FE1E4F0610B}"/>
              </a:ext>
            </a:extLst>
          </p:cNvPr>
          <p:cNvGrpSpPr/>
          <p:nvPr/>
        </p:nvGrpSpPr>
        <p:grpSpPr>
          <a:xfrm>
            <a:off x="9327912" y="1161529"/>
            <a:ext cx="1207611" cy="2488034"/>
            <a:chOff x="8999070" y="1272675"/>
            <a:chExt cx="1207611" cy="2488034"/>
          </a:xfrm>
        </p:grpSpPr>
        <p:grpSp>
          <p:nvGrpSpPr>
            <p:cNvPr id="18" name="Group 17">
              <a:extLst>
                <a:ext uri="{FF2B5EF4-FFF2-40B4-BE49-F238E27FC236}">
                  <a16:creationId xmlns:a16="http://schemas.microsoft.com/office/drawing/2014/main" id="{BB6BB733-CBE9-49E3-80DB-5F009255784B}"/>
                </a:ext>
              </a:extLst>
            </p:cNvPr>
            <p:cNvGrpSpPr/>
            <p:nvPr/>
          </p:nvGrpSpPr>
          <p:grpSpPr>
            <a:xfrm>
              <a:off x="8999070" y="1272675"/>
              <a:ext cx="1114499" cy="2488034"/>
              <a:chOff x="8537965" y="2779108"/>
              <a:chExt cx="3539324" cy="1972346"/>
            </a:xfrm>
            <a:solidFill>
              <a:schemeClr val="bg1"/>
            </a:solidFill>
          </p:grpSpPr>
          <p:sp>
            <p:nvSpPr>
              <p:cNvPr id="23" name="Rectangle 22">
                <a:extLst>
                  <a:ext uri="{FF2B5EF4-FFF2-40B4-BE49-F238E27FC236}">
                    <a16:creationId xmlns:a16="http://schemas.microsoft.com/office/drawing/2014/main" id="{548B5F3D-6CF4-490C-A7B5-1E30910E009F}"/>
                  </a:ext>
                </a:extLst>
              </p:cNvPr>
              <p:cNvSpPr/>
              <p:nvPr/>
            </p:nvSpPr>
            <p:spPr>
              <a:xfrm>
                <a:off x="8537965" y="2779108"/>
                <a:ext cx="3539324" cy="1972346"/>
              </a:xfrm>
              <a:prstGeom prst="rect">
                <a:avLst/>
              </a:prstGeom>
              <a:grp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07DEF9F-EEC3-4DC0-A79F-76F2358F2B99}"/>
                  </a:ext>
                </a:extLst>
              </p:cNvPr>
              <p:cNvSpPr txBox="1"/>
              <p:nvPr/>
            </p:nvSpPr>
            <p:spPr>
              <a:xfrm>
                <a:off x="8592959" y="2779108"/>
                <a:ext cx="2519067" cy="268383"/>
              </a:xfrm>
              <a:prstGeom prst="rect">
                <a:avLst/>
              </a:prstGeom>
              <a:noFill/>
            </p:spPr>
            <p:txBody>
              <a:bodyPr wrap="none" rtlCol="0">
                <a:spAutoFit/>
              </a:bodyPr>
              <a:lstStyle/>
              <a:p>
                <a:r>
                  <a:rPr lang="en-US" sz="1600" b="1" u="sng" dirty="0"/>
                  <a:t>Legend</a:t>
                </a:r>
                <a:endParaRPr lang="en-US" sz="1400" b="1" u="sng" dirty="0"/>
              </a:p>
            </p:txBody>
          </p:sp>
        </p:grpSp>
        <p:pic>
          <p:nvPicPr>
            <p:cNvPr id="30" name="Picture 29">
              <a:extLst>
                <a:ext uri="{FF2B5EF4-FFF2-40B4-BE49-F238E27FC236}">
                  <a16:creationId xmlns:a16="http://schemas.microsoft.com/office/drawing/2014/main" id="{4D4DCAD8-8307-43AE-B2AF-89762C1D7F93}"/>
                </a:ext>
              </a:extLst>
            </p:cNvPr>
            <p:cNvPicPr>
              <a:picLocks noChangeAspect="1"/>
            </p:cNvPicPr>
            <p:nvPr/>
          </p:nvPicPr>
          <p:blipFill>
            <a:blip r:embed="rId3"/>
            <a:stretch>
              <a:fillRect/>
            </a:stretch>
          </p:blipFill>
          <p:spPr>
            <a:xfrm>
              <a:off x="9068054" y="1768478"/>
              <a:ext cx="657225" cy="1943100"/>
            </a:xfrm>
            <a:prstGeom prst="rect">
              <a:avLst/>
            </a:prstGeom>
          </p:spPr>
        </p:pic>
        <p:sp>
          <p:nvSpPr>
            <p:cNvPr id="31" name="TextBox 30">
              <a:extLst>
                <a:ext uri="{FF2B5EF4-FFF2-40B4-BE49-F238E27FC236}">
                  <a16:creationId xmlns:a16="http://schemas.microsoft.com/office/drawing/2014/main" id="{6D40442E-F268-40BB-A1F8-8E8F3BB23899}"/>
                </a:ext>
              </a:extLst>
            </p:cNvPr>
            <p:cNvSpPr txBox="1"/>
            <p:nvPr/>
          </p:nvSpPr>
          <p:spPr>
            <a:xfrm>
              <a:off x="9024470" y="1527226"/>
              <a:ext cx="1182211" cy="276999"/>
            </a:xfrm>
            <a:prstGeom prst="rect">
              <a:avLst/>
            </a:prstGeom>
            <a:noFill/>
          </p:spPr>
          <p:txBody>
            <a:bodyPr wrap="square" rtlCol="0">
              <a:spAutoFit/>
            </a:bodyPr>
            <a:lstStyle/>
            <a:p>
              <a:r>
                <a:rPr lang="en-US" sz="1200" u="sng" dirty="0"/>
                <a:t>PFOS (ppb)</a:t>
              </a:r>
              <a:endParaRPr lang="en-US" sz="1400" u="sng" dirty="0"/>
            </a:p>
          </p:txBody>
        </p:sp>
      </p:grpSp>
      <p:sp>
        <p:nvSpPr>
          <p:cNvPr id="32" name="TextBox 31">
            <a:extLst>
              <a:ext uri="{FF2B5EF4-FFF2-40B4-BE49-F238E27FC236}">
                <a16:creationId xmlns:a16="http://schemas.microsoft.com/office/drawing/2014/main" id="{7D4205F6-1AFF-4752-B02E-34E7ABC60BBA}"/>
              </a:ext>
            </a:extLst>
          </p:cNvPr>
          <p:cNvSpPr txBox="1"/>
          <p:nvPr/>
        </p:nvSpPr>
        <p:spPr>
          <a:xfrm>
            <a:off x="1402201" y="1130751"/>
            <a:ext cx="463588" cy="461665"/>
          </a:xfrm>
          <a:prstGeom prst="rect">
            <a:avLst/>
          </a:prstGeom>
          <a:noFill/>
        </p:spPr>
        <p:txBody>
          <a:bodyPr wrap="none" rtlCol="0">
            <a:spAutoFit/>
          </a:bodyPr>
          <a:lstStyle/>
          <a:p>
            <a:r>
              <a:rPr lang="en-US" sz="2400" b="1" dirty="0">
                <a:ln>
                  <a:solidFill>
                    <a:schemeClr val="tx1"/>
                  </a:solidFill>
                </a:ln>
                <a:solidFill>
                  <a:schemeClr val="bg1"/>
                </a:solidFill>
              </a:rPr>
              <a:t>W</a:t>
            </a:r>
          </a:p>
        </p:txBody>
      </p:sp>
      <p:sp>
        <p:nvSpPr>
          <p:cNvPr id="33" name="TextBox 32">
            <a:extLst>
              <a:ext uri="{FF2B5EF4-FFF2-40B4-BE49-F238E27FC236}">
                <a16:creationId xmlns:a16="http://schemas.microsoft.com/office/drawing/2014/main" id="{4613628D-4D03-459F-B74F-0D9DFB754D7B}"/>
              </a:ext>
            </a:extLst>
          </p:cNvPr>
          <p:cNvSpPr txBox="1"/>
          <p:nvPr/>
        </p:nvSpPr>
        <p:spPr>
          <a:xfrm>
            <a:off x="10193339" y="6300427"/>
            <a:ext cx="335348" cy="461665"/>
          </a:xfrm>
          <a:prstGeom prst="rect">
            <a:avLst/>
          </a:prstGeom>
          <a:noFill/>
        </p:spPr>
        <p:txBody>
          <a:bodyPr wrap="none" rtlCol="0">
            <a:spAutoFit/>
          </a:bodyPr>
          <a:lstStyle/>
          <a:p>
            <a:r>
              <a:rPr lang="en-US" sz="2400" b="1" dirty="0">
                <a:ln>
                  <a:solidFill>
                    <a:schemeClr val="tx1"/>
                  </a:solidFill>
                </a:ln>
                <a:solidFill>
                  <a:schemeClr val="bg1"/>
                </a:solidFill>
              </a:rPr>
              <a:t>E</a:t>
            </a:r>
          </a:p>
        </p:txBody>
      </p:sp>
      <p:sp>
        <p:nvSpPr>
          <p:cNvPr id="20" name="Rounded Rectangle 5">
            <a:extLst>
              <a:ext uri="{FF2B5EF4-FFF2-40B4-BE49-F238E27FC236}">
                <a16:creationId xmlns:a16="http://schemas.microsoft.com/office/drawing/2014/main" id="{260DD754-8CB2-470B-91DD-EB21152FB76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FA28AEC-9476-41DB-9B35-A929959567E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716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C8EBE-1B14-407C-BFD1-E66187E646C9}"/>
              </a:ext>
            </a:extLst>
          </p:cNvPr>
          <p:cNvPicPr>
            <a:picLocks noChangeAspect="1"/>
          </p:cNvPicPr>
          <p:nvPr/>
        </p:nvPicPr>
        <p:blipFill rotWithShape="1">
          <a:blip r:embed="rId2"/>
          <a:srcRect t="7072"/>
          <a:stretch/>
        </p:blipFill>
        <p:spPr>
          <a:xfrm>
            <a:off x="104731" y="1075821"/>
            <a:ext cx="7959713" cy="2586754"/>
          </a:xfrm>
          <a:prstGeom prst="rect">
            <a:avLst/>
          </a:prstGeom>
          <a:ln w="34925">
            <a:solidFill>
              <a:srgbClr val="00B0F0"/>
            </a:solidFill>
          </a:ln>
        </p:spPr>
      </p:pic>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PFAS</a:t>
              </a:r>
            </a:p>
          </p:txBody>
        </p:sp>
      </p:grpSp>
      <p:sp>
        <p:nvSpPr>
          <p:cNvPr id="39" name="Rounded Rectangle 5">
            <a:extLst>
              <a:ext uri="{FF2B5EF4-FFF2-40B4-BE49-F238E27FC236}">
                <a16:creationId xmlns:a16="http://schemas.microsoft.com/office/drawing/2014/main" id="{9E79D19B-F239-4939-9645-8B822E436DB1}"/>
              </a:ext>
            </a:extLst>
          </p:cNvPr>
          <p:cNvSpPr/>
          <p:nvPr/>
        </p:nvSpPr>
        <p:spPr>
          <a:xfrm>
            <a:off x="5526868" y="1123813"/>
            <a:ext cx="2496146"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Heat Map:</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Raleigh Creek 2019-2021</a:t>
            </a:r>
          </a:p>
        </p:txBody>
      </p:sp>
      <p:grpSp>
        <p:nvGrpSpPr>
          <p:cNvPr id="12" name="Group 11">
            <a:extLst>
              <a:ext uri="{FF2B5EF4-FFF2-40B4-BE49-F238E27FC236}">
                <a16:creationId xmlns:a16="http://schemas.microsoft.com/office/drawing/2014/main" id="{33DA6CC0-4F4D-4437-9D34-A939C64D3938}"/>
              </a:ext>
            </a:extLst>
          </p:cNvPr>
          <p:cNvGrpSpPr/>
          <p:nvPr/>
        </p:nvGrpSpPr>
        <p:grpSpPr>
          <a:xfrm>
            <a:off x="2321151" y="3820058"/>
            <a:ext cx="9733046" cy="3067311"/>
            <a:chOff x="2321151" y="3820058"/>
            <a:chExt cx="9733046" cy="3067311"/>
          </a:xfrm>
        </p:grpSpPr>
        <p:pic>
          <p:nvPicPr>
            <p:cNvPr id="4" name="Picture 3">
              <a:extLst>
                <a:ext uri="{FF2B5EF4-FFF2-40B4-BE49-F238E27FC236}">
                  <a16:creationId xmlns:a16="http://schemas.microsoft.com/office/drawing/2014/main" id="{25B1B840-E34B-4369-AAEE-24481A80C92E}"/>
                </a:ext>
              </a:extLst>
            </p:cNvPr>
            <p:cNvPicPr>
              <a:picLocks noChangeAspect="1"/>
            </p:cNvPicPr>
            <p:nvPr/>
          </p:nvPicPr>
          <p:blipFill rotWithShape="1">
            <a:blip r:embed="rId3"/>
            <a:srcRect t="15483" r="6903" b="13514"/>
            <a:stretch/>
          </p:blipFill>
          <p:spPr>
            <a:xfrm>
              <a:off x="2321151" y="3820058"/>
              <a:ext cx="9733046" cy="2930605"/>
            </a:xfrm>
            <a:prstGeom prst="rect">
              <a:avLst/>
            </a:prstGeom>
            <a:ln w="34925">
              <a:solidFill>
                <a:srgbClr val="00B0F0"/>
              </a:solidFill>
            </a:ln>
          </p:spPr>
        </p:pic>
        <p:graphicFrame>
          <p:nvGraphicFramePr>
            <p:cNvPr id="23" name="Chart 22">
              <a:extLst>
                <a:ext uri="{FF2B5EF4-FFF2-40B4-BE49-F238E27FC236}">
                  <a16:creationId xmlns:a16="http://schemas.microsoft.com/office/drawing/2014/main" id="{AAEF29D1-89C3-4903-BBF3-84949D4A23F2}"/>
                </a:ext>
              </a:extLst>
            </p:cNvPr>
            <p:cNvGraphicFramePr>
              <a:graphicFrameLocks/>
            </p:cNvGraphicFramePr>
            <p:nvPr/>
          </p:nvGraphicFramePr>
          <p:xfrm>
            <a:off x="4129190" y="4475747"/>
            <a:ext cx="827823" cy="6520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724CEC9A-5342-4D14-A748-7A8587B13806}"/>
                </a:ext>
              </a:extLst>
            </p:cNvPr>
            <p:cNvGraphicFramePr>
              <a:graphicFrameLocks/>
            </p:cNvGraphicFramePr>
            <p:nvPr/>
          </p:nvGraphicFramePr>
          <p:xfrm>
            <a:off x="6113676" y="4699027"/>
            <a:ext cx="827823" cy="6520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96C2A5D7-7650-4639-9782-CD199B59DE0A}"/>
                </a:ext>
              </a:extLst>
            </p:cNvPr>
            <p:cNvGraphicFramePr>
              <a:graphicFrameLocks/>
            </p:cNvGraphicFramePr>
            <p:nvPr/>
          </p:nvGraphicFramePr>
          <p:xfrm>
            <a:off x="5183104" y="4475747"/>
            <a:ext cx="827824" cy="6520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270D5792-9E14-415F-BC04-42F340912B22}"/>
                </a:ext>
              </a:extLst>
            </p:cNvPr>
            <p:cNvGraphicFramePr>
              <a:graphicFrameLocks/>
            </p:cNvGraphicFramePr>
            <p:nvPr/>
          </p:nvGraphicFramePr>
          <p:xfrm>
            <a:off x="6991142" y="4913646"/>
            <a:ext cx="827824" cy="6520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26">
              <a:extLst>
                <a:ext uri="{FF2B5EF4-FFF2-40B4-BE49-F238E27FC236}">
                  <a16:creationId xmlns:a16="http://schemas.microsoft.com/office/drawing/2014/main" id="{F678048F-4D13-4AFF-A4E2-A79E928C99A3}"/>
                </a:ext>
              </a:extLst>
            </p:cNvPr>
            <p:cNvGraphicFramePr>
              <a:graphicFrameLocks/>
            </p:cNvGraphicFramePr>
            <p:nvPr/>
          </p:nvGraphicFramePr>
          <p:xfrm>
            <a:off x="7040786" y="5447211"/>
            <a:ext cx="827823" cy="65208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Chart 27">
              <a:extLst>
                <a:ext uri="{FF2B5EF4-FFF2-40B4-BE49-F238E27FC236}">
                  <a16:creationId xmlns:a16="http://schemas.microsoft.com/office/drawing/2014/main" id="{A36158C0-FEF2-4007-9E3A-DA8EF98AE931}"/>
                </a:ext>
              </a:extLst>
            </p:cNvPr>
            <p:cNvGraphicFramePr>
              <a:graphicFrameLocks/>
            </p:cNvGraphicFramePr>
            <p:nvPr/>
          </p:nvGraphicFramePr>
          <p:xfrm>
            <a:off x="8412592" y="5271122"/>
            <a:ext cx="827823" cy="65641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9" name="Chart 28">
              <a:extLst>
                <a:ext uri="{FF2B5EF4-FFF2-40B4-BE49-F238E27FC236}">
                  <a16:creationId xmlns:a16="http://schemas.microsoft.com/office/drawing/2014/main" id="{254F614E-EBB0-4092-A545-D9FCD52E4CB6}"/>
                </a:ext>
              </a:extLst>
            </p:cNvPr>
            <p:cNvGraphicFramePr>
              <a:graphicFrameLocks/>
            </p:cNvGraphicFramePr>
            <p:nvPr/>
          </p:nvGraphicFramePr>
          <p:xfrm>
            <a:off x="9748737" y="5017771"/>
            <a:ext cx="827823" cy="65641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0" name="Chart 29">
              <a:extLst>
                <a:ext uri="{FF2B5EF4-FFF2-40B4-BE49-F238E27FC236}">
                  <a16:creationId xmlns:a16="http://schemas.microsoft.com/office/drawing/2014/main" id="{A9310998-0BFE-44E6-B0BD-3B5A3ABD4DD1}"/>
                </a:ext>
              </a:extLst>
            </p:cNvPr>
            <p:cNvGraphicFramePr>
              <a:graphicFrameLocks/>
            </p:cNvGraphicFramePr>
            <p:nvPr/>
          </p:nvGraphicFramePr>
          <p:xfrm>
            <a:off x="10520804" y="5438160"/>
            <a:ext cx="827823" cy="65641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1" name="Chart 30">
              <a:extLst>
                <a:ext uri="{FF2B5EF4-FFF2-40B4-BE49-F238E27FC236}">
                  <a16:creationId xmlns:a16="http://schemas.microsoft.com/office/drawing/2014/main" id="{C130E1BD-69A1-48F2-BEE8-19E04C7766FF}"/>
                </a:ext>
              </a:extLst>
            </p:cNvPr>
            <p:cNvGraphicFramePr>
              <a:graphicFrameLocks/>
            </p:cNvGraphicFramePr>
            <p:nvPr/>
          </p:nvGraphicFramePr>
          <p:xfrm>
            <a:off x="10459676" y="5907080"/>
            <a:ext cx="827824" cy="65641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2" name="Chart 31">
              <a:extLst>
                <a:ext uri="{FF2B5EF4-FFF2-40B4-BE49-F238E27FC236}">
                  <a16:creationId xmlns:a16="http://schemas.microsoft.com/office/drawing/2014/main" id="{1D223355-63EF-4480-A59A-149EA5C6BCA8}"/>
                </a:ext>
              </a:extLst>
            </p:cNvPr>
            <p:cNvGraphicFramePr>
              <a:graphicFrameLocks/>
            </p:cNvGraphicFramePr>
            <p:nvPr/>
          </p:nvGraphicFramePr>
          <p:xfrm>
            <a:off x="11080104" y="6235286"/>
            <a:ext cx="827823" cy="65208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3" name="Chart 32">
              <a:extLst>
                <a:ext uri="{FF2B5EF4-FFF2-40B4-BE49-F238E27FC236}">
                  <a16:creationId xmlns:a16="http://schemas.microsoft.com/office/drawing/2014/main" id="{332AE125-E974-4699-B7EB-140E04D7B0B8}"/>
                </a:ext>
              </a:extLst>
            </p:cNvPr>
            <p:cNvGraphicFramePr>
              <a:graphicFrameLocks/>
            </p:cNvGraphicFramePr>
            <p:nvPr/>
          </p:nvGraphicFramePr>
          <p:xfrm>
            <a:off x="7232460" y="5980777"/>
            <a:ext cx="827823" cy="652083"/>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4" name="Chart 33">
              <a:extLst>
                <a:ext uri="{FF2B5EF4-FFF2-40B4-BE49-F238E27FC236}">
                  <a16:creationId xmlns:a16="http://schemas.microsoft.com/office/drawing/2014/main" id="{D90BECB9-92D3-4F4F-922C-54FC09F846F9}"/>
                </a:ext>
              </a:extLst>
            </p:cNvPr>
            <p:cNvGraphicFramePr>
              <a:graphicFrameLocks/>
            </p:cNvGraphicFramePr>
            <p:nvPr/>
          </p:nvGraphicFramePr>
          <p:xfrm>
            <a:off x="10783666" y="4383080"/>
            <a:ext cx="827824" cy="652083"/>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5" name="Chart 34">
              <a:extLst>
                <a:ext uri="{FF2B5EF4-FFF2-40B4-BE49-F238E27FC236}">
                  <a16:creationId xmlns:a16="http://schemas.microsoft.com/office/drawing/2014/main" id="{A1738629-310A-4A6E-8E12-67DF9AFC9830}"/>
                </a:ext>
              </a:extLst>
            </p:cNvPr>
            <p:cNvGraphicFramePr>
              <a:graphicFrameLocks/>
            </p:cNvGraphicFramePr>
            <p:nvPr/>
          </p:nvGraphicFramePr>
          <p:xfrm>
            <a:off x="3387515" y="3865720"/>
            <a:ext cx="827823" cy="652083"/>
          </p:xfrm>
          <a:graphic>
            <a:graphicData uri="http://schemas.openxmlformats.org/drawingml/2006/chart">
              <c:chart xmlns:c="http://schemas.openxmlformats.org/drawingml/2006/chart" xmlns:r="http://schemas.openxmlformats.org/officeDocument/2006/relationships" r:id="rId16"/>
            </a:graphicData>
          </a:graphic>
        </p:graphicFrame>
        <p:sp>
          <p:nvSpPr>
            <p:cNvPr id="38" name="Rounded Rectangle 5">
              <a:extLst>
                <a:ext uri="{FF2B5EF4-FFF2-40B4-BE49-F238E27FC236}">
                  <a16:creationId xmlns:a16="http://schemas.microsoft.com/office/drawing/2014/main" id="{90B35ABC-D366-4884-973E-2C29D65AF25C}"/>
                </a:ext>
              </a:extLst>
            </p:cNvPr>
            <p:cNvSpPr/>
            <p:nvPr/>
          </p:nvSpPr>
          <p:spPr>
            <a:xfrm>
              <a:off x="9476200" y="3862131"/>
              <a:ext cx="2496146"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PFAS Distribution Map:</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Raleigh Creek 2019-2021</a:t>
              </a:r>
            </a:p>
          </p:txBody>
        </p:sp>
        <p:pic>
          <p:nvPicPr>
            <p:cNvPr id="8" name="Picture 7">
              <a:extLst>
                <a:ext uri="{FF2B5EF4-FFF2-40B4-BE49-F238E27FC236}">
                  <a16:creationId xmlns:a16="http://schemas.microsoft.com/office/drawing/2014/main" id="{906119D7-B022-4E94-9770-9151E2BDA1A2}"/>
                </a:ext>
              </a:extLst>
            </p:cNvPr>
            <p:cNvPicPr>
              <a:picLocks noChangeAspect="1"/>
            </p:cNvPicPr>
            <p:nvPr/>
          </p:nvPicPr>
          <p:blipFill>
            <a:blip r:embed="rId17"/>
            <a:stretch>
              <a:fillRect/>
            </a:stretch>
          </p:blipFill>
          <p:spPr>
            <a:xfrm>
              <a:off x="2385315" y="6492363"/>
              <a:ext cx="1666875" cy="219075"/>
            </a:xfrm>
            <a:prstGeom prst="rect">
              <a:avLst/>
            </a:prstGeom>
            <a:ln w="15875">
              <a:solidFill>
                <a:schemeClr val="tx1"/>
              </a:solidFill>
            </a:ln>
          </p:spPr>
        </p:pic>
      </p:grpSp>
      <p:sp>
        <p:nvSpPr>
          <p:cNvPr id="44" name="TextBox 43">
            <a:extLst>
              <a:ext uri="{FF2B5EF4-FFF2-40B4-BE49-F238E27FC236}">
                <a16:creationId xmlns:a16="http://schemas.microsoft.com/office/drawing/2014/main" id="{3DC9CEA2-81BA-4C4E-990C-DCA23BF8CA06}"/>
              </a:ext>
            </a:extLst>
          </p:cNvPr>
          <p:cNvSpPr txBox="1"/>
          <p:nvPr/>
        </p:nvSpPr>
        <p:spPr>
          <a:xfrm>
            <a:off x="83952" y="3832416"/>
            <a:ext cx="2154128" cy="286232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Typical PFAS Distributions</a:t>
            </a: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graphicFrame>
        <p:nvGraphicFramePr>
          <p:cNvPr id="45" name="Chart 44">
            <a:extLst>
              <a:ext uri="{FF2B5EF4-FFF2-40B4-BE49-F238E27FC236}">
                <a16:creationId xmlns:a16="http://schemas.microsoft.com/office/drawing/2014/main" id="{EB725BBE-D586-448E-A5BA-7472EA128820}"/>
              </a:ext>
            </a:extLst>
          </p:cNvPr>
          <p:cNvGraphicFramePr>
            <a:graphicFrameLocks/>
          </p:cNvGraphicFramePr>
          <p:nvPr/>
        </p:nvGraphicFramePr>
        <p:xfrm>
          <a:off x="197183" y="4475747"/>
          <a:ext cx="827823" cy="652082"/>
        </p:xfrm>
        <a:graphic>
          <a:graphicData uri="http://schemas.openxmlformats.org/drawingml/2006/chart">
            <c:chart xmlns:c="http://schemas.openxmlformats.org/drawingml/2006/chart" xmlns:r="http://schemas.openxmlformats.org/officeDocument/2006/relationships" r:id="rId18"/>
          </a:graphicData>
        </a:graphic>
      </p:graphicFrame>
      <p:sp>
        <p:nvSpPr>
          <p:cNvPr id="48" name="TextBox 47">
            <a:extLst>
              <a:ext uri="{FF2B5EF4-FFF2-40B4-BE49-F238E27FC236}">
                <a16:creationId xmlns:a16="http://schemas.microsoft.com/office/drawing/2014/main" id="{7ACA3CD0-1228-4579-A6F2-AC8264CE1BC7}"/>
              </a:ext>
            </a:extLst>
          </p:cNvPr>
          <p:cNvSpPr txBox="1"/>
          <p:nvPr/>
        </p:nvSpPr>
        <p:spPr>
          <a:xfrm>
            <a:off x="144489" y="4065175"/>
            <a:ext cx="1220206"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ODS</a:t>
            </a:r>
          </a:p>
          <a:p>
            <a:pPr algn="ctr"/>
            <a:r>
              <a:rPr lang="en-US" sz="1100" dirty="0">
                <a:latin typeface="Arial" panose="020B0604020202020204" pitchFamily="34" charset="0"/>
                <a:cs typeface="Arial" panose="020B0604020202020204" pitchFamily="34" charset="0"/>
              </a:rPr>
              <a:t>PFOS-Dominant</a:t>
            </a:r>
          </a:p>
        </p:txBody>
      </p:sp>
      <p:sp>
        <p:nvSpPr>
          <p:cNvPr id="49" name="TextBox 48">
            <a:extLst>
              <a:ext uri="{FF2B5EF4-FFF2-40B4-BE49-F238E27FC236}">
                <a16:creationId xmlns:a16="http://schemas.microsoft.com/office/drawing/2014/main" id="{E3DE2DE3-9F53-482E-808F-F0E3ACDCD0E0}"/>
              </a:ext>
            </a:extLst>
          </p:cNvPr>
          <p:cNvSpPr txBox="1"/>
          <p:nvPr/>
        </p:nvSpPr>
        <p:spPr>
          <a:xfrm>
            <a:off x="1084056" y="4666989"/>
            <a:ext cx="120577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WCL</a:t>
            </a:r>
          </a:p>
          <a:p>
            <a:pPr algn="ctr"/>
            <a:r>
              <a:rPr lang="en-US" sz="1100" dirty="0">
                <a:latin typeface="Arial" panose="020B0604020202020204" pitchFamily="34" charset="0"/>
                <a:cs typeface="Arial" panose="020B0604020202020204" pitchFamily="34" charset="0"/>
              </a:rPr>
              <a:t>PFBA-Dominant</a:t>
            </a:r>
          </a:p>
        </p:txBody>
      </p:sp>
      <p:pic>
        <p:nvPicPr>
          <p:cNvPr id="50" name="Picture 49">
            <a:extLst>
              <a:ext uri="{FF2B5EF4-FFF2-40B4-BE49-F238E27FC236}">
                <a16:creationId xmlns:a16="http://schemas.microsoft.com/office/drawing/2014/main" id="{2089760D-9B29-46C1-B8A4-19B2FD76C3B2}"/>
              </a:ext>
            </a:extLst>
          </p:cNvPr>
          <p:cNvPicPr>
            <a:picLocks noChangeAspect="1"/>
          </p:cNvPicPr>
          <p:nvPr/>
        </p:nvPicPr>
        <p:blipFill>
          <a:blip r:embed="rId17"/>
          <a:stretch>
            <a:fillRect/>
          </a:stretch>
        </p:blipFill>
        <p:spPr>
          <a:xfrm>
            <a:off x="690421" y="8696324"/>
            <a:ext cx="1666875" cy="219075"/>
          </a:xfrm>
          <a:prstGeom prst="rect">
            <a:avLst/>
          </a:prstGeom>
          <a:ln w="15875">
            <a:noFill/>
          </a:ln>
        </p:spPr>
      </p:pic>
      <p:graphicFrame>
        <p:nvGraphicFramePr>
          <p:cNvPr id="51" name="Chart 50">
            <a:extLst>
              <a:ext uri="{FF2B5EF4-FFF2-40B4-BE49-F238E27FC236}">
                <a16:creationId xmlns:a16="http://schemas.microsoft.com/office/drawing/2014/main" id="{126398AD-7C36-477C-9687-497472FCB276}"/>
              </a:ext>
            </a:extLst>
          </p:cNvPr>
          <p:cNvGraphicFramePr>
            <a:graphicFrameLocks/>
          </p:cNvGraphicFramePr>
          <p:nvPr/>
        </p:nvGraphicFramePr>
        <p:xfrm>
          <a:off x="221756" y="4383080"/>
          <a:ext cx="1057411" cy="906202"/>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52" name="Chart 51">
            <a:extLst>
              <a:ext uri="{FF2B5EF4-FFF2-40B4-BE49-F238E27FC236}">
                <a16:creationId xmlns:a16="http://schemas.microsoft.com/office/drawing/2014/main" id="{685E28D7-8A58-4141-8261-9CCF99612DBA}"/>
              </a:ext>
            </a:extLst>
          </p:cNvPr>
          <p:cNvGraphicFramePr>
            <a:graphicFrameLocks/>
          </p:cNvGraphicFramePr>
          <p:nvPr/>
        </p:nvGraphicFramePr>
        <p:xfrm>
          <a:off x="1163615" y="5015408"/>
          <a:ext cx="1057411" cy="906202"/>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53" name="Chart 52">
            <a:extLst>
              <a:ext uri="{FF2B5EF4-FFF2-40B4-BE49-F238E27FC236}">
                <a16:creationId xmlns:a16="http://schemas.microsoft.com/office/drawing/2014/main" id="{26AA17EF-9430-4CAF-9799-C3C78DDB8FC5}"/>
              </a:ext>
            </a:extLst>
          </p:cNvPr>
          <p:cNvGraphicFramePr>
            <a:graphicFrameLocks/>
          </p:cNvGraphicFramePr>
          <p:nvPr/>
        </p:nvGraphicFramePr>
        <p:xfrm>
          <a:off x="207549" y="5727321"/>
          <a:ext cx="1062711" cy="906203"/>
        </p:xfrm>
        <a:graphic>
          <a:graphicData uri="http://schemas.openxmlformats.org/drawingml/2006/chart">
            <c:chart xmlns:c="http://schemas.openxmlformats.org/drawingml/2006/chart" xmlns:r="http://schemas.openxmlformats.org/officeDocument/2006/relationships" r:id="rId21"/>
          </a:graphicData>
        </a:graphic>
      </p:graphicFrame>
      <p:sp>
        <p:nvSpPr>
          <p:cNvPr id="54" name="TextBox 53">
            <a:extLst>
              <a:ext uri="{FF2B5EF4-FFF2-40B4-BE49-F238E27FC236}">
                <a16:creationId xmlns:a16="http://schemas.microsoft.com/office/drawing/2014/main" id="{8E3A0D71-3D23-48C9-AB00-C92750E9D274}"/>
              </a:ext>
            </a:extLst>
          </p:cNvPr>
          <p:cNvSpPr txBox="1"/>
          <p:nvPr/>
        </p:nvSpPr>
        <p:spPr>
          <a:xfrm>
            <a:off x="-119129" y="5436063"/>
            <a:ext cx="1629139"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Low Concentration Widespread PFAS*</a:t>
            </a:r>
          </a:p>
        </p:txBody>
      </p:sp>
      <p:sp>
        <p:nvSpPr>
          <p:cNvPr id="60" name="TextBox 59">
            <a:extLst>
              <a:ext uri="{FF2B5EF4-FFF2-40B4-BE49-F238E27FC236}">
                <a16:creationId xmlns:a16="http://schemas.microsoft.com/office/drawing/2014/main" id="{23BFA33F-E63C-4521-BA14-316BF1F93FC4}"/>
              </a:ext>
            </a:extLst>
          </p:cNvPr>
          <p:cNvSpPr txBox="1"/>
          <p:nvPr/>
        </p:nvSpPr>
        <p:spPr>
          <a:xfrm>
            <a:off x="946993" y="6135272"/>
            <a:ext cx="1214922" cy="507831"/>
          </a:xfrm>
          <a:prstGeom prst="rect">
            <a:avLst/>
          </a:prstGeom>
          <a:noFill/>
        </p:spPr>
        <p:txBody>
          <a:bodyPr wrap="square" rtlCol="0">
            <a:spAutoFit/>
          </a:bodyPr>
          <a:lstStyle/>
          <a:p>
            <a:pPr algn="ctr"/>
            <a:r>
              <a:rPr lang="en-US" sz="900" i="1" dirty="0">
                <a:latin typeface="Arial" panose="020B0604020202020204" pitchFamily="34" charset="0"/>
                <a:cs typeface="Arial" panose="020B0604020202020204" pitchFamily="34" charset="0"/>
              </a:rPr>
              <a:t>*PFBA-Dominant and low concentrations</a:t>
            </a:r>
          </a:p>
        </p:txBody>
      </p:sp>
      <p:pic>
        <p:nvPicPr>
          <p:cNvPr id="40" name="Picture 39">
            <a:extLst>
              <a:ext uri="{FF2B5EF4-FFF2-40B4-BE49-F238E27FC236}">
                <a16:creationId xmlns:a16="http://schemas.microsoft.com/office/drawing/2014/main" id="{922DF450-E957-46AF-BA1E-093852C1FE0D}"/>
              </a:ext>
            </a:extLst>
          </p:cNvPr>
          <p:cNvPicPr>
            <a:picLocks noChangeAspect="1"/>
          </p:cNvPicPr>
          <p:nvPr/>
        </p:nvPicPr>
        <p:blipFill>
          <a:blip r:embed="rId22"/>
          <a:stretch>
            <a:fillRect/>
          </a:stretch>
        </p:blipFill>
        <p:spPr>
          <a:xfrm>
            <a:off x="152373" y="2692516"/>
            <a:ext cx="635025" cy="880692"/>
          </a:xfrm>
          <a:prstGeom prst="rect">
            <a:avLst/>
          </a:prstGeom>
          <a:ln w="15875">
            <a:solidFill>
              <a:schemeClr val="bg2">
                <a:lumMod val="25000"/>
              </a:schemeClr>
            </a:solidFill>
          </a:ln>
        </p:spPr>
      </p:pic>
      <p:sp>
        <p:nvSpPr>
          <p:cNvPr id="43" name="TextBox 42">
            <a:extLst>
              <a:ext uri="{FF2B5EF4-FFF2-40B4-BE49-F238E27FC236}">
                <a16:creationId xmlns:a16="http://schemas.microsoft.com/office/drawing/2014/main" id="{2FBD6681-803B-4019-802C-B4EF02279E81}"/>
              </a:ext>
            </a:extLst>
          </p:cNvPr>
          <p:cNvSpPr txBox="1"/>
          <p:nvPr/>
        </p:nvSpPr>
        <p:spPr>
          <a:xfrm>
            <a:off x="8135755" y="1057208"/>
            <a:ext cx="3943090" cy="2676592"/>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Surface Water Flow Path</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u="sng" dirty="0">
                <a:latin typeface="Arial"/>
                <a:cs typeface="Arial"/>
              </a:rPr>
              <a:t>Finding:</a:t>
            </a:r>
            <a:r>
              <a:rPr lang="en-US" sz="1100" b="1" dirty="0">
                <a:latin typeface="Arial"/>
                <a:cs typeface="Arial"/>
              </a:rPr>
              <a:t> </a:t>
            </a:r>
            <a:r>
              <a:rPr lang="en-US" sz="1100" dirty="0">
                <a:latin typeface="Arial" panose="020B0604020202020204" pitchFamily="34" charset="0"/>
                <a:cs typeface="Arial" panose="020B0604020202020204" pitchFamily="34" charset="0"/>
              </a:rPr>
              <a:t>Overall, PFOS concentrations are the highest closest to ODS and decrease steadily the farther away from the source area. Locations with the lowest PFOS concentrations in Segment 2 do not directly receive discharge from ODS (OD1, RC8, RC16, and RC14).</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In addition to overall lower PFOS concentrations, locations that are </a:t>
            </a:r>
            <a:r>
              <a:rPr lang="en-US" sz="1100" u="sng" dirty="0">
                <a:latin typeface="Arial" panose="020B0604020202020204" pitchFamily="34" charset="0"/>
                <a:cs typeface="Arial" panose="020B0604020202020204" pitchFamily="34" charset="0"/>
              </a:rPr>
              <a:t>not</a:t>
            </a:r>
            <a:r>
              <a:rPr lang="en-US" sz="1100" dirty="0">
                <a:latin typeface="Arial" panose="020B0604020202020204" pitchFamily="34" charset="0"/>
                <a:cs typeface="Arial" panose="020B0604020202020204" pitchFamily="34" charset="0"/>
              </a:rPr>
              <a:t> hydrologically connected to ODS have a distinctly different distribution of PFAS compounds as compared to Raleigh Creek. Impacts at these locations more likely reflect background PFAS impacts rather than a known source.</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i="1" dirty="0">
                <a:latin typeface="Arial" panose="020B0604020202020204" pitchFamily="34" charset="0"/>
                <a:cs typeface="Arial" panose="020B0604020202020204" pitchFamily="34" charset="0"/>
              </a:rPr>
              <a:t>**Further assessment of the southeastern tributary of Raleigh Creek (i.e., upstream of RC8) is planned for the near future.</a:t>
            </a:r>
          </a:p>
        </p:txBody>
      </p:sp>
      <p:sp>
        <p:nvSpPr>
          <p:cNvPr id="42" name="Rounded Rectangle 5">
            <a:extLst>
              <a:ext uri="{FF2B5EF4-FFF2-40B4-BE49-F238E27FC236}">
                <a16:creationId xmlns:a16="http://schemas.microsoft.com/office/drawing/2014/main" id="{DF515073-6E8C-44B3-88B5-B4A2F861CCCE}"/>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989A233A-E8E9-476E-8480-98C7D7908E6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59060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2: Jordan Aquifer Impacts</a:t>
            </a:r>
          </a:p>
        </p:txBody>
      </p:sp>
      <p:grpSp>
        <p:nvGrpSpPr>
          <p:cNvPr id="5" name="Group 4">
            <a:extLst>
              <a:ext uri="{FF2B5EF4-FFF2-40B4-BE49-F238E27FC236}">
                <a16:creationId xmlns:a16="http://schemas.microsoft.com/office/drawing/2014/main" id="{A999FFA9-F73E-40DA-9E93-EFA1ACBDA2A7}"/>
              </a:ext>
            </a:extLst>
          </p:cNvPr>
          <p:cNvGrpSpPr/>
          <p:nvPr/>
        </p:nvGrpSpPr>
        <p:grpSpPr>
          <a:xfrm>
            <a:off x="159750" y="1017941"/>
            <a:ext cx="9197295" cy="3848450"/>
            <a:chOff x="210886" y="778165"/>
            <a:chExt cx="9197295" cy="3848450"/>
          </a:xfrm>
        </p:grpSpPr>
        <p:grpSp>
          <p:nvGrpSpPr>
            <p:cNvPr id="4" name="Group 3">
              <a:extLst>
                <a:ext uri="{FF2B5EF4-FFF2-40B4-BE49-F238E27FC236}">
                  <a16:creationId xmlns:a16="http://schemas.microsoft.com/office/drawing/2014/main" id="{A187952D-AAAB-4698-9E36-822E1BA82331}"/>
                </a:ext>
              </a:extLst>
            </p:cNvPr>
            <p:cNvGrpSpPr/>
            <p:nvPr/>
          </p:nvGrpSpPr>
          <p:grpSpPr>
            <a:xfrm>
              <a:off x="210886" y="778165"/>
              <a:ext cx="9197295" cy="3848450"/>
              <a:chOff x="210886" y="778165"/>
              <a:chExt cx="9197295" cy="3848450"/>
            </a:xfrm>
          </p:grpSpPr>
          <p:grpSp>
            <p:nvGrpSpPr>
              <p:cNvPr id="116" name="Group 115">
                <a:extLst>
                  <a:ext uri="{FF2B5EF4-FFF2-40B4-BE49-F238E27FC236}">
                    <a16:creationId xmlns:a16="http://schemas.microsoft.com/office/drawing/2014/main" id="{345999BA-7977-48E6-A948-9C7EF9B66810}"/>
                  </a:ext>
                </a:extLst>
              </p:cNvPr>
              <p:cNvGrpSpPr/>
              <p:nvPr/>
            </p:nvGrpSpPr>
            <p:grpSpPr>
              <a:xfrm>
                <a:off x="210886" y="778165"/>
                <a:ext cx="9197295" cy="3848450"/>
                <a:chOff x="551543" y="2273241"/>
                <a:chExt cx="9197295" cy="3848450"/>
              </a:xfrm>
            </p:grpSpPr>
            <p:grpSp>
              <p:nvGrpSpPr>
                <p:cNvPr id="115" name="Group 114">
                  <a:extLst>
                    <a:ext uri="{FF2B5EF4-FFF2-40B4-BE49-F238E27FC236}">
                      <a16:creationId xmlns:a16="http://schemas.microsoft.com/office/drawing/2014/main" id="{B1EA91D8-FB66-435E-9EA1-72C2EB1A3B24}"/>
                    </a:ext>
                  </a:extLst>
                </p:cNvPr>
                <p:cNvGrpSpPr/>
                <p:nvPr/>
              </p:nvGrpSpPr>
              <p:grpSpPr>
                <a:xfrm>
                  <a:off x="551543" y="2273241"/>
                  <a:ext cx="9197295" cy="3848450"/>
                  <a:chOff x="551543" y="2273241"/>
                  <a:chExt cx="9197295" cy="3848450"/>
                </a:xfrm>
              </p:grpSpPr>
              <p:sp>
                <p:nvSpPr>
                  <p:cNvPr id="15" name="IAWC">
                    <a:extLst>
                      <a:ext uri="{FF2B5EF4-FFF2-40B4-BE49-F238E27FC236}">
                        <a16:creationId xmlns:a16="http://schemas.microsoft.com/office/drawing/2014/main" id="{8ACC928D-212F-448A-B70E-41CA8E5A5D00}"/>
                      </a:ext>
                    </a:extLst>
                  </p:cNvPr>
                  <p:cNvSpPr/>
                  <p:nvPr/>
                </p:nvSpPr>
                <p:spPr>
                  <a:xfrm>
                    <a:off x="5153025" y="4227059"/>
                    <a:ext cx="395288" cy="392566"/>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288"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395288" y="366372"/>
                        </a:lnTo>
                        <a:lnTo>
                          <a:pt x="383381" y="294935"/>
                        </a:lnTo>
                        <a:lnTo>
                          <a:pt x="378619" y="225879"/>
                        </a:lnTo>
                        <a:lnTo>
                          <a:pt x="307181" y="228260"/>
                        </a:lnTo>
                        <a:lnTo>
                          <a:pt x="276225" y="206829"/>
                        </a:lnTo>
                        <a:lnTo>
                          <a:pt x="230981" y="166347"/>
                        </a:lnTo>
                        <a:lnTo>
                          <a:pt x="154781" y="106816"/>
                        </a:lnTo>
                        <a:lnTo>
                          <a:pt x="107156" y="75860"/>
                        </a:lnTo>
                        <a:lnTo>
                          <a:pt x="63039" y="6024"/>
                        </a:lnTo>
                        <a:lnTo>
                          <a:pt x="21431" y="0"/>
                        </a:lnTo>
                        <a:close/>
                      </a:path>
                    </a:pathLst>
                  </a:custGeom>
                  <a:solidFill>
                    <a:srgbClr val="FFFF00">
                      <a:alpha val="48000"/>
                    </a:srgbClr>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AADCBC6-7371-44B3-A93B-F848D862AB75}"/>
                      </a:ext>
                    </a:extLst>
                  </p:cNvPr>
                  <p:cNvPicPr>
                    <a:picLocks noChangeAspect="1"/>
                  </p:cNvPicPr>
                  <p:nvPr/>
                </p:nvPicPr>
                <p:blipFill rotWithShape="1">
                  <a:blip r:embed="rId2">
                    <a:alphaModFix/>
                  </a:blip>
                  <a:srcRect t="25226" r="2705" b="11183"/>
                  <a:stretch/>
                </p:blipFill>
                <p:spPr>
                  <a:xfrm>
                    <a:off x="551543" y="2285633"/>
                    <a:ext cx="9197295" cy="3836058"/>
                  </a:xfrm>
                  <a:prstGeom prst="rect">
                    <a:avLst/>
                  </a:prstGeom>
                  <a:ln w="34925">
                    <a:solidFill>
                      <a:srgbClr val="00B0F0"/>
                    </a:solidFill>
                  </a:ln>
                </p:spPr>
              </p:pic>
              <p:grpSp>
                <p:nvGrpSpPr>
                  <p:cNvPr id="6" name="Group 5">
                    <a:extLst>
                      <a:ext uri="{FF2B5EF4-FFF2-40B4-BE49-F238E27FC236}">
                        <a16:creationId xmlns:a16="http://schemas.microsoft.com/office/drawing/2014/main" id="{99023CFD-3E0A-4EBC-9651-5656B69A1940}"/>
                      </a:ext>
                    </a:extLst>
                  </p:cNvPr>
                  <p:cNvGrpSpPr>
                    <a:grpSpLocks noChangeAspect="1"/>
                  </p:cNvGrpSpPr>
                  <p:nvPr/>
                </p:nvGrpSpPr>
                <p:grpSpPr>
                  <a:xfrm>
                    <a:off x="878205" y="3074184"/>
                    <a:ext cx="7248101" cy="1485123"/>
                    <a:chOff x="1733815" y="2502520"/>
                    <a:chExt cx="5419186" cy="1110382"/>
                  </a:xfrm>
                </p:grpSpPr>
                <p:sp>
                  <p:nvSpPr>
                    <p:cNvPr id="30" name="Freeform: Shape 29">
                      <a:extLst>
                        <a:ext uri="{FF2B5EF4-FFF2-40B4-BE49-F238E27FC236}">
                          <a16:creationId xmlns:a16="http://schemas.microsoft.com/office/drawing/2014/main" id="{436219EC-CD08-4BC8-BBD1-2EFE1AA59925}"/>
                        </a:ext>
                      </a:extLst>
                    </p:cNvPr>
                    <p:cNvSpPr/>
                    <p:nvPr/>
                  </p:nvSpPr>
                  <p:spPr>
                    <a:xfrm>
                      <a:off x="5241381" y="3191420"/>
                      <a:ext cx="1911620" cy="421482"/>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07204 w 1840707"/>
                        <a:gd name="connsiteY33" fmla="*/ 373857 h 421482"/>
                        <a:gd name="connsiteX34" fmla="*/ 1840707 w 1840707"/>
                        <a:gd name="connsiteY34" fmla="*/ 385764 h 421482"/>
                        <a:gd name="connsiteX0" fmla="*/ 0 w 1864849"/>
                        <a:gd name="connsiteY0" fmla="*/ 411957 h 421482"/>
                        <a:gd name="connsiteX1" fmla="*/ 57150 w 1864849"/>
                        <a:gd name="connsiteY1" fmla="*/ 409576 h 421482"/>
                        <a:gd name="connsiteX2" fmla="*/ 95250 w 1864849"/>
                        <a:gd name="connsiteY2" fmla="*/ 392907 h 421482"/>
                        <a:gd name="connsiteX3" fmla="*/ 126206 w 1864849"/>
                        <a:gd name="connsiteY3" fmla="*/ 383382 h 421482"/>
                        <a:gd name="connsiteX4" fmla="*/ 138112 w 1864849"/>
                        <a:gd name="connsiteY4" fmla="*/ 381001 h 421482"/>
                        <a:gd name="connsiteX5" fmla="*/ 164306 w 1864849"/>
                        <a:gd name="connsiteY5" fmla="*/ 383382 h 421482"/>
                        <a:gd name="connsiteX6" fmla="*/ 226219 w 1864849"/>
                        <a:gd name="connsiteY6" fmla="*/ 411957 h 421482"/>
                        <a:gd name="connsiteX7" fmla="*/ 259556 w 1864849"/>
                        <a:gd name="connsiteY7" fmla="*/ 421482 h 421482"/>
                        <a:gd name="connsiteX8" fmla="*/ 314325 w 1864849"/>
                        <a:gd name="connsiteY8" fmla="*/ 421482 h 421482"/>
                        <a:gd name="connsiteX9" fmla="*/ 397669 w 1864849"/>
                        <a:gd name="connsiteY9" fmla="*/ 421482 h 421482"/>
                        <a:gd name="connsiteX10" fmla="*/ 473869 w 1864849"/>
                        <a:gd name="connsiteY10" fmla="*/ 421482 h 421482"/>
                        <a:gd name="connsiteX11" fmla="*/ 592931 w 1864849"/>
                        <a:gd name="connsiteY11" fmla="*/ 395288 h 421482"/>
                        <a:gd name="connsiteX12" fmla="*/ 638175 w 1864849"/>
                        <a:gd name="connsiteY12" fmla="*/ 304801 h 421482"/>
                        <a:gd name="connsiteX13" fmla="*/ 673894 w 1864849"/>
                        <a:gd name="connsiteY13" fmla="*/ 278607 h 421482"/>
                        <a:gd name="connsiteX14" fmla="*/ 740569 w 1864849"/>
                        <a:gd name="connsiteY14" fmla="*/ 257176 h 421482"/>
                        <a:gd name="connsiteX15" fmla="*/ 790575 w 1864849"/>
                        <a:gd name="connsiteY15" fmla="*/ 233363 h 421482"/>
                        <a:gd name="connsiteX16" fmla="*/ 850106 w 1864849"/>
                        <a:gd name="connsiteY16" fmla="*/ 130969 h 421482"/>
                        <a:gd name="connsiteX17" fmla="*/ 938213 w 1864849"/>
                        <a:gd name="connsiteY17" fmla="*/ 66675 h 421482"/>
                        <a:gd name="connsiteX18" fmla="*/ 1069180 w 1864849"/>
                        <a:gd name="connsiteY18" fmla="*/ 26195 h 421482"/>
                        <a:gd name="connsiteX19" fmla="*/ 1140619 w 1864849"/>
                        <a:gd name="connsiteY19" fmla="*/ 7144 h 421482"/>
                        <a:gd name="connsiteX20" fmla="*/ 1200150 w 1864849"/>
                        <a:gd name="connsiteY20" fmla="*/ 0 h 421482"/>
                        <a:gd name="connsiteX21" fmla="*/ 1247775 w 1864849"/>
                        <a:gd name="connsiteY21" fmla="*/ 16669 h 421482"/>
                        <a:gd name="connsiteX22" fmla="*/ 1309687 w 1864849"/>
                        <a:gd name="connsiteY22" fmla="*/ 57151 h 421482"/>
                        <a:gd name="connsiteX23" fmla="*/ 1343025 w 1864849"/>
                        <a:gd name="connsiteY23" fmla="*/ 95251 h 421482"/>
                        <a:gd name="connsiteX24" fmla="*/ 1373981 w 1864849"/>
                        <a:gd name="connsiteY24" fmla="*/ 123826 h 421482"/>
                        <a:gd name="connsiteX25" fmla="*/ 1426369 w 1864849"/>
                        <a:gd name="connsiteY25" fmla="*/ 152401 h 421482"/>
                        <a:gd name="connsiteX26" fmla="*/ 1464469 w 1864849"/>
                        <a:gd name="connsiteY26" fmla="*/ 180976 h 421482"/>
                        <a:gd name="connsiteX27" fmla="*/ 1509713 w 1864849"/>
                        <a:gd name="connsiteY27" fmla="*/ 192882 h 421482"/>
                        <a:gd name="connsiteX28" fmla="*/ 1590675 w 1864849"/>
                        <a:gd name="connsiteY28" fmla="*/ 183357 h 421482"/>
                        <a:gd name="connsiteX29" fmla="*/ 1628775 w 1864849"/>
                        <a:gd name="connsiteY29" fmla="*/ 207169 h 421482"/>
                        <a:gd name="connsiteX30" fmla="*/ 1666875 w 1864849"/>
                        <a:gd name="connsiteY30" fmla="*/ 242888 h 421482"/>
                        <a:gd name="connsiteX31" fmla="*/ 1724025 w 1864849"/>
                        <a:gd name="connsiteY31" fmla="*/ 319088 h 421482"/>
                        <a:gd name="connsiteX32" fmla="*/ 1752599 w 1864849"/>
                        <a:gd name="connsiteY32" fmla="*/ 366713 h 421482"/>
                        <a:gd name="connsiteX33" fmla="*/ 1807204 w 1864849"/>
                        <a:gd name="connsiteY33" fmla="*/ 373857 h 421482"/>
                        <a:gd name="connsiteX34" fmla="*/ 1864849 w 1864849"/>
                        <a:gd name="connsiteY34" fmla="*/ 399846 h 421482"/>
                        <a:gd name="connsiteX0" fmla="*/ 0 w 1864849"/>
                        <a:gd name="connsiteY0" fmla="*/ 411957 h 421482"/>
                        <a:gd name="connsiteX1" fmla="*/ 57150 w 1864849"/>
                        <a:gd name="connsiteY1" fmla="*/ 409576 h 421482"/>
                        <a:gd name="connsiteX2" fmla="*/ 95250 w 1864849"/>
                        <a:gd name="connsiteY2" fmla="*/ 392907 h 421482"/>
                        <a:gd name="connsiteX3" fmla="*/ 126206 w 1864849"/>
                        <a:gd name="connsiteY3" fmla="*/ 383382 h 421482"/>
                        <a:gd name="connsiteX4" fmla="*/ 138112 w 1864849"/>
                        <a:gd name="connsiteY4" fmla="*/ 381001 h 421482"/>
                        <a:gd name="connsiteX5" fmla="*/ 164306 w 1864849"/>
                        <a:gd name="connsiteY5" fmla="*/ 383382 h 421482"/>
                        <a:gd name="connsiteX6" fmla="*/ 226219 w 1864849"/>
                        <a:gd name="connsiteY6" fmla="*/ 411957 h 421482"/>
                        <a:gd name="connsiteX7" fmla="*/ 259556 w 1864849"/>
                        <a:gd name="connsiteY7" fmla="*/ 421482 h 421482"/>
                        <a:gd name="connsiteX8" fmla="*/ 314325 w 1864849"/>
                        <a:gd name="connsiteY8" fmla="*/ 421482 h 421482"/>
                        <a:gd name="connsiteX9" fmla="*/ 397669 w 1864849"/>
                        <a:gd name="connsiteY9" fmla="*/ 421482 h 421482"/>
                        <a:gd name="connsiteX10" fmla="*/ 473869 w 1864849"/>
                        <a:gd name="connsiteY10" fmla="*/ 421482 h 421482"/>
                        <a:gd name="connsiteX11" fmla="*/ 592931 w 1864849"/>
                        <a:gd name="connsiteY11" fmla="*/ 395288 h 421482"/>
                        <a:gd name="connsiteX12" fmla="*/ 638175 w 1864849"/>
                        <a:gd name="connsiteY12" fmla="*/ 304801 h 421482"/>
                        <a:gd name="connsiteX13" fmla="*/ 673894 w 1864849"/>
                        <a:gd name="connsiteY13" fmla="*/ 278607 h 421482"/>
                        <a:gd name="connsiteX14" fmla="*/ 740569 w 1864849"/>
                        <a:gd name="connsiteY14" fmla="*/ 257176 h 421482"/>
                        <a:gd name="connsiteX15" fmla="*/ 790575 w 1864849"/>
                        <a:gd name="connsiteY15" fmla="*/ 233363 h 421482"/>
                        <a:gd name="connsiteX16" fmla="*/ 850106 w 1864849"/>
                        <a:gd name="connsiteY16" fmla="*/ 130969 h 421482"/>
                        <a:gd name="connsiteX17" fmla="*/ 938213 w 1864849"/>
                        <a:gd name="connsiteY17" fmla="*/ 66675 h 421482"/>
                        <a:gd name="connsiteX18" fmla="*/ 1069180 w 1864849"/>
                        <a:gd name="connsiteY18" fmla="*/ 26195 h 421482"/>
                        <a:gd name="connsiteX19" fmla="*/ 1140619 w 1864849"/>
                        <a:gd name="connsiteY19" fmla="*/ 7144 h 421482"/>
                        <a:gd name="connsiteX20" fmla="*/ 1200150 w 1864849"/>
                        <a:gd name="connsiteY20" fmla="*/ 0 h 421482"/>
                        <a:gd name="connsiteX21" fmla="*/ 1247775 w 1864849"/>
                        <a:gd name="connsiteY21" fmla="*/ 16669 h 421482"/>
                        <a:gd name="connsiteX22" fmla="*/ 1309687 w 1864849"/>
                        <a:gd name="connsiteY22" fmla="*/ 57151 h 421482"/>
                        <a:gd name="connsiteX23" fmla="*/ 1343025 w 1864849"/>
                        <a:gd name="connsiteY23" fmla="*/ 95251 h 421482"/>
                        <a:gd name="connsiteX24" fmla="*/ 1373981 w 1864849"/>
                        <a:gd name="connsiteY24" fmla="*/ 123826 h 421482"/>
                        <a:gd name="connsiteX25" fmla="*/ 1426369 w 1864849"/>
                        <a:gd name="connsiteY25" fmla="*/ 152401 h 421482"/>
                        <a:gd name="connsiteX26" fmla="*/ 1464469 w 1864849"/>
                        <a:gd name="connsiteY26" fmla="*/ 180976 h 421482"/>
                        <a:gd name="connsiteX27" fmla="*/ 1509713 w 1864849"/>
                        <a:gd name="connsiteY27" fmla="*/ 192882 h 421482"/>
                        <a:gd name="connsiteX28" fmla="*/ 1590675 w 1864849"/>
                        <a:gd name="connsiteY28" fmla="*/ 183357 h 421482"/>
                        <a:gd name="connsiteX29" fmla="*/ 1628775 w 1864849"/>
                        <a:gd name="connsiteY29" fmla="*/ 207169 h 421482"/>
                        <a:gd name="connsiteX30" fmla="*/ 1666875 w 1864849"/>
                        <a:gd name="connsiteY30" fmla="*/ 242888 h 421482"/>
                        <a:gd name="connsiteX31" fmla="*/ 1724025 w 1864849"/>
                        <a:gd name="connsiteY31" fmla="*/ 319088 h 421482"/>
                        <a:gd name="connsiteX32" fmla="*/ 1752599 w 1864849"/>
                        <a:gd name="connsiteY32" fmla="*/ 366713 h 421482"/>
                        <a:gd name="connsiteX33" fmla="*/ 1864849 w 1864849"/>
                        <a:gd name="connsiteY33" fmla="*/ 399846 h 421482"/>
                        <a:gd name="connsiteX0" fmla="*/ 0 w 1838695"/>
                        <a:gd name="connsiteY0" fmla="*/ 411957 h 421482"/>
                        <a:gd name="connsiteX1" fmla="*/ 57150 w 1838695"/>
                        <a:gd name="connsiteY1" fmla="*/ 409576 h 421482"/>
                        <a:gd name="connsiteX2" fmla="*/ 95250 w 1838695"/>
                        <a:gd name="connsiteY2" fmla="*/ 392907 h 421482"/>
                        <a:gd name="connsiteX3" fmla="*/ 126206 w 1838695"/>
                        <a:gd name="connsiteY3" fmla="*/ 383382 h 421482"/>
                        <a:gd name="connsiteX4" fmla="*/ 138112 w 1838695"/>
                        <a:gd name="connsiteY4" fmla="*/ 381001 h 421482"/>
                        <a:gd name="connsiteX5" fmla="*/ 164306 w 1838695"/>
                        <a:gd name="connsiteY5" fmla="*/ 383382 h 421482"/>
                        <a:gd name="connsiteX6" fmla="*/ 226219 w 1838695"/>
                        <a:gd name="connsiteY6" fmla="*/ 411957 h 421482"/>
                        <a:gd name="connsiteX7" fmla="*/ 259556 w 1838695"/>
                        <a:gd name="connsiteY7" fmla="*/ 421482 h 421482"/>
                        <a:gd name="connsiteX8" fmla="*/ 314325 w 1838695"/>
                        <a:gd name="connsiteY8" fmla="*/ 421482 h 421482"/>
                        <a:gd name="connsiteX9" fmla="*/ 397669 w 1838695"/>
                        <a:gd name="connsiteY9" fmla="*/ 421482 h 421482"/>
                        <a:gd name="connsiteX10" fmla="*/ 473869 w 1838695"/>
                        <a:gd name="connsiteY10" fmla="*/ 421482 h 421482"/>
                        <a:gd name="connsiteX11" fmla="*/ 592931 w 1838695"/>
                        <a:gd name="connsiteY11" fmla="*/ 395288 h 421482"/>
                        <a:gd name="connsiteX12" fmla="*/ 638175 w 1838695"/>
                        <a:gd name="connsiteY12" fmla="*/ 304801 h 421482"/>
                        <a:gd name="connsiteX13" fmla="*/ 673894 w 1838695"/>
                        <a:gd name="connsiteY13" fmla="*/ 278607 h 421482"/>
                        <a:gd name="connsiteX14" fmla="*/ 740569 w 1838695"/>
                        <a:gd name="connsiteY14" fmla="*/ 257176 h 421482"/>
                        <a:gd name="connsiteX15" fmla="*/ 790575 w 1838695"/>
                        <a:gd name="connsiteY15" fmla="*/ 233363 h 421482"/>
                        <a:gd name="connsiteX16" fmla="*/ 850106 w 1838695"/>
                        <a:gd name="connsiteY16" fmla="*/ 130969 h 421482"/>
                        <a:gd name="connsiteX17" fmla="*/ 938213 w 1838695"/>
                        <a:gd name="connsiteY17" fmla="*/ 66675 h 421482"/>
                        <a:gd name="connsiteX18" fmla="*/ 1069180 w 1838695"/>
                        <a:gd name="connsiteY18" fmla="*/ 26195 h 421482"/>
                        <a:gd name="connsiteX19" fmla="*/ 1140619 w 1838695"/>
                        <a:gd name="connsiteY19" fmla="*/ 7144 h 421482"/>
                        <a:gd name="connsiteX20" fmla="*/ 1200150 w 1838695"/>
                        <a:gd name="connsiteY20" fmla="*/ 0 h 421482"/>
                        <a:gd name="connsiteX21" fmla="*/ 1247775 w 1838695"/>
                        <a:gd name="connsiteY21" fmla="*/ 16669 h 421482"/>
                        <a:gd name="connsiteX22" fmla="*/ 1309687 w 1838695"/>
                        <a:gd name="connsiteY22" fmla="*/ 57151 h 421482"/>
                        <a:gd name="connsiteX23" fmla="*/ 1343025 w 1838695"/>
                        <a:gd name="connsiteY23" fmla="*/ 95251 h 421482"/>
                        <a:gd name="connsiteX24" fmla="*/ 1373981 w 1838695"/>
                        <a:gd name="connsiteY24" fmla="*/ 123826 h 421482"/>
                        <a:gd name="connsiteX25" fmla="*/ 1426369 w 1838695"/>
                        <a:gd name="connsiteY25" fmla="*/ 152401 h 421482"/>
                        <a:gd name="connsiteX26" fmla="*/ 1464469 w 1838695"/>
                        <a:gd name="connsiteY26" fmla="*/ 180976 h 421482"/>
                        <a:gd name="connsiteX27" fmla="*/ 1509713 w 1838695"/>
                        <a:gd name="connsiteY27" fmla="*/ 192882 h 421482"/>
                        <a:gd name="connsiteX28" fmla="*/ 1590675 w 1838695"/>
                        <a:gd name="connsiteY28" fmla="*/ 183357 h 421482"/>
                        <a:gd name="connsiteX29" fmla="*/ 1628775 w 1838695"/>
                        <a:gd name="connsiteY29" fmla="*/ 207169 h 421482"/>
                        <a:gd name="connsiteX30" fmla="*/ 1666875 w 1838695"/>
                        <a:gd name="connsiteY30" fmla="*/ 242888 h 421482"/>
                        <a:gd name="connsiteX31" fmla="*/ 1724025 w 1838695"/>
                        <a:gd name="connsiteY31" fmla="*/ 319088 h 421482"/>
                        <a:gd name="connsiteX32" fmla="*/ 1752599 w 1838695"/>
                        <a:gd name="connsiteY32" fmla="*/ 366713 h 421482"/>
                        <a:gd name="connsiteX33" fmla="*/ 1838695 w 1838695"/>
                        <a:gd name="connsiteY33" fmla="*/ 385762 h 421482"/>
                        <a:gd name="connsiteX0" fmla="*/ 0 w 1838695"/>
                        <a:gd name="connsiteY0" fmla="*/ 411957 h 421482"/>
                        <a:gd name="connsiteX1" fmla="*/ 57150 w 1838695"/>
                        <a:gd name="connsiteY1" fmla="*/ 409576 h 421482"/>
                        <a:gd name="connsiteX2" fmla="*/ 95250 w 1838695"/>
                        <a:gd name="connsiteY2" fmla="*/ 392907 h 421482"/>
                        <a:gd name="connsiteX3" fmla="*/ 126206 w 1838695"/>
                        <a:gd name="connsiteY3" fmla="*/ 383382 h 421482"/>
                        <a:gd name="connsiteX4" fmla="*/ 138112 w 1838695"/>
                        <a:gd name="connsiteY4" fmla="*/ 381001 h 421482"/>
                        <a:gd name="connsiteX5" fmla="*/ 164306 w 1838695"/>
                        <a:gd name="connsiteY5" fmla="*/ 383382 h 421482"/>
                        <a:gd name="connsiteX6" fmla="*/ 226219 w 1838695"/>
                        <a:gd name="connsiteY6" fmla="*/ 411957 h 421482"/>
                        <a:gd name="connsiteX7" fmla="*/ 259556 w 1838695"/>
                        <a:gd name="connsiteY7" fmla="*/ 421482 h 421482"/>
                        <a:gd name="connsiteX8" fmla="*/ 314325 w 1838695"/>
                        <a:gd name="connsiteY8" fmla="*/ 421482 h 421482"/>
                        <a:gd name="connsiteX9" fmla="*/ 397669 w 1838695"/>
                        <a:gd name="connsiteY9" fmla="*/ 421482 h 421482"/>
                        <a:gd name="connsiteX10" fmla="*/ 473869 w 1838695"/>
                        <a:gd name="connsiteY10" fmla="*/ 421482 h 421482"/>
                        <a:gd name="connsiteX11" fmla="*/ 592931 w 1838695"/>
                        <a:gd name="connsiteY11" fmla="*/ 395288 h 421482"/>
                        <a:gd name="connsiteX12" fmla="*/ 638175 w 1838695"/>
                        <a:gd name="connsiteY12" fmla="*/ 304801 h 421482"/>
                        <a:gd name="connsiteX13" fmla="*/ 673894 w 1838695"/>
                        <a:gd name="connsiteY13" fmla="*/ 278607 h 421482"/>
                        <a:gd name="connsiteX14" fmla="*/ 740569 w 1838695"/>
                        <a:gd name="connsiteY14" fmla="*/ 257176 h 421482"/>
                        <a:gd name="connsiteX15" fmla="*/ 790575 w 1838695"/>
                        <a:gd name="connsiteY15" fmla="*/ 233363 h 421482"/>
                        <a:gd name="connsiteX16" fmla="*/ 850106 w 1838695"/>
                        <a:gd name="connsiteY16" fmla="*/ 130969 h 421482"/>
                        <a:gd name="connsiteX17" fmla="*/ 938213 w 1838695"/>
                        <a:gd name="connsiteY17" fmla="*/ 66675 h 421482"/>
                        <a:gd name="connsiteX18" fmla="*/ 1069180 w 1838695"/>
                        <a:gd name="connsiteY18" fmla="*/ 26195 h 421482"/>
                        <a:gd name="connsiteX19" fmla="*/ 1140619 w 1838695"/>
                        <a:gd name="connsiteY19" fmla="*/ 7144 h 421482"/>
                        <a:gd name="connsiteX20" fmla="*/ 1200150 w 1838695"/>
                        <a:gd name="connsiteY20" fmla="*/ 0 h 421482"/>
                        <a:gd name="connsiteX21" fmla="*/ 1247775 w 1838695"/>
                        <a:gd name="connsiteY21" fmla="*/ 16669 h 421482"/>
                        <a:gd name="connsiteX22" fmla="*/ 1309687 w 1838695"/>
                        <a:gd name="connsiteY22" fmla="*/ 57151 h 421482"/>
                        <a:gd name="connsiteX23" fmla="*/ 1343025 w 1838695"/>
                        <a:gd name="connsiteY23" fmla="*/ 95251 h 421482"/>
                        <a:gd name="connsiteX24" fmla="*/ 1373981 w 1838695"/>
                        <a:gd name="connsiteY24" fmla="*/ 123826 h 421482"/>
                        <a:gd name="connsiteX25" fmla="*/ 1426369 w 1838695"/>
                        <a:gd name="connsiteY25" fmla="*/ 152401 h 421482"/>
                        <a:gd name="connsiteX26" fmla="*/ 1464469 w 1838695"/>
                        <a:gd name="connsiteY26" fmla="*/ 180976 h 421482"/>
                        <a:gd name="connsiteX27" fmla="*/ 1509713 w 1838695"/>
                        <a:gd name="connsiteY27" fmla="*/ 192882 h 421482"/>
                        <a:gd name="connsiteX28" fmla="*/ 1590675 w 1838695"/>
                        <a:gd name="connsiteY28" fmla="*/ 183357 h 421482"/>
                        <a:gd name="connsiteX29" fmla="*/ 1628775 w 1838695"/>
                        <a:gd name="connsiteY29" fmla="*/ 207169 h 421482"/>
                        <a:gd name="connsiteX30" fmla="*/ 1666875 w 1838695"/>
                        <a:gd name="connsiteY30" fmla="*/ 242888 h 421482"/>
                        <a:gd name="connsiteX31" fmla="*/ 1724025 w 1838695"/>
                        <a:gd name="connsiteY31" fmla="*/ 319088 h 421482"/>
                        <a:gd name="connsiteX32" fmla="*/ 1752599 w 1838695"/>
                        <a:gd name="connsiteY32" fmla="*/ 366713 h 421482"/>
                        <a:gd name="connsiteX33" fmla="*/ 1838695 w 1838695"/>
                        <a:gd name="connsiteY33" fmla="*/ 385762 h 421482"/>
                        <a:gd name="connsiteX0" fmla="*/ 0 w 1822600"/>
                        <a:gd name="connsiteY0" fmla="*/ 411957 h 421482"/>
                        <a:gd name="connsiteX1" fmla="*/ 57150 w 1822600"/>
                        <a:gd name="connsiteY1" fmla="*/ 409576 h 421482"/>
                        <a:gd name="connsiteX2" fmla="*/ 95250 w 1822600"/>
                        <a:gd name="connsiteY2" fmla="*/ 392907 h 421482"/>
                        <a:gd name="connsiteX3" fmla="*/ 126206 w 1822600"/>
                        <a:gd name="connsiteY3" fmla="*/ 383382 h 421482"/>
                        <a:gd name="connsiteX4" fmla="*/ 138112 w 1822600"/>
                        <a:gd name="connsiteY4" fmla="*/ 381001 h 421482"/>
                        <a:gd name="connsiteX5" fmla="*/ 164306 w 1822600"/>
                        <a:gd name="connsiteY5" fmla="*/ 383382 h 421482"/>
                        <a:gd name="connsiteX6" fmla="*/ 226219 w 1822600"/>
                        <a:gd name="connsiteY6" fmla="*/ 411957 h 421482"/>
                        <a:gd name="connsiteX7" fmla="*/ 259556 w 1822600"/>
                        <a:gd name="connsiteY7" fmla="*/ 421482 h 421482"/>
                        <a:gd name="connsiteX8" fmla="*/ 314325 w 1822600"/>
                        <a:gd name="connsiteY8" fmla="*/ 421482 h 421482"/>
                        <a:gd name="connsiteX9" fmla="*/ 397669 w 1822600"/>
                        <a:gd name="connsiteY9" fmla="*/ 421482 h 421482"/>
                        <a:gd name="connsiteX10" fmla="*/ 473869 w 1822600"/>
                        <a:gd name="connsiteY10" fmla="*/ 421482 h 421482"/>
                        <a:gd name="connsiteX11" fmla="*/ 592931 w 1822600"/>
                        <a:gd name="connsiteY11" fmla="*/ 395288 h 421482"/>
                        <a:gd name="connsiteX12" fmla="*/ 638175 w 1822600"/>
                        <a:gd name="connsiteY12" fmla="*/ 304801 h 421482"/>
                        <a:gd name="connsiteX13" fmla="*/ 673894 w 1822600"/>
                        <a:gd name="connsiteY13" fmla="*/ 278607 h 421482"/>
                        <a:gd name="connsiteX14" fmla="*/ 740569 w 1822600"/>
                        <a:gd name="connsiteY14" fmla="*/ 257176 h 421482"/>
                        <a:gd name="connsiteX15" fmla="*/ 790575 w 1822600"/>
                        <a:gd name="connsiteY15" fmla="*/ 233363 h 421482"/>
                        <a:gd name="connsiteX16" fmla="*/ 850106 w 1822600"/>
                        <a:gd name="connsiteY16" fmla="*/ 130969 h 421482"/>
                        <a:gd name="connsiteX17" fmla="*/ 938213 w 1822600"/>
                        <a:gd name="connsiteY17" fmla="*/ 66675 h 421482"/>
                        <a:gd name="connsiteX18" fmla="*/ 1069180 w 1822600"/>
                        <a:gd name="connsiteY18" fmla="*/ 26195 h 421482"/>
                        <a:gd name="connsiteX19" fmla="*/ 1140619 w 1822600"/>
                        <a:gd name="connsiteY19" fmla="*/ 7144 h 421482"/>
                        <a:gd name="connsiteX20" fmla="*/ 1200150 w 1822600"/>
                        <a:gd name="connsiteY20" fmla="*/ 0 h 421482"/>
                        <a:gd name="connsiteX21" fmla="*/ 1247775 w 1822600"/>
                        <a:gd name="connsiteY21" fmla="*/ 16669 h 421482"/>
                        <a:gd name="connsiteX22" fmla="*/ 1309687 w 1822600"/>
                        <a:gd name="connsiteY22" fmla="*/ 57151 h 421482"/>
                        <a:gd name="connsiteX23" fmla="*/ 1343025 w 1822600"/>
                        <a:gd name="connsiteY23" fmla="*/ 95251 h 421482"/>
                        <a:gd name="connsiteX24" fmla="*/ 1373981 w 1822600"/>
                        <a:gd name="connsiteY24" fmla="*/ 123826 h 421482"/>
                        <a:gd name="connsiteX25" fmla="*/ 1426369 w 1822600"/>
                        <a:gd name="connsiteY25" fmla="*/ 152401 h 421482"/>
                        <a:gd name="connsiteX26" fmla="*/ 1464469 w 1822600"/>
                        <a:gd name="connsiteY26" fmla="*/ 180976 h 421482"/>
                        <a:gd name="connsiteX27" fmla="*/ 1509713 w 1822600"/>
                        <a:gd name="connsiteY27" fmla="*/ 192882 h 421482"/>
                        <a:gd name="connsiteX28" fmla="*/ 1590675 w 1822600"/>
                        <a:gd name="connsiteY28" fmla="*/ 183357 h 421482"/>
                        <a:gd name="connsiteX29" fmla="*/ 1628775 w 1822600"/>
                        <a:gd name="connsiteY29" fmla="*/ 207169 h 421482"/>
                        <a:gd name="connsiteX30" fmla="*/ 1666875 w 1822600"/>
                        <a:gd name="connsiteY30" fmla="*/ 242888 h 421482"/>
                        <a:gd name="connsiteX31" fmla="*/ 1724025 w 1822600"/>
                        <a:gd name="connsiteY31" fmla="*/ 319088 h 421482"/>
                        <a:gd name="connsiteX32" fmla="*/ 1752599 w 1822600"/>
                        <a:gd name="connsiteY32" fmla="*/ 366713 h 421482"/>
                        <a:gd name="connsiteX33" fmla="*/ 1822600 w 1822600"/>
                        <a:gd name="connsiteY33" fmla="*/ 377714 h 421482"/>
                        <a:gd name="connsiteX0" fmla="*/ 0 w 1877792"/>
                        <a:gd name="connsiteY0" fmla="*/ 411957 h 421482"/>
                        <a:gd name="connsiteX1" fmla="*/ 57150 w 1877792"/>
                        <a:gd name="connsiteY1" fmla="*/ 409576 h 421482"/>
                        <a:gd name="connsiteX2" fmla="*/ 95250 w 1877792"/>
                        <a:gd name="connsiteY2" fmla="*/ 392907 h 421482"/>
                        <a:gd name="connsiteX3" fmla="*/ 126206 w 1877792"/>
                        <a:gd name="connsiteY3" fmla="*/ 383382 h 421482"/>
                        <a:gd name="connsiteX4" fmla="*/ 138112 w 1877792"/>
                        <a:gd name="connsiteY4" fmla="*/ 381001 h 421482"/>
                        <a:gd name="connsiteX5" fmla="*/ 164306 w 1877792"/>
                        <a:gd name="connsiteY5" fmla="*/ 383382 h 421482"/>
                        <a:gd name="connsiteX6" fmla="*/ 226219 w 1877792"/>
                        <a:gd name="connsiteY6" fmla="*/ 411957 h 421482"/>
                        <a:gd name="connsiteX7" fmla="*/ 259556 w 1877792"/>
                        <a:gd name="connsiteY7" fmla="*/ 421482 h 421482"/>
                        <a:gd name="connsiteX8" fmla="*/ 314325 w 1877792"/>
                        <a:gd name="connsiteY8" fmla="*/ 421482 h 421482"/>
                        <a:gd name="connsiteX9" fmla="*/ 397669 w 1877792"/>
                        <a:gd name="connsiteY9" fmla="*/ 421482 h 421482"/>
                        <a:gd name="connsiteX10" fmla="*/ 473869 w 1877792"/>
                        <a:gd name="connsiteY10" fmla="*/ 421482 h 421482"/>
                        <a:gd name="connsiteX11" fmla="*/ 592931 w 1877792"/>
                        <a:gd name="connsiteY11" fmla="*/ 395288 h 421482"/>
                        <a:gd name="connsiteX12" fmla="*/ 638175 w 1877792"/>
                        <a:gd name="connsiteY12" fmla="*/ 304801 h 421482"/>
                        <a:gd name="connsiteX13" fmla="*/ 673894 w 1877792"/>
                        <a:gd name="connsiteY13" fmla="*/ 278607 h 421482"/>
                        <a:gd name="connsiteX14" fmla="*/ 740569 w 1877792"/>
                        <a:gd name="connsiteY14" fmla="*/ 257176 h 421482"/>
                        <a:gd name="connsiteX15" fmla="*/ 790575 w 1877792"/>
                        <a:gd name="connsiteY15" fmla="*/ 233363 h 421482"/>
                        <a:gd name="connsiteX16" fmla="*/ 850106 w 1877792"/>
                        <a:gd name="connsiteY16" fmla="*/ 130969 h 421482"/>
                        <a:gd name="connsiteX17" fmla="*/ 938213 w 1877792"/>
                        <a:gd name="connsiteY17" fmla="*/ 66675 h 421482"/>
                        <a:gd name="connsiteX18" fmla="*/ 1069180 w 1877792"/>
                        <a:gd name="connsiteY18" fmla="*/ 26195 h 421482"/>
                        <a:gd name="connsiteX19" fmla="*/ 1140619 w 1877792"/>
                        <a:gd name="connsiteY19" fmla="*/ 7144 h 421482"/>
                        <a:gd name="connsiteX20" fmla="*/ 1200150 w 1877792"/>
                        <a:gd name="connsiteY20" fmla="*/ 0 h 421482"/>
                        <a:gd name="connsiteX21" fmla="*/ 1247775 w 1877792"/>
                        <a:gd name="connsiteY21" fmla="*/ 16669 h 421482"/>
                        <a:gd name="connsiteX22" fmla="*/ 1309687 w 1877792"/>
                        <a:gd name="connsiteY22" fmla="*/ 57151 h 421482"/>
                        <a:gd name="connsiteX23" fmla="*/ 1343025 w 1877792"/>
                        <a:gd name="connsiteY23" fmla="*/ 95251 h 421482"/>
                        <a:gd name="connsiteX24" fmla="*/ 1373981 w 1877792"/>
                        <a:gd name="connsiteY24" fmla="*/ 123826 h 421482"/>
                        <a:gd name="connsiteX25" fmla="*/ 1426369 w 1877792"/>
                        <a:gd name="connsiteY25" fmla="*/ 152401 h 421482"/>
                        <a:gd name="connsiteX26" fmla="*/ 1464469 w 1877792"/>
                        <a:gd name="connsiteY26" fmla="*/ 180976 h 421482"/>
                        <a:gd name="connsiteX27" fmla="*/ 1509713 w 1877792"/>
                        <a:gd name="connsiteY27" fmla="*/ 192882 h 421482"/>
                        <a:gd name="connsiteX28" fmla="*/ 1590675 w 1877792"/>
                        <a:gd name="connsiteY28" fmla="*/ 183357 h 421482"/>
                        <a:gd name="connsiteX29" fmla="*/ 1628775 w 1877792"/>
                        <a:gd name="connsiteY29" fmla="*/ 207169 h 421482"/>
                        <a:gd name="connsiteX30" fmla="*/ 1666875 w 1877792"/>
                        <a:gd name="connsiteY30" fmla="*/ 242888 h 421482"/>
                        <a:gd name="connsiteX31" fmla="*/ 1724025 w 1877792"/>
                        <a:gd name="connsiteY31" fmla="*/ 319088 h 421482"/>
                        <a:gd name="connsiteX32" fmla="*/ 1752599 w 1877792"/>
                        <a:gd name="connsiteY32" fmla="*/ 366713 h 421482"/>
                        <a:gd name="connsiteX33" fmla="*/ 1877792 w 1877792"/>
                        <a:gd name="connsiteY33" fmla="*/ 377714 h 421482"/>
                        <a:gd name="connsiteX0" fmla="*/ 0 w 1911620"/>
                        <a:gd name="connsiteY0" fmla="*/ 411957 h 421482"/>
                        <a:gd name="connsiteX1" fmla="*/ 57150 w 1911620"/>
                        <a:gd name="connsiteY1" fmla="*/ 409576 h 421482"/>
                        <a:gd name="connsiteX2" fmla="*/ 95250 w 1911620"/>
                        <a:gd name="connsiteY2" fmla="*/ 392907 h 421482"/>
                        <a:gd name="connsiteX3" fmla="*/ 126206 w 1911620"/>
                        <a:gd name="connsiteY3" fmla="*/ 383382 h 421482"/>
                        <a:gd name="connsiteX4" fmla="*/ 138112 w 1911620"/>
                        <a:gd name="connsiteY4" fmla="*/ 381001 h 421482"/>
                        <a:gd name="connsiteX5" fmla="*/ 164306 w 1911620"/>
                        <a:gd name="connsiteY5" fmla="*/ 383382 h 421482"/>
                        <a:gd name="connsiteX6" fmla="*/ 226219 w 1911620"/>
                        <a:gd name="connsiteY6" fmla="*/ 411957 h 421482"/>
                        <a:gd name="connsiteX7" fmla="*/ 259556 w 1911620"/>
                        <a:gd name="connsiteY7" fmla="*/ 421482 h 421482"/>
                        <a:gd name="connsiteX8" fmla="*/ 314325 w 1911620"/>
                        <a:gd name="connsiteY8" fmla="*/ 421482 h 421482"/>
                        <a:gd name="connsiteX9" fmla="*/ 397669 w 1911620"/>
                        <a:gd name="connsiteY9" fmla="*/ 421482 h 421482"/>
                        <a:gd name="connsiteX10" fmla="*/ 473869 w 1911620"/>
                        <a:gd name="connsiteY10" fmla="*/ 421482 h 421482"/>
                        <a:gd name="connsiteX11" fmla="*/ 592931 w 1911620"/>
                        <a:gd name="connsiteY11" fmla="*/ 395288 h 421482"/>
                        <a:gd name="connsiteX12" fmla="*/ 638175 w 1911620"/>
                        <a:gd name="connsiteY12" fmla="*/ 304801 h 421482"/>
                        <a:gd name="connsiteX13" fmla="*/ 673894 w 1911620"/>
                        <a:gd name="connsiteY13" fmla="*/ 278607 h 421482"/>
                        <a:gd name="connsiteX14" fmla="*/ 740569 w 1911620"/>
                        <a:gd name="connsiteY14" fmla="*/ 257176 h 421482"/>
                        <a:gd name="connsiteX15" fmla="*/ 790575 w 1911620"/>
                        <a:gd name="connsiteY15" fmla="*/ 233363 h 421482"/>
                        <a:gd name="connsiteX16" fmla="*/ 850106 w 1911620"/>
                        <a:gd name="connsiteY16" fmla="*/ 130969 h 421482"/>
                        <a:gd name="connsiteX17" fmla="*/ 938213 w 1911620"/>
                        <a:gd name="connsiteY17" fmla="*/ 66675 h 421482"/>
                        <a:gd name="connsiteX18" fmla="*/ 1069180 w 1911620"/>
                        <a:gd name="connsiteY18" fmla="*/ 26195 h 421482"/>
                        <a:gd name="connsiteX19" fmla="*/ 1140619 w 1911620"/>
                        <a:gd name="connsiteY19" fmla="*/ 7144 h 421482"/>
                        <a:gd name="connsiteX20" fmla="*/ 1200150 w 1911620"/>
                        <a:gd name="connsiteY20" fmla="*/ 0 h 421482"/>
                        <a:gd name="connsiteX21" fmla="*/ 1247775 w 1911620"/>
                        <a:gd name="connsiteY21" fmla="*/ 16669 h 421482"/>
                        <a:gd name="connsiteX22" fmla="*/ 1309687 w 1911620"/>
                        <a:gd name="connsiteY22" fmla="*/ 57151 h 421482"/>
                        <a:gd name="connsiteX23" fmla="*/ 1343025 w 1911620"/>
                        <a:gd name="connsiteY23" fmla="*/ 95251 h 421482"/>
                        <a:gd name="connsiteX24" fmla="*/ 1373981 w 1911620"/>
                        <a:gd name="connsiteY24" fmla="*/ 123826 h 421482"/>
                        <a:gd name="connsiteX25" fmla="*/ 1426369 w 1911620"/>
                        <a:gd name="connsiteY25" fmla="*/ 152401 h 421482"/>
                        <a:gd name="connsiteX26" fmla="*/ 1464469 w 1911620"/>
                        <a:gd name="connsiteY26" fmla="*/ 180976 h 421482"/>
                        <a:gd name="connsiteX27" fmla="*/ 1509713 w 1911620"/>
                        <a:gd name="connsiteY27" fmla="*/ 192882 h 421482"/>
                        <a:gd name="connsiteX28" fmla="*/ 1590675 w 1911620"/>
                        <a:gd name="connsiteY28" fmla="*/ 183357 h 421482"/>
                        <a:gd name="connsiteX29" fmla="*/ 1628775 w 1911620"/>
                        <a:gd name="connsiteY29" fmla="*/ 207169 h 421482"/>
                        <a:gd name="connsiteX30" fmla="*/ 1666875 w 1911620"/>
                        <a:gd name="connsiteY30" fmla="*/ 242888 h 421482"/>
                        <a:gd name="connsiteX31" fmla="*/ 1724025 w 1911620"/>
                        <a:gd name="connsiteY31" fmla="*/ 319088 h 421482"/>
                        <a:gd name="connsiteX32" fmla="*/ 1752599 w 1911620"/>
                        <a:gd name="connsiteY32" fmla="*/ 366713 h 421482"/>
                        <a:gd name="connsiteX33" fmla="*/ 1911620 w 1911620"/>
                        <a:gd name="connsiteY33" fmla="*/ 3723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1620"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cubicBezTo>
                            <a:pt x="1816308" y="374137"/>
                            <a:pt x="1888235" y="365470"/>
                            <a:pt x="1911620" y="372373"/>
                          </a:cubicBezTo>
                        </a:path>
                      </a:pathLst>
                    </a:custGeom>
                    <a:noFill/>
                    <a:ln w="25400">
                      <a:solidFill>
                        <a:srgbClr val="2F528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2644273C-6FB3-4AD1-B653-2A656509D50E}"/>
                        </a:ext>
                      </a:extLst>
                    </p:cNvPr>
                    <p:cNvSpPr/>
                    <p:nvPr/>
                  </p:nvSpPr>
                  <p:spPr>
                    <a:xfrm>
                      <a:off x="1733815" y="2502520"/>
                      <a:ext cx="3517273" cy="1108688"/>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285840 w 3505200"/>
                        <a:gd name="connsiteY19" fmla="*/ 539830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975623 w 3505200"/>
                        <a:gd name="connsiteY17" fmla="*/ 606734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836502 w 3505200"/>
                        <a:gd name="connsiteY16" fmla="*/ 665563 h 1108688"/>
                        <a:gd name="connsiteX17" fmla="*/ 975623 w 3505200"/>
                        <a:gd name="connsiteY17" fmla="*/ 606734 h 1108688"/>
                        <a:gd name="connsiteX18" fmla="*/ 1285840 w 3505200"/>
                        <a:gd name="connsiteY18" fmla="*/ 539830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285840 w 3505200"/>
                        <a:gd name="connsiteY17" fmla="*/ 539830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11328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11328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55635 w 3505200"/>
                        <a:gd name="connsiteY12" fmla="*/ 502802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55635 w 3505200"/>
                        <a:gd name="connsiteY12" fmla="*/ 502802 h 1108688"/>
                        <a:gd name="connsiteX13" fmla="*/ 471091 w 3505200"/>
                        <a:gd name="connsiteY13" fmla="*/ 476788 h 1108688"/>
                        <a:gd name="connsiteX14" fmla="*/ 626196 w 3505200"/>
                        <a:gd name="connsiteY14" fmla="*/ 513428 h 1108688"/>
                        <a:gd name="connsiteX15" fmla="*/ 715629 w 3505200"/>
                        <a:gd name="connsiteY15" fmla="*/ 685926 h 1108688"/>
                        <a:gd name="connsiteX16" fmla="*/ 836502 w 3505200"/>
                        <a:gd name="connsiteY16" fmla="*/ 665563 h 1108688"/>
                        <a:gd name="connsiteX17" fmla="*/ 975623 w 3505200"/>
                        <a:gd name="connsiteY17" fmla="*/ 606734 h 1108688"/>
                        <a:gd name="connsiteX18" fmla="*/ 1154399 w 3505200"/>
                        <a:gd name="connsiteY18" fmla="*/ 555925 h 1108688"/>
                        <a:gd name="connsiteX19" fmla="*/ 1457044 w 3505200"/>
                        <a:gd name="connsiteY19" fmla="*/ 518739 h 1108688"/>
                        <a:gd name="connsiteX20" fmla="*/ 1569365 w 3505200"/>
                        <a:gd name="connsiteY20" fmla="*/ 518739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70665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03569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28291 w 3505200"/>
                        <a:gd name="connsiteY4" fmla="*/ 78956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1098 w 3505200"/>
                        <a:gd name="connsiteY3" fmla="*/ 56148 h 1108688"/>
                        <a:gd name="connsiteX4" fmla="*/ 228291 w 3505200"/>
                        <a:gd name="connsiteY4" fmla="*/ 78956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395635 w 3505200"/>
                        <a:gd name="connsiteY8" fmla="*/ 288758 h 1108688"/>
                        <a:gd name="connsiteX9" fmla="*/ 331714 w 3505200"/>
                        <a:gd name="connsiteY9" fmla="*/ 333375 h 1108688"/>
                        <a:gd name="connsiteX10" fmla="*/ 315451 w 3505200"/>
                        <a:gd name="connsiteY10" fmla="*/ 427772 h 1108688"/>
                        <a:gd name="connsiteX11" fmla="*/ 355635 w 3505200"/>
                        <a:gd name="connsiteY11" fmla="*/ 502802 h 1108688"/>
                        <a:gd name="connsiteX12" fmla="*/ 471091 w 3505200"/>
                        <a:gd name="connsiteY12" fmla="*/ 476788 h 1108688"/>
                        <a:gd name="connsiteX13" fmla="*/ 626196 w 3505200"/>
                        <a:gd name="connsiteY13" fmla="*/ 513428 h 1108688"/>
                        <a:gd name="connsiteX14" fmla="*/ 715629 w 3505200"/>
                        <a:gd name="connsiteY14" fmla="*/ 685926 h 1108688"/>
                        <a:gd name="connsiteX15" fmla="*/ 836502 w 3505200"/>
                        <a:gd name="connsiteY15" fmla="*/ 665563 h 1108688"/>
                        <a:gd name="connsiteX16" fmla="*/ 975623 w 3505200"/>
                        <a:gd name="connsiteY16" fmla="*/ 606734 h 1108688"/>
                        <a:gd name="connsiteX17" fmla="*/ 1154399 w 3505200"/>
                        <a:gd name="connsiteY17" fmla="*/ 555925 h 1108688"/>
                        <a:gd name="connsiteX18" fmla="*/ 1457044 w 3505200"/>
                        <a:gd name="connsiteY18" fmla="*/ 518739 h 1108688"/>
                        <a:gd name="connsiteX19" fmla="*/ 1569365 w 3505200"/>
                        <a:gd name="connsiteY19" fmla="*/ 518739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70665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03569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56441 w 3505200"/>
                        <a:gd name="connsiteY45" fmla="*/ 958959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74845 w 3505200"/>
                        <a:gd name="connsiteY1" fmla="*/ 60060 h 1108688"/>
                        <a:gd name="connsiteX2" fmla="*/ 171098 w 3505200"/>
                        <a:gd name="connsiteY2" fmla="*/ 56148 h 1108688"/>
                        <a:gd name="connsiteX3" fmla="*/ 228291 w 3505200"/>
                        <a:gd name="connsiteY3" fmla="*/ 78956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395635 w 3505200"/>
                        <a:gd name="connsiteY7" fmla="*/ 288758 h 1108688"/>
                        <a:gd name="connsiteX8" fmla="*/ 331714 w 3505200"/>
                        <a:gd name="connsiteY8" fmla="*/ 333375 h 1108688"/>
                        <a:gd name="connsiteX9" fmla="*/ 315451 w 3505200"/>
                        <a:gd name="connsiteY9" fmla="*/ 427772 h 1108688"/>
                        <a:gd name="connsiteX10" fmla="*/ 355635 w 3505200"/>
                        <a:gd name="connsiteY10" fmla="*/ 502802 h 1108688"/>
                        <a:gd name="connsiteX11" fmla="*/ 471091 w 3505200"/>
                        <a:gd name="connsiteY11" fmla="*/ 476788 h 1108688"/>
                        <a:gd name="connsiteX12" fmla="*/ 626196 w 3505200"/>
                        <a:gd name="connsiteY12" fmla="*/ 513428 h 1108688"/>
                        <a:gd name="connsiteX13" fmla="*/ 715629 w 3505200"/>
                        <a:gd name="connsiteY13" fmla="*/ 685926 h 1108688"/>
                        <a:gd name="connsiteX14" fmla="*/ 836502 w 3505200"/>
                        <a:gd name="connsiteY14" fmla="*/ 665563 h 1108688"/>
                        <a:gd name="connsiteX15" fmla="*/ 975623 w 3505200"/>
                        <a:gd name="connsiteY15" fmla="*/ 606734 h 1108688"/>
                        <a:gd name="connsiteX16" fmla="*/ 1154399 w 3505200"/>
                        <a:gd name="connsiteY16" fmla="*/ 555925 h 1108688"/>
                        <a:gd name="connsiteX17" fmla="*/ 1457044 w 3505200"/>
                        <a:gd name="connsiteY17" fmla="*/ 518739 h 1108688"/>
                        <a:gd name="connsiteX18" fmla="*/ 1569365 w 3505200"/>
                        <a:gd name="connsiteY18" fmla="*/ 518739 h 1108688"/>
                        <a:gd name="connsiteX19" fmla="*/ 1644316 w 3505200"/>
                        <a:gd name="connsiteY19" fmla="*/ 505327 h 1108688"/>
                        <a:gd name="connsiteX20" fmla="*/ 1700463 w 3505200"/>
                        <a:gd name="connsiteY20" fmla="*/ 505327 h 1108688"/>
                        <a:gd name="connsiteX21" fmla="*/ 1788695 w 3505200"/>
                        <a:gd name="connsiteY21" fmla="*/ 473243 h 1108688"/>
                        <a:gd name="connsiteX22" fmla="*/ 2045368 w 3505200"/>
                        <a:gd name="connsiteY22" fmla="*/ 465222 h 1108688"/>
                        <a:gd name="connsiteX23" fmla="*/ 2159417 w 3505200"/>
                        <a:gd name="connsiteY23" fmla="*/ 415341 h 1108688"/>
                        <a:gd name="connsiteX24" fmla="*/ 2217320 w 3505200"/>
                        <a:gd name="connsiteY24" fmla="*/ 396918 h 1108688"/>
                        <a:gd name="connsiteX25" fmla="*/ 2258929 w 3505200"/>
                        <a:gd name="connsiteY25" fmla="*/ 395413 h 1108688"/>
                        <a:gd name="connsiteX26" fmla="*/ 2294021 w 3505200"/>
                        <a:gd name="connsiteY26" fmla="*/ 470665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03569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36429 w 3505200"/>
                        <a:gd name="connsiteY44" fmla="*/ 916360 h 1108688"/>
                        <a:gd name="connsiteX45" fmla="*/ 3256441 w 3505200"/>
                        <a:gd name="connsiteY45" fmla="*/ 958959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17272"/>
                        <a:gd name="connsiteY0" fmla="*/ 0 h 1108688"/>
                        <a:gd name="connsiteX1" fmla="*/ 74845 w 3517272"/>
                        <a:gd name="connsiteY1" fmla="*/ 60060 h 1108688"/>
                        <a:gd name="connsiteX2" fmla="*/ 171098 w 3517272"/>
                        <a:gd name="connsiteY2" fmla="*/ 56148 h 1108688"/>
                        <a:gd name="connsiteX3" fmla="*/ 228291 w 3517272"/>
                        <a:gd name="connsiteY3" fmla="*/ 78956 h 1108688"/>
                        <a:gd name="connsiteX4" fmla="*/ 344905 w 3517272"/>
                        <a:gd name="connsiteY4" fmla="*/ 104274 h 1108688"/>
                        <a:gd name="connsiteX5" fmla="*/ 385010 w 3517272"/>
                        <a:gd name="connsiteY5" fmla="*/ 128337 h 1108688"/>
                        <a:gd name="connsiteX6" fmla="*/ 403685 w 3517272"/>
                        <a:gd name="connsiteY6" fmla="*/ 173206 h 1108688"/>
                        <a:gd name="connsiteX7" fmla="*/ 395635 w 3517272"/>
                        <a:gd name="connsiteY7" fmla="*/ 288758 h 1108688"/>
                        <a:gd name="connsiteX8" fmla="*/ 331714 w 3517272"/>
                        <a:gd name="connsiteY8" fmla="*/ 333375 h 1108688"/>
                        <a:gd name="connsiteX9" fmla="*/ 315451 w 3517272"/>
                        <a:gd name="connsiteY9" fmla="*/ 427772 h 1108688"/>
                        <a:gd name="connsiteX10" fmla="*/ 355635 w 3517272"/>
                        <a:gd name="connsiteY10" fmla="*/ 502802 h 1108688"/>
                        <a:gd name="connsiteX11" fmla="*/ 471091 w 3517272"/>
                        <a:gd name="connsiteY11" fmla="*/ 476788 h 1108688"/>
                        <a:gd name="connsiteX12" fmla="*/ 626196 w 3517272"/>
                        <a:gd name="connsiteY12" fmla="*/ 513428 h 1108688"/>
                        <a:gd name="connsiteX13" fmla="*/ 715629 w 3517272"/>
                        <a:gd name="connsiteY13" fmla="*/ 685926 h 1108688"/>
                        <a:gd name="connsiteX14" fmla="*/ 836502 w 3517272"/>
                        <a:gd name="connsiteY14" fmla="*/ 665563 h 1108688"/>
                        <a:gd name="connsiteX15" fmla="*/ 975623 w 3517272"/>
                        <a:gd name="connsiteY15" fmla="*/ 606734 h 1108688"/>
                        <a:gd name="connsiteX16" fmla="*/ 1154399 w 3517272"/>
                        <a:gd name="connsiteY16" fmla="*/ 555925 h 1108688"/>
                        <a:gd name="connsiteX17" fmla="*/ 1457044 w 3517272"/>
                        <a:gd name="connsiteY17" fmla="*/ 518739 h 1108688"/>
                        <a:gd name="connsiteX18" fmla="*/ 1569365 w 3517272"/>
                        <a:gd name="connsiteY18" fmla="*/ 518739 h 1108688"/>
                        <a:gd name="connsiteX19" fmla="*/ 1644316 w 3517272"/>
                        <a:gd name="connsiteY19" fmla="*/ 505327 h 1108688"/>
                        <a:gd name="connsiteX20" fmla="*/ 1700463 w 3517272"/>
                        <a:gd name="connsiteY20" fmla="*/ 505327 h 1108688"/>
                        <a:gd name="connsiteX21" fmla="*/ 1788695 w 3517272"/>
                        <a:gd name="connsiteY21" fmla="*/ 473243 h 1108688"/>
                        <a:gd name="connsiteX22" fmla="*/ 2045368 w 3517272"/>
                        <a:gd name="connsiteY22" fmla="*/ 465222 h 1108688"/>
                        <a:gd name="connsiteX23" fmla="*/ 2159417 w 3517272"/>
                        <a:gd name="connsiteY23" fmla="*/ 415341 h 1108688"/>
                        <a:gd name="connsiteX24" fmla="*/ 2217320 w 3517272"/>
                        <a:gd name="connsiteY24" fmla="*/ 396918 h 1108688"/>
                        <a:gd name="connsiteX25" fmla="*/ 2258929 w 3517272"/>
                        <a:gd name="connsiteY25" fmla="*/ 395413 h 1108688"/>
                        <a:gd name="connsiteX26" fmla="*/ 2294021 w 3517272"/>
                        <a:gd name="connsiteY26" fmla="*/ 470665 h 1108688"/>
                        <a:gd name="connsiteX27" fmla="*/ 2366210 w 3517272"/>
                        <a:gd name="connsiteY27" fmla="*/ 545432 h 1108688"/>
                        <a:gd name="connsiteX28" fmla="*/ 2401554 w 3517272"/>
                        <a:gd name="connsiteY28" fmla="*/ 577516 h 1108688"/>
                        <a:gd name="connsiteX29" fmla="*/ 2454442 w 3517272"/>
                        <a:gd name="connsiteY29" fmla="*/ 625643 h 1108688"/>
                        <a:gd name="connsiteX30" fmla="*/ 2486526 w 3517272"/>
                        <a:gd name="connsiteY30" fmla="*/ 625643 h 1108688"/>
                        <a:gd name="connsiteX31" fmla="*/ 2550695 w 3517272"/>
                        <a:gd name="connsiteY31" fmla="*/ 617622 h 1108688"/>
                        <a:gd name="connsiteX32" fmla="*/ 2610101 w 3517272"/>
                        <a:gd name="connsiteY32" fmla="*/ 616743 h 1108688"/>
                        <a:gd name="connsiteX33" fmla="*/ 2662989 w 3517272"/>
                        <a:gd name="connsiteY33" fmla="*/ 649706 h 1108688"/>
                        <a:gd name="connsiteX34" fmla="*/ 2698333 w 3517272"/>
                        <a:gd name="connsiteY34" fmla="*/ 682667 h 1108688"/>
                        <a:gd name="connsiteX35" fmla="*/ 2739314 w 3517272"/>
                        <a:gd name="connsiteY35" fmla="*/ 690688 h 1108688"/>
                        <a:gd name="connsiteX36" fmla="*/ 2785060 w 3517272"/>
                        <a:gd name="connsiteY36" fmla="*/ 683545 h 1108688"/>
                        <a:gd name="connsiteX37" fmla="*/ 2823410 w 3517272"/>
                        <a:gd name="connsiteY37" fmla="*/ 681790 h 1108688"/>
                        <a:gd name="connsiteX38" fmla="*/ 2895600 w 3517272"/>
                        <a:gd name="connsiteY38" fmla="*/ 721895 h 1108688"/>
                        <a:gd name="connsiteX39" fmla="*/ 2903569 w 3517272"/>
                        <a:gd name="connsiteY39" fmla="*/ 770022 h 1108688"/>
                        <a:gd name="connsiteX40" fmla="*/ 2962149 w 3517272"/>
                        <a:gd name="connsiteY40" fmla="*/ 821406 h 1108688"/>
                        <a:gd name="connsiteX41" fmla="*/ 3031958 w 3517272"/>
                        <a:gd name="connsiteY41" fmla="*/ 786064 h 1108688"/>
                        <a:gd name="connsiteX42" fmla="*/ 3116303 w 3517272"/>
                        <a:gd name="connsiteY42" fmla="*/ 782179 h 1108688"/>
                        <a:gd name="connsiteX43" fmla="*/ 3186112 w 3517272"/>
                        <a:gd name="connsiteY43" fmla="*/ 826169 h 1108688"/>
                        <a:gd name="connsiteX44" fmla="*/ 3236429 w 3517272"/>
                        <a:gd name="connsiteY44" fmla="*/ 916360 h 1108688"/>
                        <a:gd name="connsiteX45" fmla="*/ 3256441 w 3517272"/>
                        <a:gd name="connsiteY45" fmla="*/ 958959 h 1108688"/>
                        <a:gd name="connsiteX46" fmla="*/ 3320716 w 3517272"/>
                        <a:gd name="connsiteY46" fmla="*/ 1010653 h 1108688"/>
                        <a:gd name="connsiteX47" fmla="*/ 3376863 w 3517272"/>
                        <a:gd name="connsiteY47" fmla="*/ 1082843 h 1108688"/>
                        <a:gd name="connsiteX48" fmla="*/ 3424989 w 3517272"/>
                        <a:gd name="connsiteY48" fmla="*/ 1106906 h 1108688"/>
                        <a:gd name="connsiteX49" fmla="*/ 3457073 w 3517272"/>
                        <a:gd name="connsiteY49" fmla="*/ 1106906 h 1108688"/>
                        <a:gd name="connsiteX50" fmla="*/ 3517272 w 3517272"/>
                        <a:gd name="connsiteY50" fmla="*/ 1098859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17272" h="1108688">
                          <a:moveTo>
                            <a:pt x="0" y="0"/>
                          </a:moveTo>
                          <a:cubicBezTo>
                            <a:pt x="57590" y="50246"/>
                            <a:pt x="49011" y="39972"/>
                            <a:pt x="74845" y="60060"/>
                          </a:cubicBezTo>
                          <a:cubicBezTo>
                            <a:pt x="100679" y="80148"/>
                            <a:pt x="145524" y="52999"/>
                            <a:pt x="171098" y="56148"/>
                          </a:cubicBezTo>
                          <a:cubicBezTo>
                            <a:pt x="196672" y="59297"/>
                            <a:pt x="199323" y="70935"/>
                            <a:pt x="228291" y="78956"/>
                          </a:cubicBezTo>
                          <a:cubicBezTo>
                            <a:pt x="257259" y="86977"/>
                            <a:pt x="318785" y="96044"/>
                            <a:pt x="344905" y="104274"/>
                          </a:cubicBezTo>
                          <a:cubicBezTo>
                            <a:pt x="371025" y="112504"/>
                            <a:pt x="375213" y="116848"/>
                            <a:pt x="385010" y="128337"/>
                          </a:cubicBezTo>
                          <a:cubicBezTo>
                            <a:pt x="394807" y="139826"/>
                            <a:pt x="401914" y="146469"/>
                            <a:pt x="403685" y="173206"/>
                          </a:cubicBezTo>
                          <a:cubicBezTo>
                            <a:pt x="405456" y="199943"/>
                            <a:pt x="407630" y="262063"/>
                            <a:pt x="395635" y="288758"/>
                          </a:cubicBezTo>
                          <a:cubicBezTo>
                            <a:pt x="383640" y="315453"/>
                            <a:pt x="345078" y="310206"/>
                            <a:pt x="331714" y="333375"/>
                          </a:cubicBezTo>
                          <a:cubicBezTo>
                            <a:pt x="318350" y="356544"/>
                            <a:pt x="311464" y="399534"/>
                            <a:pt x="315451" y="427772"/>
                          </a:cubicBezTo>
                          <a:cubicBezTo>
                            <a:pt x="319438" y="456010"/>
                            <a:pt x="331930" y="495527"/>
                            <a:pt x="355635" y="502802"/>
                          </a:cubicBezTo>
                          <a:cubicBezTo>
                            <a:pt x="415561" y="479242"/>
                            <a:pt x="362512" y="488877"/>
                            <a:pt x="471091" y="476788"/>
                          </a:cubicBezTo>
                          <a:cubicBezTo>
                            <a:pt x="550163" y="480794"/>
                            <a:pt x="585440" y="478572"/>
                            <a:pt x="626196" y="513428"/>
                          </a:cubicBezTo>
                          <a:cubicBezTo>
                            <a:pt x="666952" y="548284"/>
                            <a:pt x="680578" y="660570"/>
                            <a:pt x="715629" y="685926"/>
                          </a:cubicBezTo>
                          <a:cubicBezTo>
                            <a:pt x="750680" y="711282"/>
                            <a:pt x="793170" y="678762"/>
                            <a:pt x="836502" y="665563"/>
                          </a:cubicBezTo>
                          <a:cubicBezTo>
                            <a:pt x="879834" y="652364"/>
                            <a:pt x="922640" y="625007"/>
                            <a:pt x="975623" y="606734"/>
                          </a:cubicBezTo>
                          <a:cubicBezTo>
                            <a:pt x="1028606" y="588461"/>
                            <a:pt x="1074162" y="570591"/>
                            <a:pt x="1154399" y="555925"/>
                          </a:cubicBezTo>
                          <a:cubicBezTo>
                            <a:pt x="1234636" y="541259"/>
                            <a:pt x="1387883" y="524937"/>
                            <a:pt x="1457044" y="518739"/>
                          </a:cubicBezTo>
                          <a:cubicBezTo>
                            <a:pt x="1526205" y="512541"/>
                            <a:pt x="1569365" y="518739"/>
                            <a:pt x="1569365" y="518739"/>
                          </a:cubicBezTo>
                          <a:lnTo>
                            <a:pt x="1644316" y="505327"/>
                          </a:lnTo>
                          <a:cubicBezTo>
                            <a:pt x="1661695" y="505327"/>
                            <a:pt x="1676400" y="510674"/>
                            <a:pt x="1700463" y="505327"/>
                          </a:cubicBezTo>
                          <a:cubicBezTo>
                            <a:pt x="1724526" y="499980"/>
                            <a:pt x="1731211" y="479927"/>
                            <a:pt x="1788695" y="473243"/>
                          </a:cubicBezTo>
                          <a:cubicBezTo>
                            <a:pt x="1846179" y="466559"/>
                            <a:pt x="1983581" y="474872"/>
                            <a:pt x="2045368" y="465222"/>
                          </a:cubicBezTo>
                          <a:cubicBezTo>
                            <a:pt x="2107155" y="455572"/>
                            <a:pt x="2130758" y="426725"/>
                            <a:pt x="2159417" y="415341"/>
                          </a:cubicBezTo>
                          <a:cubicBezTo>
                            <a:pt x="2188076" y="403957"/>
                            <a:pt x="2200735" y="400239"/>
                            <a:pt x="2217320" y="396918"/>
                          </a:cubicBezTo>
                          <a:cubicBezTo>
                            <a:pt x="2233905" y="393597"/>
                            <a:pt x="2246146" y="383122"/>
                            <a:pt x="2258929" y="395413"/>
                          </a:cubicBezTo>
                          <a:cubicBezTo>
                            <a:pt x="2271712" y="407704"/>
                            <a:pt x="2276141" y="445662"/>
                            <a:pt x="2294021" y="470665"/>
                          </a:cubicBezTo>
                          <a:cubicBezTo>
                            <a:pt x="2311901" y="495668"/>
                            <a:pt x="2348288" y="527624"/>
                            <a:pt x="2366210" y="545432"/>
                          </a:cubicBezTo>
                          <a:cubicBezTo>
                            <a:pt x="2384132" y="563240"/>
                            <a:pt x="2386849" y="564148"/>
                            <a:pt x="2401554" y="577516"/>
                          </a:cubicBezTo>
                          <a:cubicBezTo>
                            <a:pt x="2416259" y="590884"/>
                            <a:pt x="2440280" y="617622"/>
                            <a:pt x="2454442" y="625643"/>
                          </a:cubicBezTo>
                          <a:cubicBezTo>
                            <a:pt x="2468604" y="633664"/>
                            <a:pt x="2470484" y="626980"/>
                            <a:pt x="2486526" y="625643"/>
                          </a:cubicBezTo>
                          <a:cubicBezTo>
                            <a:pt x="2502568" y="624306"/>
                            <a:pt x="2530099" y="619105"/>
                            <a:pt x="2550695" y="617622"/>
                          </a:cubicBezTo>
                          <a:cubicBezTo>
                            <a:pt x="2571291" y="616139"/>
                            <a:pt x="2591385" y="611396"/>
                            <a:pt x="2610101" y="616743"/>
                          </a:cubicBezTo>
                          <a:cubicBezTo>
                            <a:pt x="2628817" y="622090"/>
                            <a:pt x="2648284" y="638719"/>
                            <a:pt x="2662989" y="649706"/>
                          </a:cubicBezTo>
                          <a:cubicBezTo>
                            <a:pt x="2677694" y="660693"/>
                            <a:pt x="2685612" y="675837"/>
                            <a:pt x="2698333" y="682667"/>
                          </a:cubicBezTo>
                          <a:cubicBezTo>
                            <a:pt x="2711054" y="689497"/>
                            <a:pt x="2724860" y="690542"/>
                            <a:pt x="2739314" y="690688"/>
                          </a:cubicBezTo>
                          <a:cubicBezTo>
                            <a:pt x="2753768" y="690834"/>
                            <a:pt x="2771044" y="685028"/>
                            <a:pt x="2785060" y="683545"/>
                          </a:cubicBezTo>
                          <a:cubicBezTo>
                            <a:pt x="2799076" y="682062"/>
                            <a:pt x="2804987" y="675398"/>
                            <a:pt x="2823410" y="681790"/>
                          </a:cubicBezTo>
                          <a:cubicBezTo>
                            <a:pt x="2841833" y="688182"/>
                            <a:pt x="2882240" y="707190"/>
                            <a:pt x="2895600" y="721895"/>
                          </a:cubicBezTo>
                          <a:cubicBezTo>
                            <a:pt x="2908960" y="736600"/>
                            <a:pt x="2892478" y="753437"/>
                            <a:pt x="2903569" y="770022"/>
                          </a:cubicBezTo>
                          <a:cubicBezTo>
                            <a:pt x="2914661" y="786607"/>
                            <a:pt x="2940751" y="818732"/>
                            <a:pt x="2962149" y="821406"/>
                          </a:cubicBezTo>
                          <a:cubicBezTo>
                            <a:pt x="2983547" y="824080"/>
                            <a:pt x="3006266" y="792602"/>
                            <a:pt x="3031958" y="786064"/>
                          </a:cubicBezTo>
                          <a:cubicBezTo>
                            <a:pt x="3057650" y="779526"/>
                            <a:pt x="3090611" y="775495"/>
                            <a:pt x="3116303" y="782179"/>
                          </a:cubicBezTo>
                          <a:cubicBezTo>
                            <a:pt x="3141995" y="788863"/>
                            <a:pt x="3166091" y="803806"/>
                            <a:pt x="3186112" y="826169"/>
                          </a:cubicBezTo>
                          <a:cubicBezTo>
                            <a:pt x="3206133" y="848532"/>
                            <a:pt x="3224708" y="894228"/>
                            <a:pt x="3236429" y="916360"/>
                          </a:cubicBezTo>
                          <a:cubicBezTo>
                            <a:pt x="3248150" y="938492"/>
                            <a:pt x="3242393" y="943244"/>
                            <a:pt x="3256441" y="958959"/>
                          </a:cubicBezTo>
                          <a:cubicBezTo>
                            <a:pt x="3270489" y="974675"/>
                            <a:pt x="3300646" y="990006"/>
                            <a:pt x="3320716" y="1010653"/>
                          </a:cubicBezTo>
                          <a:cubicBezTo>
                            <a:pt x="3340786" y="1031300"/>
                            <a:pt x="3359484" y="1066801"/>
                            <a:pt x="3376863" y="1082843"/>
                          </a:cubicBezTo>
                          <a:cubicBezTo>
                            <a:pt x="3394242" y="1098885"/>
                            <a:pt x="3424989" y="1106906"/>
                            <a:pt x="3424989" y="1106906"/>
                          </a:cubicBezTo>
                          <a:cubicBezTo>
                            <a:pt x="3438357" y="1110916"/>
                            <a:pt x="3457073" y="1106906"/>
                            <a:pt x="3457073" y="1106906"/>
                          </a:cubicBezTo>
                          <a:lnTo>
                            <a:pt x="3517272" y="1098859"/>
                          </a:lnTo>
                        </a:path>
                      </a:pathLst>
                    </a:custGeom>
                    <a:noFill/>
                    <a:ln w="25400">
                      <a:solidFill>
                        <a:srgbClr val="2F528F"/>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TextBox 89">
                    <a:extLst>
                      <a:ext uri="{FF2B5EF4-FFF2-40B4-BE49-F238E27FC236}">
                        <a16:creationId xmlns:a16="http://schemas.microsoft.com/office/drawing/2014/main" id="{50CADFCC-717A-401E-8A98-27467A56DED1}"/>
                      </a:ext>
                    </a:extLst>
                  </p:cNvPr>
                  <p:cNvSpPr txBox="1"/>
                  <p:nvPr/>
                </p:nvSpPr>
                <p:spPr>
                  <a:xfrm>
                    <a:off x="2579391" y="3293154"/>
                    <a:ext cx="937665"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a:t>
                    </a:r>
                  </a:p>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Platteville</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92" name="TextBox 91">
                    <a:extLst>
                      <a:ext uri="{FF2B5EF4-FFF2-40B4-BE49-F238E27FC236}">
                        <a16:creationId xmlns:a16="http://schemas.microsoft.com/office/drawing/2014/main" id="{642705B3-1F13-4A49-AA91-DC61BE2326AE}"/>
                      </a:ext>
                    </a:extLst>
                  </p:cNvPr>
                  <p:cNvSpPr txBox="1"/>
                  <p:nvPr/>
                </p:nvSpPr>
                <p:spPr>
                  <a:xfrm>
                    <a:off x="4506057" y="4012176"/>
                    <a:ext cx="1090331"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BS14</a:t>
                    </a:r>
                  </a:p>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Quaternary</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96" name="Oval 95">
                    <a:extLst>
                      <a:ext uri="{FF2B5EF4-FFF2-40B4-BE49-F238E27FC236}">
                        <a16:creationId xmlns:a16="http://schemas.microsoft.com/office/drawing/2014/main" id="{776862D3-2AC6-45A7-90DC-78040C529D45}"/>
                      </a:ext>
                    </a:extLst>
                  </p:cNvPr>
                  <p:cNvSpPr/>
                  <p:nvPr/>
                </p:nvSpPr>
                <p:spPr>
                  <a:xfrm>
                    <a:off x="5539590" y="4492501"/>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B4723C32-EC19-4439-9D5D-C9D998AF2207}"/>
                      </a:ext>
                    </a:extLst>
                  </p:cNvPr>
                  <p:cNvSpPr txBox="1"/>
                  <p:nvPr/>
                </p:nvSpPr>
                <p:spPr>
                  <a:xfrm>
                    <a:off x="6511662" y="4120967"/>
                    <a:ext cx="1087669"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a:t>
                    </a:r>
                  </a:p>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Quaternary</a:t>
                    </a:r>
                    <a:endParaRPr lang="en-US" sz="2000"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98" name="Oval 97">
                    <a:extLst>
                      <a:ext uri="{FF2B5EF4-FFF2-40B4-BE49-F238E27FC236}">
                        <a16:creationId xmlns:a16="http://schemas.microsoft.com/office/drawing/2014/main" id="{19C54F94-DD86-4C89-9290-D72F17C0D3E7}"/>
                      </a:ext>
                    </a:extLst>
                  </p:cNvPr>
                  <p:cNvSpPr/>
                  <p:nvPr/>
                </p:nvSpPr>
                <p:spPr>
                  <a:xfrm>
                    <a:off x="8060156" y="4595601"/>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4999021-E34F-4083-9552-0546EEC7BF78}"/>
                      </a:ext>
                    </a:extLst>
                  </p:cNvPr>
                  <p:cNvSpPr/>
                  <p:nvPr/>
                </p:nvSpPr>
                <p:spPr>
                  <a:xfrm>
                    <a:off x="7886701" y="2273241"/>
                    <a:ext cx="757238" cy="2208269"/>
                  </a:xfrm>
                  <a:custGeom>
                    <a:avLst/>
                    <a:gdLst>
                      <a:gd name="connsiteX0" fmla="*/ 0 w 781050"/>
                      <a:gd name="connsiteY0" fmla="*/ 0 h 2671762"/>
                      <a:gd name="connsiteX1" fmla="*/ 23812 w 781050"/>
                      <a:gd name="connsiteY1" fmla="*/ 1109662 h 2671762"/>
                      <a:gd name="connsiteX2" fmla="*/ 481012 w 781050"/>
                      <a:gd name="connsiteY2" fmla="*/ 1119187 h 2671762"/>
                      <a:gd name="connsiteX3" fmla="*/ 585787 w 781050"/>
                      <a:gd name="connsiteY3" fmla="*/ 1443037 h 2671762"/>
                      <a:gd name="connsiteX4" fmla="*/ 595312 w 781050"/>
                      <a:gd name="connsiteY4" fmla="*/ 1514475 h 2671762"/>
                      <a:gd name="connsiteX5" fmla="*/ 514350 w 781050"/>
                      <a:gd name="connsiteY5" fmla="*/ 1619250 h 2671762"/>
                      <a:gd name="connsiteX6" fmla="*/ 733425 w 781050"/>
                      <a:gd name="connsiteY6" fmla="*/ 1657350 h 2671762"/>
                      <a:gd name="connsiteX7" fmla="*/ 781050 w 781050"/>
                      <a:gd name="connsiteY7" fmla="*/ 1709737 h 2671762"/>
                      <a:gd name="connsiteX8" fmla="*/ 781050 w 781050"/>
                      <a:gd name="connsiteY8" fmla="*/ 1895475 h 2671762"/>
                      <a:gd name="connsiteX9" fmla="*/ 719137 w 781050"/>
                      <a:gd name="connsiteY9" fmla="*/ 2047875 h 2671762"/>
                      <a:gd name="connsiteX10" fmla="*/ 561975 w 781050"/>
                      <a:gd name="connsiteY10" fmla="*/ 2066925 h 2671762"/>
                      <a:gd name="connsiteX11" fmla="*/ 476250 w 781050"/>
                      <a:gd name="connsiteY11" fmla="*/ 2066925 h 2671762"/>
                      <a:gd name="connsiteX12" fmla="*/ 442912 w 781050"/>
                      <a:gd name="connsiteY12" fmla="*/ 2090737 h 2671762"/>
                      <a:gd name="connsiteX13" fmla="*/ 457200 w 781050"/>
                      <a:gd name="connsiteY13" fmla="*/ 2171700 h 2671762"/>
                      <a:gd name="connsiteX14" fmla="*/ 509587 w 781050"/>
                      <a:gd name="connsiteY14" fmla="*/ 2328862 h 2671762"/>
                      <a:gd name="connsiteX15" fmla="*/ 576262 w 781050"/>
                      <a:gd name="connsiteY15" fmla="*/ 2438400 h 2671762"/>
                      <a:gd name="connsiteX16" fmla="*/ 376237 w 781050"/>
                      <a:gd name="connsiteY16" fmla="*/ 2519362 h 2671762"/>
                      <a:gd name="connsiteX17" fmla="*/ 238125 w 781050"/>
                      <a:gd name="connsiteY17" fmla="*/ 2595562 h 2671762"/>
                      <a:gd name="connsiteX18" fmla="*/ 238125 w 781050"/>
                      <a:gd name="connsiteY18" fmla="*/ 2671762 h 2671762"/>
                      <a:gd name="connsiteX0" fmla="*/ 0 w 788194"/>
                      <a:gd name="connsiteY0" fmla="*/ 0 h 2686049"/>
                      <a:gd name="connsiteX1" fmla="*/ 30956 w 788194"/>
                      <a:gd name="connsiteY1" fmla="*/ 1123949 h 2686049"/>
                      <a:gd name="connsiteX2" fmla="*/ 488156 w 788194"/>
                      <a:gd name="connsiteY2" fmla="*/ 1133474 h 2686049"/>
                      <a:gd name="connsiteX3" fmla="*/ 592931 w 788194"/>
                      <a:gd name="connsiteY3" fmla="*/ 1457324 h 2686049"/>
                      <a:gd name="connsiteX4" fmla="*/ 602456 w 788194"/>
                      <a:gd name="connsiteY4" fmla="*/ 1528762 h 2686049"/>
                      <a:gd name="connsiteX5" fmla="*/ 521494 w 788194"/>
                      <a:gd name="connsiteY5" fmla="*/ 1633537 h 2686049"/>
                      <a:gd name="connsiteX6" fmla="*/ 740569 w 788194"/>
                      <a:gd name="connsiteY6" fmla="*/ 1671637 h 2686049"/>
                      <a:gd name="connsiteX7" fmla="*/ 788194 w 788194"/>
                      <a:gd name="connsiteY7" fmla="*/ 1724024 h 2686049"/>
                      <a:gd name="connsiteX8" fmla="*/ 788194 w 788194"/>
                      <a:gd name="connsiteY8" fmla="*/ 1909762 h 2686049"/>
                      <a:gd name="connsiteX9" fmla="*/ 726281 w 788194"/>
                      <a:gd name="connsiteY9" fmla="*/ 2062162 h 2686049"/>
                      <a:gd name="connsiteX10" fmla="*/ 569119 w 788194"/>
                      <a:gd name="connsiteY10" fmla="*/ 2081212 h 2686049"/>
                      <a:gd name="connsiteX11" fmla="*/ 483394 w 788194"/>
                      <a:gd name="connsiteY11" fmla="*/ 2081212 h 2686049"/>
                      <a:gd name="connsiteX12" fmla="*/ 450056 w 788194"/>
                      <a:gd name="connsiteY12" fmla="*/ 2105024 h 2686049"/>
                      <a:gd name="connsiteX13" fmla="*/ 464344 w 788194"/>
                      <a:gd name="connsiteY13" fmla="*/ 2185987 h 2686049"/>
                      <a:gd name="connsiteX14" fmla="*/ 516731 w 788194"/>
                      <a:gd name="connsiteY14" fmla="*/ 2343149 h 2686049"/>
                      <a:gd name="connsiteX15" fmla="*/ 583406 w 788194"/>
                      <a:gd name="connsiteY15" fmla="*/ 2452687 h 2686049"/>
                      <a:gd name="connsiteX16" fmla="*/ 383381 w 788194"/>
                      <a:gd name="connsiteY16" fmla="*/ 2533649 h 2686049"/>
                      <a:gd name="connsiteX17" fmla="*/ 245269 w 788194"/>
                      <a:gd name="connsiteY17" fmla="*/ 2609849 h 2686049"/>
                      <a:gd name="connsiteX18" fmla="*/ 245269 w 788194"/>
                      <a:gd name="connsiteY18" fmla="*/ 2686049 h 2686049"/>
                      <a:gd name="connsiteX0" fmla="*/ 0 w 773907"/>
                      <a:gd name="connsiteY0" fmla="*/ 0 h 2674143"/>
                      <a:gd name="connsiteX1" fmla="*/ 16669 w 773907"/>
                      <a:gd name="connsiteY1" fmla="*/ 1112043 h 2674143"/>
                      <a:gd name="connsiteX2" fmla="*/ 473869 w 773907"/>
                      <a:gd name="connsiteY2" fmla="*/ 1121568 h 2674143"/>
                      <a:gd name="connsiteX3" fmla="*/ 578644 w 773907"/>
                      <a:gd name="connsiteY3" fmla="*/ 1445418 h 2674143"/>
                      <a:gd name="connsiteX4" fmla="*/ 588169 w 773907"/>
                      <a:gd name="connsiteY4" fmla="*/ 1516856 h 2674143"/>
                      <a:gd name="connsiteX5" fmla="*/ 507207 w 773907"/>
                      <a:gd name="connsiteY5" fmla="*/ 1621631 h 2674143"/>
                      <a:gd name="connsiteX6" fmla="*/ 726282 w 773907"/>
                      <a:gd name="connsiteY6" fmla="*/ 1659731 h 2674143"/>
                      <a:gd name="connsiteX7" fmla="*/ 773907 w 773907"/>
                      <a:gd name="connsiteY7" fmla="*/ 1712118 h 2674143"/>
                      <a:gd name="connsiteX8" fmla="*/ 773907 w 773907"/>
                      <a:gd name="connsiteY8" fmla="*/ 1897856 h 2674143"/>
                      <a:gd name="connsiteX9" fmla="*/ 711994 w 773907"/>
                      <a:gd name="connsiteY9" fmla="*/ 2050256 h 2674143"/>
                      <a:gd name="connsiteX10" fmla="*/ 554832 w 773907"/>
                      <a:gd name="connsiteY10" fmla="*/ 2069306 h 2674143"/>
                      <a:gd name="connsiteX11" fmla="*/ 469107 w 773907"/>
                      <a:gd name="connsiteY11" fmla="*/ 2069306 h 2674143"/>
                      <a:gd name="connsiteX12" fmla="*/ 435769 w 773907"/>
                      <a:gd name="connsiteY12" fmla="*/ 2093118 h 2674143"/>
                      <a:gd name="connsiteX13" fmla="*/ 450057 w 773907"/>
                      <a:gd name="connsiteY13" fmla="*/ 2174081 h 2674143"/>
                      <a:gd name="connsiteX14" fmla="*/ 502444 w 773907"/>
                      <a:gd name="connsiteY14" fmla="*/ 2331243 h 2674143"/>
                      <a:gd name="connsiteX15" fmla="*/ 569119 w 773907"/>
                      <a:gd name="connsiteY15" fmla="*/ 2440781 h 2674143"/>
                      <a:gd name="connsiteX16" fmla="*/ 369094 w 773907"/>
                      <a:gd name="connsiteY16" fmla="*/ 2521743 h 2674143"/>
                      <a:gd name="connsiteX17" fmla="*/ 230982 w 773907"/>
                      <a:gd name="connsiteY17" fmla="*/ 2597943 h 2674143"/>
                      <a:gd name="connsiteX18" fmla="*/ 230982 w 773907"/>
                      <a:gd name="connsiteY18" fmla="*/ 2674143 h 2674143"/>
                      <a:gd name="connsiteX0" fmla="*/ 0 w 773907"/>
                      <a:gd name="connsiteY0" fmla="*/ 0 h 2607468"/>
                      <a:gd name="connsiteX1" fmla="*/ 16669 w 773907"/>
                      <a:gd name="connsiteY1" fmla="*/ 1112043 h 2607468"/>
                      <a:gd name="connsiteX2" fmla="*/ 473869 w 773907"/>
                      <a:gd name="connsiteY2" fmla="*/ 1121568 h 2607468"/>
                      <a:gd name="connsiteX3" fmla="*/ 578644 w 773907"/>
                      <a:gd name="connsiteY3" fmla="*/ 1445418 h 2607468"/>
                      <a:gd name="connsiteX4" fmla="*/ 588169 w 773907"/>
                      <a:gd name="connsiteY4" fmla="*/ 1516856 h 2607468"/>
                      <a:gd name="connsiteX5" fmla="*/ 507207 w 773907"/>
                      <a:gd name="connsiteY5" fmla="*/ 1621631 h 2607468"/>
                      <a:gd name="connsiteX6" fmla="*/ 726282 w 773907"/>
                      <a:gd name="connsiteY6" fmla="*/ 1659731 h 2607468"/>
                      <a:gd name="connsiteX7" fmla="*/ 773907 w 773907"/>
                      <a:gd name="connsiteY7" fmla="*/ 1712118 h 2607468"/>
                      <a:gd name="connsiteX8" fmla="*/ 773907 w 773907"/>
                      <a:gd name="connsiteY8" fmla="*/ 1897856 h 2607468"/>
                      <a:gd name="connsiteX9" fmla="*/ 711994 w 773907"/>
                      <a:gd name="connsiteY9" fmla="*/ 2050256 h 2607468"/>
                      <a:gd name="connsiteX10" fmla="*/ 554832 w 773907"/>
                      <a:gd name="connsiteY10" fmla="*/ 2069306 h 2607468"/>
                      <a:gd name="connsiteX11" fmla="*/ 469107 w 773907"/>
                      <a:gd name="connsiteY11" fmla="*/ 2069306 h 2607468"/>
                      <a:gd name="connsiteX12" fmla="*/ 435769 w 773907"/>
                      <a:gd name="connsiteY12" fmla="*/ 2093118 h 2607468"/>
                      <a:gd name="connsiteX13" fmla="*/ 450057 w 773907"/>
                      <a:gd name="connsiteY13" fmla="*/ 2174081 h 2607468"/>
                      <a:gd name="connsiteX14" fmla="*/ 502444 w 773907"/>
                      <a:gd name="connsiteY14" fmla="*/ 2331243 h 2607468"/>
                      <a:gd name="connsiteX15" fmla="*/ 569119 w 773907"/>
                      <a:gd name="connsiteY15" fmla="*/ 2440781 h 2607468"/>
                      <a:gd name="connsiteX16" fmla="*/ 369094 w 773907"/>
                      <a:gd name="connsiteY16" fmla="*/ 2521743 h 2607468"/>
                      <a:gd name="connsiteX17" fmla="*/ 230982 w 773907"/>
                      <a:gd name="connsiteY17" fmla="*/ 2597943 h 2607468"/>
                      <a:gd name="connsiteX18" fmla="*/ 230982 w 773907"/>
                      <a:gd name="connsiteY18" fmla="*/ 2607468 h 2607468"/>
                      <a:gd name="connsiteX0" fmla="*/ 0 w 773907"/>
                      <a:gd name="connsiteY0" fmla="*/ 0 h 2597943"/>
                      <a:gd name="connsiteX1" fmla="*/ 16669 w 773907"/>
                      <a:gd name="connsiteY1" fmla="*/ 1112043 h 2597943"/>
                      <a:gd name="connsiteX2" fmla="*/ 473869 w 773907"/>
                      <a:gd name="connsiteY2" fmla="*/ 1121568 h 2597943"/>
                      <a:gd name="connsiteX3" fmla="*/ 578644 w 773907"/>
                      <a:gd name="connsiteY3" fmla="*/ 1445418 h 2597943"/>
                      <a:gd name="connsiteX4" fmla="*/ 588169 w 773907"/>
                      <a:gd name="connsiteY4" fmla="*/ 1516856 h 2597943"/>
                      <a:gd name="connsiteX5" fmla="*/ 507207 w 773907"/>
                      <a:gd name="connsiteY5" fmla="*/ 1621631 h 2597943"/>
                      <a:gd name="connsiteX6" fmla="*/ 726282 w 773907"/>
                      <a:gd name="connsiteY6" fmla="*/ 1659731 h 2597943"/>
                      <a:gd name="connsiteX7" fmla="*/ 773907 w 773907"/>
                      <a:gd name="connsiteY7" fmla="*/ 1712118 h 2597943"/>
                      <a:gd name="connsiteX8" fmla="*/ 773907 w 773907"/>
                      <a:gd name="connsiteY8" fmla="*/ 1897856 h 2597943"/>
                      <a:gd name="connsiteX9" fmla="*/ 711994 w 773907"/>
                      <a:gd name="connsiteY9" fmla="*/ 2050256 h 2597943"/>
                      <a:gd name="connsiteX10" fmla="*/ 554832 w 773907"/>
                      <a:gd name="connsiteY10" fmla="*/ 2069306 h 2597943"/>
                      <a:gd name="connsiteX11" fmla="*/ 469107 w 773907"/>
                      <a:gd name="connsiteY11" fmla="*/ 2069306 h 2597943"/>
                      <a:gd name="connsiteX12" fmla="*/ 435769 w 773907"/>
                      <a:gd name="connsiteY12" fmla="*/ 2093118 h 2597943"/>
                      <a:gd name="connsiteX13" fmla="*/ 450057 w 773907"/>
                      <a:gd name="connsiteY13" fmla="*/ 2174081 h 2597943"/>
                      <a:gd name="connsiteX14" fmla="*/ 502444 w 773907"/>
                      <a:gd name="connsiteY14" fmla="*/ 2331243 h 2597943"/>
                      <a:gd name="connsiteX15" fmla="*/ 569119 w 773907"/>
                      <a:gd name="connsiteY15" fmla="*/ 2440781 h 2597943"/>
                      <a:gd name="connsiteX16" fmla="*/ 369094 w 773907"/>
                      <a:gd name="connsiteY16" fmla="*/ 2521743 h 2597943"/>
                      <a:gd name="connsiteX17" fmla="*/ 230982 w 773907"/>
                      <a:gd name="connsiteY17" fmla="*/ 2597943 h 2597943"/>
                      <a:gd name="connsiteX0" fmla="*/ 0 w 773907"/>
                      <a:gd name="connsiteY0" fmla="*/ 0 h 2583655"/>
                      <a:gd name="connsiteX1" fmla="*/ 16669 w 773907"/>
                      <a:gd name="connsiteY1" fmla="*/ 1112043 h 2583655"/>
                      <a:gd name="connsiteX2" fmla="*/ 473869 w 773907"/>
                      <a:gd name="connsiteY2" fmla="*/ 1121568 h 2583655"/>
                      <a:gd name="connsiteX3" fmla="*/ 578644 w 773907"/>
                      <a:gd name="connsiteY3" fmla="*/ 1445418 h 2583655"/>
                      <a:gd name="connsiteX4" fmla="*/ 588169 w 773907"/>
                      <a:gd name="connsiteY4" fmla="*/ 1516856 h 2583655"/>
                      <a:gd name="connsiteX5" fmla="*/ 507207 w 773907"/>
                      <a:gd name="connsiteY5" fmla="*/ 1621631 h 2583655"/>
                      <a:gd name="connsiteX6" fmla="*/ 726282 w 773907"/>
                      <a:gd name="connsiteY6" fmla="*/ 1659731 h 2583655"/>
                      <a:gd name="connsiteX7" fmla="*/ 773907 w 773907"/>
                      <a:gd name="connsiteY7" fmla="*/ 1712118 h 2583655"/>
                      <a:gd name="connsiteX8" fmla="*/ 773907 w 773907"/>
                      <a:gd name="connsiteY8" fmla="*/ 1897856 h 2583655"/>
                      <a:gd name="connsiteX9" fmla="*/ 711994 w 773907"/>
                      <a:gd name="connsiteY9" fmla="*/ 2050256 h 2583655"/>
                      <a:gd name="connsiteX10" fmla="*/ 554832 w 773907"/>
                      <a:gd name="connsiteY10" fmla="*/ 2069306 h 2583655"/>
                      <a:gd name="connsiteX11" fmla="*/ 469107 w 773907"/>
                      <a:gd name="connsiteY11" fmla="*/ 2069306 h 2583655"/>
                      <a:gd name="connsiteX12" fmla="*/ 435769 w 773907"/>
                      <a:gd name="connsiteY12" fmla="*/ 2093118 h 2583655"/>
                      <a:gd name="connsiteX13" fmla="*/ 450057 w 773907"/>
                      <a:gd name="connsiteY13" fmla="*/ 2174081 h 2583655"/>
                      <a:gd name="connsiteX14" fmla="*/ 502444 w 773907"/>
                      <a:gd name="connsiteY14" fmla="*/ 2331243 h 2583655"/>
                      <a:gd name="connsiteX15" fmla="*/ 569119 w 773907"/>
                      <a:gd name="connsiteY15" fmla="*/ 2440781 h 2583655"/>
                      <a:gd name="connsiteX16" fmla="*/ 369094 w 773907"/>
                      <a:gd name="connsiteY16" fmla="*/ 2521743 h 2583655"/>
                      <a:gd name="connsiteX17" fmla="*/ 259557 w 773907"/>
                      <a:gd name="connsiteY17" fmla="*/ 2583655 h 2583655"/>
                      <a:gd name="connsiteX0" fmla="*/ 2582 w 757238"/>
                      <a:gd name="connsiteY0" fmla="*/ 0 h 1852135"/>
                      <a:gd name="connsiteX1" fmla="*/ 0 w 757238"/>
                      <a:gd name="connsiteY1" fmla="*/ 380523 h 1852135"/>
                      <a:gd name="connsiteX2" fmla="*/ 457200 w 757238"/>
                      <a:gd name="connsiteY2" fmla="*/ 390048 h 1852135"/>
                      <a:gd name="connsiteX3" fmla="*/ 561975 w 757238"/>
                      <a:gd name="connsiteY3" fmla="*/ 713898 h 1852135"/>
                      <a:gd name="connsiteX4" fmla="*/ 571500 w 757238"/>
                      <a:gd name="connsiteY4" fmla="*/ 785336 h 1852135"/>
                      <a:gd name="connsiteX5" fmla="*/ 490538 w 757238"/>
                      <a:gd name="connsiteY5" fmla="*/ 890111 h 1852135"/>
                      <a:gd name="connsiteX6" fmla="*/ 709613 w 757238"/>
                      <a:gd name="connsiteY6" fmla="*/ 928211 h 1852135"/>
                      <a:gd name="connsiteX7" fmla="*/ 757238 w 757238"/>
                      <a:gd name="connsiteY7" fmla="*/ 980598 h 1852135"/>
                      <a:gd name="connsiteX8" fmla="*/ 757238 w 757238"/>
                      <a:gd name="connsiteY8" fmla="*/ 1166336 h 1852135"/>
                      <a:gd name="connsiteX9" fmla="*/ 695325 w 757238"/>
                      <a:gd name="connsiteY9" fmla="*/ 1318736 h 1852135"/>
                      <a:gd name="connsiteX10" fmla="*/ 538163 w 757238"/>
                      <a:gd name="connsiteY10" fmla="*/ 1337786 h 1852135"/>
                      <a:gd name="connsiteX11" fmla="*/ 452438 w 757238"/>
                      <a:gd name="connsiteY11" fmla="*/ 1337786 h 1852135"/>
                      <a:gd name="connsiteX12" fmla="*/ 419100 w 757238"/>
                      <a:gd name="connsiteY12" fmla="*/ 1361598 h 1852135"/>
                      <a:gd name="connsiteX13" fmla="*/ 433388 w 757238"/>
                      <a:gd name="connsiteY13" fmla="*/ 1442561 h 1852135"/>
                      <a:gd name="connsiteX14" fmla="*/ 485775 w 757238"/>
                      <a:gd name="connsiteY14" fmla="*/ 1599723 h 1852135"/>
                      <a:gd name="connsiteX15" fmla="*/ 552450 w 757238"/>
                      <a:gd name="connsiteY15" fmla="*/ 1709261 h 1852135"/>
                      <a:gd name="connsiteX16" fmla="*/ 352425 w 757238"/>
                      <a:gd name="connsiteY16" fmla="*/ 1790223 h 1852135"/>
                      <a:gd name="connsiteX17" fmla="*/ 242888 w 757238"/>
                      <a:gd name="connsiteY17" fmla="*/ 1852135 h 1852135"/>
                      <a:gd name="connsiteX0" fmla="*/ 2582 w 757238"/>
                      <a:gd name="connsiteY0" fmla="*/ 0 h 2208269"/>
                      <a:gd name="connsiteX1" fmla="*/ 0 w 757238"/>
                      <a:gd name="connsiteY1" fmla="*/ 736657 h 2208269"/>
                      <a:gd name="connsiteX2" fmla="*/ 457200 w 757238"/>
                      <a:gd name="connsiteY2" fmla="*/ 746182 h 2208269"/>
                      <a:gd name="connsiteX3" fmla="*/ 561975 w 757238"/>
                      <a:gd name="connsiteY3" fmla="*/ 1070032 h 2208269"/>
                      <a:gd name="connsiteX4" fmla="*/ 571500 w 757238"/>
                      <a:gd name="connsiteY4" fmla="*/ 1141470 h 2208269"/>
                      <a:gd name="connsiteX5" fmla="*/ 490538 w 757238"/>
                      <a:gd name="connsiteY5" fmla="*/ 1246245 h 2208269"/>
                      <a:gd name="connsiteX6" fmla="*/ 709613 w 757238"/>
                      <a:gd name="connsiteY6" fmla="*/ 1284345 h 2208269"/>
                      <a:gd name="connsiteX7" fmla="*/ 757238 w 757238"/>
                      <a:gd name="connsiteY7" fmla="*/ 1336732 h 2208269"/>
                      <a:gd name="connsiteX8" fmla="*/ 757238 w 757238"/>
                      <a:gd name="connsiteY8" fmla="*/ 1522470 h 2208269"/>
                      <a:gd name="connsiteX9" fmla="*/ 695325 w 757238"/>
                      <a:gd name="connsiteY9" fmla="*/ 1674870 h 2208269"/>
                      <a:gd name="connsiteX10" fmla="*/ 538163 w 757238"/>
                      <a:gd name="connsiteY10" fmla="*/ 1693920 h 2208269"/>
                      <a:gd name="connsiteX11" fmla="*/ 452438 w 757238"/>
                      <a:gd name="connsiteY11" fmla="*/ 1693920 h 2208269"/>
                      <a:gd name="connsiteX12" fmla="*/ 419100 w 757238"/>
                      <a:gd name="connsiteY12" fmla="*/ 1717732 h 2208269"/>
                      <a:gd name="connsiteX13" fmla="*/ 433388 w 757238"/>
                      <a:gd name="connsiteY13" fmla="*/ 1798695 h 2208269"/>
                      <a:gd name="connsiteX14" fmla="*/ 485775 w 757238"/>
                      <a:gd name="connsiteY14" fmla="*/ 1955857 h 2208269"/>
                      <a:gd name="connsiteX15" fmla="*/ 552450 w 757238"/>
                      <a:gd name="connsiteY15" fmla="*/ 2065395 h 2208269"/>
                      <a:gd name="connsiteX16" fmla="*/ 352425 w 757238"/>
                      <a:gd name="connsiteY16" fmla="*/ 2146357 h 2208269"/>
                      <a:gd name="connsiteX17" fmla="*/ 242888 w 757238"/>
                      <a:gd name="connsiteY17" fmla="*/ 2208269 h 22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38" h="2208269">
                        <a:moveTo>
                          <a:pt x="2582" y="0"/>
                        </a:moveTo>
                        <a:cubicBezTo>
                          <a:pt x="1721" y="126841"/>
                          <a:pt x="861" y="609816"/>
                          <a:pt x="0" y="736657"/>
                        </a:cubicBezTo>
                        <a:lnTo>
                          <a:pt x="457200" y="746182"/>
                        </a:lnTo>
                        <a:lnTo>
                          <a:pt x="561975" y="1070032"/>
                        </a:lnTo>
                        <a:lnTo>
                          <a:pt x="571500" y="1141470"/>
                        </a:lnTo>
                        <a:lnTo>
                          <a:pt x="490538" y="1246245"/>
                        </a:lnTo>
                        <a:lnTo>
                          <a:pt x="709613" y="1284345"/>
                        </a:lnTo>
                        <a:lnTo>
                          <a:pt x="757238" y="1336732"/>
                        </a:lnTo>
                        <a:lnTo>
                          <a:pt x="757238" y="1522470"/>
                        </a:lnTo>
                        <a:lnTo>
                          <a:pt x="695325" y="1674870"/>
                        </a:lnTo>
                        <a:lnTo>
                          <a:pt x="538163" y="1693920"/>
                        </a:lnTo>
                        <a:lnTo>
                          <a:pt x="452438" y="1693920"/>
                        </a:lnTo>
                        <a:lnTo>
                          <a:pt x="419100" y="1717732"/>
                        </a:lnTo>
                        <a:lnTo>
                          <a:pt x="433388" y="1798695"/>
                        </a:lnTo>
                        <a:lnTo>
                          <a:pt x="485775" y="1955857"/>
                        </a:lnTo>
                        <a:lnTo>
                          <a:pt x="552450" y="2065395"/>
                        </a:lnTo>
                        <a:lnTo>
                          <a:pt x="352425" y="2146357"/>
                        </a:lnTo>
                        <a:lnTo>
                          <a:pt x="242888" y="2208269"/>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85EA36AD-AD29-4F53-860C-0CE31897FABD}"/>
                      </a:ext>
                    </a:extLst>
                  </p:cNvPr>
                  <p:cNvSpPr/>
                  <p:nvPr/>
                </p:nvSpPr>
                <p:spPr>
                  <a:xfrm>
                    <a:off x="4002028" y="3774646"/>
                    <a:ext cx="73152" cy="73152"/>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a16="http://schemas.microsoft.com/office/drawing/2014/main" id="{F3389840-ED85-488E-9E7B-C5C47827F406}"/>
                    </a:ext>
                  </a:extLst>
                </p:cNvPr>
                <p:cNvSpPr/>
                <p:nvPr/>
              </p:nvSpPr>
              <p:spPr>
                <a:xfrm>
                  <a:off x="8134350" y="4471987"/>
                  <a:ext cx="1085850" cy="1362075"/>
                </a:xfrm>
                <a:custGeom>
                  <a:avLst/>
                  <a:gdLst>
                    <a:gd name="connsiteX0" fmla="*/ 1566863 w 1643063"/>
                    <a:gd name="connsiteY0" fmla="*/ 2319337 h 2319337"/>
                    <a:gd name="connsiteX1" fmla="*/ 1624013 w 1643063"/>
                    <a:gd name="connsiteY1" fmla="*/ 2185987 h 2319337"/>
                    <a:gd name="connsiteX2" fmla="*/ 1643063 w 1643063"/>
                    <a:gd name="connsiteY2" fmla="*/ 2105025 h 2319337"/>
                    <a:gd name="connsiteX3" fmla="*/ 1643063 w 1643063"/>
                    <a:gd name="connsiteY3" fmla="*/ 2000250 h 2319337"/>
                    <a:gd name="connsiteX4" fmla="*/ 1614488 w 1643063"/>
                    <a:gd name="connsiteY4" fmla="*/ 1881187 h 2319337"/>
                    <a:gd name="connsiteX5" fmla="*/ 1595438 w 1643063"/>
                    <a:gd name="connsiteY5" fmla="*/ 1824037 h 2319337"/>
                    <a:gd name="connsiteX6" fmla="*/ 1490663 w 1643063"/>
                    <a:gd name="connsiteY6" fmla="*/ 1709737 h 2319337"/>
                    <a:gd name="connsiteX7" fmla="*/ 1362075 w 1643063"/>
                    <a:gd name="connsiteY7" fmla="*/ 1614487 h 2319337"/>
                    <a:gd name="connsiteX8" fmla="*/ 1285875 w 1643063"/>
                    <a:gd name="connsiteY8" fmla="*/ 1533525 h 2319337"/>
                    <a:gd name="connsiteX9" fmla="*/ 1181100 w 1643063"/>
                    <a:gd name="connsiteY9" fmla="*/ 1471612 h 2319337"/>
                    <a:gd name="connsiteX10" fmla="*/ 1143000 w 1643063"/>
                    <a:gd name="connsiteY10" fmla="*/ 1395412 h 2319337"/>
                    <a:gd name="connsiteX11" fmla="*/ 1085850 w 1643063"/>
                    <a:gd name="connsiteY11" fmla="*/ 1362075 h 2319337"/>
                    <a:gd name="connsiteX12" fmla="*/ 1019175 w 1643063"/>
                    <a:gd name="connsiteY12" fmla="*/ 1314450 h 2319337"/>
                    <a:gd name="connsiteX13" fmla="*/ 933450 w 1643063"/>
                    <a:gd name="connsiteY13" fmla="*/ 1295400 h 2319337"/>
                    <a:gd name="connsiteX14" fmla="*/ 871538 w 1643063"/>
                    <a:gd name="connsiteY14" fmla="*/ 1271587 h 2319337"/>
                    <a:gd name="connsiteX15" fmla="*/ 852488 w 1643063"/>
                    <a:gd name="connsiteY15" fmla="*/ 1238250 h 2319337"/>
                    <a:gd name="connsiteX16" fmla="*/ 795338 w 1643063"/>
                    <a:gd name="connsiteY16" fmla="*/ 1176337 h 2319337"/>
                    <a:gd name="connsiteX17" fmla="*/ 719138 w 1643063"/>
                    <a:gd name="connsiteY17" fmla="*/ 1133475 h 2319337"/>
                    <a:gd name="connsiteX18" fmla="*/ 676275 w 1643063"/>
                    <a:gd name="connsiteY18" fmla="*/ 1090612 h 2319337"/>
                    <a:gd name="connsiteX19" fmla="*/ 676275 w 1643063"/>
                    <a:gd name="connsiteY19" fmla="*/ 1038225 h 2319337"/>
                    <a:gd name="connsiteX20" fmla="*/ 638175 w 1643063"/>
                    <a:gd name="connsiteY20" fmla="*/ 976312 h 2319337"/>
                    <a:gd name="connsiteX21" fmla="*/ 614363 w 1643063"/>
                    <a:gd name="connsiteY21" fmla="*/ 976312 h 2319337"/>
                    <a:gd name="connsiteX22" fmla="*/ 571500 w 1643063"/>
                    <a:gd name="connsiteY22" fmla="*/ 919162 h 2319337"/>
                    <a:gd name="connsiteX23" fmla="*/ 538163 w 1643063"/>
                    <a:gd name="connsiteY23" fmla="*/ 800100 h 2319337"/>
                    <a:gd name="connsiteX24" fmla="*/ 495300 w 1643063"/>
                    <a:gd name="connsiteY24" fmla="*/ 781050 h 2319337"/>
                    <a:gd name="connsiteX25" fmla="*/ 366713 w 1643063"/>
                    <a:gd name="connsiteY25" fmla="*/ 614362 h 2319337"/>
                    <a:gd name="connsiteX26" fmla="*/ 328613 w 1643063"/>
                    <a:gd name="connsiteY26" fmla="*/ 604837 h 2319337"/>
                    <a:gd name="connsiteX27" fmla="*/ 295275 w 1643063"/>
                    <a:gd name="connsiteY27" fmla="*/ 557212 h 2319337"/>
                    <a:gd name="connsiteX28" fmla="*/ 261938 w 1643063"/>
                    <a:gd name="connsiteY28" fmla="*/ 504825 h 2319337"/>
                    <a:gd name="connsiteX29" fmla="*/ 214313 w 1643063"/>
                    <a:gd name="connsiteY29" fmla="*/ 461962 h 2319337"/>
                    <a:gd name="connsiteX30" fmla="*/ 128588 w 1643063"/>
                    <a:gd name="connsiteY30" fmla="*/ 400050 h 2319337"/>
                    <a:gd name="connsiteX31" fmla="*/ 95250 w 1643063"/>
                    <a:gd name="connsiteY31" fmla="*/ 371475 h 2319337"/>
                    <a:gd name="connsiteX32" fmla="*/ 66675 w 1643063"/>
                    <a:gd name="connsiteY32" fmla="*/ 338137 h 2319337"/>
                    <a:gd name="connsiteX33" fmla="*/ 42863 w 1643063"/>
                    <a:gd name="connsiteY33" fmla="*/ 290512 h 2319337"/>
                    <a:gd name="connsiteX34" fmla="*/ 28575 w 1643063"/>
                    <a:gd name="connsiteY34" fmla="*/ 252412 h 2319337"/>
                    <a:gd name="connsiteX35" fmla="*/ 28575 w 1643063"/>
                    <a:gd name="connsiteY35" fmla="*/ 190500 h 2319337"/>
                    <a:gd name="connsiteX36" fmla="*/ 23813 w 1643063"/>
                    <a:gd name="connsiteY36" fmla="*/ 128587 h 2319337"/>
                    <a:gd name="connsiteX37" fmla="*/ 23813 w 1643063"/>
                    <a:gd name="connsiteY37" fmla="*/ 52387 h 2319337"/>
                    <a:gd name="connsiteX38" fmla="*/ 0 w 1643063"/>
                    <a:gd name="connsiteY38" fmla="*/ 0 h 2319337"/>
                    <a:gd name="connsiteX0" fmla="*/ 1624013 w 1643063"/>
                    <a:gd name="connsiteY0" fmla="*/ 2185987 h 2185987"/>
                    <a:gd name="connsiteX1" fmla="*/ 1643063 w 1643063"/>
                    <a:gd name="connsiteY1" fmla="*/ 2105025 h 2185987"/>
                    <a:gd name="connsiteX2" fmla="*/ 1643063 w 1643063"/>
                    <a:gd name="connsiteY2" fmla="*/ 2000250 h 2185987"/>
                    <a:gd name="connsiteX3" fmla="*/ 1614488 w 1643063"/>
                    <a:gd name="connsiteY3" fmla="*/ 1881187 h 2185987"/>
                    <a:gd name="connsiteX4" fmla="*/ 1595438 w 1643063"/>
                    <a:gd name="connsiteY4" fmla="*/ 1824037 h 2185987"/>
                    <a:gd name="connsiteX5" fmla="*/ 1490663 w 1643063"/>
                    <a:gd name="connsiteY5" fmla="*/ 1709737 h 2185987"/>
                    <a:gd name="connsiteX6" fmla="*/ 1362075 w 1643063"/>
                    <a:gd name="connsiteY6" fmla="*/ 1614487 h 2185987"/>
                    <a:gd name="connsiteX7" fmla="*/ 1285875 w 1643063"/>
                    <a:gd name="connsiteY7" fmla="*/ 1533525 h 2185987"/>
                    <a:gd name="connsiteX8" fmla="*/ 1181100 w 1643063"/>
                    <a:gd name="connsiteY8" fmla="*/ 1471612 h 2185987"/>
                    <a:gd name="connsiteX9" fmla="*/ 1143000 w 1643063"/>
                    <a:gd name="connsiteY9" fmla="*/ 1395412 h 2185987"/>
                    <a:gd name="connsiteX10" fmla="*/ 1085850 w 1643063"/>
                    <a:gd name="connsiteY10" fmla="*/ 1362075 h 2185987"/>
                    <a:gd name="connsiteX11" fmla="*/ 1019175 w 1643063"/>
                    <a:gd name="connsiteY11" fmla="*/ 1314450 h 2185987"/>
                    <a:gd name="connsiteX12" fmla="*/ 933450 w 1643063"/>
                    <a:gd name="connsiteY12" fmla="*/ 1295400 h 2185987"/>
                    <a:gd name="connsiteX13" fmla="*/ 871538 w 1643063"/>
                    <a:gd name="connsiteY13" fmla="*/ 1271587 h 2185987"/>
                    <a:gd name="connsiteX14" fmla="*/ 852488 w 1643063"/>
                    <a:gd name="connsiteY14" fmla="*/ 1238250 h 2185987"/>
                    <a:gd name="connsiteX15" fmla="*/ 795338 w 1643063"/>
                    <a:gd name="connsiteY15" fmla="*/ 1176337 h 2185987"/>
                    <a:gd name="connsiteX16" fmla="*/ 719138 w 1643063"/>
                    <a:gd name="connsiteY16" fmla="*/ 1133475 h 2185987"/>
                    <a:gd name="connsiteX17" fmla="*/ 676275 w 1643063"/>
                    <a:gd name="connsiteY17" fmla="*/ 1090612 h 2185987"/>
                    <a:gd name="connsiteX18" fmla="*/ 676275 w 1643063"/>
                    <a:gd name="connsiteY18" fmla="*/ 1038225 h 2185987"/>
                    <a:gd name="connsiteX19" fmla="*/ 638175 w 1643063"/>
                    <a:gd name="connsiteY19" fmla="*/ 976312 h 2185987"/>
                    <a:gd name="connsiteX20" fmla="*/ 614363 w 1643063"/>
                    <a:gd name="connsiteY20" fmla="*/ 976312 h 2185987"/>
                    <a:gd name="connsiteX21" fmla="*/ 571500 w 1643063"/>
                    <a:gd name="connsiteY21" fmla="*/ 919162 h 2185987"/>
                    <a:gd name="connsiteX22" fmla="*/ 538163 w 1643063"/>
                    <a:gd name="connsiteY22" fmla="*/ 800100 h 2185987"/>
                    <a:gd name="connsiteX23" fmla="*/ 495300 w 1643063"/>
                    <a:gd name="connsiteY23" fmla="*/ 781050 h 2185987"/>
                    <a:gd name="connsiteX24" fmla="*/ 366713 w 1643063"/>
                    <a:gd name="connsiteY24" fmla="*/ 614362 h 2185987"/>
                    <a:gd name="connsiteX25" fmla="*/ 328613 w 1643063"/>
                    <a:gd name="connsiteY25" fmla="*/ 604837 h 2185987"/>
                    <a:gd name="connsiteX26" fmla="*/ 295275 w 1643063"/>
                    <a:gd name="connsiteY26" fmla="*/ 557212 h 2185987"/>
                    <a:gd name="connsiteX27" fmla="*/ 261938 w 1643063"/>
                    <a:gd name="connsiteY27" fmla="*/ 504825 h 2185987"/>
                    <a:gd name="connsiteX28" fmla="*/ 214313 w 1643063"/>
                    <a:gd name="connsiteY28" fmla="*/ 461962 h 2185987"/>
                    <a:gd name="connsiteX29" fmla="*/ 128588 w 1643063"/>
                    <a:gd name="connsiteY29" fmla="*/ 400050 h 2185987"/>
                    <a:gd name="connsiteX30" fmla="*/ 95250 w 1643063"/>
                    <a:gd name="connsiteY30" fmla="*/ 371475 h 2185987"/>
                    <a:gd name="connsiteX31" fmla="*/ 66675 w 1643063"/>
                    <a:gd name="connsiteY31" fmla="*/ 338137 h 2185987"/>
                    <a:gd name="connsiteX32" fmla="*/ 42863 w 1643063"/>
                    <a:gd name="connsiteY32" fmla="*/ 290512 h 2185987"/>
                    <a:gd name="connsiteX33" fmla="*/ 28575 w 1643063"/>
                    <a:gd name="connsiteY33" fmla="*/ 252412 h 2185987"/>
                    <a:gd name="connsiteX34" fmla="*/ 28575 w 1643063"/>
                    <a:gd name="connsiteY34" fmla="*/ 190500 h 2185987"/>
                    <a:gd name="connsiteX35" fmla="*/ 23813 w 1643063"/>
                    <a:gd name="connsiteY35" fmla="*/ 128587 h 2185987"/>
                    <a:gd name="connsiteX36" fmla="*/ 23813 w 1643063"/>
                    <a:gd name="connsiteY36" fmla="*/ 52387 h 2185987"/>
                    <a:gd name="connsiteX37" fmla="*/ 0 w 1643063"/>
                    <a:gd name="connsiteY37" fmla="*/ 0 h 2185987"/>
                    <a:gd name="connsiteX0" fmla="*/ 1590675 w 1643063"/>
                    <a:gd name="connsiteY0" fmla="*/ 2243137 h 2243137"/>
                    <a:gd name="connsiteX1" fmla="*/ 1643063 w 1643063"/>
                    <a:gd name="connsiteY1" fmla="*/ 2105025 h 2243137"/>
                    <a:gd name="connsiteX2" fmla="*/ 1643063 w 1643063"/>
                    <a:gd name="connsiteY2" fmla="*/ 2000250 h 2243137"/>
                    <a:gd name="connsiteX3" fmla="*/ 1614488 w 1643063"/>
                    <a:gd name="connsiteY3" fmla="*/ 1881187 h 2243137"/>
                    <a:gd name="connsiteX4" fmla="*/ 1595438 w 1643063"/>
                    <a:gd name="connsiteY4" fmla="*/ 1824037 h 2243137"/>
                    <a:gd name="connsiteX5" fmla="*/ 1490663 w 1643063"/>
                    <a:gd name="connsiteY5" fmla="*/ 1709737 h 2243137"/>
                    <a:gd name="connsiteX6" fmla="*/ 1362075 w 1643063"/>
                    <a:gd name="connsiteY6" fmla="*/ 1614487 h 2243137"/>
                    <a:gd name="connsiteX7" fmla="*/ 1285875 w 1643063"/>
                    <a:gd name="connsiteY7" fmla="*/ 1533525 h 2243137"/>
                    <a:gd name="connsiteX8" fmla="*/ 1181100 w 1643063"/>
                    <a:gd name="connsiteY8" fmla="*/ 1471612 h 2243137"/>
                    <a:gd name="connsiteX9" fmla="*/ 1143000 w 1643063"/>
                    <a:gd name="connsiteY9" fmla="*/ 1395412 h 2243137"/>
                    <a:gd name="connsiteX10" fmla="*/ 1085850 w 1643063"/>
                    <a:gd name="connsiteY10" fmla="*/ 1362075 h 2243137"/>
                    <a:gd name="connsiteX11" fmla="*/ 1019175 w 1643063"/>
                    <a:gd name="connsiteY11" fmla="*/ 1314450 h 2243137"/>
                    <a:gd name="connsiteX12" fmla="*/ 933450 w 1643063"/>
                    <a:gd name="connsiteY12" fmla="*/ 1295400 h 2243137"/>
                    <a:gd name="connsiteX13" fmla="*/ 871538 w 1643063"/>
                    <a:gd name="connsiteY13" fmla="*/ 1271587 h 2243137"/>
                    <a:gd name="connsiteX14" fmla="*/ 852488 w 1643063"/>
                    <a:gd name="connsiteY14" fmla="*/ 1238250 h 2243137"/>
                    <a:gd name="connsiteX15" fmla="*/ 795338 w 1643063"/>
                    <a:gd name="connsiteY15" fmla="*/ 1176337 h 2243137"/>
                    <a:gd name="connsiteX16" fmla="*/ 719138 w 1643063"/>
                    <a:gd name="connsiteY16" fmla="*/ 1133475 h 2243137"/>
                    <a:gd name="connsiteX17" fmla="*/ 676275 w 1643063"/>
                    <a:gd name="connsiteY17" fmla="*/ 1090612 h 2243137"/>
                    <a:gd name="connsiteX18" fmla="*/ 676275 w 1643063"/>
                    <a:gd name="connsiteY18" fmla="*/ 1038225 h 2243137"/>
                    <a:gd name="connsiteX19" fmla="*/ 638175 w 1643063"/>
                    <a:gd name="connsiteY19" fmla="*/ 976312 h 2243137"/>
                    <a:gd name="connsiteX20" fmla="*/ 614363 w 1643063"/>
                    <a:gd name="connsiteY20" fmla="*/ 976312 h 2243137"/>
                    <a:gd name="connsiteX21" fmla="*/ 571500 w 1643063"/>
                    <a:gd name="connsiteY21" fmla="*/ 919162 h 2243137"/>
                    <a:gd name="connsiteX22" fmla="*/ 538163 w 1643063"/>
                    <a:gd name="connsiteY22" fmla="*/ 800100 h 2243137"/>
                    <a:gd name="connsiteX23" fmla="*/ 495300 w 1643063"/>
                    <a:gd name="connsiteY23" fmla="*/ 781050 h 2243137"/>
                    <a:gd name="connsiteX24" fmla="*/ 366713 w 1643063"/>
                    <a:gd name="connsiteY24" fmla="*/ 614362 h 2243137"/>
                    <a:gd name="connsiteX25" fmla="*/ 328613 w 1643063"/>
                    <a:gd name="connsiteY25" fmla="*/ 604837 h 2243137"/>
                    <a:gd name="connsiteX26" fmla="*/ 295275 w 1643063"/>
                    <a:gd name="connsiteY26" fmla="*/ 557212 h 2243137"/>
                    <a:gd name="connsiteX27" fmla="*/ 261938 w 1643063"/>
                    <a:gd name="connsiteY27" fmla="*/ 504825 h 2243137"/>
                    <a:gd name="connsiteX28" fmla="*/ 214313 w 1643063"/>
                    <a:gd name="connsiteY28" fmla="*/ 461962 h 2243137"/>
                    <a:gd name="connsiteX29" fmla="*/ 128588 w 1643063"/>
                    <a:gd name="connsiteY29" fmla="*/ 400050 h 2243137"/>
                    <a:gd name="connsiteX30" fmla="*/ 95250 w 1643063"/>
                    <a:gd name="connsiteY30" fmla="*/ 371475 h 2243137"/>
                    <a:gd name="connsiteX31" fmla="*/ 66675 w 1643063"/>
                    <a:gd name="connsiteY31" fmla="*/ 338137 h 2243137"/>
                    <a:gd name="connsiteX32" fmla="*/ 42863 w 1643063"/>
                    <a:gd name="connsiteY32" fmla="*/ 290512 h 2243137"/>
                    <a:gd name="connsiteX33" fmla="*/ 28575 w 1643063"/>
                    <a:gd name="connsiteY33" fmla="*/ 252412 h 2243137"/>
                    <a:gd name="connsiteX34" fmla="*/ 28575 w 1643063"/>
                    <a:gd name="connsiteY34" fmla="*/ 190500 h 2243137"/>
                    <a:gd name="connsiteX35" fmla="*/ 23813 w 1643063"/>
                    <a:gd name="connsiteY35" fmla="*/ 128587 h 2243137"/>
                    <a:gd name="connsiteX36" fmla="*/ 23813 w 1643063"/>
                    <a:gd name="connsiteY36" fmla="*/ 52387 h 2243137"/>
                    <a:gd name="connsiteX37" fmla="*/ 0 w 1643063"/>
                    <a:gd name="connsiteY37" fmla="*/ 0 h 2243137"/>
                    <a:gd name="connsiteX0" fmla="*/ 1643063 w 1643063"/>
                    <a:gd name="connsiteY0" fmla="*/ 2105025 h 2105025"/>
                    <a:gd name="connsiteX1" fmla="*/ 1643063 w 1643063"/>
                    <a:gd name="connsiteY1" fmla="*/ 2000250 h 2105025"/>
                    <a:gd name="connsiteX2" fmla="*/ 1614488 w 1643063"/>
                    <a:gd name="connsiteY2" fmla="*/ 1881187 h 2105025"/>
                    <a:gd name="connsiteX3" fmla="*/ 1595438 w 1643063"/>
                    <a:gd name="connsiteY3" fmla="*/ 1824037 h 2105025"/>
                    <a:gd name="connsiteX4" fmla="*/ 1490663 w 1643063"/>
                    <a:gd name="connsiteY4" fmla="*/ 1709737 h 2105025"/>
                    <a:gd name="connsiteX5" fmla="*/ 1362075 w 1643063"/>
                    <a:gd name="connsiteY5" fmla="*/ 1614487 h 2105025"/>
                    <a:gd name="connsiteX6" fmla="*/ 1285875 w 1643063"/>
                    <a:gd name="connsiteY6" fmla="*/ 1533525 h 2105025"/>
                    <a:gd name="connsiteX7" fmla="*/ 1181100 w 1643063"/>
                    <a:gd name="connsiteY7" fmla="*/ 1471612 h 2105025"/>
                    <a:gd name="connsiteX8" fmla="*/ 1143000 w 1643063"/>
                    <a:gd name="connsiteY8" fmla="*/ 1395412 h 2105025"/>
                    <a:gd name="connsiteX9" fmla="*/ 1085850 w 1643063"/>
                    <a:gd name="connsiteY9" fmla="*/ 1362075 h 2105025"/>
                    <a:gd name="connsiteX10" fmla="*/ 1019175 w 1643063"/>
                    <a:gd name="connsiteY10" fmla="*/ 1314450 h 2105025"/>
                    <a:gd name="connsiteX11" fmla="*/ 933450 w 1643063"/>
                    <a:gd name="connsiteY11" fmla="*/ 1295400 h 2105025"/>
                    <a:gd name="connsiteX12" fmla="*/ 871538 w 1643063"/>
                    <a:gd name="connsiteY12" fmla="*/ 1271587 h 2105025"/>
                    <a:gd name="connsiteX13" fmla="*/ 852488 w 1643063"/>
                    <a:gd name="connsiteY13" fmla="*/ 1238250 h 2105025"/>
                    <a:gd name="connsiteX14" fmla="*/ 795338 w 1643063"/>
                    <a:gd name="connsiteY14" fmla="*/ 1176337 h 2105025"/>
                    <a:gd name="connsiteX15" fmla="*/ 719138 w 1643063"/>
                    <a:gd name="connsiteY15" fmla="*/ 1133475 h 2105025"/>
                    <a:gd name="connsiteX16" fmla="*/ 676275 w 1643063"/>
                    <a:gd name="connsiteY16" fmla="*/ 1090612 h 2105025"/>
                    <a:gd name="connsiteX17" fmla="*/ 676275 w 1643063"/>
                    <a:gd name="connsiteY17" fmla="*/ 1038225 h 2105025"/>
                    <a:gd name="connsiteX18" fmla="*/ 638175 w 1643063"/>
                    <a:gd name="connsiteY18" fmla="*/ 976312 h 2105025"/>
                    <a:gd name="connsiteX19" fmla="*/ 614363 w 1643063"/>
                    <a:gd name="connsiteY19" fmla="*/ 976312 h 2105025"/>
                    <a:gd name="connsiteX20" fmla="*/ 571500 w 1643063"/>
                    <a:gd name="connsiteY20" fmla="*/ 919162 h 2105025"/>
                    <a:gd name="connsiteX21" fmla="*/ 538163 w 1643063"/>
                    <a:gd name="connsiteY21" fmla="*/ 800100 h 2105025"/>
                    <a:gd name="connsiteX22" fmla="*/ 495300 w 1643063"/>
                    <a:gd name="connsiteY22" fmla="*/ 781050 h 2105025"/>
                    <a:gd name="connsiteX23" fmla="*/ 366713 w 1643063"/>
                    <a:gd name="connsiteY23" fmla="*/ 614362 h 2105025"/>
                    <a:gd name="connsiteX24" fmla="*/ 328613 w 1643063"/>
                    <a:gd name="connsiteY24" fmla="*/ 604837 h 2105025"/>
                    <a:gd name="connsiteX25" fmla="*/ 295275 w 1643063"/>
                    <a:gd name="connsiteY25" fmla="*/ 557212 h 2105025"/>
                    <a:gd name="connsiteX26" fmla="*/ 261938 w 1643063"/>
                    <a:gd name="connsiteY26" fmla="*/ 504825 h 2105025"/>
                    <a:gd name="connsiteX27" fmla="*/ 214313 w 1643063"/>
                    <a:gd name="connsiteY27" fmla="*/ 461962 h 2105025"/>
                    <a:gd name="connsiteX28" fmla="*/ 128588 w 1643063"/>
                    <a:gd name="connsiteY28" fmla="*/ 400050 h 2105025"/>
                    <a:gd name="connsiteX29" fmla="*/ 95250 w 1643063"/>
                    <a:gd name="connsiteY29" fmla="*/ 371475 h 2105025"/>
                    <a:gd name="connsiteX30" fmla="*/ 66675 w 1643063"/>
                    <a:gd name="connsiteY30" fmla="*/ 338137 h 2105025"/>
                    <a:gd name="connsiteX31" fmla="*/ 42863 w 1643063"/>
                    <a:gd name="connsiteY31" fmla="*/ 290512 h 2105025"/>
                    <a:gd name="connsiteX32" fmla="*/ 28575 w 1643063"/>
                    <a:gd name="connsiteY32" fmla="*/ 252412 h 2105025"/>
                    <a:gd name="connsiteX33" fmla="*/ 28575 w 1643063"/>
                    <a:gd name="connsiteY33" fmla="*/ 190500 h 2105025"/>
                    <a:gd name="connsiteX34" fmla="*/ 23813 w 1643063"/>
                    <a:gd name="connsiteY34" fmla="*/ 128587 h 2105025"/>
                    <a:gd name="connsiteX35" fmla="*/ 23813 w 1643063"/>
                    <a:gd name="connsiteY35" fmla="*/ 52387 h 2105025"/>
                    <a:gd name="connsiteX36" fmla="*/ 0 w 1643063"/>
                    <a:gd name="connsiteY36" fmla="*/ 0 h 2105025"/>
                    <a:gd name="connsiteX0" fmla="*/ 1643063 w 1643063"/>
                    <a:gd name="connsiteY0" fmla="*/ 2000250 h 2000250"/>
                    <a:gd name="connsiteX1" fmla="*/ 1614488 w 1643063"/>
                    <a:gd name="connsiteY1" fmla="*/ 1881187 h 2000250"/>
                    <a:gd name="connsiteX2" fmla="*/ 1595438 w 1643063"/>
                    <a:gd name="connsiteY2" fmla="*/ 1824037 h 2000250"/>
                    <a:gd name="connsiteX3" fmla="*/ 1490663 w 1643063"/>
                    <a:gd name="connsiteY3" fmla="*/ 1709737 h 2000250"/>
                    <a:gd name="connsiteX4" fmla="*/ 1362075 w 1643063"/>
                    <a:gd name="connsiteY4" fmla="*/ 1614487 h 2000250"/>
                    <a:gd name="connsiteX5" fmla="*/ 1285875 w 1643063"/>
                    <a:gd name="connsiteY5" fmla="*/ 1533525 h 2000250"/>
                    <a:gd name="connsiteX6" fmla="*/ 1181100 w 1643063"/>
                    <a:gd name="connsiteY6" fmla="*/ 1471612 h 2000250"/>
                    <a:gd name="connsiteX7" fmla="*/ 1143000 w 1643063"/>
                    <a:gd name="connsiteY7" fmla="*/ 1395412 h 2000250"/>
                    <a:gd name="connsiteX8" fmla="*/ 1085850 w 1643063"/>
                    <a:gd name="connsiteY8" fmla="*/ 1362075 h 2000250"/>
                    <a:gd name="connsiteX9" fmla="*/ 1019175 w 1643063"/>
                    <a:gd name="connsiteY9" fmla="*/ 1314450 h 2000250"/>
                    <a:gd name="connsiteX10" fmla="*/ 933450 w 1643063"/>
                    <a:gd name="connsiteY10" fmla="*/ 1295400 h 2000250"/>
                    <a:gd name="connsiteX11" fmla="*/ 871538 w 1643063"/>
                    <a:gd name="connsiteY11" fmla="*/ 1271587 h 2000250"/>
                    <a:gd name="connsiteX12" fmla="*/ 852488 w 1643063"/>
                    <a:gd name="connsiteY12" fmla="*/ 1238250 h 2000250"/>
                    <a:gd name="connsiteX13" fmla="*/ 795338 w 1643063"/>
                    <a:gd name="connsiteY13" fmla="*/ 1176337 h 2000250"/>
                    <a:gd name="connsiteX14" fmla="*/ 719138 w 1643063"/>
                    <a:gd name="connsiteY14" fmla="*/ 1133475 h 2000250"/>
                    <a:gd name="connsiteX15" fmla="*/ 676275 w 1643063"/>
                    <a:gd name="connsiteY15" fmla="*/ 1090612 h 2000250"/>
                    <a:gd name="connsiteX16" fmla="*/ 676275 w 1643063"/>
                    <a:gd name="connsiteY16" fmla="*/ 1038225 h 2000250"/>
                    <a:gd name="connsiteX17" fmla="*/ 638175 w 1643063"/>
                    <a:gd name="connsiteY17" fmla="*/ 976312 h 2000250"/>
                    <a:gd name="connsiteX18" fmla="*/ 614363 w 1643063"/>
                    <a:gd name="connsiteY18" fmla="*/ 976312 h 2000250"/>
                    <a:gd name="connsiteX19" fmla="*/ 571500 w 1643063"/>
                    <a:gd name="connsiteY19" fmla="*/ 919162 h 2000250"/>
                    <a:gd name="connsiteX20" fmla="*/ 538163 w 1643063"/>
                    <a:gd name="connsiteY20" fmla="*/ 800100 h 2000250"/>
                    <a:gd name="connsiteX21" fmla="*/ 495300 w 1643063"/>
                    <a:gd name="connsiteY21" fmla="*/ 781050 h 2000250"/>
                    <a:gd name="connsiteX22" fmla="*/ 366713 w 1643063"/>
                    <a:gd name="connsiteY22" fmla="*/ 614362 h 2000250"/>
                    <a:gd name="connsiteX23" fmla="*/ 328613 w 1643063"/>
                    <a:gd name="connsiteY23" fmla="*/ 604837 h 2000250"/>
                    <a:gd name="connsiteX24" fmla="*/ 295275 w 1643063"/>
                    <a:gd name="connsiteY24" fmla="*/ 557212 h 2000250"/>
                    <a:gd name="connsiteX25" fmla="*/ 261938 w 1643063"/>
                    <a:gd name="connsiteY25" fmla="*/ 504825 h 2000250"/>
                    <a:gd name="connsiteX26" fmla="*/ 214313 w 1643063"/>
                    <a:gd name="connsiteY26" fmla="*/ 461962 h 2000250"/>
                    <a:gd name="connsiteX27" fmla="*/ 128588 w 1643063"/>
                    <a:gd name="connsiteY27" fmla="*/ 400050 h 2000250"/>
                    <a:gd name="connsiteX28" fmla="*/ 95250 w 1643063"/>
                    <a:gd name="connsiteY28" fmla="*/ 371475 h 2000250"/>
                    <a:gd name="connsiteX29" fmla="*/ 66675 w 1643063"/>
                    <a:gd name="connsiteY29" fmla="*/ 338137 h 2000250"/>
                    <a:gd name="connsiteX30" fmla="*/ 42863 w 1643063"/>
                    <a:gd name="connsiteY30" fmla="*/ 290512 h 2000250"/>
                    <a:gd name="connsiteX31" fmla="*/ 28575 w 1643063"/>
                    <a:gd name="connsiteY31" fmla="*/ 252412 h 2000250"/>
                    <a:gd name="connsiteX32" fmla="*/ 28575 w 1643063"/>
                    <a:gd name="connsiteY32" fmla="*/ 190500 h 2000250"/>
                    <a:gd name="connsiteX33" fmla="*/ 23813 w 1643063"/>
                    <a:gd name="connsiteY33" fmla="*/ 128587 h 2000250"/>
                    <a:gd name="connsiteX34" fmla="*/ 23813 w 1643063"/>
                    <a:gd name="connsiteY34" fmla="*/ 52387 h 2000250"/>
                    <a:gd name="connsiteX35" fmla="*/ 0 w 1643063"/>
                    <a:gd name="connsiteY35" fmla="*/ 0 h 2000250"/>
                    <a:gd name="connsiteX0" fmla="*/ 1614488 w 1614488"/>
                    <a:gd name="connsiteY0" fmla="*/ 1881187 h 1881187"/>
                    <a:gd name="connsiteX1" fmla="*/ 1595438 w 1614488"/>
                    <a:gd name="connsiteY1" fmla="*/ 1824037 h 1881187"/>
                    <a:gd name="connsiteX2" fmla="*/ 1490663 w 1614488"/>
                    <a:gd name="connsiteY2" fmla="*/ 1709737 h 1881187"/>
                    <a:gd name="connsiteX3" fmla="*/ 1362075 w 1614488"/>
                    <a:gd name="connsiteY3" fmla="*/ 1614487 h 1881187"/>
                    <a:gd name="connsiteX4" fmla="*/ 1285875 w 1614488"/>
                    <a:gd name="connsiteY4" fmla="*/ 1533525 h 1881187"/>
                    <a:gd name="connsiteX5" fmla="*/ 1181100 w 1614488"/>
                    <a:gd name="connsiteY5" fmla="*/ 1471612 h 1881187"/>
                    <a:gd name="connsiteX6" fmla="*/ 1143000 w 1614488"/>
                    <a:gd name="connsiteY6" fmla="*/ 1395412 h 1881187"/>
                    <a:gd name="connsiteX7" fmla="*/ 1085850 w 1614488"/>
                    <a:gd name="connsiteY7" fmla="*/ 1362075 h 1881187"/>
                    <a:gd name="connsiteX8" fmla="*/ 1019175 w 1614488"/>
                    <a:gd name="connsiteY8" fmla="*/ 1314450 h 1881187"/>
                    <a:gd name="connsiteX9" fmla="*/ 933450 w 1614488"/>
                    <a:gd name="connsiteY9" fmla="*/ 1295400 h 1881187"/>
                    <a:gd name="connsiteX10" fmla="*/ 871538 w 1614488"/>
                    <a:gd name="connsiteY10" fmla="*/ 1271587 h 1881187"/>
                    <a:gd name="connsiteX11" fmla="*/ 852488 w 1614488"/>
                    <a:gd name="connsiteY11" fmla="*/ 1238250 h 1881187"/>
                    <a:gd name="connsiteX12" fmla="*/ 795338 w 1614488"/>
                    <a:gd name="connsiteY12" fmla="*/ 1176337 h 1881187"/>
                    <a:gd name="connsiteX13" fmla="*/ 719138 w 1614488"/>
                    <a:gd name="connsiteY13" fmla="*/ 1133475 h 1881187"/>
                    <a:gd name="connsiteX14" fmla="*/ 676275 w 1614488"/>
                    <a:gd name="connsiteY14" fmla="*/ 1090612 h 1881187"/>
                    <a:gd name="connsiteX15" fmla="*/ 676275 w 1614488"/>
                    <a:gd name="connsiteY15" fmla="*/ 1038225 h 1881187"/>
                    <a:gd name="connsiteX16" fmla="*/ 638175 w 1614488"/>
                    <a:gd name="connsiteY16" fmla="*/ 976312 h 1881187"/>
                    <a:gd name="connsiteX17" fmla="*/ 614363 w 1614488"/>
                    <a:gd name="connsiteY17" fmla="*/ 976312 h 1881187"/>
                    <a:gd name="connsiteX18" fmla="*/ 571500 w 1614488"/>
                    <a:gd name="connsiteY18" fmla="*/ 919162 h 1881187"/>
                    <a:gd name="connsiteX19" fmla="*/ 538163 w 1614488"/>
                    <a:gd name="connsiteY19" fmla="*/ 800100 h 1881187"/>
                    <a:gd name="connsiteX20" fmla="*/ 495300 w 1614488"/>
                    <a:gd name="connsiteY20" fmla="*/ 781050 h 1881187"/>
                    <a:gd name="connsiteX21" fmla="*/ 366713 w 1614488"/>
                    <a:gd name="connsiteY21" fmla="*/ 614362 h 1881187"/>
                    <a:gd name="connsiteX22" fmla="*/ 328613 w 1614488"/>
                    <a:gd name="connsiteY22" fmla="*/ 604837 h 1881187"/>
                    <a:gd name="connsiteX23" fmla="*/ 295275 w 1614488"/>
                    <a:gd name="connsiteY23" fmla="*/ 557212 h 1881187"/>
                    <a:gd name="connsiteX24" fmla="*/ 261938 w 1614488"/>
                    <a:gd name="connsiteY24" fmla="*/ 504825 h 1881187"/>
                    <a:gd name="connsiteX25" fmla="*/ 214313 w 1614488"/>
                    <a:gd name="connsiteY25" fmla="*/ 461962 h 1881187"/>
                    <a:gd name="connsiteX26" fmla="*/ 128588 w 1614488"/>
                    <a:gd name="connsiteY26" fmla="*/ 400050 h 1881187"/>
                    <a:gd name="connsiteX27" fmla="*/ 95250 w 1614488"/>
                    <a:gd name="connsiteY27" fmla="*/ 371475 h 1881187"/>
                    <a:gd name="connsiteX28" fmla="*/ 66675 w 1614488"/>
                    <a:gd name="connsiteY28" fmla="*/ 338137 h 1881187"/>
                    <a:gd name="connsiteX29" fmla="*/ 42863 w 1614488"/>
                    <a:gd name="connsiteY29" fmla="*/ 290512 h 1881187"/>
                    <a:gd name="connsiteX30" fmla="*/ 28575 w 1614488"/>
                    <a:gd name="connsiteY30" fmla="*/ 252412 h 1881187"/>
                    <a:gd name="connsiteX31" fmla="*/ 28575 w 1614488"/>
                    <a:gd name="connsiteY31" fmla="*/ 190500 h 1881187"/>
                    <a:gd name="connsiteX32" fmla="*/ 23813 w 1614488"/>
                    <a:gd name="connsiteY32" fmla="*/ 128587 h 1881187"/>
                    <a:gd name="connsiteX33" fmla="*/ 23813 w 1614488"/>
                    <a:gd name="connsiteY33" fmla="*/ 52387 h 1881187"/>
                    <a:gd name="connsiteX34" fmla="*/ 0 w 1614488"/>
                    <a:gd name="connsiteY34" fmla="*/ 0 h 1881187"/>
                    <a:gd name="connsiteX0" fmla="*/ 1614488 w 1614488"/>
                    <a:gd name="connsiteY0" fmla="*/ 1881187 h 1881187"/>
                    <a:gd name="connsiteX1" fmla="*/ 1595438 w 1614488"/>
                    <a:gd name="connsiteY1" fmla="*/ 1824037 h 1881187"/>
                    <a:gd name="connsiteX2" fmla="*/ 1490663 w 1614488"/>
                    <a:gd name="connsiteY2" fmla="*/ 1709737 h 1881187"/>
                    <a:gd name="connsiteX3" fmla="*/ 1362075 w 1614488"/>
                    <a:gd name="connsiteY3" fmla="*/ 1614487 h 1881187"/>
                    <a:gd name="connsiteX4" fmla="*/ 1285875 w 1614488"/>
                    <a:gd name="connsiteY4" fmla="*/ 1533525 h 1881187"/>
                    <a:gd name="connsiteX5" fmla="*/ 1181100 w 1614488"/>
                    <a:gd name="connsiteY5" fmla="*/ 1471612 h 1881187"/>
                    <a:gd name="connsiteX6" fmla="*/ 1085850 w 1614488"/>
                    <a:gd name="connsiteY6" fmla="*/ 1362075 h 1881187"/>
                    <a:gd name="connsiteX7" fmla="*/ 1019175 w 1614488"/>
                    <a:gd name="connsiteY7" fmla="*/ 1314450 h 1881187"/>
                    <a:gd name="connsiteX8" fmla="*/ 933450 w 1614488"/>
                    <a:gd name="connsiteY8" fmla="*/ 1295400 h 1881187"/>
                    <a:gd name="connsiteX9" fmla="*/ 871538 w 1614488"/>
                    <a:gd name="connsiteY9" fmla="*/ 1271587 h 1881187"/>
                    <a:gd name="connsiteX10" fmla="*/ 852488 w 1614488"/>
                    <a:gd name="connsiteY10" fmla="*/ 1238250 h 1881187"/>
                    <a:gd name="connsiteX11" fmla="*/ 795338 w 1614488"/>
                    <a:gd name="connsiteY11" fmla="*/ 1176337 h 1881187"/>
                    <a:gd name="connsiteX12" fmla="*/ 719138 w 1614488"/>
                    <a:gd name="connsiteY12" fmla="*/ 1133475 h 1881187"/>
                    <a:gd name="connsiteX13" fmla="*/ 676275 w 1614488"/>
                    <a:gd name="connsiteY13" fmla="*/ 1090612 h 1881187"/>
                    <a:gd name="connsiteX14" fmla="*/ 676275 w 1614488"/>
                    <a:gd name="connsiteY14" fmla="*/ 1038225 h 1881187"/>
                    <a:gd name="connsiteX15" fmla="*/ 638175 w 1614488"/>
                    <a:gd name="connsiteY15" fmla="*/ 976312 h 1881187"/>
                    <a:gd name="connsiteX16" fmla="*/ 614363 w 1614488"/>
                    <a:gd name="connsiteY16" fmla="*/ 976312 h 1881187"/>
                    <a:gd name="connsiteX17" fmla="*/ 571500 w 1614488"/>
                    <a:gd name="connsiteY17" fmla="*/ 919162 h 1881187"/>
                    <a:gd name="connsiteX18" fmla="*/ 538163 w 1614488"/>
                    <a:gd name="connsiteY18" fmla="*/ 800100 h 1881187"/>
                    <a:gd name="connsiteX19" fmla="*/ 495300 w 1614488"/>
                    <a:gd name="connsiteY19" fmla="*/ 781050 h 1881187"/>
                    <a:gd name="connsiteX20" fmla="*/ 366713 w 1614488"/>
                    <a:gd name="connsiteY20" fmla="*/ 614362 h 1881187"/>
                    <a:gd name="connsiteX21" fmla="*/ 328613 w 1614488"/>
                    <a:gd name="connsiteY21" fmla="*/ 604837 h 1881187"/>
                    <a:gd name="connsiteX22" fmla="*/ 295275 w 1614488"/>
                    <a:gd name="connsiteY22" fmla="*/ 557212 h 1881187"/>
                    <a:gd name="connsiteX23" fmla="*/ 261938 w 1614488"/>
                    <a:gd name="connsiteY23" fmla="*/ 504825 h 1881187"/>
                    <a:gd name="connsiteX24" fmla="*/ 214313 w 1614488"/>
                    <a:gd name="connsiteY24" fmla="*/ 461962 h 1881187"/>
                    <a:gd name="connsiteX25" fmla="*/ 128588 w 1614488"/>
                    <a:gd name="connsiteY25" fmla="*/ 400050 h 1881187"/>
                    <a:gd name="connsiteX26" fmla="*/ 95250 w 1614488"/>
                    <a:gd name="connsiteY26" fmla="*/ 371475 h 1881187"/>
                    <a:gd name="connsiteX27" fmla="*/ 66675 w 1614488"/>
                    <a:gd name="connsiteY27" fmla="*/ 338137 h 1881187"/>
                    <a:gd name="connsiteX28" fmla="*/ 42863 w 1614488"/>
                    <a:gd name="connsiteY28" fmla="*/ 290512 h 1881187"/>
                    <a:gd name="connsiteX29" fmla="*/ 28575 w 1614488"/>
                    <a:gd name="connsiteY29" fmla="*/ 252412 h 1881187"/>
                    <a:gd name="connsiteX30" fmla="*/ 28575 w 1614488"/>
                    <a:gd name="connsiteY30" fmla="*/ 190500 h 1881187"/>
                    <a:gd name="connsiteX31" fmla="*/ 23813 w 1614488"/>
                    <a:gd name="connsiteY31" fmla="*/ 128587 h 1881187"/>
                    <a:gd name="connsiteX32" fmla="*/ 23813 w 1614488"/>
                    <a:gd name="connsiteY32" fmla="*/ 52387 h 1881187"/>
                    <a:gd name="connsiteX33" fmla="*/ 0 w 1614488"/>
                    <a:gd name="connsiteY33" fmla="*/ 0 h 1881187"/>
                    <a:gd name="connsiteX0" fmla="*/ 1614488 w 1614488"/>
                    <a:gd name="connsiteY0" fmla="*/ 1881187 h 1881187"/>
                    <a:gd name="connsiteX1" fmla="*/ 1595438 w 1614488"/>
                    <a:gd name="connsiteY1" fmla="*/ 1824037 h 1881187"/>
                    <a:gd name="connsiteX2" fmla="*/ 1490663 w 1614488"/>
                    <a:gd name="connsiteY2" fmla="*/ 1709737 h 1881187"/>
                    <a:gd name="connsiteX3" fmla="*/ 1362075 w 1614488"/>
                    <a:gd name="connsiteY3" fmla="*/ 1614487 h 1881187"/>
                    <a:gd name="connsiteX4" fmla="*/ 1285875 w 1614488"/>
                    <a:gd name="connsiteY4" fmla="*/ 1533525 h 1881187"/>
                    <a:gd name="connsiteX5" fmla="*/ 1085850 w 1614488"/>
                    <a:gd name="connsiteY5" fmla="*/ 1362075 h 1881187"/>
                    <a:gd name="connsiteX6" fmla="*/ 1019175 w 1614488"/>
                    <a:gd name="connsiteY6" fmla="*/ 1314450 h 1881187"/>
                    <a:gd name="connsiteX7" fmla="*/ 933450 w 1614488"/>
                    <a:gd name="connsiteY7" fmla="*/ 1295400 h 1881187"/>
                    <a:gd name="connsiteX8" fmla="*/ 871538 w 1614488"/>
                    <a:gd name="connsiteY8" fmla="*/ 1271587 h 1881187"/>
                    <a:gd name="connsiteX9" fmla="*/ 852488 w 1614488"/>
                    <a:gd name="connsiteY9" fmla="*/ 1238250 h 1881187"/>
                    <a:gd name="connsiteX10" fmla="*/ 795338 w 1614488"/>
                    <a:gd name="connsiteY10" fmla="*/ 1176337 h 1881187"/>
                    <a:gd name="connsiteX11" fmla="*/ 719138 w 1614488"/>
                    <a:gd name="connsiteY11" fmla="*/ 1133475 h 1881187"/>
                    <a:gd name="connsiteX12" fmla="*/ 676275 w 1614488"/>
                    <a:gd name="connsiteY12" fmla="*/ 1090612 h 1881187"/>
                    <a:gd name="connsiteX13" fmla="*/ 676275 w 1614488"/>
                    <a:gd name="connsiteY13" fmla="*/ 1038225 h 1881187"/>
                    <a:gd name="connsiteX14" fmla="*/ 638175 w 1614488"/>
                    <a:gd name="connsiteY14" fmla="*/ 976312 h 1881187"/>
                    <a:gd name="connsiteX15" fmla="*/ 614363 w 1614488"/>
                    <a:gd name="connsiteY15" fmla="*/ 976312 h 1881187"/>
                    <a:gd name="connsiteX16" fmla="*/ 571500 w 1614488"/>
                    <a:gd name="connsiteY16" fmla="*/ 919162 h 1881187"/>
                    <a:gd name="connsiteX17" fmla="*/ 538163 w 1614488"/>
                    <a:gd name="connsiteY17" fmla="*/ 800100 h 1881187"/>
                    <a:gd name="connsiteX18" fmla="*/ 495300 w 1614488"/>
                    <a:gd name="connsiteY18" fmla="*/ 781050 h 1881187"/>
                    <a:gd name="connsiteX19" fmla="*/ 366713 w 1614488"/>
                    <a:gd name="connsiteY19" fmla="*/ 614362 h 1881187"/>
                    <a:gd name="connsiteX20" fmla="*/ 328613 w 1614488"/>
                    <a:gd name="connsiteY20" fmla="*/ 604837 h 1881187"/>
                    <a:gd name="connsiteX21" fmla="*/ 295275 w 1614488"/>
                    <a:gd name="connsiteY21" fmla="*/ 557212 h 1881187"/>
                    <a:gd name="connsiteX22" fmla="*/ 261938 w 1614488"/>
                    <a:gd name="connsiteY22" fmla="*/ 504825 h 1881187"/>
                    <a:gd name="connsiteX23" fmla="*/ 214313 w 1614488"/>
                    <a:gd name="connsiteY23" fmla="*/ 461962 h 1881187"/>
                    <a:gd name="connsiteX24" fmla="*/ 128588 w 1614488"/>
                    <a:gd name="connsiteY24" fmla="*/ 400050 h 1881187"/>
                    <a:gd name="connsiteX25" fmla="*/ 95250 w 1614488"/>
                    <a:gd name="connsiteY25" fmla="*/ 371475 h 1881187"/>
                    <a:gd name="connsiteX26" fmla="*/ 66675 w 1614488"/>
                    <a:gd name="connsiteY26" fmla="*/ 338137 h 1881187"/>
                    <a:gd name="connsiteX27" fmla="*/ 42863 w 1614488"/>
                    <a:gd name="connsiteY27" fmla="*/ 290512 h 1881187"/>
                    <a:gd name="connsiteX28" fmla="*/ 28575 w 1614488"/>
                    <a:gd name="connsiteY28" fmla="*/ 252412 h 1881187"/>
                    <a:gd name="connsiteX29" fmla="*/ 28575 w 1614488"/>
                    <a:gd name="connsiteY29" fmla="*/ 190500 h 1881187"/>
                    <a:gd name="connsiteX30" fmla="*/ 23813 w 1614488"/>
                    <a:gd name="connsiteY30" fmla="*/ 128587 h 1881187"/>
                    <a:gd name="connsiteX31" fmla="*/ 23813 w 1614488"/>
                    <a:gd name="connsiteY31" fmla="*/ 52387 h 1881187"/>
                    <a:gd name="connsiteX32" fmla="*/ 0 w 1614488"/>
                    <a:gd name="connsiteY32" fmla="*/ 0 h 1881187"/>
                    <a:gd name="connsiteX0" fmla="*/ 1614488 w 1614488"/>
                    <a:gd name="connsiteY0" fmla="*/ 1881187 h 1881187"/>
                    <a:gd name="connsiteX1" fmla="*/ 1595438 w 1614488"/>
                    <a:gd name="connsiteY1" fmla="*/ 1824037 h 1881187"/>
                    <a:gd name="connsiteX2" fmla="*/ 1490663 w 1614488"/>
                    <a:gd name="connsiteY2" fmla="*/ 1709737 h 1881187"/>
                    <a:gd name="connsiteX3" fmla="*/ 1362075 w 1614488"/>
                    <a:gd name="connsiteY3" fmla="*/ 1614487 h 1881187"/>
                    <a:gd name="connsiteX4" fmla="*/ 1085850 w 1614488"/>
                    <a:gd name="connsiteY4" fmla="*/ 1362075 h 1881187"/>
                    <a:gd name="connsiteX5" fmla="*/ 1019175 w 1614488"/>
                    <a:gd name="connsiteY5" fmla="*/ 1314450 h 1881187"/>
                    <a:gd name="connsiteX6" fmla="*/ 933450 w 1614488"/>
                    <a:gd name="connsiteY6" fmla="*/ 1295400 h 1881187"/>
                    <a:gd name="connsiteX7" fmla="*/ 871538 w 1614488"/>
                    <a:gd name="connsiteY7" fmla="*/ 1271587 h 1881187"/>
                    <a:gd name="connsiteX8" fmla="*/ 852488 w 1614488"/>
                    <a:gd name="connsiteY8" fmla="*/ 1238250 h 1881187"/>
                    <a:gd name="connsiteX9" fmla="*/ 795338 w 1614488"/>
                    <a:gd name="connsiteY9" fmla="*/ 1176337 h 1881187"/>
                    <a:gd name="connsiteX10" fmla="*/ 719138 w 1614488"/>
                    <a:gd name="connsiteY10" fmla="*/ 1133475 h 1881187"/>
                    <a:gd name="connsiteX11" fmla="*/ 676275 w 1614488"/>
                    <a:gd name="connsiteY11" fmla="*/ 1090612 h 1881187"/>
                    <a:gd name="connsiteX12" fmla="*/ 676275 w 1614488"/>
                    <a:gd name="connsiteY12" fmla="*/ 1038225 h 1881187"/>
                    <a:gd name="connsiteX13" fmla="*/ 638175 w 1614488"/>
                    <a:gd name="connsiteY13" fmla="*/ 976312 h 1881187"/>
                    <a:gd name="connsiteX14" fmla="*/ 614363 w 1614488"/>
                    <a:gd name="connsiteY14" fmla="*/ 976312 h 1881187"/>
                    <a:gd name="connsiteX15" fmla="*/ 571500 w 1614488"/>
                    <a:gd name="connsiteY15" fmla="*/ 919162 h 1881187"/>
                    <a:gd name="connsiteX16" fmla="*/ 538163 w 1614488"/>
                    <a:gd name="connsiteY16" fmla="*/ 800100 h 1881187"/>
                    <a:gd name="connsiteX17" fmla="*/ 495300 w 1614488"/>
                    <a:gd name="connsiteY17" fmla="*/ 781050 h 1881187"/>
                    <a:gd name="connsiteX18" fmla="*/ 366713 w 1614488"/>
                    <a:gd name="connsiteY18" fmla="*/ 614362 h 1881187"/>
                    <a:gd name="connsiteX19" fmla="*/ 328613 w 1614488"/>
                    <a:gd name="connsiteY19" fmla="*/ 604837 h 1881187"/>
                    <a:gd name="connsiteX20" fmla="*/ 295275 w 1614488"/>
                    <a:gd name="connsiteY20" fmla="*/ 557212 h 1881187"/>
                    <a:gd name="connsiteX21" fmla="*/ 261938 w 1614488"/>
                    <a:gd name="connsiteY21" fmla="*/ 504825 h 1881187"/>
                    <a:gd name="connsiteX22" fmla="*/ 214313 w 1614488"/>
                    <a:gd name="connsiteY22" fmla="*/ 461962 h 1881187"/>
                    <a:gd name="connsiteX23" fmla="*/ 128588 w 1614488"/>
                    <a:gd name="connsiteY23" fmla="*/ 400050 h 1881187"/>
                    <a:gd name="connsiteX24" fmla="*/ 95250 w 1614488"/>
                    <a:gd name="connsiteY24" fmla="*/ 371475 h 1881187"/>
                    <a:gd name="connsiteX25" fmla="*/ 66675 w 1614488"/>
                    <a:gd name="connsiteY25" fmla="*/ 338137 h 1881187"/>
                    <a:gd name="connsiteX26" fmla="*/ 42863 w 1614488"/>
                    <a:gd name="connsiteY26" fmla="*/ 290512 h 1881187"/>
                    <a:gd name="connsiteX27" fmla="*/ 28575 w 1614488"/>
                    <a:gd name="connsiteY27" fmla="*/ 252412 h 1881187"/>
                    <a:gd name="connsiteX28" fmla="*/ 28575 w 1614488"/>
                    <a:gd name="connsiteY28" fmla="*/ 190500 h 1881187"/>
                    <a:gd name="connsiteX29" fmla="*/ 23813 w 1614488"/>
                    <a:gd name="connsiteY29" fmla="*/ 128587 h 1881187"/>
                    <a:gd name="connsiteX30" fmla="*/ 23813 w 1614488"/>
                    <a:gd name="connsiteY30" fmla="*/ 52387 h 1881187"/>
                    <a:gd name="connsiteX31" fmla="*/ 0 w 1614488"/>
                    <a:gd name="connsiteY31" fmla="*/ 0 h 1881187"/>
                    <a:gd name="connsiteX0" fmla="*/ 1614488 w 1614488"/>
                    <a:gd name="connsiteY0" fmla="*/ 1881187 h 1881187"/>
                    <a:gd name="connsiteX1" fmla="*/ 1595438 w 1614488"/>
                    <a:gd name="connsiteY1" fmla="*/ 1824037 h 1881187"/>
                    <a:gd name="connsiteX2" fmla="*/ 1490663 w 1614488"/>
                    <a:gd name="connsiteY2" fmla="*/ 1709737 h 1881187"/>
                    <a:gd name="connsiteX3" fmla="*/ 1085850 w 1614488"/>
                    <a:gd name="connsiteY3" fmla="*/ 1362075 h 1881187"/>
                    <a:gd name="connsiteX4" fmla="*/ 1019175 w 1614488"/>
                    <a:gd name="connsiteY4" fmla="*/ 1314450 h 1881187"/>
                    <a:gd name="connsiteX5" fmla="*/ 933450 w 1614488"/>
                    <a:gd name="connsiteY5" fmla="*/ 1295400 h 1881187"/>
                    <a:gd name="connsiteX6" fmla="*/ 871538 w 1614488"/>
                    <a:gd name="connsiteY6" fmla="*/ 1271587 h 1881187"/>
                    <a:gd name="connsiteX7" fmla="*/ 852488 w 1614488"/>
                    <a:gd name="connsiteY7" fmla="*/ 1238250 h 1881187"/>
                    <a:gd name="connsiteX8" fmla="*/ 795338 w 1614488"/>
                    <a:gd name="connsiteY8" fmla="*/ 1176337 h 1881187"/>
                    <a:gd name="connsiteX9" fmla="*/ 719138 w 1614488"/>
                    <a:gd name="connsiteY9" fmla="*/ 1133475 h 1881187"/>
                    <a:gd name="connsiteX10" fmla="*/ 676275 w 1614488"/>
                    <a:gd name="connsiteY10" fmla="*/ 1090612 h 1881187"/>
                    <a:gd name="connsiteX11" fmla="*/ 676275 w 1614488"/>
                    <a:gd name="connsiteY11" fmla="*/ 1038225 h 1881187"/>
                    <a:gd name="connsiteX12" fmla="*/ 638175 w 1614488"/>
                    <a:gd name="connsiteY12" fmla="*/ 976312 h 1881187"/>
                    <a:gd name="connsiteX13" fmla="*/ 614363 w 1614488"/>
                    <a:gd name="connsiteY13" fmla="*/ 976312 h 1881187"/>
                    <a:gd name="connsiteX14" fmla="*/ 571500 w 1614488"/>
                    <a:gd name="connsiteY14" fmla="*/ 919162 h 1881187"/>
                    <a:gd name="connsiteX15" fmla="*/ 538163 w 1614488"/>
                    <a:gd name="connsiteY15" fmla="*/ 800100 h 1881187"/>
                    <a:gd name="connsiteX16" fmla="*/ 495300 w 1614488"/>
                    <a:gd name="connsiteY16" fmla="*/ 781050 h 1881187"/>
                    <a:gd name="connsiteX17" fmla="*/ 366713 w 1614488"/>
                    <a:gd name="connsiteY17" fmla="*/ 614362 h 1881187"/>
                    <a:gd name="connsiteX18" fmla="*/ 328613 w 1614488"/>
                    <a:gd name="connsiteY18" fmla="*/ 604837 h 1881187"/>
                    <a:gd name="connsiteX19" fmla="*/ 295275 w 1614488"/>
                    <a:gd name="connsiteY19" fmla="*/ 557212 h 1881187"/>
                    <a:gd name="connsiteX20" fmla="*/ 261938 w 1614488"/>
                    <a:gd name="connsiteY20" fmla="*/ 504825 h 1881187"/>
                    <a:gd name="connsiteX21" fmla="*/ 214313 w 1614488"/>
                    <a:gd name="connsiteY21" fmla="*/ 461962 h 1881187"/>
                    <a:gd name="connsiteX22" fmla="*/ 128588 w 1614488"/>
                    <a:gd name="connsiteY22" fmla="*/ 400050 h 1881187"/>
                    <a:gd name="connsiteX23" fmla="*/ 95250 w 1614488"/>
                    <a:gd name="connsiteY23" fmla="*/ 371475 h 1881187"/>
                    <a:gd name="connsiteX24" fmla="*/ 66675 w 1614488"/>
                    <a:gd name="connsiteY24" fmla="*/ 338137 h 1881187"/>
                    <a:gd name="connsiteX25" fmla="*/ 42863 w 1614488"/>
                    <a:gd name="connsiteY25" fmla="*/ 290512 h 1881187"/>
                    <a:gd name="connsiteX26" fmla="*/ 28575 w 1614488"/>
                    <a:gd name="connsiteY26" fmla="*/ 252412 h 1881187"/>
                    <a:gd name="connsiteX27" fmla="*/ 28575 w 1614488"/>
                    <a:gd name="connsiteY27" fmla="*/ 190500 h 1881187"/>
                    <a:gd name="connsiteX28" fmla="*/ 23813 w 1614488"/>
                    <a:gd name="connsiteY28" fmla="*/ 128587 h 1881187"/>
                    <a:gd name="connsiteX29" fmla="*/ 23813 w 1614488"/>
                    <a:gd name="connsiteY29" fmla="*/ 52387 h 1881187"/>
                    <a:gd name="connsiteX30" fmla="*/ 0 w 1614488"/>
                    <a:gd name="connsiteY30" fmla="*/ 0 h 1881187"/>
                    <a:gd name="connsiteX0" fmla="*/ 1614488 w 1614488"/>
                    <a:gd name="connsiteY0" fmla="*/ 1881187 h 1881187"/>
                    <a:gd name="connsiteX1" fmla="*/ 1595438 w 1614488"/>
                    <a:gd name="connsiteY1" fmla="*/ 1824037 h 1881187"/>
                    <a:gd name="connsiteX2" fmla="*/ 1085850 w 1614488"/>
                    <a:gd name="connsiteY2" fmla="*/ 1362075 h 1881187"/>
                    <a:gd name="connsiteX3" fmla="*/ 1019175 w 1614488"/>
                    <a:gd name="connsiteY3" fmla="*/ 1314450 h 1881187"/>
                    <a:gd name="connsiteX4" fmla="*/ 933450 w 1614488"/>
                    <a:gd name="connsiteY4" fmla="*/ 1295400 h 1881187"/>
                    <a:gd name="connsiteX5" fmla="*/ 871538 w 1614488"/>
                    <a:gd name="connsiteY5" fmla="*/ 1271587 h 1881187"/>
                    <a:gd name="connsiteX6" fmla="*/ 852488 w 1614488"/>
                    <a:gd name="connsiteY6" fmla="*/ 1238250 h 1881187"/>
                    <a:gd name="connsiteX7" fmla="*/ 795338 w 1614488"/>
                    <a:gd name="connsiteY7" fmla="*/ 1176337 h 1881187"/>
                    <a:gd name="connsiteX8" fmla="*/ 719138 w 1614488"/>
                    <a:gd name="connsiteY8" fmla="*/ 1133475 h 1881187"/>
                    <a:gd name="connsiteX9" fmla="*/ 676275 w 1614488"/>
                    <a:gd name="connsiteY9" fmla="*/ 1090612 h 1881187"/>
                    <a:gd name="connsiteX10" fmla="*/ 676275 w 1614488"/>
                    <a:gd name="connsiteY10" fmla="*/ 1038225 h 1881187"/>
                    <a:gd name="connsiteX11" fmla="*/ 638175 w 1614488"/>
                    <a:gd name="connsiteY11" fmla="*/ 976312 h 1881187"/>
                    <a:gd name="connsiteX12" fmla="*/ 614363 w 1614488"/>
                    <a:gd name="connsiteY12" fmla="*/ 976312 h 1881187"/>
                    <a:gd name="connsiteX13" fmla="*/ 571500 w 1614488"/>
                    <a:gd name="connsiteY13" fmla="*/ 919162 h 1881187"/>
                    <a:gd name="connsiteX14" fmla="*/ 538163 w 1614488"/>
                    <a:gd name="connsiteY14" fmla="*/ 800100 h 1881187"/>
                    <a:gd name="connsiteX15" fmla="*/ 495300 w 1614488"/>
                    <a:gd name="connsiteY15" fmla="*/ 781050 h 1881187"/>
                    <a:gd name="connsiteX16" fmla="*/ 366713 w 1614488"/>
                    <a:gd name="connsiteY16" fmla="*/ 614362 h 1881187"/>
                    <a:gd name="connsiteX17" fmla="*/ 328613 w 1614488"/>
                    <a:gd name="connsiteY17" fmla="*/ 604837 h 1881187"/>
                    <a:gd name="connsiteX18" fmla="*/ 295275 w 1614488"/>
                    <a:gd name="connsiteY18" fmla="*/ 557212 h 1881187"/>
                    <a:gd name="connsiteX19" fmla="*/ 261938 w 1614488"/>
                    <a:gd name="connsiteY19" fmla="*/ 504825 h 1881187"/>
                    <a:gd name="connsiteX20" fmla="*/ 214313 w 1614488"/>
                    <a:gd name="connsiteY20" fmla="*/ 461962 h 1881187"/>
                    <a:gd name="connsiteX21" fmla="*/ 128588 w 1614488"/>
                    <a:gd name="connsiteY21" fmla="*/ 400050 h 1881187"/>
                    <a:gd name="connsiteX22" fmla="*/ 95250 w 1614488"/>
                    <a:gd name="connsiteY22" fmla="*/ 371475 h 1881187"/>
                    <a:gd name="connsiteX23" fmla="*/ 66675 w 1614488"/>
                    <a:gd name="connsiteY23" fmla="*/ 338137 h 1881187"/>
                    <a:gd name="connsiteX24" fmla="*/ 42863 w 1614488"/>
                    <a:gd name="connsiteY24" fmla="*/ 290512 h 1881187"/>
                    <a:gd name="connsiteX25" fmla="*/ 28575 w 1614488"/>
                    <a:gd name="connsiteY25" fmla="*/ 252412 h 1881187"/>
                    <a:gd name="connsiteX26" fmla="*/ 28575 w 1614488"/>
                    <a:gd name="connsiteY26" fmla="*/ 190500 h 1881187"/>
                    <a:gd name="connsiteX27" fmla="*/ 23813 w 1614488"/>
                    <a:gd name="connsiteY27" fmla="*/ 128587 h 1881187"/>
                    <a:gd name="connsiteX28" fmla="*/ 23813 w 1614488"/>
                    <a:gd name="connsiteY28" fmla="*/ 52387 h 1881187"/>
                    <a:gd name="connsiteX29" fmla="*/ 0 w 1614488"/>
                    <a:gd name="connsiteY29" fmla="*/ 0 h 1881187"/>
                    <a:gd name="connsiteX0" fmla="*/ 1614488 w 1614488"/>
                    <a:gd name="connsiteY0" fmla="*/ 1881187 h 1881187"/>
                    <a:gd name="connsiteX1" fmla="*/ 1085850 w 1614488"/>
                    <a:gd name="connsiteY1" fmla="*/ 1362075 h 1881187"/>
                    <a:gd name="connsiteX2" fmla="*/ 1019175 w 1614488"/>
                    <a:gd name="connsiteY2" fmla="*/ 1314450 h 1881187"/>
                    <a:gd name="connsiteX3" fmla="*/ 933450 w 1614488"/>
                    <a:gd name="connsiteY3" fmla="*/ 1295400 h 1881187"/>
                    <a:gd name="connsiteX4" fmla="*/ 871538 w 1614488"/>
                    <a:gd name="connsiteY4" fmla="*/ 1271587 h 1881187"/>
                    <a:gd name="connsiteX5" fmla="*/ 852488 w 1614488"/>
                    <a:gd name="connsiteY5" fmla="*/ 1238250 h 1881187"/>
                    <a:gd name="connsiteX6" fmla="*/ 795338 w 1614488"/>
                    <a:gd name="connsiteY6" fmla="*/ 1176337 h 1881187"/>
                    <a:gd name="connsiteX7" fmla="*/ 719138 w 1614488"/>
                    <a:gd name="connsiteY7" fmla="*/ 1133475 h 1881187"/>
                    <a:gd name="connsiteX8" fmla="*/ 676275 w 1614488"/>
                    <a:gd name="connsiteY8" fmla="*/ 1090612 h 1881187"/>
                    <a:gd name="connsiteX9" fmla="*/ 676275 w 1614488"/>
                    <a:gd name="connsiteY9" fmla="*/ 1038225 h 1881187"/>
                    <a:gd name="connsiteX10" fmla="*/ 638175 w 1614488"/>
                    <a:gd name="connsiteY10" fmla="*/ 976312 h 1881187"/>
                    <a:gd name="connsiteX11" fmla="*/ 614363 w 1614488"/>
                    <a:gd name="connsiteY11" fmla="*/ 976312 h 1881187"/>
                    <a:gd name="connsiteX12" fmla="*/ 571500 w 1614488"/>
                    <a:gd name="connsiteY12" fmla="*/ 919162 h 1881187"/>
                    <a:gd name="connsiteX13" fmla="*/ 538163 w 1614488"/>
                    <a:gd name="connsiteY13" fmla="*/ 800100 h 1881187"/>
                    <a:gd name="connsiteX14" fmla="*/ 495300 w 1614488"/>
                    <a:gd name="connsiteY14" fmla="*/ 781050 h 1881187"/>
                    <a:gd name="connsiteX15" fmla="*/ 366713 w 1614488"/>
                    <a:gd name="connsiteY15" fmla="*/ 614362 h 1881187"/>
                    <a:gd name="connsiteX16" fmla="*/ 328613 w 1614488"/>
                    <a:gd name="connsiteY16" fmla="*/ 604837 h 1881187"/>
                    <a:gd name="connsiteX17" fmla="*/ 295275 w 1614488"/>
                    <a:gd name="connsiteY17" fmla="*/ 557212 h 1881187"/>
                    <a:gd name="connsiteX18" fmla="*/ 261938 w 1614488"/>
                    <a:gd name="connsiteY18" fmla="*/ 504825 h 1881187"/>
                    <a:gd name="connsiteX19" fmla="*/ 214313 w 1614488"/>
                    <a:gd name="connsiteY19" fmla="*/ 461962 h 1881187"/>
                    <a:gd name="connsiteX20" fmla="*/ 128588 w 1614488"/>
                    <a:gd name="connsiteY20" fmla="*/ 400050 h 1881187"/>
                    <a:gd name="connsiteX21" fmla="*/ 95250 w 1614488"/>
                    <a:gd name="connsiteY21" fmla="*/ 371475 h 1881187"/>
                    <a:gd name="connsiteX22" fmla="*/ 66675 w 1614488"/>
                    <a:gd name="connsiteY22" fmla="*/ 338137 h 1881187"/>
                    <a:gd name="connsiteX23" fmla="*/ 42863 w 1614488"/>
                    <a:gd name="connsiteY23" fmla="*/ 290512 h 1881187"/>
                    <a:gd name="connsiteX24" fmla="*/ 28575 w 1614488"/>
                    <a:gd name="connsiteY24" fmla="*/ 252412 h 1881187"/>
                    <a:gd name="connsiteX25" fmla="*/ 28575 w 1614488"/>
                    <a:gd name="connsiteY25" fmla="*/ 190500 h 1881187"/>
                    <a:gd name="connsiteX26" fmla="*/ 23813 w 1614488"/>
                    <a:gd name="connsiteY26" fmla="*/ 128587 h 1881187"/>
                    <a:gd name="connsiteX27" fmla="*/ 23813 w 1614488"/>
                    <a:gd name="connsiteY27" fmla="*/ 52387 h 1881187"/>
                    <a:gd name="connsiteX28" fmla="*/ 0 w 1614488"/>
                    <a:gd name="connsiteY28" fmla="*/ 0 h 1881187"/>
                    <a:gd name="connsiteX0" fmla="*/ 1085850 w 1085850"/>
                    <a:gd name="connsiteY0" fmla="*/ 1362075 h 1362075"/>
                    <a:gd name="connsiteX1" fmla="*/ 1019175 w 1085850"/>
                    <a:gd name="connsiteY1" fmla="*/ 1314450 h 1362075"/>
                    <a:gd name="connsiteX2" fmla="*/ 933450 w 1085850"/>
                    <a:gd name="connsiteY2" fmla="*/ 1295400 h 1362075"/>
                    <a:gd name="connsiteX3" fmla="*/ 871538 w 1085850"/>
                    <a:gd name="connsiteY3" fmla="*/ 1271587 h 1362075"/>
                    <a:gd name="connsiteX4" fmla="*/ 852488 w 1085850"/>
                    <a:gd name="connsiteY4" fmla="*/ 1238250 h 1362075"/>
                    <a:gd name="connsiteX5" fmla="*/ 795338 w 1085850"/>
                    <a:gd name="connsiteY5" fmla="*/ 1176337 h 1362075"/>
                    <a:gd name="connsiteX6" fmla="*/ 719138 w 1085850"/>
                    <a:gd name="connsiteY6" fmla="*/ 1133475 h 1362075"/>
                    <a:gd name="connsiteX7" fmla="*/ 676275 w 1085850"/>
                    <a:gd name="connsiteY7" fmla="*/ 1090612 h 1362075"/>
                    <a:gd name="connsiteX8" fmla="*/ 676275 w 1085850"/>
                    <a:gd name="connsiteY8" fmla="*/ 1038225 h 1362075"/>
                    <a:gd name="connsiteX9" fmla="*/ 638175 w 1085850"/>
                    <a:gd name="connsiteY9" fmla="*/ 976312 h 1362075"/>
                    <a:gd name="connsiteX10" fmla="*/ 614363 w 1085850"/>
                    <a:gd name="connsiteY10" fmla="*/ 976312 h 1362075"/>
                    <a:gd name="connsiteX11" fmla="*/ 571500 w 1085850"/>
                    <a:gd name="connsiteY11" fmla="*/ 919162 h 1362075"/>
                    <a:gd name="connsiteX12" fmla="*/ 538163 w 1085850"/>
                    <a:gd name="connsiteY12" fmla="*/ 800100 h 1362075"/>
                    <a:gd name="connsiteX13" fmla="*/ 495300 w 1085850"/>
                    <a:gd name="connsiteY13" fmla="*/ 781050 h 1362075"/>
                    <a:gd name="connsiteX14" fmla="*/ 366713 w 1085850"/>
                    <a:gd name="connsiteY14" fmla="*/ 614362 h 1362075"/>
                    <a:gd name="connsiteX15" fmla="*/ 328613 w 1085850"/>
                    <a:gd name="connsiteY15" fmla="*/ 604837 h 1362075"/>
                    <a:gd name="connsiteX16" fmla="*/ 295275 w 1085850"/>
                    <a:gd name="connsiteY16" fmla="*/ 557212 h 1362075"/>
                    <a:gd name="connsiteX17" fmla="*/ 261938 w 1085850"/>
                    <a:gd name="connsiteY17" fmla="*/ 504825 h 1362075"/>
                    <a:gd name="connsiteX18" fmla="*/ 214313 w 1085850"/>
                    <a:gd name="connsiteY18" fmla="*/ 461962 h 1362075"/>
                    <a:gd name="connsiteX19" fmla="*/ 128588 w 1085850"/>
                    <a:gd name="connsiteY19" fmla="*/ 400050 h 1362075"/>
                    <a:gd name="connsiteX20" fmla="*/ 95250 w 1085850"/>
                    <a:gd name="connsiteY20" fmla="*/ 371475 h 1362075"/>
                    <a:gd name="connsiteX21" fmla="*/ 66675 w 1085850"/>
                    <a:gd name="connsiteY21" fmla="*/ 338137 h 1362075"/>
                    <a:gd name="connsiteX22" fmla="*/ 42863 w 1085850"/>
                    <a:gd name="connsiteY22" fmla="*/ 290512 h 1362075"/>
                    <a:gd name="connsiteX23" fmla="*/ 28575 w 1085850"/>
                    <a:gd name="connsiteY23" fmla="*/ 252412 h 1362075"/>
                    <a:gd name="connsiteX24" fmla="*/ 28575 w 1085850"/>
                    <a:gd name="connsiteY24" fmla="*/ 190500 h 1362075"/>
                    <a:gd name="connsiteX25" fmla="*/ 23813 w 1085850"/>
                    <a:gd name="connsiteY25" fmla="*/ 128587 h 1362075"/>
                    <a:gd name="connsiteX26" fmla="*/ 23813 w 1085850"/>
                    <a:gd name="connsiteY26" fmla="*/ 52387 h 1362075"/>
                    <a:gd name="connsiteX27" fmla="*/ 0 w 1085850"/>
                    <a:gd name="connsiteY27" fmla="*/ 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5850" h="1362075">
                      <a:moveTo>
                        <a:pt x="1085850" y="1362075"/>
                      </a:moveTo>
                      <a:lnTo>
                        <a:pt x="1019175" y="1314450"/>
                      </a:lnTo>
                      <a:lnTo>
                        <a:pt x="933450" y="1295400"/>
                      </a:lnTo>
                      <a:lnTo>
                        <a:pt x="871538" y="1271587"/>
                      </a:lnTo>
                      <a:lnTo>
                        <a:pt x="852488" y="1238250"/>
                      </a:lnTo>
                      <a:lnTo>
                        <a:pt x="795338" y="1176337"/>
                      </a:lnTo>
                      <a:lnTo>
                        <a:pt x="719138" y="1133475"/>
                      </a:lnTo>
                      <a:lnTo>
                        <a:pt x="676275" y="1090612"/>
                      </a:lnTo>
                      <a:lnTo>
                        <a:pt x="676275" y="1038225"/>
                      </a:lnTo>
                      <a:lnTo>
                        <a:pt x="638175" y="976312"/>
                      </a:lnTo>
                      <a:lnTo>
                        <a:pt x="614363" y="976312"/>
                      </a:lnTo>
                      <a:lnTo>
                        <a:pt x="571500" y="919162"/>
                      </a:lnTo>
                      <a:lnTo>
                        <a:pt x="538163" y="800100"/>
                      </a:lnTo>
                      <a:lnTo>
                        <a:pt x="495300" y="781050"/>
                      </a:lnTo>
                      <a:lnTo>
                        <a:pt x="366713" y="614362"/>
                      </a:lnTo>
                      <a:lnTo>
                        <a:pt x="328613" y="604837"/>
                      </a:lnTo>
                      <a:lnTo>
                        <a:pt x="295275" y="557212"/>
                      </a:lnTo>
                      <a:lnTo>
                        <a:pt x="261938" y="504825"/>
                      </a:lnTo>
                      <a:lnTo>
                        <a:pt x="214313" y="461962"/>
                      </a:lnTo>
                      <a:lnTo>
                        <a:pt x="128588" y="400050"/>
                      </a:lnTo>
                      <a:lnTo>
                        <a:pt x="95250" y="371475"/>
                      </a:lnTo>
                      <a:lnTo>
                        <a:pt x="66675" y="338137"/>
                      </a:lnTo>
                      <a:lnTo>
                        <a:pt x="42863" y="290512"/>
                      </a:lnTo>
                      <a:lnTo>
                        <a:pt x="28575" y="252412"/>
                      </a:lnTo>
                      <a:lnTo>
                        <a:pt x="28575" y="190500"/>
                      </a:lnTo>
                      <a:lnTo>
                        <a:pt x="23813" y="128587"/>
                      </a:lnTo>
                      <a:lnTo>
                        <a:pt x="23813" y="52387"/>
                      </a:lnTo>
                      <a:lnTo>
                        <a:pt x="0" y="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0" name="Chart 39">
                <a:extLst>
                  <a:ext uri="{FF2B5EF4-FFF2-40B4-BE49-F238E27FC236}">
                    <a16:creationId xmlns:a16="http://schemas.microsoft.com/office/drawing/2014/main" id="{57DAAC2A-C571-4079-96E0-AAA5076A74BE}"/>
                  </a:ext>
                </a:extLst>
              </p:cNvPr>
              <p:cNvGraphicFramePr>
                <a:graphicFrameLocks/>
              </p:cNvGraphicFramePr>
              <p:nvPr>
                <p:extLst>
                  <p:ext uri="{D42A27DB-BD31-4B8C-83A1-F6EECF244321}">
                    <p14:modId xmlns:p14="http://schemas.microsoft.com/office/powerpoint/2010/main" val="2245683178"/>
                  </p:ext>
                </p:extLst>
              </p:nvPr>
            </p:nvGraphicFramePr>
            <p:xfrm>
              <a:off x="7335673" y="3125626"/>
              <a:ext cx="899951" cy="785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127723E1-FA36-435D-95D6-1A31CE929110}"/>
                  </a:ext>
                </a:extLst>
              </p:cNvPr>
              <p:cNvGraphicFramePr>
                <a:graphicFrameLocks/>
              </p:cNvGraphicFramePr>
              <p:nvPr>
                <p:extLst>
                  <p:ext uri="{D42A27DB-BD31-4B8C-83A1-F6EECF244321}">
                    <p14:modId xmlns:p14="http://schemas.microsoft.com/office/powerpoint/2010/main" val="3358297722"/>
                  </p:ext>
                </p:extLst>
              </p:nvPr>
            </p:nvGraphicFramePr>
            <p:xfrm>
              <a:off x="7009291" y="2593816"/>
              <a:ext cx="899951" cy="785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862284205"/>
                  </p:ext>
                </p:extLst>
              </p:nvPr>
            </p:nvGraphicFramePr>
            <p:xfrm>
              <a:off x="4923725" y="2381219"/>
              <a:ext cx="1077598" cy="7852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Chart 44">
                <a:extLst>
                  <a:ext uri="{FF2B5EF4-FFF2-40B4-BE49-F238E27FC236}">
                    <a16:creationId xmlns:a16="http://schemas.microsoft.com/office/drawing/2014/main" id="{00000000-0008-0000-0100-00003C000000}"/>
                  </a:ext>
                </a:extLst>
              </p:cNvPr>
              <p:cNvGraphicFramePr>
                <a:graphicFrameLocks/>
              </p:cNvGraphicFramePr>
              <p:nvPr>
                <p:extLst>
                  <p:ext uri="{D42A27DB-BD31-4B8C-83A1-F6EECF244321}">
                    <p14:modId xmlns:p14="http://schemas.microsoft.com/office/powerpoint/2010/main" val="3792018260"/>
                  </p:ext>
                </p:extLst>
              </p:nvPr>
            </p:nvGraphicFramePr>
            <p:xfrm>
              <a:off x="2947217" y="1627636"/>
              <a:ext cx="899951" cy="8395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7" name="Chart 46">
                <a:extLst>
                  <a:ext uri="{FF2B5EF4-FFF2-40B4-BE49-F238E27FC236}">
                    <a16:creationId xmlns:a16="http://schemas.microsoft.com/office/drawing/2014/main" id="{1649AA7A-7A98-46F5-BF6C-6CFB3CF6A655}"/>
                  </a:ext>
                </a:extLst>
              </p:cNvPr>
              <p:cNvGraphicFramePr>
                <a:graphicFrameLocks/>
              </p:cNvGraphicFramePr>
              <p:nvPr>
                <p:extLst>
                  <p:ext uri="{D42A27DB-BD31-4B8C-83A1-F6EECF244321}">
                    <p14:modId xmlns:p14="http://schemas.microsoft.com/office/powerpoint/2010/main" val="3077800878"/>
                  </p:ext>
                </p:extLst>
              </p:nvPr>
            </p:nvGraphicFramePr>
            <p:xfrm>
              <a:off x="3136709" y="2270931"/>
              <a:ext cx="899951" cy="83956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Chart 47">
                <a:extLst>
                  <a:ext uri="{FF2B5EF4-FFF2-40B4-BE49-F238E27FC236}">
                    <a16:creationId xmlns:a16="http://schemas.microsoft.com/office/drawing/2014/main" id="{E6F902E0-BA20-4B6C-8941-AD15BEF9D4A5}"/>
                  </a:ext>
                </a:extLst>
              </p:cNvPr>
              <p:cNvGraphicFramePr>
                <a:graphicFrameLocks/>
              </p:cNvGraphicFramePr>
              <p:nvPr>
                <p:extLst>
                  <p:ext uri="{D42A27DB-BD31-4B8C-83A1-F6EECF244321}">
                    <p14:modId xmlns:p14="http://schemas.microsoft.com/office/powerpoint/2010/main" val="686924673"/>
                  </p:ext>
                </p:extLst>
              </p:nvPr>
            </p:nvGraphicFramePr>
            <p:xfrm>
              <a:off x="5291051" y="2874386"/>
              <a:ext cx="899952" cy="839562"/>
            </p:xfrm>
            <a:graphic>
              <a:graphicData uri="http://schemas.openxmlformats.org/drawingml/2006/chart">
                <c:chart xmlns:c="http://schemas.openxmlformats.org/drawingml/2006/chart" xmlns:r="http://schemas.openxmlformats.org/officeDocument/2006/relationships" r:id="rId8"/>
              </a:graphicData>
            </a:graphic>
          </p:graphicFrame>
          <p:sp>
            <p:nvSpPr>
              <p:cNvPr id="69" name="Rounded Rectangle 5">
                <a:extLst>
                  <a:ext uri="{FF2B5EF4-FFF2-40B4-BE49-F238E27FC236}">
                    <a16:creationId xmlns:a16="http://schemas.microsoft.com/office/drawing/2014/main" id="{34FDCBA9-55E0-4CB7-863E-DD854B847FE0}"/>
                  </a:ext>
                </a:extLst>
              </p:cNvPr>
              <p:cNvSpPr/>
              <p:nvPr/>
            </p:nvSpPr>
            <p:spPr>
              <a:xfrm>
                <a:off x="254823" y="830557"/>
                <a:ext cx="3229387"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PFAS Distribution: Shallow to Deep</a:t>
                </a:r>
              </a:p>
            </p:txBody>
          </p:sp>
          <p:sp>
            <p:nvSpPr>
              <p:cNvPr id="72" name="TextBox 71">
                <a:extLst>
                  <a:ext uri="{FF2B5EF4-FFF2-40B4-BE49-F238E27FC236}">
                    <a16:creationId xmlns:a16="http://schemas.microsoft.com/office/drawing/2014/main" id="{B81078BF-097F-4F7A-9EAE-0BE8B85C6D3A}"/>
                  </a:ext>
                </a:extLst>
              </p:cNvPr>
              <p:cNvSpPr txBox="1"/>
              <p:nvPr/>
            </p:nvSpPr>
            <p:spPr>
              <a:xfrm>
                <a:off x="6507264" y="3298966"/>
                <a:ext cx="1038316" cy="5210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a:t>
                </a:r>
              </a:p>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Jordan</a:t>
                </a:r>
                <a:endParaRPr lang="en-US" sz="2000"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grpSp>
        <p:sp>
          <p:nvSpPr>
            <p:cNvPr id="70" name="TextBox 69">
              <a:extLst>
                <a:ext uri="{FF2B5EF4-FFF2-40B4-BE49-F238E27FC236}">
                  <a16:creationId xmlns:a16="http://schemas.microsoft.com/office/drawing/2014/main" id="{4483EC78-F941-484B-88F3-A7449FB23973}"/>
                </a:ext>
              </a:extLst>
            </p:cNvPr>
            <p:cNvSpPr txBox="1"/>
            <p:nvPr/>
          </p:nvSpPr>
          <p:spPr>
            <a:xfrm>
              <a:off x="4419503" y="3126636"/>
              <a:ext cx="1090331"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BS14</a:t>
              </a:r>
            </a:p>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Jordan</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71" name="TextBox 70">
              <a:extLst>
                <a:ext uri="{FF2B5EF4-FFF2-40B4-BE49-F238E27FC236}">
                  <a16:creationId xmlns:a16="http://schemas.microsoft.com/office/drawing/2014/main" id="{06DBCB34-EDB2-4E3F-AD0C-CB3AF888B5CC}"/>
                </a:ext>
              </a:extLst>
            </p:cNvPr>
            <p:cNvSpPr txBox="1"/>
            <p:nvPr/>
          </p:nvSpPr>
          <p:spPr>
            <a:xfrm>
              <a:off x="2409447" y="2405046"/>
              <a:ext cx="937665"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a:t>
              </a:r>
            </a:p>
            <a:p>
              <a:pPr algn="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Jordan</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grpSp>
      <p:grpSp>
        <p:nvGrpSpPr>
          <p:cNvPr id="77" name="Group 76">
            <a:extLst>
              <a:ext uri="{FF2B5EF4-FFF2-40B4-BE49-F238E27FC236}">
                <a16:creationId xmlns:a16="http://schemas.microsoft.com/office/drawing/2014/main" id="{BEB9D796-6E28-4042-95C9-64944FE27054}"/>
              </a:ext>
            </a:extLst>
          </p:cNvPr>
          <p:cNvGrpSpPr/>
          <p:nvPr/>
        </p:nvGrpSpPr>
        <p:grpSpPr>
          <a:xfrm>
            <a:off x="8284425" y="1114480"/>
            <a:ext cx="3662002" cy="2361802"/>
            <a:chOff x="-5599527" y="518127"/>
            <a:chExt cx="4516211" cy="3445328"/>
          </a:xfrm>
        </p:grpSpPr>
        <p:graphicFrame>
          <p:nvGraphicFramePr>
            <p:cNvPr id="78" name="Chart 77">
              <a:extLst>
                <a:ext uri="{FF2B5EF4-FFF2-40B4-BE49-F238E27FC236}">
                  <a16:creationId xmlns:a16="http://schemas.microsoft.com/office/drawing/2014/main" id="{E1AB6FF8-176E-4E6E-959F-6E5EF546C73E}"/>
                </a:ext>
              </a:extLst>
            </p:cNvPr>
            <p:cNvGraphicFramePr>
              <a:graphicFrameLocks/>
            </p:cNvGraphicFramePr>
            <p:nvPr>
              <p:extLst>
                <p:ext uri="{D42A27DB-BD31-4B8C-83A1-F6EECF244321}">
                  <p14:modId xmlns:p14="http://schemas.microsoft.com/office/powerpoint/2010/main" val="2559501759"/>
                </p:ext>
              </p:extLst>
            </p:nvPr>
          </p:nvGraphicFramePr>
          <p:xfrm>
            <a:off x="-5599527" y="518127"/>
            <a:ext cx="4516211" cy="3445328"/>
          </p:xfrm>
          <a:graphic>
            <a:graphicData uri="http://schemas.openxmlformats.org/drawingml/2006/chart">
              <c:chart xmlns:c="http://schemas.openxmlformats.org/drawingml/2006/chart" xmlns:r="http://schemas.openxmlformats.org/officeDocument/2006/relationships" r:id="rId9"/>
            </a:graphicData>
          </a:graphic>
        </p:graphicFrame>
        <p:cxnSp>
          <p:nvCxnSpPr>
            <p:cNvPr id="79" name="Straight Connector 78">
              <a:extLst>
                <a:ext uri="{FF2B5EF4-FFF2-40B4-BE49-F238E27FC236}">
                  <a16:creationId xmlns:a16="http://schemas.microsoft.com/office/drawing/2014/main" id="{2645713C-469F-439A-94BC-B0D795C8B949}"/>
                </a:ext>
              </a:extLst>
            </p:cNvPr>
            <p:cNvCxnSpPr>
              <a:cxnSpLocks/>
            </p:cNvCxnSpPr>
            <p:nvPr/>
          </p:nvCxnSpPr>
          <p:spPr>
            <a:xfrm>
              <a:off x="-4709773" y="2556825"/>
              <a:ext cx="3599242"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40E79F56-96FE-4FA8-A339-AD155E17A681}"/>
              </a:ext>
            </a:extLst>
          </p:cNvPr>
          <p:cNvGrpSpPr/>
          <p:nvPr/>
        </p:nvGrpSpPr>
        <p:grpSpPr>
          <a:xfrm>
            <a:off x="4764279" y="4431165"/>
            <a:ext cx="3662002" cy="2373053"/>
            <a:chOff x="-8933" y="59397"/>
            <a:chExt cx="4516211" cy="3477265"/>
          </a:xfrm>
        </p:grpSpPr>
        <p:graphicFrame>
          <p:nvGraphicFramePr>
            <p:cNvPr id="81" name="Chart 80">
              <a:extLst>
                <a:ext uri="{FF2B5EF4-FFF2-40B4-BE49-F238E27FC236}">
                  <a16:creationId xmlns:a16="http://schemas.microsoft.com/office/drawing/2014/main" id="{5AC10F6B-E295-4A92-9B87-C2AE3969A682}"/>
                </a:ext>
              </a:extLst>
            </p:cNvPr>
            <p:cNvGraphicFramePr>
              <a:graphicFrameLocks/>
            </p:cNvGraphicFramePr>
            <p:nvPr>
              <p:extLst>
                <p:ext uri="{D42A27DB-BD31-4B8C-83A1-F6EECF244321}">
                  <p14:modId xmlns:p14="http://schemas.microsoft.com/office/powerpoint/2010/main" val="1371896230"/>
                </p:ext>
              </p:extLst>
            </p:nvPr>
          </p:nvGraphicFramePr>
          <p:xfrm>
            <a:off x="-8933" y="59397"/>
            <a:ext cx="4516211" cy="3477265"/>
          </p:xfrm>
          <a:graphic>
            <a:graphicData uri="http://schemas.openxmlformats.org/drawingml/2006/chart">
              <c:chart xmlns:c="http://schemas.openxmlformats.org/drawingml/2006/chart" xmlns:r="http://schemas.openxmlformats.org/officeDocument/2006/relationships" r:id="rId10"/>
            </a:graphicData>
          </a:graphic>
        </p:graphicFrame>
        <p:cxnSp>
          <p:nvCxnSpPr>
            <p:cNvPr id="82" name="Straight Connector 81">
              <a:extLst>
                <a:ext uri="{FF2B5EF4-FFF2-40B4-BE49-F238E27FC236}">
                  <a16:creationId xmlns:a16="http://schemas.microsoft.com/office/drawing/2014/main" id="{11C6D46E-452F-4D0C-ACA3-70C7E87837DE}"/>
                </a:ext>
              </a:extLst>
            </p:cNvPr>
            <p:cNvCxnSpPr>
              <a:cxnSpLocks/>
            </p:cNvCxnSpPr>
            <p:nvPr/>
          </p:nvCxnSpPr>
          <p:spPr>
            <a:xfrm>
              <a:off x="887505" y="2106385"/>
              <a:ext cx="3595617" cy="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47261564-220A-4F29-90D3-7943A8DB7AA0}"/>
              </a:ext>
            </a:extLst>
          </p:cNvPr>
          <p:cNvGrpSpPr/>
          <p:nvPr/>
        </p:nvGrpSpPr>
        <p:grpSpPr>
          <a:xfrm>
            <a:off x="295508" y="3896216"/>
            <a:ext cx="3662001" cy="2373053"/>
            <a:chOff x="-4469241" y="2285863"/>
            <a:chExt cx="4684557" cy="3086194"/>
          </a:xfrm>
        </p:grpSpPr>
        <p:graphicFrame>
          <p:nvGraphicFramePr>
            <p:cNvPr id="84" name="Chart 83">
              <a:extLst>
                <a:ext uri="{FF2B5EF4-FFF2-40B4-BE49-F238E27FC236}">
                  <a16:creationId xmlns:a16="http://schemas.microsoft.com/office/drawing/2014/main" id="{7B61D21B-A5AD-46B5-9A31-E18BA7E83315}"/>
                </a:ext>
              </a:extLst>
            </p:cNvPr>
            <p:cNvGraphicFramePr>
              <a:graphicFrameLocks/>
            </p:cNvGraphicFramePr>
            <p:nvPr>
              <p:extLst>
                <p:ext uri="{D42A27DB-BD31-4B8C-83A1-F6EECF244321}">
                  <p14:modId xmlns:p14="http://schemas.microsoft.com/office/powerpoint/2010/main" val="1196726300"/>
                </p:ext>
              </p:extLst>
            </p:nvPr>
          </p:nvGraphicFramePr>
          <p:xfrm>
            <a:off x="-4469241" y="2285863"/>
            <a:ext cx="4684557" cy="3086194"/>
          </p:xfrm>
          <a:graphic>
            <a:graphicData uri="http://schemas.openxmlformats.org/drawingml/2006/chart">
              <c:chart xmlns:c="http://schemas.openxmlformats.org/drawingml/2006/chart" xmlns:r="http://schemas.openxmlformats.org/officeDocument/2006/relationships" r:id="rId11"/>
            </a:graphicData>
          </a:graphic>
        </p:graphicFrame>
        <p:cxnSp>
          <p:nvCxnSpPr>
            <p:cNvPr id="85" name="Straight Connector 84">
              <a:extLst>
                <a:ext uri="{FF2B5EF4-FFF2-40B4-BE49-F238E27FC236}">
                  <a16:creationId xmlns:a16="http://schemas.microsoft.com/office/drawing/2014/main" id="{B00B660B-92B8-4AF5-8621-2FA57853100C}"/>
                </a:ext>
              </a:extLst>
            </p:cNvPr>
            <p:cNvCxnSpPr>
              <a:cxnSpLocks/>
            </p:cNvCxnSpPr>
            <p:nvPr/>
          </p:nvCxnSpPr>
          <p:spPr>
            <a:xfrm flipV="1">
              <a:off x="-3537408" y="4057467"/>
              <a:ext cx="3697611" cy="1931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AE37084F-5240-401F-B265-F9603D855FB5}"/>
              </a:ext>
            </a:extLst>
          </p:cNvPr>
          <p:cNvSpPr txBox="1"/>
          <p:nvPr/>
        </p:nvSpPr>
        <p:spPr>
          <a:xfrm>
            <a:off x="8828407" y="3709753"/>
            <a:ext cx="3253008" cy="3031599"/>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PFAS Impacts in the Jordan Aquifer</a:t>
            </a:r>
            <a:endParaRPr lang="en-US" sz="1400" dirty="0">
              <a:latin typeface="Arial" panose="020B0604020202020204" pitchFamily="34" charset="0"/>
              <a:cs typeface="Arial" panose="020B0604020202020204" pitchFamily="34" charset="0"/>
            </a:endParaRPr>
          </a:p>
          <a:p>
            <a:pP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a:defRPr/>
            </a:pPr>
            <a:r>
              <a:rPr lang="en-US" sz="1300" b="1" u="sng" dirty="0">
                <a:latin typeface="Arial" panose="020B0604020202020204" pitchFamily="34" charset="0"/>
                <a:cs typeface="Arial" panose="020B0604020202020204" pitchFamily="34" charset="0"/>
              </a:rPr>
              <a:t>Finding:</a:t>
            </a:r>
            <a:r>
              <a:rPr lang="en-US" sz="1300" dirty="0">
                <a:latin typeface="Arial" panose="020B0604020202020204" pitchFamily="34" charset="0"/>
                <a:cs typeface="Arial" panose="020B0604020202020204" pitchFamily="34" charset="0"/>
              </a:rPr>
              <a:t> </a:t>
            </a:r>
            <a:r>
              <a:rPr lang="en-US" sz="1300" dirty="0">
                <a:latin typeface="Arial"/>
                <a:cs typeface="Arial"/>
              </a:rPr>
              <a:t>Analytical results from the Jordan Aquifer wells within Segment 2 show relatively low PFOS impacts when compared to the overlying aquifers.  Additionally, the PFAS impacts are consistently PFBA-dominant. Based on the southwest trending GW flow direction in the Jordan, PFOS impacts in the Jordan in Segment 2 are likely from downward infiltrations from overlying aquifers or source areas to the northeast (i.e., Washington County Landfill that is located northeast of the map extent).</a:t>
            </a:r>
          </a:p>
        </p:txBody>
      </p:sp>
      <p:sp>
        <p:nvSpPr>
          <p:cNvPr id="44" name="Rounded Rectangle 5">
            <a:extLst>
              <a:ext uri="{FF2B5EF4-FFF2-40B4-BE49-F238E27FC236}">
                <a16:creationId xmlns:a16="http://schemas.microsoft.com/office/drawing/2014/main" id="{5F7544A2-3919-46F4-8C1E-B69FBD61984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DFAADAD9-BFCB-4A62-8963-60F4B054C816}"/>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87565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Next Steps</a:t>
              </a:r>
            </a:p>
          </p:txBody>
        </p:sp>
      </p:grpSp>
      <p:sp>
        <p:nvSpPr>
          <p:cNvPr id="90" name="Decorah">
            <a:extLst>
              <a:ext uri="{FF2B5EF4-FFF2-40B4-BE49-F238E27FC236}">
                <a16:creationId xmlns:a16="http://schemas.microsoft.com/office/drawing/2014/main" id="{FF3B5B73-06FC-4DCE-8C40-644820203328}"/>
              </a:ext>
            </a:extLst>
          </p:cNvPr>
          <p:cNvSpPr>
            <a:spLocks noChangeAspect="1"/>
          </p:cNvSpPr>
          <p:nvPr/>
        </p:nvSpPr>
        <p:spPr>
          <a:xfrm>
            <a:off x="288229" y="233116"/>
            <a:ext cx="2690260" cy="2427065"/>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42094 w 3580431"/>
              <a:gd name="connsiteY45" fmla="*/ 184653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90434 w 3580431"/>
              <a:gd name="connsiteY45" fmla="*/ 1862036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69770 w 3580431"/>
              <a:gd name="connsiteY45" fmla="*/ 187236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28370" y="1799597"/>
                  <a:pt x="167456" y="1845247"/>
                  <a:pt x="169770" y="1872368"/>
                </a:cubicBezTo>
                <a:cubicBezTo>
                  <a:pt x="172085" y="1899489"/>
                  <a:pt x="241962" y="1924651"/>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noFill/>
          <a:ln w="38100">
            <a:solidFill>
              <a:srgbClr val="23221F">
                <a:alpha val="0"/>
              </a:srgbClr>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775C18C-0504-443E-865C-592097E96125}"/>
              </a:ext>
            </a:extLst>
          </p:cNvPr>
          <p:cNvGrpSpPr/>
          <p:nvPr/>
        </p:nvGrpSpPr>
        <p:grpSpPr>
          <a:xfrm>
            <a:off x="159752" y="1133534"/>
            <a:ext cx="9185406" cy="5560357"/>
            <a:chOff x="7650638" y="229914"/>
            <a:chExt cx="9185406" cy="5560357"/>
          </a:xfrm>
        </p:grpSpPr>
        <p:sp>
          <p:nvSpPr>
            <p:cNvPr id="44" name="TextBox 43">
              <a:extLst>
                <a:ext uri="{FF2B5EF4-FFF2-40B4-BE49-F238E27FC236}">
                  <a16:creationId xmlns:a16="http://schemas.microsoft.com/office/drawing/2014/main" id="{B8C1F214-DD40-472A-9FD5-E99F0ECFAE3B}"/>
                </a:ext>
              </a:extLst>
            </p:cNvPr>
            <p:cNvSpPr txBox="1"/>
            <p:nvPr/>
          </p:nvSpPr>
          <p:spPr>
            <a:xfrm>
              <a:off x="11617418" y="3289944"/>
              <a:ext cx="184731" cy="246221"/>
            </a:xfrm>
            <a:prstGeom prst="rect">
              <a:avLst/>
            </a:prstGeom>
            <a:noFill/>
          </p:spPr>
          <p:txBody>
            <a:bodyPr wrap="none" rtlCol="0">
              <a:spAutoFit/>
            </a:bodyPr>
            <a:lstStyle/>
            <a:p>
              <a:endParaRPr lang="en-US" sz="1000" dirty="0"/>
            </a:p>
          </p:txBody>
        </p:sp>
        <p:grpSp>
          <p:nvGrpSpPr>
            <p:cNvPr id="4" name="Group 3">
              <a:extLst>
                <a:ext uri="{FF2B5EF4-FFF2-40B4-BE49-F238E27FC236}">
                  <a16:creationId xmlns:a16="http://schemas.microsoft.com/office/drawing/2014/main" id="{34EC531D-06A1-44BE-A249-08833C2828FD}"/>
                </a:ext>
              </a:extLst>
            </p:cNvPr>
            <p:cNvGrpSpPr/>
            <p:nvPr/>
          </p:nvGrpSpPr>
          <p:grpSpPr>
            <a:xfrm>
              <a:off x="8879788" y="2237540"/>
              <a:ext cx="3189396" cy="2326749"/>
              <a:chOff x="8790746" y="3279832"/>
              <a:chExt cx="3189396" cy="2326749"/>
            </a:xfrm>
          </p:grpSpPr>
          <p:sp>
            <p:nvSpPr>
              <p:cNvPr id="12" name="TextBox 11">
                <a:extLst>
                  <a:ext uri="{FF2B5EF4-FFF2-40B4-BE49-F238E27FC236}">
                    <a16:creationId xmlns:a16="http://schemas.microsoft.com/office/drawing/2014/main" id="{106274CB-AD6B-45BD-A6FB-4494124F8885}"/>
                  </a:ext>
                </a:extLst>
              </p:cNvPr>
              <p:cNvSpPr txBox="1"/>
              <p:nvPr/>
            </p:nvSpPr>
            <p:spPr>
              <a:xfrm>
                <a:off x="8815134" y="4627137"/>
                <a:ext cx="2691065" cy="977191"/>
              </a:xfrm>
              <a:prstGeom prst="rect">
                <a:avLst/>
              </a:prstGeom>
              <a:noFill/>
            </p:spPr>
            <p:txBody>
              <a:bodyPr wrap="square" rtlCol="0">
                <a:spAutoFit/>
              </a:bodyPr>
              <a:lstStyle/>
              <a:p>
                <a:r>
                  <a:rPr lang="en-US" sz="1050" b="1" u="sng" dirty="0"/>
                  <a:t>Notes</a:t>
                </a:r>
              </a:p>
              <a:p>
                <a:endParaRPr lang="en-US" sz="600" b="1" u="sng" dirty="0"/>
              </a:p>
              <a:p>
                <a:r>
                  <a:rPr lang="en-US" sz="1000" dirty="0"/>
                  <a:t>For illustration purposes, the concentration at ODS is scaled down by an order of magnitude and the concentrations at P1007 are scaled up by an order of magnitude.</a:t>
                </a:r>
              </a:p>
            </p:txBody>
          </p:sp>
          <p:sp>
            <p:nvSpPr>
              <p:cNvPr id="37" name="TextBox 36">
                <a:extLst>
                  <a:ext uri="{FF2B5EF4-FFF2-40B4-BE49-F238E27FC236}">
                    <a16:creationId xmlns:a16="http://schemas.microsoft.com/office/drawing/2014/main" id="{2F47A351-A3BF-4F1C-B8EB-689CE0E2B8EB}"/>
                  </a:ext>
                </a:extLst>
              </p:cNvPr>
              <p:cNvSpPr txBox="1"/>
              <p:nvPr/>
            </p:nvSpPr>
            <p:spPr>
              <a:xfrm>
                <a:off x="8790746" y="3279832"/>
                <a:ext cx="714939" cy="307777"/>
              </a:xfrm>
              <a:prstGeom prst="rect">
                <a:avLst/>
              </a:prstGeom>
              <a:noFill/>
            </p:spPr>
            <p:txBody>
              <a:bodyPr wrap="none" rtlCol="0">
                <a:spAutoFit/>
              </a:bodyPr>
              <a:lstStyle/>
              <a:p>
                <a:r>
                  <a:rPr lang="en-US" sz="1400" b="1" u="sng" dirty="0"/>
                  <a:t>Legend</a:t>
                </a:r>
              </a:p>
            </p:txBody>
          </p:sp>
          <p:cxnSp>
            <p:nvCxnSpPr>
              <p:cNvPr id="38" name="Straight Arrow Connector 37">
                <a:extLst>
                  <a:ext uri="{FF2B5EF4-FFF2-40B4-BE49-F238E27FC236}">
                    <a16:creationId xmlns:a16="http://schemas.microsoft.com/office/drawing/2014/main" id="{58C66EEE-C336-443E-A8B5-F4F716594915}"/>
                  </a:ext>
                </a:extLst>
              </p:cNvPr>
              <p:cNvCxnSpPr>
                <a:cxnSpLocks/>
              </p:cNvCxnSpPr>
              <p:nvPr/>
            </p:nvCxnSpPr>
            <p:spPr>
              <a:xfrm>
                <a:off x="8980646" y="4083879"/>
                <a:ext cx="0" cy="182880"/>
              </a:xfrm>
              <a:prstGeom prst="straightConnector1">
                <a:avLst/>
              </a:prstGeom>
              <a:solidFill>
                <a:schemeClr val="bg1"/>
              </a:solidFill>
              <a:ln w="31750">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FEECF9FB-AC10-4022-A3F9-D5EC8AD26EAA}"/>
                  </a:ext>
                </a:extLst>
              </p:cNvPr>
              <p:cNvSpPr/>
              <p:nvPr/>
            </p:nvSpPr>
            <p:spPr>
              <a:xfrm>
                <a:off x="8790746" y="3324833"/>
                <a:ext cx="3189395" cy="2281748"/>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6930B211-21AB-4306-A6CC-CA5083D96213}"/>
                  </a:ext>
                </a:extLst>
              </p:cNvPr>
              <p:cNvCxnSpPr>
                <a:cxnSpLocks/>
              </p:cNvCxnSpPr>
              <p:nvPr/>
            </p:nvCxnSpPr>
            <p:spPr>
              <a:xfrm>
                <a:off x="8876471" y="3863678"/>
                <a:ext cx="182880" cy="126308"/>
              </a:xfrm>
              <a:prstGeom prst="straightConnector1">
                <a:avLst/>
              </a:prstGeom>
              <a:solidFill>
                <a:schemeClr val="bg1"/>
              </a:solidFill>
              <a:ln w="31750">
                <a:solidFill>
                  <a:schemeClr val="accent1">
                    <a:lumMod val="50000"/>
                  </a:schemeClr>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E9AEED2-D374-45BC-B6CC-ADF9C1E80489}"/>
                  </a:ext>
                </a:extLst>
              </p:cNvPr>
              <p:cNvCxnSpPr>
                <a:cxnSpLocks/>
              </p:cNvCxnSpPr>
              <p:nvPr/>
            </p:nvCxnSpPr>
            <p:spPr>
              <a:xfrm>
                <a:off x="8965964" y="3642368"/>
                <a:ext cx="0" cy="182880"/>
              </a:xfrm>
              <a:prstGeom prst="straightConnector1">
                <a:avLst/>
              </a:prstGeom>
              <a:solidFill>
                <a:schemeClr val="bg1"/>
              </a:solid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80E685A-80E7-44D5-99FD-D1E6C175D080}"/>
                  </a:ext>
                </a:extLst>
              </p:cNvPr>
              <p:cNvSpPr/>
              <p:nvPr/>
            </p:nvSpPr>
            <p:spPr>
              <a:xfrm>
                <a:off x="8838746" y="4300928"/>
                <a:ext cx="283464" cy="283464"/>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327728FF-52DC-4CF3-944F-C3DA3A8C04F2}"/>
                  </a:ext>
                </a:extLst>
              </p:cNvPr>
              <p:cNvSpPr txBox="1"/>
              <p:nvPr/>
            </p:nvSpPr>
            <p:spPr>
              <a:xfrm>
                <a:off x="9121667" y="3588433"/>
                <a:ext cx="2858475" cy="984885"/>
              </a:xfrm>
              <a:prstGeom prst="rect">
                <a:avLst/>
              </a:prstGeom>
              <a:noFill/>
            </p:spPr>
            <p:txBody>
              <a:bodyPr wrap="none" rtlCol="0">
                <a:spAutoFit/>
              </a:bodyPr>
              <a:lstStyle/>
              <a:p>
                <a:r>
                  <a:rPr lang="en-US" sz="1000" dirty="0"/>
                  <a:t>Surface to Groundwater Infiltration (uncertain)</a:t>
                </a:r>
              </a:p>
              <a:p>
                <a:endParaRPr lang="en-US" sz="600" dirty="0"/>
              </a:p>
              <a:p>
                <a:r>
                  <a:rPr lang="en-US" sz="1000" dirty="0"/>
                  <a:t>Horizontal GW Flow: Quaternary</a:t>
                </a:r>
              </a:p>
              <a:p>
                <a:endParaRPr lang="en-US" sz="600" dirty="0"/>
              </a:p>
              <a:p>
                <a:r>
                  <a:rPr lang="en-US" sz="1000" dirty="0"/>
                  <a:t>Vertical GW Migration from Quaternary (uncertain)</a:t>
                </a:r>
              </a:p>
              <a:p>
                <a:endParaRPr lang="en-US" sz="600" dirty="0"/>
              </a:p>
              <a:p>
                <a:r>
                  <a:rPr lang="en-US" sz="1000" dirty="0"/>
                  <a:t>0.5 ppb PFOS</a:t>
                </a:r>
              </a:p>
            </p:txBody>
          </p:sp>
        </p:grpSp>
        <p:pic>
          <p:nvPicPr>
            <p:cNvPr id="3" name="Picture 2">
              <a:extLst>
                <a:ext uri="{FF2B5EF4-FFF2-40B4-BE49-F238E27FC236}">
                  <a16:creationId xmlns:a16="http://schemas.microsoft.com/office/drawing/2014/main" id="{A267282B-A48E-4065-9C46-9EFFD115007B}"/>
                </a:ext>
              </a:extLst>
            </p:cNvPr>
            <p:cNvPicPr>
              <a:picLocks noChangeAspect="1"/>
            </p:cNvPicPr>
            <p:nvPr/>
          </p:nvPicPr>
          <p:blipFill rotWithShape="1">
            <a:blip r:embed="rId2"/>
            <a:srcRect t="6147" r="20368"/>
            <a:stretch/>
          </p:blipFill>
          <p:spPr>
            <a:xfrm>
              <a:off x="7650638" y="229914"/>
              <a:ext cx="9185406" cy="5560357"/>
            </a:xfrm>
            <a:prstGeom prst="rect">
              <a:avLst/>
            </a:prstGeom>
            <a:ln w="34925">
              <a:solidFill>
                <a:srgbClr val="00B0F0"/>
              </a:solidFill>
            </a:ln>
          </p:spPr>
        </p:pic>
        <p:sp>
          <p:nvSpPr>
            <p:cNvPr id="138" name="Oval 137">
              <a:extLst>
                <a:ext uri="{FF2B5EF4-FFF2-40B4-BE49-F238E27FC236}">
                  <a16:creationId xmlns:a16="http://schemas.microsoft.com/office/drawing/2014/main" id="{DB1E9B8F-5CCF-4BCE-8660-451F1A723A78}"/>
                </a:ext>
              </a:extLst>
            </p:cNvPr>
            <p:cNvSpPr/>
            <p:nvPr/>
          </p:nvSpPr>
          <p:spPr>
            <a:xfrm>
              <a:off x="11150541" y="1354709"/>
              <a:ext cx="1408176" cy="1408176"/>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35727AAB-5408-450F-B70C-C1180A7EB8EE}"/>
                </a:ext>
              </a:extLst>
            </p:cNvPr>
            <p:cNvSpPr/>
            <p:nvPr/>
          </p:nvSpPr>
          <p:spPr>
            <a:xfrm>
              <a:off x="10762278" y="1349918"/>
              <a:ext cx="457200" cy="45720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2E7036B2-7B99-4472-A435-196AE55B9F9B}"/>
                </a:ext>
              </a:extLst>
            </p:cNvPr>
            <p:cNvSpPr/>
            <p:nvPr/>
          </p:nvSpPr>
          <p:spPr>
            <a:xfrm>
              <a:off x="10459265" y="1375673"/>
              <a:ext cx="91440" cy="9144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3D64FB7E-C778-43A2-BEC5-680B3B976AA1}"/>
                </a:ext>
              </a:extLst>
            </p:cNvPr>
            <p:cNvSpPr/>
            <p:nvPr/>
          </p:nvSpPr>
          <p:spPr>
            <a:xfrm>
              <a:off x="13540834" y="1803139"/>
              <a:ext cx="365760" cy="36576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4733F00A-1772-4932-A4DF-3186113D1906}"/>
                </a:ext>
              </a:extLst>
            </p:cNvPr>
            <p:cNvSpPr/>
            <p:nvPr/>
          </p:nvSpPr>
          <p:spPr>
            <a:xfrm>
              <a:off x="15237883" y="5216752"/>
              <a:ext cx="228600" cy="22860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819AB73C-5547-487C-9774-BA3C84A254DB}"/>
                </a:ext>
              </a:extLst>
            </p:cNvPr>
            <p:cNvSpPr/>
            <p:nvPr/>
          </p:nvSpPr>
          <p:spPr>
            <a:xfrm>
              <a:off x="14901628" y="3423943"/>
              <a:ext cx="155448" cy="15544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C0C76CFA-61BE-4538-8089-432CCEA62981}"/>
                </a:ext>
              </a:extLst>
            </p:cNvPr>
            <p:cNvSpPr/>
            <p:nvPr/>
          </p:nvSpPr>
          <p:spPr>
            <a:xfrm>
              <a:off x="16035805" y="3970072"/>
              <a:ext cx="100584" cy="100584"/>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91755D73-51A2-4A6D-9BA8-03905F1B31E5}"/>
                </a:ext>
              </a:extLst>
            </p:cNvPr>
            <p:cNvSpPr/>
            <p:nvPr/>
          </p:nvSpPr>
          <p:spPr>
            <a:xfrm>
              <a:off x="16035805" y="4368006"/>
              <a:ext cx="384048" cy="38404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7976F7C2-3901-42BF-8626-C606347C98E2}"/>
                </a:ext>
              </a:extLst>
            </p:cNvPr>
            <p:cNvSpPr/>
            <p:nvPr/>
          </p:nvSpPr>
          <p:spPr>
            <a:xfrm>
              <a:off x="15894073" y="4813104"/>
              <a:ext cx="384048" cy="38404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7" name="Straight Arrow Connector 146">
              <a:extLst>
                <a:ext uri="{FF2B5EF4-FFF2-40B4-BE49-F238E27FC236}">
                  <a16:creationId xmlns:a16="http://schemas.microsoft.com/office/drawing/2014/main" id="{A7292C65-5838-4B76-A7E8-C84CB298C0CC}"/>
                </a:ext>
              </a:extLst>
            </p:cNvPr>
            <p:cNvCxnSpPr>
              <a:cxnSpLocks/>
            </p:cNvCxnSpPr>
            <p:nvPr/>
          </p:nvCxnSpPr>
          <p:spPr>
            <a:xfrm>
              <a:off x="15335077" y="4954046"/>
              <a:ext cx="7181"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43C4910F-6253-459C-9F3F-9FC475E7BB0A}"/>
                </a:ext>
              </a:extLst>
            </p:cNvPr>
            <p:cNvCxnSpPr>
              <a:cxnSpLocks/>
            </p:cNvCxnSpPr>
            <p:nvPr/>
          </p:nvCxnSpPr>
          <p:spPr>
            <a:xfrm>
              <a:off x="15160330" y="5091574"/>
              <a:ext cx="7181"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2B0C5C2A-9766-4AC0-ACCA-59AEDB6DDFFD}"/>
                </a:ext>
              </a:extLst>
            </p:cNvPr>
            <p:cNvCxnSpPr>
              <a:cxnSpLocks/>
            </p:cNvCxnSpPr>
            <p:nvPr/>
          </p:nvCxnSpPr>
          <p:spPr>
            <a:xfrm>
              <a:off x="11302563" y="1637253"/>
              <a:ext cx="0"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8AB22FD-316E-40B2-9410-C3C9F49CFA14}"/>
                </a:ext>
              </a:extLst>
            </p:cNvPr>
            <p:cNvCxnSpPr>
              <a:cxnSpLocks/>
            </p:cNvCxnSpPr>
            <p:nvPr/>
          </p:nvCxnSpPr>
          <p:spPr>
            <a:xfrm>
              <a:off x="11149499" y="1551325"/>
              <a:ext cx="1042"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DA0DD43-73B6-4FFA-9C3C-19257E186709}"/>
                </a:ext>
              </a:extLst>
            </p:cNvPr>
            <p:cNvCxnSpPr>
              <a:cxnSpLocks/>
            </p:cNvCxnSpPr>
            <p:nvPr/>
          </p:nvCxnSpPr>
          <p:spPr>
            <a:xfrm>
              <a:off x="10642121" y="1349918"/>
              <a:ext cx="0"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78167062-E0D3-4ACA-98B8-0F180158B27E}"/>
                </a:ext>
              </a:extLst>
            </p:cNvPr>
            <p:cNvCxnSpPr>
              <a:cxnSpLocks/>
            </p:cNvCxnSpPr>
            <p:nvPr/>
          </p:nvCxnSpPr>
          <p:spPr>
            <a:xfrm>
              <a:off x="10817092" y="1189487"/>
              <a:ext cx="0"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0FCC9502-ECA0-4452-B8E6-9C34C4AF4C71}"/>
                </a:ext>
              </a:extLst>
            </p:cNvPr>
            <p:cNvCxnSpPr>
              <a:cxnSpLocks/>
            </p:cNvCxnSpPr>
            <p:nvPr/>
          </p:nvCxnSpPr>
          <p:spPr>
            <a:xfrm>
              <a:off x="16001072" y="4545998"/>
              <a:ext cx="7181"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D1A1AC77-7124-4DCB-B60B-D1C473E7EFAF}"/>
                </a:ext>
              </a:extLst>
            </p:cNvPr>
            <p:cNvCxnSpPr>
              <a:cxnSpLocks/>
            </p:cNvCxnSpPr>
            <p:nvPr/>
          </p:nvCxnSpPr>
          <p:spPr>
            <a:xfrm>
              <a:off x="15826325" y="4683526"/>
              <a:ext cx="7181" cy="228600"/>
            </a:xfrm>
            <a:prstGeom prst="straightConnector1">
              <a:avLst/>
            </a:prstGeom>
            <a:solidFill>
              <a:schemeClr val="bg1"/>
            </a:solidFill>
            <a:ln w="31750">
              <a:solidFill>
                <a:srgbClr val="00B0F0"/>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6B319E75-083C-415D-8263-38509C1AEF53}"/>
                </a:ext>
              </a:extLst>
            </p:cNvPr>
            <p:cNvSpPr txBox="1"/>
            <p:nvPr/>
          </p:nvSpPr>
          <p:spPr>
            <a:xfrm>
              <a:off x="10015505" y="1270741"/>
              <a:ext cx="58004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59" name="TextBox 158">
              <a:extLst>
                <a:ext uri="{FF2B5EF4-FFF2-40B4-BE49-F238E27FC236}">
                  <a16:creationId xmlns:a16="http://schemas.microsoft.com/office/drawing/2014/main" id="{2152C49C-6544-40CA-99EA-E59B6EF85AA3}"/>
                </a:ext>
              </a:extLst>
            </p:cNvPr>
            <p:cNvSpPr txBox="1"/>
            <p:nvPr/>
          </p:nvSpPr>
          <p:spPr>
            <a:xfrm>
              <a:off x="10929002" y="1095952"/>
              <a:ext cx="173019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BS14 (Pre-IAWC)</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60" name="TextBox 159">
              <a:extLst>
                <a:ext uri="{FF2B5EF4-FFF2-40B4-BE49-F238E27FC236}">
                  <a16:creationId xmlns:a16="http://schemas.microsoft.com/office/drawing/2014/main" id="{14135133-24D5-4E68-B53D-345E518DC629}"/>
                </a:ext>
              </a:extLst>
            </p:cNvPr>
            <p:cNvSpPr txBox="1"/>
            <p:nvPr/>
          </p:nvSpPr>
          <p:spPr>
            <a:xfrm>
              <a:off x="11169261" y="1971990"/>
              <a:ext cx="173019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BS14 (Post-IAWC)</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61" name="TextBox 160">
              <a:extLst>
                <a:ext uri="{FF2B5EF4-FFF2-40B4-BE49-F238E27FC236}">
                  <a16:creationId xmlns:a16="http://schemas.microsoft.com/office/drawing/2014/main" id="{34ACEA23-4B30-4632-ADEC-A338A2F25C43}"/>
                </a:ext>
              </a:extLst>
            </p:cNvPr>
            <p:cNvSpPr txBox="1"/>
            <p:nvPr/>
          </p:nvSpPr>
          <p:spPr>
            <a:xfrm>
              <a:off x="13673832" y="1724269"/>
              <a:ext cx="173019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 Confluence</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62" name="TextBox 161">
              <a:extLst>
                <a:ext uri="{FF2B5EF4-FFF2-40B4-BE49-F238E27FC236}">
                  <a16:creationId xmlns:a16="http://schemas.microsoft.com/office/drawing/2014/main" id="{6DE0C8DB-7B18-4342-BA98-8AF2A1F715F8}"/>
                </a:ext>
              </a:extLst>
            </p:cNvPr>
            <p:cNvSpPr txBox="1"/>
            <p:nvPr/>
          </p:nvSpPr>
          <p:spPr>
            <a:xfrm>
              <a:off x="14537190" y="4252253"/>
              <a:ext cx="173019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Eagle Point Lake</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63" name="Oval 162">
              <a:extLst>
                <a:ext uri="{FF2B5EF4-FFF2-40B4-BE49-F238E27FC236}">
                  <a16:creationId xmlns:a16="http://schemas.microsoft.com/office/drawing/2014/main" id="{E31FE954-E26C-499C-8C7B-305A196A1944}"/>
                </a:ext>
              </a:extLst>
            </p:cNvPr>
            <p:cNvSpPr/>
            <p:nvPr/>
          </p:nvSpPr>
          <p:spPr>
            <a:xfrm>
              <a:off x="14112239" y="1226980"/>
              <a:ext cx="45720" cy="4572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a:extLst>
                <a:ext uri="{FF2B5EF4-FFF2-40B4-BE49-F238E27FC236}">
                  <a16:creationId xmlns:a16="http://schemas.microsoft.com/office/drawing/2014/main" id="{DD5AD12C-A123-4726-AA3D-7E0E2EDBD6DF}"/>
                </a:ext>
              </a:extLst>
            </p:cNvPr>
            <p:cNvSpPr txBox="1"/>
            <p:nvPr/>
          </p:nvSpPr>
          <p:spPr>
            <a:xfrm>
              <a:off x="13893708" y="871028"/>
              <a:ext cx="173019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P1007 Conveyance</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cxnSp>
          <p:nvCxnSpPr>
            <p:cNvPr id="165" name="Straight Arrow Connector 164">
              <a:extLst>
                <a:ext uri="{FF2B5EF4-FFF2-40B4-BE49-F238E27FC236}">
                  <a16:creationId xmlns:a16="http://schemas.microsoft.com/office/drawing/2014/main" id="{C1A74B8B-1A63-40EC-B787-022C9080BBC2}"/>
                </a:ext>
              </a:extLst>
            </p:cNvPr>
            <p:cNvCxnSpPr>
              <a:cxnSpLocks/>
            </p:cNvCxnSpPr>
            <p:nvPr/>
          </p:nvCxnSpPr>
          <p:spPr>
            <a:xfrm>
              <a:off x="12356636" y="2925209"/>
              <a:ext cx="565978" cy="376357"/>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B2B1481-CDCB-4349-9791-48109017FC15}"/>
                </a:ext>
              </a:extLst>
            </p:cNvPr>
            <p:cNvCxnSpPr>
              <a:cxnSpLocks/>
            </p:cNvCxnSpPr>
            <p:nvPr/>
          </p:nvCxnSpPr>
          <p:spPr>
            <a:xfrm>
              <a:off x="12727201" y="2293652"/>
              <a:ext cx="838154" cy="213564"/>
            </a:xfrm>
            <a:prstGeom prst="straightConnector1">
              <a:avLst/>
            </a:prstGeom>
            <a:ln w="44450">
              <a:solidFill>
                <a:schemeClr val="accent1">
                  <a:lumMod val="50000"/>
                </a:schemeClr>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31EF15A0-646D-498F-897F-B70C5256EDF9}"/>
                </a:ext>
              </a:extLst>
            </p:cNvPr>
            <p:cNvSpPr txBox="1"/>
            <p:nvPr/>
          </p:nvSpPr>
          <p:spPr>
            <a:xfrm>
              <a:off x="12707692" y="2812327"/>
              <a:ext cx="279244" cy="338554"/>
            </a:xfrm>
            <a:prstGeom prst="rect">
              <a:avLst/>
            </a:prstGeom>
            <a:noFill/>
          </p:spPr>
          <p:txBody>
            <a:bodyPr wrap="none" rtlCol="0">
              <a:spAutoFit/>
            </a:bodyPr>
            <a:lstStyle/>
            <a:p>
              <a:r>
                <a:rPr lang="en-US" sz="1600" b="1" dirty="0">
                  <a:solidFill>
                    <a:srgbClr val="203864"/>
                  </a:solidFill>
                  <a:effectLst>
                    <a:glow rad="63500">
                      <a:schemeClr val="bg1"/>
                    </a:glow>
                  </a:effectLst>
                </a:rPr>
                <a:t>?</a:t>
              </a:r>
            </a:p>
          </p:txBody>
        </p:sp>
        <p:sp>
          <p:nvSpPr>
            <p:cNvPr id="168" name="TextBox 167">
              <a:extLst>
                <a:ext uri="{FF2B5EF4-FFF2-40B4-BE49-F238E27FC236}">
                  <a16:creationId xmlns:a16="http://schemas.microsoft.com/office/drawing/2014/main" id="{4FBBAADD-2C32-4C5D-9675-E21FD43AFAE9}"/>
                </a:ext>
              </a:extLst>
            </p:cNvPr>
            <p:cNvSpPr txBox="1"/>
            <p:nvPr/>
          </p:nvSpPr>
          <p:spPr>
            <a:xfrm>
              <a:off x="13080525" y="2050301"/>
              <a:ext cx="279244" cy="338554"/>
            </a:xfrm>
            <a:prstGeom prst="rect">
              <a:avLst/>
            </a:prstGeom>
            <a:noFill/>
          </p:spPr>
          <p:txBody>
            <a:bodyPr wrap="none" rtlCol="0">
              <a:spAutoFit/>
            </a:bodyPr>
            <a:lstStyle/>
            <a:p>
              <a:r>
                <a:rPr lang="en-US" sz="1600" b="1" dirty="0">
                  <a:solidFill>
                    <a:srgbClr val="203864"/>
                  </a:solidFill>
                  <a:effectLst>
                    <a:glow rad="63500">
                      <a:schemeClr val="bg1"/>
                    </a:glow>
                  </a:effectLst>
                </a:rPr>
                <a:t>?</a:t>
              </a:r>
            </a:p>
          </p:txBody>
        </p:sp>
        <p:sp>
          <p:nvSpPr>
            <p:cNvPr id="169" name="Sun 168">
              <a:extLst>
                <a:ext uri="{FF2B5EF4-FFF2-40B4-BE49-F238E27FC236}">
                  <a16:creationId xmlns:a16="http://schemas.microsoft.com/office/drawing/2014/main" id="{73C225A2-3CDE-406E-BE8B-499617B1192C}"/>
                </a:ext>
              </a:extLst>
            </p:cNvPr>
            <p:cNvSpPr/>
            <p:nvPr/>
          </p:nvSpPr>
          <p:spPr>
            <a:xfrm>
              <a:off x="13080525" y="3363410"/>
              <a:ext cx="274320" cy="274320"/>
            </a:xfrm>
            <a:prstGeom prst="sun">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3175">
                  <a:solidFill>
                    <a:schemeClr val="bg1"/>
                  </a:solidFill>
                </a:ln>
                <a:solidFill>
                  <a:schemeClr val="accent6">
                    <a:lumMod val="50000"/>
                  </a:schemeClr>
                </a:solidFill>
              </a:endParaRPr>
            </a:p>
          </p:txBody>
        </p:sp>
        <p:sp>
          <p:nvSpPr>
            <p:cNvPr id="170" name="TextBox 169">
              <a:extLst>
                <a:ext uri="{FF2B5EF4-FFF2-40B4-BE49-F238E27FC236}">
                  <a16:creationId xmlns:a16="http://schemas.microsoft.com/office/drawing/2014/main" id="{8F7A8498-579D-4FFF-954C-438C63AFCAB5}"/>
                </a:ext>
              </a:extLst>
            </p:cNvPr>
            <p:cNvSpPr txBox="1"/>
            <p:nvPr/>
          </p:nvSpPr>
          <p:spPr>
            <a:xfrm>
              <a:off x="12506260" y="3581551"/>
              <a:ext cx="1730199" cy="33855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b="1" dirty="0">
                  <a:ln w="6350">
                    <a:noFill/>
                  </a:ln>
                  <a:solidFill>
                    <a:srgbClr val="00B0F0"/>
                  </a:solidFill>
                  <a:effectLst>
                    <a:glow rad="127000">
                      <a:schemeClr val="bg1"/>
                    </a:glow>
                    <a:outerShdw blurRad="50800" dist="38100" dir="2700000" algn="tl" rotWithShape="0">
                      <a:schemeClr val="bg1">
                        <a:alpha val="40000"/>
                      </a:schemeClr>
                    </a:outerShdw>
                  </a:effectLst>
                </a:rPr>
                <a:t>Future Well Nest</a:t>
              </a:r>
              <a:endParaRPr lang="en-US" sz="20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cxnSp>
          <p:nvCxnSpPr>
            <p:cNvPr id="171" name="Straight Arrow Connector 170">
              <a:extLst>
                <a:ext uri="{FF2B5EF4-FFF2-40B4-BE49-F238E27FC236}">
                  <a16:creationId xmlns:a16="http://schemas.microsoft.com/office/drawing/2014/main" id="{3373FE88-DEC0-4F42-8A58-6ECFDDD9359A}"/>
                </a:ext>
              </a:extLst>
            </p:cNvPr>
            <p:cNvCxnSpPr>
              <a:cxnSpLocks/>
            </p:cNvCxnSpPr>
            <p:nvPr/>
          </p:nvCxnSpPr>
          <p:spPr>
            <a:xfrm>
              <a:off x="12165225" y="2956833"/>
              <a:ext cx="0" cy="274320"/>
            </a:xfrm>
            <a:prstGeom prst="straightConnector1">
              <a:avLst/>
            </a:prstGeom>
            <a:solidFill>
              <a:schemeClr val="bg1"/>
            </a:solidFill>
            <a:ln w="31750">
              <a:solidFill>
                <a:srgbClr val="203864"/>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FC2BDABB-232B-4086-9E03-4B5A01A45267}"/>
                </a:ext>
              </a:extLst>
            </p:cNvPr>
            <p:cNvSpPr txBox="1"/>
            <p:nvPr/>
          </p:nvSpPr>
          <p:spPr>
            <a:xfrm>
              <a:off x="11842859" y="2771685"/>
              <a:ext cx="279244" cy="338554"/>
            </a:xfrm>
            <a:prstGeom prst="rect">
              <a:avLst/>
            </a:prstGeom>
            <a:noFill/>
          </p:spPr>
          <p:txBody>
            <a:bodyPr wrap="none" rtlCol="0">
              <a:spAutoFit/>
            </a:bodyPr>
            <a:lstStyle/>
            <a:p>
              <a:r>
                <a:rPr lang="en-US" sz="1600" b="1" dirty="0">
                  <a:solidFill>
                    <a:srgbClr val="203864"/>
                  </a:solidFill>
                  <a:effectLst>
                    <a:glow rad="63500">
                      <a:schemeClr val="bg1"/>
                    </a:glow>
                  </a:effectLst>
                </a:rPr>
                <a:t>?</a:t>
              </a:r>
            </a:p>
          </p:txBody>
        </p:sp>
        <p:cxnSp>
          <p:nvCxnSpPr>
            <p:cNvPr id="173" name="Straight Arrow Connector 172">
              <a:extLst>
                <a:ext uri="{FF2B5EF4-FFF2-40B4-BE49-F238E27FC236}">
                  <a16:creationId xmlns:a16="http://schemas.microsoft.com/office/drawing/2014/main" id="{313729F3-4186-4A82-8670-7F92178D2F00}"/>
                </a:ext>
              </a:extLst>
            </p:cNvPr>
            <p:cNvCxnSpPr>
              <a:cxnSpLocks/>
            </p:cNvCxnSpPr>
            <p:nvPr/>
          </p:nvCxnSpPr>
          <p:spPr>
            <a:xfrm>
              <a:off x="13333947" y="2748386"/>
              <a:ext cx="0" cy="274320"/>
            </a:xfrm>
            <a:prstGeom prst="straightConnector1">
              <a:avLst/>
            </a:prstGeom>
            <a:solidFill>
              <a:schemeClr val="bg1"/>
            </a:solidFill>
            <a:ln w="31750">
              <a:solidFill>
                <a:srgbClr val="203864"/>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A114490-2E0D-43D0-9CC6-5840E6322FE4}"/>
                </a:ext>
              </a:extLst>
            </p:cNvPr>
            <p:cNvSpPr txBox="1"/>
            <p:nvPr/>
          </p:nvSpPr>
          <p:spPr>
            <a:xfrm>
              <a:off x="13011581" y="2563238"/>
              <a:ext cx="279244" cy="338554"/>
            </a:xfrm>
            <a:prstGeom prst="rect">
              <a:avLst/>
            </a:prstGeom>
            <a:noFill/>
          </p:spPr>
          <p:txBody>
            <a:bodyPr wrap="none" rtlCol="0">
              <a:spAutoFit/>
            </a:bodyPr>
            <a:lstStyle/>
            <a:p>
              <a:r>
                <a:rPr lang="en-US" sz="1600" b="1" dirty="0">
                  <a:solidFill>
                    <a:srgbClr val="203864"/>
                  </a:solidFill>
                  <a:effectLst>
                    <a:glow rad="63500">
                      <a:schemeClr val="bg1"/>
                    </a:glow>
                  </a:effectLst>
                </a:rPr>
                <a:t>?</a:t>
              </a:r>
            </a:p>
          </p:txBody>
        </p:sp>
      </p:grpSp>
      <p:sp>
        <p:nvSpPr>
          <p:cNvPr id="184" name="TextBox 183">
            <a:extLst>
              <a:ext uri="{FF2B5EF4-FFF2-40B4-BE49-F238E27FC236}">
                <a16:creationId xmlns:a16="http://schemas.microsoft.com/office/drawing/2014/main" id="{FA6D8441-A5DD-46C7-9DD3-112309C252AC}"/>
              </a:ext>
            </a:extLst>
          </p:cNvPr>
          <p:cNvSpPr txBox="1"/>
          <p:nvPr/>
        </p:nvSpPr>
        <p:spPr>
          <a:xfrm>
            <a:off x="9428243" y="1074376"/>
            <a:ext cx="2604005" cy="3877985"/>
          </a:xfrm>
          <a:prstGeom prst="rect">
            <a:avLst/>
          </a:prstGeom>
          <a:solidFill>
            <a:schemeClr val="bg1"/>
          </a:solidFill>
          <a:ln w="34925">
            <a:solidFill>
              <a:srgbClr val="00B0F0"/>
            </a:solidFill>
          </a:ln>
        </p:spPr>
        <p:txBody>
          <a:bodyPr wrap="square" lIns="91440" tIns="45720" rIns="91440" bIns="45720" rtlCol="0" anchor="t">
            <a:spAutoFit/>
          </a:bodyPr>
          <a:lstStyle/>
          <a:p>
            <a:pPr algn="ctr"/>
            <a:r>
              <a:rPr lang="en-US" sz="1200" b="1" dirty="0">
                <a:solidFill>
                  <a:srgbClr val="00B0F0"/>
                </a:solidFill>
                <a:latin typeface="Arial" panose="020B0604020202020204" pitchFamily="34" charset="0"/>
                <a:cs typeface="Arial" panose="020B0604020202020204" pitchFamily="34" charset="0"/>
              </a:rPr>
              <a:t>Unknown Flow Path of Impacts from IAWC</a:t>
            </a:r>
          </a:p>
          <a:p>
            <a:pP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defRPr/>
            </a:pPr>
            <a:r>
              <a:rPr lang="en-US" sz="1200" dirty="0">
                <a:latin typeface="Arial"/>
                <a:cs typeface="Arial"/>
              </a:rPr>
              <a:t>Reported concentrations of PFOS at BS14 in both the quaternary and St Peter aquifers are the highest groundwater impacts corridor-wide, second only to impacts at ODS.  However, PFOS concentrations to east and west of BS14 (post-IAWC) are between one and two orders of magnitude lower, and vertically, PFOS concentrations are again an order of magnitude lower. To determine where these impacts are going both laterally and vertically, a future well nest is planned to the southeast of IAWC that will target all aquifers.</a:t>
            </a:r>
          </a:p>
          <a:p>
            <a:pPr algn="ctr" defTabSz="1063460">
              <a:defRPr/>
            </a:pPr>
            <a:endParaRPr lang="en-US" sz="300" dirty="0">
              <a:latin typeface="Arial"/>
              <a:cs typeface="Arial"/>
            </a:endParaRPr>
          </a:p>
          <a:p>
            <a:pPr algn="ctr" defTabSz="1063460">
              <a:defRPr/>
            </a:pPr>
            <a:r>
              <a:rPr lang="en-US" sz="1100" i="1" dirty="0">
                <a:latin typeface="Arial"/>
                <a:cs typeface="Arial"/>
              </a:rPr>
              <a:t>*ODS annual monitoring data has not been made available since 2019.</a:t>
            </a:r>
          </a:p>
        </p:txBody>
      </p:sp>
      <p:sp>
        <p:nvSpPr>
          <p:cNvPr id="185" name="Rounded Rectangle 5">
            <a:extLst>
              <a:ext uri="{FF2B5EF4-FFF2-40B4-BE49-F238E27FC236}">
                <a16:creationId xmlns:a16="http://schemas.microsoft.com/office/drawing/2014/main" id="{F94A11FB-1FD8-4753-BF80-159C8B1558F4}"/>
              </a:ext>
            </a:extLst>
          </p:cNvPr>
          <p:cNvSpPr/>
          <p:nvPr/>
        </p:nvSpPr>
        <p:spPr>
          <a:xfrm>
            <a:off x="159751" y="1154885"/>
            <a:ext cx="3229387" cy="33641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Impacts: Quaternary Aquifer</a:t>
            </a:r>
          </a:p>
        </p:txBody>
      </p:sp>
      <p:grpSp>
        <p:nvGrpSpPr>
          <p:cNvPr id="27" name="Group 26">
            <a:extLst>
              <a:ext uri="{FF2B5EF4-FFF2-40B4-BE49-F238E27FC236}">
                <a16:creationId xmlns:a16="http://schemas.microsoft.com/office/drawing/2014/main" id="{8116A201-F893-4EE5-93A9-DF1030B70D74}"/>
              </a:ext>
            </a:extLst>
          </p:cNvPr>
          <p:cNvGrpSpPr/>
          <p:nvPr/>
        </p:nvGrpSpPr>
        <p:grpSpPr>
          <a:xfrm>
            <a:off x="9444179" y="4971309"/>
            <a:ext cx="2691065" cy="1804748"/>
            <a:chOff x="9444179" y="4721180"/>
            <a:chExt cx="2691065" cy="1804748"/>
          </a:xfrm>
        </p:grpSpPr>
        <p:grpSp>
          <p:nvGrpSpPr>
            <p:cNvPr id="175" name="Group 174">
              <a:extLst>
                <a:ext uri="{FF2B5EF4-FFF2-40B4-BE49-F238E27FC236}">
                  <a16:creationId xmlns:a16="http://schemas.microsoft.com/office/drawing/2014/main" id="{16CB70CA-B4B9-4902-84EF-94FA07C33EA7}"/>
                </a:ext>
              </a:extLst>
            </p:cNvPr>
            <p:cNvGrpSpPr/>
            <p:nvPr/>
          </p:nvGrpSpPr>
          <p:grpSpPr>
            <a:xfrm>
              <a:off x="9448077" y="4721180"/>
              <a:ext cx="2585065" cy="1804748"/>
              <a:chOff x="8790746" y="3279832"/>
              <a:chExt cx="2585065" cy="1804748"/>
            </a:xfrm>
          </p:grpSpPr>
          <p:sp>
            <p:nvSpPr>
              <p:cNvPr id="182" name="Oval 181">
                <a:extLst>
                  <a:ext uri="{FF2B5EF4-FFF2-40B4-BE49-F238E27FC236}">
                    <a16:creationId xmlns:a16="http://schemas.microsoft.com/office/drawing/2014/main" id="{D19E8C32-74A0-4488-842E-B5623AF801B7}"/>
                  </a:ext>
                </a:extLst>
              </p:cNvPr>
              <p:cNvSpPr/>
              <p:nvPr/>
            </p:nvSpPr>
            <p:spPr>
              <a:xfrm>
                <a:off x="8895154" y="4364323"/>
                <a:ext cx="137160" cy="13716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xtBox 176">
                <a:extLst>
                  <a:ext uri="{FF2B5EF4-FFF2-40B4-BE49-F238E27FC236}">
                    <a16:creationId xmlns:a16="http://schemas.microsoft.com/office/drawing/2014/main" id="{FD6CD820-E10A-450C-97A1-2922F98801B3}"/>
                  </a:ext>
                </a:extLst>
              </p:cNvPr>
              <p:cNvSpPr txBox="1"/>
              <p:nvPr/>
            </p:nvSpPr>
            <p:spPr>
              <a:xfrm>
                <a:off x="8790746" y="3279832"/>
                <a:ext cx="714939" cy="307777"/>
              </a:xfrm>
              <a:prstGeom prst="rect">
                <a:avLst/>
              </a:prstGeom>
              <a:noFill/>
            </p:spPr>
            <p:txBody>
              <a:bodyPr wrap="none" rtlCol="0">
                <a:spAutoFit/>
              </a:bodyPr>
              <a:lstStyle/>
              <a:p>
                <a:r>
                  <a:rPr lang="en-US" sz="1400" b="1" u="sng" dirty="0"/>
                  <a:t>Legend</a:t>
                </a:r>
              </a:p>
            </p:txBody>
          </p:sp>
          <p:cxnSp>
            <p:nvCxnSpPr>
              <p:cNvPr id="178" name="Straight Arrow Connector 177">
                <a:extLst>
                  <a:ext uri="{FF2B5EF4-FFF2-40B4-BE49-F238E27FC236}">
                    <a16:creationId xmlns:a16="http://schemas.microsoft.com/office/drawing/2014/main" id="{DBD580DA-7D1C-41B3-8CBA-9C52BBCA4E73}"/>
                  </a:ext>
                </a:extLst>
              </p:cNvPr>
              <p:cNvCxnSpPr>
                <a:cxnSpLocks/>
              </p:cNvCxnSpPr>
              <p:nvPr/>
            </p:nvCxnSpPr>
            <p:spPr>
              <a:xfrm>
                <a:off x="8980646" y="4083879"/>
                <a:ext cx="0" cy="182880"/>
              </a:xfrm>
              <a:prstGeom prst="straightConnector1">
                <a:avLst/>
              </a:prstGeom>
              <a:solidFill>
                <a:schemeClr val="bg1"/>
              </a:solidFill>
              <a:ln w="31750">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1366FA95-22DF-4B0E-AFB7-F7A46FFDF62A}"/>
                  </a:ext>
                </a:extLst>
              </p:cNvPr>
              <p:cNvSpPr/>
              <p:nvPr/>
            </p:nvSpPr>
            <p:spPr>
              <a:xfrm>
                <a:off x="8790747" y="3324833"/>
                <a:ext cx="2585064" cy="1759747"/>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0" name="Straight Arrow Connector 179">
                <a:extLst>
                  <a:ext uri="{FF2B5EF4-FFF2-40B4-BE49-F238E27FC236}">
                    <a16:creationId xmlns:a16="http://schemas.microsoft.com/office/drawing/2014/main" id="{990988F8-D6E5-4318-AF9B-9916DB01B6DD}"/>
                  </a:ext>
                </a:extLst>
              </p:cNvPr>
              <p:cNvCxnSpPr>
                <a:cxnSpLocks/>
              </p:cNvCxnSpPr>
              <p:nvPr/>
            </p:nvCxnSpPr>
            <p:spPr>
              <a:xfrm>
                <a:off x="8876471" y="3863678"/>
                <a:ext cx="182880" cy="126308"/>
              </a:xfrm>
              <a:prstGeom prst="straightConnector1">
                <a:avLst/>
              </a:prstGeom>
              <a:solidFill>
                <a:schemeClr val="bg1"/>
              </a:solidFill>
              <a:ln w="31750">
                <a:solidFill>
                  <a:schemeClr val="accent1">
                    <a:lumMod val="50000"/>
                  </a:schemeClr>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82662E32-FF67-4E66-B6F2-9E5509B41F35}"/>
                  </a:ext>
                </a:extLst>
              </p:cNvPr>
              <p:cNvCxnSpPr>
                <a:cxnSpLocks/>
              </p:cNvCxnSpPr>
              <p:nvPr/>
            </p:nvCxnSpPr>
            <p:spPr>
              <a:xfrm>
                <a:off x="8965964" y="3642368"/>
                <a:ext cx="0" cy="182880"/>
              </a:xfrm>
              <a:prstGeom prst="straightConnector1">
                <a:avLst/>
              </a:prstGeom>
              <a:solidFill>
                <a:schemeClr val="bg1"/>
              </a:solid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56B50B60-F442-4376-B223-D8725C18C6BB}"/>
                  </a:ext>
                </a:extLst>
              </p:cNvPr>
              <p:cNvSpPr txBox="1"/>
              <p:nvPr/>
            </p:nvSpPr>
            <p:spPr>
              <a:xfrm>
                <a:off x="9121667" y="3588433"/>
                <a:ext cx="2254143" cy="984885"/>
              </a:xfrm>
              <a:prstGeom prst="rect">
                <a:avLst/>
              </a:prstGeom>
              <a:noFill/>
            </p:spPr>
            <p:txBody>
              <a:bodyPr wrap="none" rtlCol="0">
                <a:spAutoFit/>
              </a:bodyPr>
              <a:lstStyle/>
              <a:p>
                <a:r>
                  <a:rPr lang="en-US" sz="1000" dirty="0"/>
                  <a:t>Surface to Groundwater Infiltration</a:t>
                </a:r>
              </a:p>
              <a:p>
                <a:endParaRPr lang="en-US" sz="600" dirty="0"/>
              </a:p>
              <a:p>
                <a:r>
                  <a:rPr lang="en-US" sz="1000" dirty="0"/>
                  <a:t>Horizontal GW Flow: Quaternary</a:t>
                </a:r>
              </a:p>
              <a:p>
                <a:endParaRPr lang="en-US" sz="600" dirty="0"/>
              </a:p>
              <a:p>
                <a:r>
                  <a:rPr lang="en-US" sz="1000" dirty="0"/>
                  <a:t>Vertical GW Migration from Quaternary</a:t>
                </a:r>
              </a:p>
              <a:p>
                <a:endParaRPr lang="en-US" sz="600" dirty="0"/>
              </a:p>
              <a:p>
                <a:r>
                  <a:rPr lang="en-US" sz="1000" dirty="0"/>
                  <a:t>0.25 ppb PFOS</a:t>
                </a:r>
              </a:p>
            </p:txBody>
          </p:sp>
        </p:grpSp>
        <p:sp>
          <p:nvSpPr>
            <p:cNvPr id="186" name="TextBox 185">
              <a:extLst>
                <a:ext uri="{FF2B5EF4-FFF2-40B4-BE49-F238E27FC236}">
                  <a16:creationId xmlns:a16="http://schemas.microsoft.com/office/drawing/2014/main" id="{2A7C63FB-FA11-46D3-8B2E-9717CFD9BA0B}"/>
                </a:ext>
              </a:extLst>
            </p:cNvPr>
            <p:cNvSpPr txBox="1"/>
            <p:nvPr/>
          </p:nvSpPr>
          <p:spPr>
            <a:xfrm>
              <a:off x="9444179" y="5998544"/>
              <a:ext cx="2691065" cy="500137"/>
            </a:xfrm>
            <a:prstGeom prst="rect">
              <a:avLst/>
            </a:prstGeom>
            <a:noFill/>
          </p:spPr>
          <p:txBody>
            <a:bodyPr wrap="square" rtlCol="0">
              <a:spAutoFit/>
            </a:bodyPr>
            <a:lstStyle/>
            <a:p>
              <a:r>
                <a:rPr lang="en-US" sz="1050" b="1" u="sng" dirty="0"/>
                <a:t>Notes</a:t>
              </a:r>
            </a:p>
            <a:p>
              <a:endParaRPr lang="en-US" sz="600" b="1" u="sng" dirty="0"/>
            </a:p>
            <a:p>
              <a:r>
                <a:rPr lang="en-US" sz="1000" dirty="0"/>
                <a:t>Sample results from April 2021.</a:t>
              </a:r>
            </a:p>
          </p:txBody>
        </p:sp>
      </p:grpSp>
      <p:sp>
        <p:nvSpPr>
          <p:cNvPr id="67" name="Rounded Rectangle 5">
            <a:extLst>
              <a:ext uri="{FF2B5EF4-FFF2-40B4-BE49-F238E27FC236}">
                <a16:creationId xmlns:a16="http://schemas.microsoft.com/office/drawing/2014/main" id="{BF709CF4-A998-4030-B3DC-3E6BBBEB0EE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248DD8F6-2B1F-4C76-A61A-98BCD97233C4}"/>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74717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B2719D37-0864-42D9-A5A7-85A1D0AE97F6}"/>
              </a:ext>
            </a:extLst>
          </p:cNvPr>
          <p:cNvPicPr>
            <a:picLocks noChangeAspect="1"/>
          </p:cNvPicPr>
          <p:nvPr/>
        </p:nvPicPr>
        <p:blipFill rotWithShape="1">
          <a:blip r:embed="rId2"/>
          <a:srcRect l="1498" t="15069" r="13075" b="1"/>
          <a:stretch/>
        </p:blipFill>
        <p:spPr>
          <a:xfrm>
            <a:off x="6315986" y="1105960"/>
            <a:ext cx="5675062" cy="2050257"/>
          </a:xfrm>
          <a:prstGeom prst="rect">
            <a:avLst/>
          </a:prstGeom>
          <a:ln w="34925">
            <a:solidFill>
              <a:srgbClr val="00B0F0"/>
            </a:solidFill>
          </a:ln>
        </p:spPr>
      </p:pic>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Seasonal Variation in PFAS at Source</a:t>
              </a:r>
            </a:p>
          </p:txBody>
        </p:sp>
      </p:grpSp>
      <p:sp>
        <p:nvSpPr>
          <p:cNvPr id="114" name="TextBox 113">
            <a:extLst>
              <a:ext uri="{FF2B5EF4-FFF2-40B4-BE49-F238E27FC236}">
                <a16:creationId xmlns:a16="http://schemas.microsoft.com/office/drawing/2014/main" id="{772AFB63-E9D5-4AF8-B12D-C6AACEE303D1}"/>
              </a:ext>
            </a:extLst>
          </p:cNvPr>
          <p:cNvSpPr txBox="1"/>
          <p:nvPr/>
        </p:nvSpPr>
        <p:spPr>
          <a:xfrm>
            <a:off x="11052268" y="2316723"/>
            <a:ext cx="1332024"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115" name="TextBox 114">
            <a:extLst>
              <a:ext uri="{FF2B5EF4-FFF2-40B4-BE49-F238E27FC236}">
                <a16:creationId xmlns:a16="http://schemas.microsoft.com/office/drawing/2014/main" id="{9E25B3DE-98D9-4A2C-9E78-5061A2B62A8A}"/>
              </a:ext>
            </a:extLst>
          </p:cNvPr>
          <p:cNvSpPr txBox="1"/>
          <p:nvPr/>
        </p:nvSpPr>
        <p:spPr>
          <a:xfrm>
            <a:off x="8312104" y="1860216"/>
            <a:ext cx="1061855"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116" name="Rectangle 115">
            <a:extLst>
              <a:ext uri="{FF2B5EF4-FFF2-40B4-BE49-F238E27FC236}">
                <a16:creationId xmlns:a16="http://schemas.microsoft.com/office/drawing/2014/main" id="{FDCC139D-B3D4-4046-BFF8-41860AD576CC}"/>
              </a:ext>
            </a:extLst>
          </p:cNvPr>
          <p:cNvSpPr/>
          <p:nvPr/>
        </p:nvSpPr>
        <p:spPr>
          <a:xfrm>
            <a:off x="8641717" y="2209022"/>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7B73F741-6900-4519-9BF0-E227CB4D49DD}"/>
              </a:ext>
            </a:extLst>
          </p:cNvPr>
          <p:cNvSpPr/>
          <p:nvPr/>
        </p:nvSpPr>
        <p:spPr>
          <a:xfrm>
            <a:off x="11681704" y="2644775"/>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AFABC98-D6B4-4276-B421-88608A49CB1E}"/>
              </a:ext>
            </a:extLst>
          </p:cNvPr>
          <p:cNvGrpSpPr/>
          <p:nvPr/>
        </p:nvGrpSpPr>
        <p:grpSpPr>
          <a:xfrm>
            <a:off x="6429677" y="3903345"/>
            <a:ext cx="5450866" cy="2893133"/>
            <a:chOff x="6468177" y="3845595"/>
            <a:chExt cx="5450866" cy="2893133"/>
          </a:xfrm>
        </p:grpSpPr>
        <p:graphicFrame>
          <p:nvGraphicFramePr>
            <p:cNvPr id="52" name="Chart 51">
              <a:extLst>
                <a:ext uri="{FF2B5EF4-FFF2-40B4-BE49-F238E27FC236}">
                  <a16:creationId xmlns:a16="http://schemas.microsoft.com/office/drawing/2014/main" id="{740C3858-5CC7-489F-962B-A86868D8496F}"/>
                </a:ext>
              </a:extLst>
            </p:cNvPr>
            <p:cNvGraphicFramePr>
              <a:graphicFrameLocks/>
            </p:cNvGraphicFramePr>
            <p:nvPr/>
          </p:nvGraphicFramePr>
          <p:xfrm>
            <a:off x="6468177" y="3845595"/>
            <a:ext cx="5409398" cy="2776586"/>
          </p:xfrm>
          <a:graphic>
            <a:graphicData uri="http://schemas.openxmlformats.org/drawingml/2006/chart">
              <c:chart xmlns:c="http://schemas.openxmlformats.org/drawingml/2006/chart" xmlns:r="http://schemas.openxmlformats.org/officeDocument/2006/relationships" r:id="rId3"/>
            </a:graphicData>
          </a:graphic>
        </p:graphicFrame>
        <p:cxnSp>
          <p:nvCxnSpPr>
            <p:cNvPr id="53" name="Straight Connector 52">
              <a:extLst>
                <a:ext uri="{FF2B5EF4-FFF2-40B4-BE49-F238E27FC236}">
                  <a16:creationId xmlns:a16="http://schemas.microsoft.com/office/drawing/2014/main" id="{A4692099-82D2-4E6F-B1BF-910375DB50BE}"/>
                </a:ext>
              </a:extLst>
            </p:cNvPr>
            <p:cNvCxnSpPr/>
            <p:nvPr/>
          </p:nvCxnSpPr>
          <p:spPr>
            <a:xfrm>
              <a:off x="9354934" y="4236360"/>
              <a:ext cx="0" cy="201168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1">
              <a:extLst>
                <a:ext uri="{FF2B5EF4-FFF2-40B4-BE49-F238E27FC236}">
                  <a16:creationId xmlns:a16="http://schemas.microsoft.com/office/drawing/2014/main" id="{F49C4E07-4FB8-4C14-A7C2-55A03E39AF4E}"/>
                </a:ext>
              </a:extLst>
            </p:cNvPr>
            <p:cNvSpPr txBox="1"/>
            <p:nvPr/>
          </p:nvSpPr>
          <p:spPr>
            <a:xfrm>
              <a:off x="10027892" y="4882685"/>
              <a:ext cx="1024376" cy="351203"/>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solidFill>
                    <a:schemeClr val="bg2">
                      <a:lumMod val="50000"/>
                    </a:schemeClr>
                  </a:solidFill>
                </a:rPr>
                <a:t>5,000 Feet Downstream of ODS</a:t>
              </a:r>
            </a:p>
          </p:txBody>
        </p:sp>
        <p:sp>
          <p:nvSpPr>
            <p:cNvPr id="55" name="TextBox 1">
              <a:extLst>
                <a:ext uri="{FF2B5EF4-FFF2-40B4-BE49-F238E27FC236}">
                  <a16:creationId xmlns:a16="http://schemas.microsoft.com/office/drawing/2014/main" id="{5792EF98-FF94-4D90-82D3-6761C373DD24}"/>
                </a:ext>
              </a:extLst>
            </p:cNvPr>
            <p:cNvSpPr txBox="1"/>
            <p:nvPr/>
          </p:nvSpPr>
          <p:spPr>
            <a:xfrm>
              <a:off x="7983828" y="4641761"/>
              <a:ext cx="1315778" cy="481848"/>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solidFill>
                    <a:schemeClr val="bg2">
                      <a:lumMod val="50000"/>
                    </a:schemeClr>
                  </a:solidFill>
                </a:rPr>
                <a:t>175 Feet Downstream of ODS</a:t>
              </a:r>
            </a:p>
          </p:txBody>
        </p:sp>
        <p:pic>
          <p:nvPicPr>
            <p:cNvPr id="8" name="Picture 7">
              <a:extLst>
                <a:ext uri="{FF2B5EF4-FFF2-40B4-BE49-F238E27FC236}">
                  <a16:creationId xmlns:a16="http://schemas.microsoft.com/office/drawing/2014/main" id="{97FA4BE6-44B0-4CD0-BECB-64FB587DFD3F}"/>
                </a:ext>
              </a:extLst>
            </p:cNvPr>
            <p:cNvPicPr>
              <a:picLocks noChangeAspect="1"/>
            </p:cNvPicPr>
            <p:nvPr/>
          </p:nvPicPr>
          <p:blipFill>
            <a:blip r:embed="rId4"/>
            <a:stretch>
              <a:fillRect/>
            </a:stretch>
          </p:blipFill>
          <p:spPr>
            <a:xfrm>
              <a:off x="11052268" y="6310103"/>
              <a:ext cx="866775" cy="428625"/>
            </a:xfrm>
            <a:prstGeom prst="rect">
              <a:avLst/>
            </a:prstGeom>
          </p:spPr>
        </p:pic>
      </p:grpSp>
      <p:sp>
        <p:nvSpPr>
          <p:cNvPr id="57" name="TextBox 56">
            <a:extLst>
              <a:ext uri="{FF2B5EF4-FFF2-40B4-BE49-F238E27FC236}">
                <a16:creationId xmlns:a16="http://schemas.microsoft.com/office/drawing/2014/main" id="{DF3F4290-A013-4D57-A20A-1EFA2921CEDB}"/>
              </a:ext>
            </a:extLst>
          </p:cNvPr>
          <p:cNvSpPr txBox="1"/>
          <p:nvPr/>
        </p:nvSpPr>
        <p:spPr>
          <a:xfrm>
            <a:off x="6315986" y="3236878"/>
            <a:ext cx="5675062" cy="646331"/>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Farther away from the source area along Raleigh Creek, this variability in PFAS concentrations continues. However, the amount of fluctuation appears to be less with greater distance from the source area.  </a:t>
            </a:r>
          </a:p>
        </p:txBody>
      </p:sp>
      <p:pic>
        <p:nvPicPr>
          <p:cNvPr id="13" name="Picture 12">
            <a:extLst>
              <a:ext uri="{FF2B5EF4-FFF2-40B4-BE49-F238E27FC236}">
                <a16:creationId xmlns:a16="http://schemas.microsoft.com/office/drawing/2014/main" id="{049F3A06-993D-42DC-9D2D-DE185BCA50DE}"/>
              </a:ext>
            </a:extLst>
          </p:cNvPr>
          <p:cNvPicPr>
            <a:picLocks noChangeAspect="1"/>
          </p:cNvPicPr>
          <p:nvPr/>
        </p:nvPicPr>
        <p:blipFill>
          <a:blip r:embed="rId5"/>
          <a:stretch>
            <a:fillRect/>
          </a:stretch>
        </p:blipFill>
        <p:spPr>
          <a:xfrm>
            <a:off x="4486640" y="4148113"/>
            <a:ext cx="1371600" cy="657225"/>
          </a:xfrm>
          <a:prstGeom prst="rect">
            <a:avLst/>
          </a:prstGeom>
        </p:spPr>
      </p:pic>
      <p:grpSp>
        <p:nvGrpSpPr>
          <p:cNvPr id="62" name="Group 61">
            <a:extLst>
              <a:ext uri="{FF2B5EF4-FFF2-40B4-BE49-F238E27FC236}">
                <a16:creationId xmlns:a16="http://schemas.microsoft.com/office/drawing/2014/main" id="{7F10D1AB-ED70-46E4-81CB-A9CEEDDF1E35}"/>
              </a:ext>
            </a:extLst>
          </p:cNvPr>
          <p:cNvGrpSpPr/>
          <p:nvPr/>
        </p:nvGrpSpPr>
        <p:grpSpPr>
          <a:xfrm>
            <a:off x="62228" y="3353003"/>
            <a:ext cx="4465096" cy="1807286"/>
            <a:chOff x="0" y="0"/>
            <a:chExt cx="6889752" cy="4216400"/>
          </a:xfrm>
        </p:grpSpPr>
        <p:graphicFrame>
          <p:nvGraphicFramePr>
            <p:cNvPr id="63" name="Chart 62">
              <a:extLst>
                <a:ext uri="{FF2B5EF4-FFF2-40B4-BE49-F238E27FC236}">
                  <a16:creationId xmlns:a16="http://schemas.microsoft.com/office/drawing/2014/main" id="{D294F626-D057-4200-B6A8-751AA0A19892}"/>
                </a:ext>
              </a:extLst>
            </p:cNvPr>
            <p:cNvGraphicFramePr>
              <a:graphicFrameLocks/>
            </p:cNvGraphicFramePr>
            <p:nvPr/>
          </p:nvGraphicFramePr>
          <p:xfrm>
            <a:off x="0" y="0"/>
            <a:ext cx="6889752" cy="4216400"/>
          </p:xfrm>
          <a:graphic>
            <a:graphicData uri="http://schemas.openxmlformats.org/drawingml/2006/chart">
              <c:chart xmlns:c="http://schemas.openxmlformats.org/drawingml/2006/chart" xmlns:r="http://schemas.openxmlformats.org/officeDocument/2006/relationships" r:id="rId6"/>
            </a:graphicData>
          </a:graphic>
        </p:graphicFrame>
        <p:cxnSp>
          <p:nvCxnSpPr>
            <p:cNvPr id="64" name="Straight Connector 63">
              <a:extLst>
                <a:ext uri="{FF2B5EF4-FFF2-40B4-BE49-F238E27FC236}">
                  <a16:creationId xmlns:a16="http://schemas.microsoft.com/office/drawing/2014/main" id="{012ACF06-242C-41CA-A8D1-432026A9B0FD}"/>
                </a:ext>
              </a:extLst>
            </p:cNvPr>
            <p:cNvCxnSpPr/>
            <p:nvPr/>
          </p:nvCxnSpPr>
          <p:spPr>
            <a:xfrm>
              <a:off x="1950323" y="584592"/>
              <a:ext cx="0" cy="2773285"/>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9A48F6F-C043-4A80-843F-00483C48C12A}"/>
                </a:ext>
              </a:extLst>
            </p:cNvPr>
            <p:cNvCxnSpPr/>
            <p:nvPr/>
          </p:nvCxnSpPr>
          <p:spPr>
            <a:xfrm>
              <a:off x="3280616" y="581256"/>
              <a:ext cx="0" cy="2773285"/>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43E328-839D-450E-AE5E-E7666D14FDEB}"/>
                </a:ext>
              </a:extLst>
            </p:cNvPr>
            <p:cNvCxnSpPr/>
            <p:nvPr/>
          </p:nvCxnSpPr>
          <p:spPr>
            <a:xfrm>
              <a:off x="5459756" y="575229"/>
              <a:ext cx="0" cy="2773285"/>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7" name="TextBox 1">
              <a:extLst>
                <a:ext uri="{FF2B5EF4-FFF2-40B4-BE49-F238E27FC236}">
                  <a16:creationId xmlns:a16="http://schemas.microsoft.com/office/drawing/2014/main" id="{4C2688DC-F883-43DF-9606-A5D8838F8B77}"/>
                </a:ext>
              </a:extLst>
            </p:cNvPr>
            <p:cNvSpPr txBox="1"/>
            <p:nvPr/>
          </p:nvSpPr>
          <p:spPr>
            <a:xfrm>
              <a:off x="974258" y="1491679"/>
              <a:ext cx="1169822" cy="326133"/>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Winter</a:t>
              </a:r>
            </a:p>
          </p:txBody>
        </p:sp>
        <p:sp>
          <p:nvSpPr>
            <p:cNvPr id="68" name="TextBox 1">
              <a:extLst>
                <a:ext uri="{FF2B5EF4-FFF2-40B4-BE49-F238E27FC236}">
                  <a16:creationId xmlns:a16="http://schemas.microsoft.com/office/drawing/2014/main" id="{0B4525D8-181A-44B1-B96B-13680B913C11}"/>
                </a:ext>
              </a:extLst>
            </p:cNvPr>
            <p:cNvSpPr txBox="1"/>
            <p:nvPr/>
          </p:nvSpPr>
          <p:spPr>
            <a:xfrm>
              <a:off x="2158028" y="721639"/>
              <a:ext cx="927100" cy="30480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Spring</a:t>
              </a:r>
            </a:p>
          </p:txBody>
        </p:sp>
        <p:sp>
          <p:nvSpPr>
            <p:cNvPr id="69" name="TextBox 1">
              <a:extLst>
                <a:ext uri="{FF2B5EF4-FFF2-40B4-BE49-F238E27FC236}">
                  <a16:creationId xmlns:a16="http://schemas.microsoft.com/office/drawing/2014/main" id="{2C3A69DE-0E00-41C3-AB97-22E6575D7643}"/>
                </a:ext>
              </a:extLst>
            </p:cNvPr>
            <p:cNvSpPr txBox="1"/>
            <p:nvPr/>
          </p:nvSpPr>
          <p:spPr>
            <a:xfrm>
              <a:off x="3630326" y="1827813"/>
              <a:ext cx="1151803" cy="235862"/>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Summer</a:t>
              </a:r>
            </a:p>
          </p:txBody>
        </p:sp>
        <p:sp>
          <p:nvSpPr>
            <p:cNvPr id="70" name="TextBox 1">
              <a:extLst>
                <a:ext uri="{FF2B5EF4-FFF2-40B4-BE49-F238E27FC236}">
                  <a16:creationId xmlns:a16="http://schemas.microsoft.com/office/drawing/2014/main" id="{69D6291D-85AD-4B16-8668-D7E428245C4D}"/>
                </a:ext>
              </a:extLst>
            </p:cNvPr>
            <p:cNvSpPr txBox="1"/>
            <p:nvPr/>
          </p:nvSpPr>
          <p:spPr>
            <a:xfrm>
              <a:off x="5577016" y="2194619"/>
              <a:ext cx="927100" cy="30480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Fall</a:t>
              </a:r>
            </a:p>
          </p:txBody>
        </p:sp>
      </p:grpSp>
      <p:grpSp>
        <p:nvGrpSpPr>
          <p:cNvPr id="71" name="Group 70">
            <a:extLst>
              <a:ext uri="{FF2B5EF4-FFF2-40B4-BE49-F238E27FC236}">
                <a16:creationId xmlns:a16="http://schemas.microsoft.com/office/drawing/2014/main" id="{09D6383D-00B5-4D75-AB18-FAFF1BA0F732}"/>
              </a:ext>
            </a:extLst>
          </p:cNvPr>
          <p:cNvGrpSpPr/>
          <p:nvPr/>
        </p:nvGrpSpPr>
        <p:grpSpPr>
          <a:xfrm>
            <a:off x="1779267" y="1115683"/>
            <a:ext cx="4465096" cy="1807389"/>
            <a:chOff x="0" y="0"/>
            <a:chExt cx="6889752" cy="4216399"/>
          </a:xfrm>
        </p:grpSpPr>
        <p:graphicFrame>
          <p:nvGraphicFramePr>
            <p:cNvPr id="72" name="Chart 71">
              <a:extLst>
                <a:ext uri="{FF2B5EF4-FFF2-40B4-BE49-F238E27FC236}">
                  <a16:creationId xmlns:a16="http://schemas.microsoft.com/office/drawing/2014/main" id="{EBF95DEA-2E8E-4649-B7DE-CAAD4DF60BC1}"/>
                </a:ext>
              </a:extLst>
            </p:cNvPr>
            <p:cNvGraphicFramePr>
              <a:graphicFrameLocks/>
            </p:cNvGraphicFramePr>
            <p:nvPr/>
          </p:nvGraphicFramePr>
          <p:xfrm>
            <a:off x="0" y="0"/>
            <a:ext cx="6889752" cy="4216399"/>
          </p:xfrm>
          <a:graphic>
            <a:graphicData uri="http://schemas.openxmlformats.org/drawingml/2006/chart">
              <c:chart xmlns:c="http://schemas.openxmlformats.org/drawingml/2006/chart" xmlns:r="http://schemas.openxmlformats.org/officeDocument/2006/relationships" r:id="rId7"/>
            </a:graphicData>
          </a:graphic>
        </p:graphicFrame>
        <p:cxnSp>
          <p:nvCxnSpPr>
            <p:cNvPr id="73" name="Straight Connector 72">
              <a:extLst>
                <a:ext uri="{FF2B5EF4-FFF2-40B4-BE49-F238E27FC236}">
                  <a16:creationId xmlns:a16="http://schemas.microsoft.com/office/drawing/2014/main" id="{4478825C-58FF-44B3-8607-C3BE2CD8F68D}"/>
                </a:ext>
              </a:extLst>
            </p:cNvPr>
            <p:cNvCxnSpPr/>
            <p:nvPr/>
          </p:nvCxnSpPr>
          <p:spPr>
            <a:xfrm>
              <a:off x="1924503" y="571499"/>
              <a:ext cx="0" cy="277312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C16DED3-D956-4C16-BD0A-282CCF78C43A}"/>
                </a:ext>
              </a:extLst>
            </p:cNvPr>
            <p:cNvCxnSpPr/>
            <p:nvPr/>
          </p:nvCxnSpPr>
          <p:spPr>
            <a:xfrm>
              <a:off x="3245613" y="581022"/>
              <a:ext cx="0" cy="277312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2C1C5AA-97F0-44A0-A592-D262F4F2EF91}"/>
                </a:ext>
              </a:extLst>
            </p:cNvPr>
            <p:cNvCxnSpPr/>
            <p:nvPr/>
          </p:nvCxnSpPr>
          <p:spPr>
            <a:xfrm>
              <a:off x="5476576" y="571499"/>
              <a:ext cx="0" cy="277312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TextBox 1">
              <a:extLst>
                <a:ext uri="{FF2B5EF4-FFF2-40B4-BE49-F238E27FC236}">
                  <a16:creationId xmlns:a16="http://schemas.microsoft.com/office/drawing/2014/main" id="{A8635C55-455C-46F3-8D6D-45A9EB276779}"/>
                </a:ext>
              </a:extLst>
            </p:cNvPr>
            <p:cNvSpPr txBox="1"/>
            <p:nvPr/>
          </p:nvSpPr>
          <p:spPr>
            <a:xfrm>
              <a:off x="994154" y="1945136"/>
              <a:ext cx="1077551" cy="293206"/>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Winter</a:t>
              </a:r>
            </a:p>
          </p:txBody>
        </p:sp>
        <p:sp>
          <p:nvSpPr>
            <p:cNvPr id="77" name="TextBox 1">
              <a:extLst>
                <a:ext uri="{FF2B5EF4-FFF2-40B4-BE49-F238E27FC236}">
                  <a16:creationId xmlns:a16="http://schemas.microsoft.com/office/drawing/2014/main" id="{9D4E70CA-AA2A-4491-917F-78DDDA9383BB}"/>
                </a:ext>
              </a:extLst>
            </p:cNvPr>
            <p:cNvSpPr txBox="1"/>
            <p:nvPr/>
          </p:nvSpPr>
          <p:spPr>
            <a:xfrm>
              <a:off x="1989752" y="1068836"/>
              <a:ext cx="927100" cy="304801"/>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Spring</a:t>
              </a:r>
            </a:p>
          </p:txBody>
        </p:sp>
        <p:sp>
          <p:nvSpPr>
            <p:cNvPr id="78" name="TextBox 1">
              <a:extLst>
                <a:ext uri="{FF2B5EF4-FFF2-40B4-BE49-F238E27FC236}">
                  <a16:creationId xmlns:a16="http://schemas.microsoft.com/office/drawing/2014/main" id="{06125A25-8CC5-4582-B65F-9C5C682813AC}"/>
                </a:ext>
              </a:extLst>
            </p:cNvPr>
            <p:cNvSpPr txBox="1"/>
            <p:nvPr/>
          </p:nvSpPr>
          <p:spPr>
            <a:xfrm>
              <a:off x="3803444" y="1143002"/>
              <a:ext cx="1104827" cy="25599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Summer</a:t>
              </a:r>
            </a:p>
          </p:txBody>
        </p:sp>
        <p:sp>
          <p:nvSpPr>
            <p:cNvPr id="79" name="TextBox 1">
              <a:extLst>
                <a:ext uri="{FF2B5EF4-FFF2-40B4-BE49-F238E27FC236}">
                  <a16:creationId xmlns:a16="http://schemas.microsoft.com/office/drawing/2014/main" id="{A24B773E-C4F5-42AA-A03B-2B40F2260332}"/>
                </a:ext>
              </a:extLst>
            </p:cNvPr>
            <p:cNvSpPr txBox="1"/>
            <p:nvPr/>
          </p:nvSpPr>
          <p:spPr>
            <a:xfrm>
              <a:off x="5458299" y="2216404"/>
              <a:ext cx="927100" cy="304801"/>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lumMod val="50000"/>
                    </a:schemeClr>
                  </a:solidFill>
                </a:rPr>
                <a:t>Fall</a:t>
              </a:r>
            </a:p>
          </p:txBody>
        </p:sp>
      </p:grpSp>
      <p:sp>
        <p:nvSpPr>
          <p:cNvPr id="43" name="TextBox 42">
            <a:extLst>
              <a:ext uri="{FF2B5EF4-FFF2-40B4-BE49-F238E27FC236}">
                <a16:creationId xmlns:a16="http://schemas.microsoft.com/office/drawing/2014/main" id="{2FBD6681-803B-4019-802C-B4EF02279E81}"/>
              </a:ext>
            </a:extLst>
          </p:cNvPr>
          <p:cNvSpPr txBox="1"/>
          <p:nvPr/>
        </p:nvSpPr>
        <p:spPr>
          <a:xfrm>
            <a:off x="176225" y="2692744"/>
            <a:ext cx="5963061" cy="569387"/>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u="sng" dirty="0">
                <a:latin typeface="Arial"/>
                <a:cs typeface="Arial"/>
              </a:rPr>
              <a:t>Finding:</a:t>
            </a:r>
            <a:r>
              <a:rPr lang="en-US" sz="1200" b="1" dirty="0">
                <a:latin typeface="Arial"/>
                <a:cs typeface="Arial"/>
              </a:rPr>
              <a:t> </a:t>
            </a:r>
            <a:r>
              <a:rPr lang="en-US" sz="1200" dirty="0">
                <a:latin typeface="Arial" panose="020B0604020202020204" pitchFamily="34" charset="0"/>
                <a:cs typeface="Arial" panose="020B0604020202020204" pitchFamily="34" charset="0"/>
              </a:rPr>
              <a:t>PFOS and PFOA fluctuate inconsistently following precipitation events. </a:t>
            </a: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Potential causes of this variability in response to rain events is discussed below.</a:t>
            </a:r>
          </a:p>
        </p:txBody>
      </p:sp>
      <p:pic>
        <p:nvPicPr>
          <p:cNvPr id="14" name="Picture 13">
            <a:extLst>
              <a:ext uri="{FF2B5EF4-FFF2-40B4-BE49-F238E27FC236}">
                <a16:creationId xmlns:a16="http://schemas.microsoft.com/office/drawing/2014/main" id="{56BD59DC-7BDD-4639-822B-4DD9CC4AE29B}"/>
              </a:ext>
            </a:extLst>
          </p:cNvPr>
          <p:cNvPicPr>
            <a:picLocks noChangeAspect="1"/>
          </p:cNvPicPr>
          <p:nvPr/>
        </p:nvPicPr>
        <p:blipFill>
          <a:blip r:embed="rId8"/>
          <a:stretch>
            <a:fillRect/>
          </a:stretch>
        </p:blipFill>
        <p:spPr>
          <a:xfrm>
            <a:off x="539654" y="1790554"/>
            <a:ext cx="1323975" cy="523875"/>
          </a:xfrm>
          <a:prstGeom prst="rect">
            <a:avLst/>
          </a:prstGeom>
        </p:spPr>
      </p:pic>
      <p:sp>
        <p:nvSpPr>
          <p:cNvPr id="81" name="TextBox 80">
            <a:extLst>
              <a:ext uri="{FF2B5EF4-FFF2-40B4-BE49-F238E27FC236}">
                <a16:creationId xmlns:a16="http://schemas.microsoft.com/office/drawing/2014/main" id="{F5C1146D-1C5B-4A03-B724-B2933625076D}"/>
              </a:ext>
            </a:extLst>
          </p:cNvPr>
          <p:cNvSpPr txBox="1"/>
          <p:nvPr/>
        </p:nvSpPr>
        <p:spPr>
          <a:xfrm>
            <a:off x="98409" y="5040014"/>
            <a:ext cx="2764014" cy="167738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Decrease in PFAS Factors</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marL="171450" indent="-171450" algn="ctr" defTabSz="1063460" fontAlgn="auto">
              <a:spcBef>
                <a:spcPts val="0"/>
              </a:spcBef>
              <a:spcAft>
                <a:spcPts val="3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Addition of rain to surface water</a:t>
            </a:r>
          </a:p>
          <a:p>
            <a:pPr marL="171450" indent="-171450" algn="ctr" defTabSz="1063460" fontAlgn="auto">
              <a:spcBef>
                <a:spcPts val="0"/>
              </a:spcBef>
              <a:spcAft>
                <a:spcPts val="3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Addition of surface runoff from other unimpacted locations (i.e., roadways, parking lots, etc.)</a:t>
            </a:r>
          </a:p>
          <a:p>
            <a:pPr marL="171450" indent="-171450" algn="ctr" defTabSz="1063460" fontAlgn="auto">
              <a:spcBef>
                <a:spcPts val="0"/>
              </a:spcBef>
              <a:spcAft>
                <a:spcPts val="3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Frequency, Duration, and Amount of Rainfall</a:t>
            </a:r>
          </a:p>
        </p:txBody>
      </p:sp>
      <p:sp>
        <p:nvSpPr>
          <p:cNvPr id="82" name="TextBox 81">
            <a:extLst>
              <a:ext uri="{FF2B5EF4-FFF2-40B4-BE49-F238E27FC236}">
                <a16:creationId xmlns:a16="http://schemas.microsoft.com/office/drawing/2014/main" id="{9C2DD55E-EB1E-4126-B388-141F6894DF3C}"/>
              </a:ext>
            </a:extLst>
          </p:cNvPr>
          <p:cNvSpPr txBox="1"/>
          <p:nvPr/>
        </p:nvSpPr>
        <p:spPr>
          <a:xfrm>
            <a:off x="2909121" y="5034847"/>
            <a:ext cx="3360896" cy="167738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Increase in PFAS Factors</a:t>
            </a:r>
          </a:p>
          <a:p>
            <a:pPr algn="ctr" defTabSz="1063460" fontAlgn="auto">
              <a:spcBef>
                <a:spcPts val="0"/>
              </a:spcBef>
              <a:spcAft>
                <a:spcPts val="0"/>
              </a:spcAft>
              <a:defRPr/>
            </a:pPr>
            <a:endParaRPr lang="en-US" sz="1200" dirty="0">
              <a:solidFill>
                <a:srgbClr val="00B050"/>
              </a:solidFill>
              <a:latin typeface="Arial" panose="020B0604020202020204" pitchFamily="34" charset="0"/>
              <a:cs typeface="Arial" panose="020B0604020202020204" pitchFamily="34" charset="0"/>
            </a:endParaRPr>
          </a:p>
          <a:p>
            <a:pPr marL="171450" indent="-171450" algn="ctr" defTabSz="1063460" fontAlgn="auto">
              <a:spcBef>
                <a:spcPts val="0"/>
              </a:spcBef>
              <a:spcAft>
                <a:spcPts val="3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Release</a:t>
            </a:r>
            <a:r>
              <a:rPr lang="en-US" sz="1200" dirty="0">
                <a:solidFill>
                  <a:schemeClr val="accent6">
                    <a:lumMod val="75000"/>
                  </a:schemeClr>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PFAS trapped from surficial sediments at ODS.</a:t>
            </a:r>
          </a:p>
          <a:p>
            <a:pPr marL="171450" indent="-171450" algn="ctr" defTabSz="1063460" fontAlgn="auto">
              <a:spcBef>
                <a:spcPts val="0"/>
              </a:spcBef>
              <a:spcAft>
                <a:spcPts val="3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Connection of otherwise disconnected PFAS-impacted waters (i.e., isolated wetlands, small ponds, etc.)</a:t>
            </a:r>
          </a:p>
          <a:p>
            <a:pPr marL="171450" indent="-171450" algn="ctr" defTabSz="1063460">
              <a:spcAft>
                <a:spcPts val="3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Frequency, Duration, and Amount of Rainfall</a:t>
            </a:r>
          </a:p>
        </p:txBody>
      </p:sp>
      <p:sp>
        <p:nvSpPr>
          <p:cNvPr id="15" name="Rectangle 14">
            <a:extLst>
              <a:ext uri="{FF2B5EF4-FFF2-40B4-BE49-F238E27FC236}">
                <a16:creationId xmlns:a16="http://schemas.microsoft.com/office/drawing/2014/main" id="{A8680755-4CA3-429C-8AC0-2CF8D71EA468}"/>
              </a:ext>
            </a:extLst>
          </p:cNvPr>
          <p:cNvSpPr/>
          <p:nvPr/>
        </p:nvSpPr>
        <p:spPr>
          <a:xfrm>
            <a:off x="159751" y="3353003"/>
            <a:ext cx="6028292" cy="1611526"/>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72CA092-8A97-45F3-9A0C-8E095F1F54CD}"/>
              </a:ext>
            </a:extLst>
          </p:cNvPr>
          <p:cNvSpPr/>
          <p:nvPr/>
        </p:nvSpPr>
        <p:spPr>
          <a:xfrm>
            <a:off x="166668" y="1037826"/>
            <a:ext cx="6028292" cy="1611526"/>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F38A2E-11BF-49BA-AAF4-EF680CC61919}"/>
              </a:ext>
            </a:extLst>
          </p:cNvPr>
          <p:cNvSpPr/>
          <p:nvPr/>
        </p:nvSpPr>
        <p:spPr>
          <a:xfrm>
            <a:off x="6315986" y="3948996"/>
            <a:ext cx="5675062" cy="2819170"/>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5">
            <a:extLst>
              <a:ext uri="{FF2B5EF4-FFF2-40B4-BE49-F238E27FC236}">
                <a16:creationId xmlns:a16="http://schemas.microsoft.com/office/drawing/2014/main" id="{3859DB45-D83B-4EB1-BF63-22D2986A824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AF74CE96-E550-4EEA-AEB5-4D2645FE51F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44072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Raleigh Creek Flow Path Morphology</a:t>
              </a:r>
            </a:p>
          </p:txBody>
        </p:sp>
      </p:grpSp>
      <p:grpSp>
        <p:nvGrpSpPr>
          <p:cNvPr id="26" name="Group 25">
            <a:extLst>
              <a:ext uri="{FF2B5EF4-FFF2-40B4-BE49-F238E27FC236}">
                <a16:creationId xmlns:a16="http://schemas.microsoft.com/office/drawing/2014/main" id="{F48D4C03-2182-4CF8-80E5-875AE085DA1A}"/>
              </a:ext>
            </a:extLst>
          </p:cNvPr>
          <p:cNvGrpSpPr/>
          <p:nvPr/>
        </p:nvGrpSpPr>
        <p:grpSpPr>
          <a:xfrm>
            <a:off x="107674" y="1197658"/>
            <a:ext cx="9125777" cy="2890805"/>
            <a:chOff x="107674" y="1086148"/>
            <a:chExt cx="9125777" cy="2890805"/>
          </a:xfrm>
        </p:grpSpPr>
        <p:grpSp>
          <p:nvGrpSpPr>
            <p:cNvPr id="25" name="Group 24">
              <a:extLst>
                <a:ext uri="{FF2B5EF4-FFF2-40B4-BE49-F238E27FC236}">
                  <a16:creationId xmlns:a16="http://schemas.microsoft.com/office/drawing/2014/main" id="{7E934D69-2EFB-4550-B368-45C470A8B1A9}"/>
                </a:ext>
              </a:extLst>
            </p:cNvPr>
            <p:cNvGrpSpPr/>
            <p:nvPr/>
          </p:nvGrpSpPr>
          <p:grpSpPr>
            <a:xfrm>
              <a:off x="107674" y="1086148"/>
              <a:ext cx="9077319" cy="2890805"/>
              <a:chOff x="107674" y="1086148"/>
              <a:chExt cx="9077319" cy="2890805"/>
            </a:xfrm>
          </p:grpSpPr>
          <p:grpSp>
            <p:nvGrpSpPr>
              <p:cNvPr id="24" name="Group 23">
                <a:extLst>
                  <a:ext uri="{FF2B5EF4-FFF2-40B4-BE49-F238E27FC236}">
                    <a16:creationId xmlns:a16="http://schemas.microsoft.com/office/drawing/2014/main" id="{5B7F9912-DA6F-4C54-94B9-357A64E5C2BB}"/>
                  </a:ext>
                </a:extLst>
              </p:cNvPr>
              <p:cNvGrpSpPr>
                <a:grpSpLocks noChangeAspect="1"/>
              </p:cNvGrpSpPr>
              <p:nvPr/>
            </p:nvGrpSpPr>
            <p:grpSpPr>
              <a:xfrm>
                <a:off x="107674" y="1086148"/>
                <a:ext cx="9077319" cy="2890805"/>
                <a:chOff x="390527" y="1067170"/>
                <a:chExt cx="10239465" cy="3253612"/>
              </a:xfrm>
            </p:grpSpPr>
            <p:grpSp>
              <p:nvGrpSpPr>
                <p:cNvPr id="36" name="Group 35">
                  <a:extLst>
                    <a:ext uri="{FF2B5EF4-FFF2-40B4-BE49-F238E27FC236}">
                      <a16:creationId xmlns:a16="http://schemas.microsoft.com/office/drawing/2014/main" id="{D964935B-46AC-4B2C-AC70-ABAC64FF4D1B}"/>
                    </a:ext>
                  </a:extLst>
                </p:cNvPr>
                <p:cNvGrpSpPr/>
                <p:nvPr/>
              </p:nvGrpSpPr>
              <p:grpSpPr>
                <a:xfrm>
                  <a:off x="390527" y="1067170"/>
                  <a:ext cx="10239465" cy="3253612"/>
                  <a:chOff x="107136" y="972746"/>
                  <a:chExt cx="10239465" cy="3253612"/>
                </a:xfrm>
              </p:grpSpPr>
              <p:pic>
                <p:nvPicPr>
                  <p:cNvPr id="90" name="Picture 89">
                    <a:extLst>
                      <a:ext uri="{FF2B5EF4-FFF2-40B4-BE49-F238E27FC236}">
                        <a16:creationId xmlns:a16="http://schemas.microsoft.com/office/drawing/2014/main" id="{A44AAD7E-8642-4F68-A551-65A03D920453}"/>
                      </a:ext>
                    </a:extLst>
                  </p:cNvPr>
                  <p:cNvPicPr>
                    <a:picLocks noChangeAspect="1"/>
                  </p:cNvPicPr>
                  <p:nvPr/>
                </p:nvPicPr>
                <p:blipFill rotWithShape="1">
                  <a:blip r:embed="rId2"/>
                  <a:srcRect l="2542" r="5813" b="10740"/>
                  <a:stretch/>
                </p:blipFill>
                <p:spPr>
                  <a:xfrm>
                    <a:off x="107136" y="972746"/>
                    <a:ext cx="10239465" cy="3247768"/>
                  </a:xfrm>
                  <a:prstGeom prst="rect">
                    <a:avLst/>
                  </a:prstGeom>
                  <a:ln w="34925">
                    <a:solidFill>
                      <a:srgbClr val="00B0F0"/>
                    </a:solidFill>
                  </a:ln>
                </p:spPr>
              </p:pic>
              <p:grpSp>
                <p:nvGrpSpPr>
                  <p:cNvPr id="22" name="Group 21">
                    <a:extLst>
                      <a:ext uri="{FF2B5EF4-FFF2-40B4-BE49-F238E27FC236}">
                        <a16:creationId xmlns:a16="http://schemas.microsoft.com/office/drawing/2014/main" id="{9493F51C-CDD0-48A6-B0FC-1D8CED18951C}"/>
                      </a:ext>
                    </a:extLst>
                  </p:cNvPr>
                  <p:cNvGrpSpPr/>
                  <p:nvPr/>
                </p:nvGrpSpPr>
                <p:grpSpPr>
                  <a:xfrm>
                    <a:off x="1764378" y="1000125"/>
                    <a:ext cx="8582223" cy="3226233"/>
                    <a:chOff x="1764378" y="1000125"/>
                    <a:chExt cx="8582223" cy="3226233"/>
                  </a:xfrm>
                </p:grpSpPr>
                <p:grpSp>
                  <p:nvGrpSpPr>
                    <p:cNvPr id="20" name="Group 19">
                      <a:extLst>
                        <a:ext uri="{FF2B5EF4-FFF2-40B4-BE49-F238E27FC236}">
                          <a16:creationId xmlns:a16="http://schemas.microsoft.com/office/drawing/2014/main" id="{AEEC73DD-C29E-4BCA-8326-D4D0435A5AF0}"/>
                        </a:ext>
                      </a:extLst>
                    </p:cNvPr>
                    <p:cNvGrpSpPr/>
                    <p:nvPr/>
                  </p:nvGrpSpPr>
                  <p:grpSpPr>
                    <a:xfrm>
                      <a:off x="1764378" y="2300639"/>
                      <a:ext cx="8309126" cy="1925719"/>
                      <a:chOff x="1764378" y="2300639"/>
                      <a:chExt cx="8309126" cy="1925719"/>
                    </a:xfrm>
                  </p:grpSpPr>
                  <p:sp>
                    <p:nvSpPr>
                      <p:cNvPr id="86" name="Freeform: Shape 85">
                        <a:extLst>
                          <a:ext uri="{FF2B5EF4-FFF2-40B4-BE49-F238E27FC236}">
                            <a16:creationId xmlns:a16="http://schemas.microsoft.com/office/drawing/2014/main" id="{D268111C-2C9D-4361-995D-27F457F3E726}"/>
                          </a:ext>
                        </a:extLst>
                      </p:cNvPr>
                      <p:cNvSpPr/>
                      <p:nvPr/>
                    </p:nvSpPr>
                    <p:spPr>
                      <a:xfrm>
                        <a:off x="6322190" y="2746629"/>
                        <a:ext cx="3004940"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707"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lnTo>
                              <a:pt x="1819275" y="373857"/>
                            </a:lnTo>
                            <a:cubicBezTo>
                              <a:pt x="1820466" y="377826"/>
                              <a:pt x="1840707" y="385268"/>
                              <a:pt x="1840707" y="385764"/>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019F57C4-B01C-4922-8E01-E4E232FB9439}"/>
                          </a:ext>
                        </a:extLst>
                      </p:cNvPr>
                      <p:cNvSpPr/>
                      <p:nvPr/>
                    </p:nvSpPr>
                    <p:spPr>
                      <a:xfrm>
                        <a:off x="9307691" y="3294720"/>
                        <a:ext cx="765813" cy="931638"/>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78644 w 643171"/>
                          <a:gd name="connsiteY11" fmla="*/ 737364 h 839252"/>
                          <a:gd name="connsiteX12" fmla="*/ 604837 w 643171"/>
                          <a:gd name="connsiteY12" fmla="*/ 751652 h 839252"/>
                          <a:gd name="connsiteX13" fmla="*/ 640556 w 643171"/>
                          <a:gd name="connsiteY13" fmla="*/ 796896 h 839252"/>
                          <a:gd name="connsiteX14" fmla="*/ 640556 w 643171"/>
                          <a:gd name="connsiteY14" fmla="*/ 820708 h 839252"/>
                          <a:gd name="connsiteX15" fmla="*/ 641391 w 643171"/>
                          <a:gd name="connsiteY15"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78644 w 643171"/>
                          <a:gd name="connsiteY11" fmla="*/ 737364 h 839252"/>
                          <a:gd name="connsiteX12" fmla="*/ 640556 w 643171"/>
                          <a:gd name="connsiteY12" fmla="*/ 796896 h 839252"/>
                          <a:gd name="connsiteX13" fmla="*/ 640556 w 643171"/>
                          <a:gd name="connsiteY13" fmla="*/ 820708 h 839252"/>
                          <a:gd name="connsiteX14" fmla="*/ 641391 w 643171"/>
                          <a:gd name="connsiteY14"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640556 w 643171"/>
                          <a:gd name="connsiteY11" fmla="*/ 796896 h 839252"/>
                          <a:gd name="connsiteX12" fmla="*/ 640556 w 643171"/>
                          <a:gd name="connsiteY12" fmla="*/ 820708 h 839252"/>
                          <a:gd name="connsiteX13" fmla="*/ 641391 w 643171"/>
                          <a:gd name="connsiteY13" fmla="*/ 839252 h 839252"/>
                          <a:gd name="connsiteX0" fmla="*/ 0 w 643171"/>
                          <a:gd name="connsiteY0" fmla="*/ 13464 h 820708"/>
                          <a:gd name="connsiteX1" fmla="*/ 97756 w 643171"/>
                          <a:gd name="connsiteY1" fmla="*/ 0 h 820708"/>
                          <a:gd name="connsiteX2" fmla="*/ 172770 w 643171"/>
                          <a:gd name="connsiteY2" fmla="*/ 14300 h 820708"/>
                          <a:gd name="connsiteX3" fmla="*/ 203727 w 643171"/>
                          <a:gd name="connsiteY3" fmla="*/ 73894 h 820708"/>
                          <a:gd name="connsiteX4" fmla="*/ 225146 w 643171"/>
                          <a:gd name="connsiteY4" fmla="*/ 223888 h 820708"/>
                          <a:gd name="connsiteX5" fmla="*/ 288131 w 643171"/>
                          <a:gd name="connsiteY5" fmla="*/ 373033 h 820708"/>
                          <a:gd name="connsiteX6" fmla="*/ 321469 w 643171"/>
                          <a:gd name="connsiteY6" fmla="*/ 411133 h 820708"/>
                          <a:gd name="connsiteX7" fmla="*/ 352425 w 643171"/>
                          <a:gd name="connsiteY7" fmla="*/ 458758 h 820708"/>
                          <a:gd name="connsiteX8" fmla="*/ 373856 w 643171"/>
                          <a:gd name="connsiteY8" fmla="*/ 489714 h 820708"/>
                          <a:gd name="connsiteX9" fmla="*/ 469106 w 643171"/>
                          <a:gd name="connsiteY9" fmla="*/ 620683 h 820708"/>
                          <a:gd name="connsiteX10" fmla="*/ 495300 w 643171"/>
                          <a:gd name="connsiteY10" fmla="*/ 670689 h 820708"/>
                          <a:gd name="connsiteX11" fmla="*/ 640556 w 643171"/>
                          <a:gd name="connsiteY11" fmla="*/ 796896 h 820708"/>
                          <a:gd name="connsiteX12" fmla="*/ 640556 w 643171"/>
                          <a:gd name="connsiteY12" fmla="*/ 820708 h 820708"/>
                          <a:gd name="connsiteX0" fmla="*/ 0 w 640556"/>
                          <a:gd name="connsiteY0" fmla="*/ 13464 h 796896"/>
                          <a:gd name="connsiteX1" fmla="*/ 97756 w 640556"/>
                          <a:gd name="connsiteY1" fmla="*/ 0 h 796896"/>
                          <a:gd name="connsiteX2" fmla="*/ 172770 w 640556"/>
                          <a:gd name="connsiteY2" fmla="*/ 14300 h 796896"/>
                          <a:gd name="connsiteX3" fmla="*/ 203727 w 640556"/>
                          <a:gd name="connsiteY3" fmla="*/ 73894 h 796896"/>
                          <a:gd name="connsiteX4" fmla="*/ 225146 w 640556"/>
                          <a:gd name="connsiteY4" fmla="*/ 223888 h 796896"/>
                          <a:gd name="connsiteX5" fmla="*/ 288131 w 640556"/>
                          <a:gd name="connsiteY5" fmla="*/ 373033 h 796896"/>
                          <a:gd name="connsiteX6" fmla="*/ 321469 w 640556"/>
                          <a:gd name="connsiteY6" fmla="*/ 411133 h 796896"/>
                          <a:gd name="connsiteX7" fmla="*/ 352425 w 640556"/>
                          <a:gd name="connsiteY7" fmla="*/ 458758 h 796896"/>
                          <a:gd name="connsiteX8" fmla="*/ 373856 w 640556"/>
                          <a:gd name="connsiteY8" fmla="*/ 489714 h 796896"/>
                          <a:gd name="connsiteX9" fmla="*/ 469106 w 640556"/>
                          <a:gd name="connsiteY9" fmla="*/ 620683 h 796896"/>
                          <a:gd name="connsiteX10" fmla="*/ 495300 w 640556"/>
                          <a:gd name="connsiteY10" fmla="*/ 670689 h 796896"/>
                          <a:gd name="connsiteX11" fmla="*/ 640556 w 640556"/>
                          <a:gd name="connsiteY11" fmla="*/ 796896 h 796896"/>
                          <a:gd name="connsiteX0" fmla="*/ 0 w 495300"/>
                          <a:gd name="connsiteY0" fmla="*/ 13464 h 670689"/>
                          <a:gd name="connsiteX1" fmla="*/ 97756 w 495300"/>
                          <a:gd name="connsiteY1" fmla="*/ 0 h 670689"/>
                          <a:gd name="connsiteX2" fmla="*/ 172770 w 495300"/>
                          <a:gd name="connsiteY2" fmla="*/ 14300 h 670689"/>
                          <a:gd name="connsiteX3" fmla="*/ 203727 w 495300"/>
                          <a:gd name="connsiteY3" fmla="*/ 73894 h 670689"/>
                          <a:gd name="connsiteX4" fmla="*/ 225146 w 495300"/>
                          <a:gd name="connsiteY4" fmla="*/ 223888 h 670689"/>
                          <a:gd name="connsiteX5" fmla="*/ 288131 w 495300"/>
                          <a:gd name="connsiteY5" fmla="*/ 373033 h 670689"/>
                          <a:gd name="connsiteX6" fmla="*/ 321469 w 495300"/>
                          <a:gd name="connsiteY6" fmla="*/ 411133 h 670689"/>
                          <a:gd name="connsiteX7" fmla="*/ 352425 w 495300"/>
                          <a:gd name="connsiteY7" fmla="*/ 458758 h 670689"/>
                          <a:gd name="connsiteX8" fmla="*/ 373856 w 495300"/>
                          <a:gd name="connsiteY8" fmla="*/ 489714 h 670689"/>
                          <a:gd name="connsiteX9" fmla="*/ 469106 w 495300"/>
                          <a:gd name="connsiteY9" fmla="*/ 620683 h 670689"/>
                          <a:gd name="connsiteX10" fmla="*/ 495300 w 495300"/>
                          <a:gd name="connsiteY10" fmla="*/ 670689 h 670689"/>
                          <a:gd name="connsiteX0" fmla="*/ 0 w 469106"/>
                          <a:gd name="connsiteY0" fmla="*/ 13464 h 620683"/>
                          <a:gd name="connsiteX1" fmla="*/ 97756 w 469106"/>
                          <a:gd name="connsiteY1" fmla="*/ 0 h 620683"/>
                          <a:gd name="connsiteX2" fmla="*/ 172770 w 469106"/>
                          <a:gd name="connsiteY2" fmla="*/ 14300 h 620683"/>
                          <a:gd name="connsiteX3" fmla="*/ 203727 w 469106"/>
                          <a:gd name="connsiteY3" fmla="*/ 73894 h 620683"/>
                          <a:gd name="connsiteX4" fmla="*/ 225146 w 469106"/>
                          <a:gd name="connsiteY4" fmla="*/ 223888 h 620683"/>
                          <a:gd name="connsiteX5" fmla="*/ 288131 w 469106"/>
                          <a:gd name="connsiteY5" fmla="*/ 373033 h 620683"/>
                          <a:gd name="connsiteX6" fmla="*/ 321469 w 469106"/>
                          <a:gd name="connsiteY6" fmla="*/ 411133 h 620683"/>
                          <a:gd name="connsiteX7" fmla="*/ 352425 w 469106"/>
                          <a:gd name="connsiteY7" fmla="*/ 458758 h 620683"/>
                          <a:gd name="connsiteX8" fmla="*/ 373856 w 469106"/>
                          <a:gd name="connsiteY8" fmla="*/ 489714 h 620683"/>
                          <a:gd name="connsiteX9" fmla="*/ 469106 w 469106"/>
                          <a:gd name="connsiteY9" fmla="*/ 620683 h 62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106" h="620683">
                            <a:moveTo>
                              <a:pt x="0" y="13464"/>
                            </a:moveTo>
                            <a:cubicBezTo>
                              <a:pt x="17462" y="23584"/>
                              <a:pt x="68961" y="-139"/>
                              <a:pt x="97756" y="0"/>
                            </a:cubicBezTo>
                            <a:cubicBezTo>
                              <a:pt x="126551" y="139"/>
                              <a:pt x="155108" y="1984"/>
                              <a:pt x="172770" y="14300"/>
                            </a:cubicBezTo>
                            <a:cubicBezTo>
                              <a:pt x="190432" y="26616"/>
                              <a:pt x="194998" y="38963"/>
                              <a:pt x="203727" y="73894"/>
                            </a:cubicBezTo>
                            <a:cubicBezTo>
                              <a:pt x="212456" y="108825"/>
                              <a:pt x="211079" y="174032"/>
                              <a:pt x="225146" y="223888"/>
                            </a:cubicBezTo>
                            <a:cubicBezTo>
                              <a:pt x="239213" y="273745"/>
                              <a:pt x="272077" y="341826"/>
                              <a:pt x="288131" y="373033"/>
                            </a:cubicBezTo>
                            <a:cubicBezTo>
                              <a:pt x="304185" y="404240"/>
                              <a:pt x="310753" y="396845"/>
                              <a:pt x="321469" y="411133"/>
                            </a:cubicBezTo>
                            <a:cubicBezTo>
                              <a:pt x="332185" y="425421"/>
                              <a:pt x="343694" y="445661"/>
                              <a:pt x="352425" y="458758"/>
                            </a:cubicBezTo>
                            <a:cubicBezTo>
                              <a:pt x="361156" y="471855"/>
                              <a:pt x="354409" y="462727"/>
                              <a:pt x="373856" y="489714"/>
                            </a:cubicBezTo>
                            <a:cubicBezTo>
                              <a:pt x="393303" y="516701"/>
                              <a:pt x="448865" y="590521"/>
                              <a:pt x="469106" y="62068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Shape 86">
                        <a:extLst>
                          <a:ext uri="{FF2B5EF4-FFF2-40B4-BE49-F238E27FC236}">
                            <a16:creationId xmlns:a16="http://schemas.microsoft.com/office/drawing/2014/main" id="{1DFB2FD5-1DBC-4858-A2F0-F89903A35CD7}"/>
                          </a:ext>
                        </a:extLst>
                      </p:cNvPr>
                      <p:cNvSpPr/>
                      <p:nvPr/>
                    </p:nvSpPr>
                    <p:spPr>
                      <a:xfrm>
                        <a:off x="1764378" y="2300639"/>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20">
                      <a:extLst>
                        <a:ext uri="{FF2B5EF4-FFF2-40B4-BE49-F238E27FC236}">
                          <a16:creationId xmlns:a16="http://schemas.microsoft.com/office/drawing/2014/main" id="{A2C58D9E-A16E-4A8F-BA0A-4A90F143C197}"/>
                        </a:ext>
                      </a:extLst>
                    </p:cNvPr>
                    <p:cNvSpPr/>
                    <p:nvPr/>
                  </p:nvSpPr>
                  <p:spPr>
                    <a:xfrm>
                      <a:off x="9615169" y="1000125"/>
                      <a:ext cx="731432" cy="2362200"/>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432" h="2362200">
                          <a:moveTo>
                            <a:pt x="24131" y="2362200"/>
                          </a:moveTo>
                          <a:cubicBezTo>
                            <a:pt x="-14763" y="2322512"/>
                            <a:pt x="-7619" y="2308225"/>
                            <a:pt x="52706" y="2266950"/>
                          </a:cubicBezTo>
                          <a:cubicBezTo>
                            <a:pt x="113031" y="2225675"/>
                            <a:pt x="338774" y="2184400"/>
                            <a:pt x="386081" y="2114550"/>
                          </a:cubicBezTo>
                          <a:cubicBezTo>
                            <a:pt x="433389" y="2044700"/>
                            <a:pt x="349568" y="1920875"/>
                            <a:pt x="336551" y="1847850"/>
                          </a:cubicBezTo>
                          <a:cubicBezTo>
                            <a:pt x="323534" y="1774825"/>
                            <a:pt x="247333" y="1719263"/>
                            <a:pt x="307976" y="1676400"/>
                          </a:cubicBezTo>
                          <a:cubicBezTo>
                            <a:pt x="368619" y="1633537"/>
                            <a:pt x="639764" y="1679575"/>
                            <a:pt x="700406" y="1590675"/>
                          </a:cubicBezTo>
                          <a:cubicBezTo>
                            <a:pt x="761048" y="1501775"/>
                            <a:pt x="722631" y="1225550"/>
                            <a:pt x="671831" y="1143000"/>
                          </a:cubicBezTo>
                          <a:cubicBezTo>
                            <a:pt x="621031" y="1060450"/>
                            <a:pt x="463869" y="1112838"/>
                            <a:pt x="395606" y="1095375"/>
                          </a:cubicBezTo>
                          <a:cubicBezTo>
                            <a:pt x="327343" y="1077912"/>
                            <a:pt x="267019" y="1077913"/>
                            <a:pt x="262256" y="1038225"/>
                          </a:cubicBezTo>
                          <a:cubicBezTo>
                            <a:pt x="257493" y="998537"/>
                            <a:pt x="309881" y="0"/>
                            <a:pt x="309881" y="0"/>
                          </a:cubicBezTo>
                          <a:lnTo>
                            <a:pt x="309881" y="0"/>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Rounded Rectangle 5">
                  <a:extLst>
                    <a:ext uri="{FF2B5EF4-FFF2-40B4-BE49-F238E27FC236}">
                      <a16:creationId xmlns:a16="http://schemas.microsoft.com/office/drawing/2014/main" id="{7961C366-0314-4A71-A521-C9D5487C9FC3}"/>
                    </a:ext>
                  </a:extLst>
                </p:cNvPr>
                <p:cNvSpPr/>
                <p:nvPr/>
              </p:nvSpPr>
              <p:spPr>
                <a:xfrm>
                  <a:off x="7731668" y="1121499"/>
                  <a:ext cx="2804336"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Raleigh Creek Flow Path: High Flow Conditions</a:t>
                  </a:r>
                </a:p>
              </p:txBody>
            </p:sp>
          </p:grpSp>
          <p:sp>
            <p:nvSpPr>
              <p:cNvPr id="82" name="TextBox 81">
                <a:extLst>
                  <a:ext uri="{FF2B5EF4-FFF2-40B4-BE49-F238E27FC236}">
                    <a16:creationId xmlns:a16="http://schemas.microsoft.com/office/drawing/2014/main" id="{903B2A96-F21D-4863-A2BF-553846D53A21}"/>
                  </a:ext>
                </a:extLst>
              </p:cNvPr>
              <p:cNvSpPr txBox="1"/>
              <p:nvPr/>
            </p:nvSpPr>
            <p:spPr>
              <a:xfrm>
                <a:off x="4782492" y="3371990"/>
                <a:ext cx="1061855"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2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0" name="IAWC">
                <a:extLst>
                  <a:ext uri="{FF2B5EF4-FFF2-40B4-BE49-F238E27FC236}">
                    <a16:creationId xmlns:a16="http://schemas.microsoft.com/office/drawing/2014/main" id="{A4B6FA75-B899-4970-A3C2-FB123C228DE5}"/>
                  </a:ext>
                </a:extLst>
              </p:cNvPr>
              <p:cNvSpPr/>
              <p:nvPr/>
            </p:nvSpPr>
            <p:spPr>
              <a:xfrm>
                <a:off x="5278926" y="2965103"/>
                <a:ext cx="421482" cy="392566"/>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1482"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404813" y="366372"/>
                    </a:lnTo>
                    <a:lnTo>
                      <a:pt x="421481" y="294935"/>
                    </a:lnTo>
                    <a:cubicBezTo>
                      <a:pt x="421481" y="267154"/>
                      <a:pt x="421482" y="239372"/>
                      <a:pt x="421482" y="211591"/>
                    </a:cubicBezTo>
                    <a:lnTo>
                      <a:pt x="307181" y="228260"/>
                    </a:lnTo>
                    <a:lnTo>
                      <a:pt x="257175" y="206829"/>
                    </a:lnTo>
                    <a:lnTo>
                      <a:pt x="216694" y="156822"/>
                    </a:lnTo>
                    <a:lnTo>
                      <a:pt x="154781" y="106816"/>
                    </a:lnTo>
                    <a:lnTo>
                      <a:pt x="107156" y="75860"/>
                    </a:lnTo>
                    <a:lnTo>
                      <a:pt x="63039" y="6024"/>
                    </a:lnTo>
                    <a:lnTo>
                      <a:pt x="21431" y="0"/>
                    </a:lnTo>
                    <a:close/>
                  </a:path>
                </a:pathLst>
              </a:custGeom>
              <a:solidFill>
                <a:schemeClr val="accent5">
                  <a:lumMod val="60000"/>
                  <a:lumOff val="40000"/>
                  <a:alpha val="48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694B2623-CDF1-4454-9EDF-75DD12970C05}"/>
                  </a:ext>
                </a:extLst>
              </p:cNvPr>
              <p:cNvSpPr txBox="1"/>
              <p:nvPr/>
            </p:nvSpPr>
            <p:spPr>
              <a:xfrm>
                <a:off x="8071195" y="3321494"/>
                <a:ext cx="106185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2" name="Star: 5 Points 121">
                <a:extLst>
                  <a:ext uri="{FF2B5EF4-FFF2-40B4-BE49-F238E27FC236}">
                    <a16:creationId xmlns:a16="http://schemas.microsoft.com/office/drawing/2014/main" id="{1C1D2BDF-9FFF-48C6-AE93-1B9A60431167}"/>
                  </a:ext>
                </a:extLst>
              </p:cNvPr>
              <p:cNvSpPr/>
              <p:nvPr/>
            </p:nvSpPr>
            <p:spPr>
              <a:xfrm>
                <a:off x="8442655" y="3099550"/>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3" name="Straight Arrow Connector 122">
                <a:extLst>
                  <a:ext uri="{FF2B5EF4-FFF2-40B4-BE49-F238E27FC236}">
                    <a16:creationId xmlns:a16="http://schemas.microsoft.com/office/drawing/2014/main" id="{19A85701-6D86-4344-9E12-F66A269B14ED}"/>
                  </a:ext>
                </a:extLst>
              </p:cNvPr>
              <p:cNvCxnSpPr>
                <a:cxnSpLocks/>
                <a:stCxn id="125" idx="2"/>
              </p:cNvCxnSpPr>
              <p:nvPr/>
            </p:nvCxnSpPr>
            <p:spPr>
              <a:xfrm flipH="1">
                <a:off x="6425461" y="2333007"/>
                <a:ext cx="756924" cy="840741"/>
              </a:xfrm>
              <a:prstGeom prst="straightConnector1">
                <a:avLst/>
              </a:prstGeom>
              <a:ln w="19050">
                <a:solidFill>
                  <a:srgbClr val="00B0F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83583C12-B518-4F33-8E5D-660079B745B4}"/>
                  </a:ext>
                </a:extLst>
              </p:cNvPr>
              <p:cNvCxnSpPr>
                <a:cxnSpLocks/>
                <a:stCxn id="125" idx="2"/>
              </p:cNvCxnSpPr>
              <p:nvPr/>
            </p:nvCxnSpPr>
            <p:spPr>
              <a:xfrm>
                <a:off x="7182385" y="2333007"/>
                <a:ext cx="441621" cy="423598"/>
              </a:xfrm>
              <a:prstGeom prst="straightConnector1">
                <a:avLst/>
              </a:prstGeom>
              <a:ln w="19050">
                <a:solidFill>
                  <a:srgbClr val="00B0F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0D80679B-B07E-49CA-8E54-54F2CF5AC327}"/>
                  </a:ext>
                </a:extLst>
              </p:cNvPr>
              <p:cNvSpPr txBox="1"/>
              <p:nvPr/>
            </p:nvSpPr>
            <p:spPr>
              <a:xfrm>
                <a:off x="5744655" y="1963675"/>
                <a:ext cx="2875460" cy="369332"/>
              </a:xfrm>
              <a:prstGeom prst="rect">
                <a:avLst/>
              </a:prstGeom>
              <a:noFill/>
              <a:ln>
                <a:noFill/>
              </a:ln>
              <a:effectLst>
                <a:glow rad="38100">
                  <a:schemeClr val="bg1">
                    <a:alpha val="80000"/>
                  </a:schemeClr>
                </a:glow>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dirty="0">
                    <a:ln w="6350">
                      <a:noFill/>
                    </a:ln>
                    <a:solidFill>
                      <a:srgbClr val="00B0F0"/>
                    </a:solidFill>
                    <a:effectLst>
                      <a:glow rad="127000">
                        <a:schemeClr val="bg1"/>
                      </a:glow>
                      <a:outerShdw blurRad="50800" dist="38100" dir="2700000" algn="tl" rotWithShape="0">
                        <a:schemeClr val="bg1">
                          <a:alpha val="40000"/>
                        </a:schemeClr>
                      </a:outerShdw>
                    </a:effectLst>
                  </a:rPr>
                  <a:t>Connected Raleigh Creek</a:t>
                </a:r>
              </a:p>
            </p:txBody>
          </p:sp>
          <p:sp>
            <p:nvSpPr>
              <p:cNvPr id="126" name="TextBox 125">
                <a:extLst>
                  <a:ext uri="{FF2B5EF4-FFF2-40B4-BE49-F238E27FC236}">
                    <a16:creationId xmlns:a16="http://schemas.microsoft.com/office/drawing/2014/main" id="{2F6F6BBF-CBC0-4516-B210-946962719A2F}"/>
                  </a:ext>
                </a:extLst>
              </p:cNvPr>
              <p:cNvSpPr txBox="1"/>
              <p:nvPr/>
            </p:nvSpPr>
            <p:spPr>
              <a:xfrm>
                <a:off x="1469276" y="1444541"/>
                <a:ext cx="2626067" cy="33855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dirty="0">
                    <a:ln w="6350">
                      <a:noFill/>
                    </a:ln>
                    <a:solidFill>
                      <a:srgbClr val="00B0F0"/>
                    </a:solidFill>
                    <a:effectLst>
                      <a:glow rad="76200">
                        <a:schemeClr val="bg1"/>
                      </a:glow>
                      <a:outerShdw blurRad="50800" dist="38100" dir="2700000" algn="tl" rotWithShape="0">
                        <a:schemeClr val="bg1">
                          <a:alpha val="40000"/>
                        </a:schemeClr>
                      </a:outerShdw>
                    </a:effectLst>
                  </a:rPr>
                  <a:t>Hight Flow Exiting ODS</a:t>
                </a:r>
              </a:p>
            </p:txBody>
          </p:sp>
          <p:cxnSp>
            <p:nvCxnSpPr>
              <p:cNvPr id="127" name="Straight Arrow Connector 126">
                <a:extLst>
                  <a:ext uri="{FF2B5EF4-FFF2-40B4-BE49-F238E27FC236}">
                    <a16:creationId xmlns:a16="http://schemas.microsoft.com/office/drawing/2014/main" id="{90D2A0C4-364B-4B37-A98C-DF0D96B7DF27}"/>
                  </a:ext>
                </a:extLst>
              </p:cNvPr>
              <p:cNvCxnSpPr>
                <a:cxnSpLocks/>
              </p:cNvCxnSpPr>
              <p:nvPr/>
            </p:nvCxnSpPr>
            <p:spPr>
              <a:xfrm flipH="1">
                <a:off x="1606452" y="1765729"/>
                <a:ext cx="723365" cy="873094"/>
              </a:xfrm>
              <a:prstGeom prst="straightConnector1">
                <a:avLst/>
              </a:prstGeom>
              <a:ln w="19050">
                <a:solidFill>
                  <a:srgbClr val="00B0F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04362E68-AE06-4A07-B3E9-80EDF97E1E02}"/>
                </a:ext>
              </a:extLst>
            </p:cNvPr>
            <p:cNvSpPr txBox="1"/>
            <p:nvPr/>
          </p:nvSpPr>
          <p:spPr>
            <a:xfrm>
              <a:off x="8171596" y="2314785"/>
              <a:ext cx="1061855" cy="46166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9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grpSp>
      <p:grpSp>
        <p:nvGrpSpPr>
          <p:cNvPr id="27" name="Group 26">
            <a:extLst>
              <a:ext uri="{FF2B5EF4-FFF2-40B4-BE49-F238E27FC236}">
                <a16:creationId xmlns:a16="http://schemas.microsoft.com/office/drawing/2014/main" id="{58B44999-ED69-4501-93CF-D46DEE406E33}"/>
              </a:ext>
            </a:extLst>
          </p:cNvPr>
          <p:cNvGrpSpPr/>
          <p:nvPr/>
        </p:nvGrpSpPr>
        <p:grpSpPr>
          <a:xfrm>
            <a:off x="3463033" y="4200812"/>
            <a:ext cx="8526965" cy="2520191"/>
            <a:chOff x="3463033" y="4211963"/>
            <a:chExt cx="8526965" cy="2520191"/>
          </a:xfrm>
        </p:grpSpPr>
        <p:grpSp>
          <p:nvGrpSpPr>
            <p:cNvPr id="12" name="Group 11">
              <a:extLst>
                <a:ext uri="{FF2B5EF4-FFF2-40B4-BE49-F238E27FC236}">
                  <a16:creationId xmlns:a16="http://schemas.microsoft.com/office/drawing/2014/main" id="{1ED39B33-77F1-4D9C-AA9B-A8CBBE822F83}"/>
                </a:ext>
              </a:extLst>
            </p:cNvPr>
            <p:cNvGrpSpPr/>
            <p:nvPr/>
          </p:nvGrpSpPr>
          <p:grpSpPr>
            <a:xfrm>
              <a:off x="3463033" y="4211963"/>
              <a:ext cx="8526965" cy="2520191"/>
              <a:chOff x="3493789" y="4199084"/>
              <a:chExt cx="8526965" cy="2520191"/>
            </a:xfrm>
          </p:grpSpPr>
          <p:grpSp>
            <p:nvGrpSpPr>
              <p:cNvPr id="113" name="Group 112">
                <a:extLst>
                  <a:ext uri="{FF2B5EF4-FFF2-40B4-BE49-F238E27FC236}">
                    <a16:creationId xmlns:a16="http://schemas.microsoft.com/office/drawing/2014/main" id="{686EDE7E-A46C-414C-A814-0703B30B0380}"/>
                  </a:ext>
                </a:extLst>
              </p:cNvPr>
              <p:cNvGrpSpPr>
                <a:grpSpLocks noChangeAspect="1"/>
              </p:cNvGrpSpPr>
              <p:nvPr/>
            </p:nvGrpSpPr>
            <p:grpSpPr>
              <a:xfrm>
                <a:off x="3493789" y="4199084"/>
                <a:ext cx="8526965" cy="2520191"/>
                <a:chOff x="2104096" y="3642512"/>
                <a:chExt cx="10397366" cy="3072998"/>
              </a:xfrm>
            </p:grpSpPr>
            <p:pic>
              <p:nvPicPr>
                <p:cNvPr id="112" name="Picture 111">
                  <a:extLst>
                    <a:ext uri="{FF2B5EF4-FFF2-40B4-BE49-F238E27FC236}">
                      <a16:creationId xmlns:a16="http://schemas.microsoft.com/office/drawing/2014/main" id="{3FFA96AE-8F78-430E-ABF6-8F699C7A4B7A}"/>
                    </a:ext>
                  </a:extLst>
                </p:cNvPr>
                <p:cNvPicPr>
                  <a:picLocks noChangeAspect="1"/>
                </p:cNvPicPr>
                <p:nvPr/>
              </p:nvPicPr>
              <p:blipFill rotWithShape="1">
                <a:blip r:embed="rId2"/>
                <a:srcRect l="2411" t="1416" r="3790" b="13454"/>
                <a:stretch/>
              </p:blipFill>
              <p:spPr>
                <a:xfrm>
                  <a:off x="2104096" y="3642512"/>
                  <a:ext cx="10397366" cy="3072998"/>
                </a:xfrm>
                <a:prstGeom prst="rect">
                  <a:avLst/>
                </a:prstGeom>
                <a:ln w="34925">
                  <a:solidFill>
                    <a:srgbClr val="00B0F0"/>
                  </a:solidFill>
                </a:ln>
              </p:spPr>
            </p:pic>
            <p:sp>
              <p:nvSpPr>
                <p:cNvPr id="108" name="Freeform: Shape 107">
                  <a:extLst>
                    <a:ext uri="{FF2B5EF4-FFF2-40B4-BE49-F238E27FC236}">
                      <a16:creationId xmlns:a16="http://schemas.microsoft.com/office/drawing/2014/main" id="{8039F943-3E5C-4775-8EF8-FFBF83BE45E9}"/>
                    </a:ext>
                  </a:extLst>
                </p:cNvPr>
                <p:cNvSpPr/>
                <p:nvPr/>
              </p:nvSpPr>
              <p:spPr>
                <a:xfrm>
                  <a:off x="8298426" y="5353787"/>
                  <a:ext cx="3047007"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50431"/>
                    <a:gd name="connsiteY0" fmla="*/ 418303 h 421482"/>
                    <a:gd name="connsiteX1" fmla="*/ 66874 w 1850431"/>
                    <a:gd name="connsiteY1" fmla="*/ 409576 h 421482"/>
                    <a:gd name="connsiteX2" fmla="*/ 104974 w 1850431"/>
                    <a:gd name="connsiteY2" fmla="*/ 392907 h 421482"/>
                    <a:gd name="connsiteX3" fmla="*/ 135930 w 1850431"/>
                    <a:gd name="connsiteY3" fmla="*/ 383382 h 421482"/>
                    <a:gd name="connsiteX4" fmla="*/ 147836 w 1850431"/>
                    <a:gd name="connsiteY4" fmla="*/ 381001 h 421482"/>
                    <a:gd name="connsiteX5" fmla="*/ 174030 w 1850431"/>
                    <a:gd name="connsiteY5" fmla="*/ 383382 h 421482"/>
                    <a:gd name="connsiteX6" fmla="*/ 235943 w 1850431"/>
                    <a:gd name="connsiteY6" fmla="*/ 411957 h 421482"/>
                    <a:gd name="connsiteX7" fmla="*/ 269280 w 1850431"/>
                    <a:gd name="connsiteY7" fmla="*/ 421482 h 421482"/>
                    <a:gd name="connsiteX8" fmla="*/ 324049 w 1850431"/>
                    <a:gd name="connsiteY8" fmla="*/ 421482 h 421482"/>
                    <a:gd name="connsiteX9" fmla="*/ 407393 w 1850431"/>
                    <a:gd name="connsiteY9" fmla="*/ 421482 h 421482"/>
                    <a:gd name="connsiteX10" fmla="*/ 483593 w 1850431"/>
                    <a:gd name="connsiteY10" fmla="*/ 421482 h 421482"/>
                    <a:gd name="connsiteX11" fmla="*/ 602655 w 1850431"/>
                    <a:gd name="connsiteY11" fmla="*/ 395288 h 421482"/>
                    <a:gd name="connsiteX12" fmla="*/ 647899 w 1850431"/>
                    <a:gd name="connsiteY12" fmla="*/ 304801 h 421482"/>
                    <a:gd name="connsiteX13" fmla="*/ 683618 w 1850431"/>
                    <a:gd name="connsiteY13" fmla="*/ 278607 h 421482"/>
                    <a:gd name="connsiteX14" fmla="*/ 750293 w 1850431"/>
                    <a:gd name="connsiteY14" fmla="*/ 257176 h 421482"/>
                    <a:gd name="connsiteX15" fmla="*/ 800299 w 1850431"/>
                    <a:gd name="connsiteY15" fmla="*/ 233363 h 421482"/>
                    <a:gd name="connsiteX16" fmla="*/ 859830 w 1850431"/>
                    <a:gd name="connsiteY16" fmla="*/ 130969 h 421482"/>
                    <a:gd name="connsiteX17" fmla="*/ 947937 w 1850431"/>
                    <a:gd name="connsiteY17" fmla="*/ 66675 h 421482"/>
                    <a:gd name="connsiteX18" fmla="*/ 1078904 w 1850431"/>
                    <a:gd name="connsiteY18" fmla="*/ 26195 h 421482"/>
                    <a:gd name="connsiteX19" fmla="*/ 1150343 w 1850431"/>
                    <a:gd name="connsiteY19" fmla="*/ 7144 h 421482"/>
                    <a:gd name="connsiteX20" fmla="*/ 1209874 w 1850431"/>
                    <a:gd name="connsiteY20" fmla="*/ 0 h 421482"/>
                    <a:gd name="connsiteX21" fmla="*/ 1257499 w 1850431"/>
                    <a:gd name="connsiteY21" fmla="*/ 16669 h 421482"/>
                    <a:gd name="connsiteX22" fmla="*/ 1319411 w 1850431"/>
                    <a:gd name="connsiteY22" fmla="*/ 57151 h 421482"/>
                    <a:gd name="connsiteX23" fmla="*/ 1352749 w 1850431"/>
                    <a:gd name="connsiteY23" fmla="*/ 95251 h 421482"/>
                    <a:gd name="connsiteX24" fmla="*/ 1383705 w 1850431"/>
                    <a:gd name="connsiteY24" fmla="*/ 123826 h 421482"/>
                    <a:gd name="connsiteX25" fmla="*/ 1436093 w 1850431"/>
                    <a:gd name="connsiteY25" fmla="*/ 152401 h 421482"/>
                    <a:gd name="connsiteX26" fmla="*/ 1474193 w 1850431"/>
                    <a:gd name="connsiteY26" fmla="*/ 180976 h 421482"/>
                    <a:gd name="connsiteX27" fmla="*/ 1519437 w 1850431"/>
                    <a:gd name="connsiteY27" fmla="*/ 192882 h 421482"/>
                    <a:gd name="connsiteX28" fmla="*/ 1600399 w 1850431"/>
                    <a:gd name="connsiteY28" fmla="*/ 183357 h 421482"/>
                    <a:gd name="connsiteX29" fmla="*/ 1638499 w 1850431"/>
                    <a:gd name="connsiteY29" fmla="*/ 207169 h 421482"/>
                    <a:gd name="connsiteX30" fmla="*/ 1676599 w 1850431"/>
                    <a:gd name="connsiteY30" fmla="*/ 242888 h 421482"/>
                    <a:gd name="connsiteX31" fmla="*/ 1733749 w 1850431"/>
                    <a:gd name="connsiteY31" fmla="*/ 319088 h 421482"/>
                    <a:gd name="connsiteX32" fmla="*/ 1762323 w 1850431"/>
                    <a:gd name="connsiteY32" fmla="*/ 366713 h 421482"/>
                    <a:gd name="connsiteX33" fmla="*/ 1828999 w 1850431"/>
                    <a:gd name="connsiteY33" fmla="*/ 373857 h 421482"/>
                    <a:gd name="connsiteX34" fmla="*/ 1850431 w 1850431"/>
                    <a:gd name="connsiteY34" fmla="*/ 385764 h 421482"/>
                    <a:gd name="connsiteX0" fmla="*/ 0 w 1866476"/>
                    <a:gd name="connsiteY0" fmla="*/ 418303 h 421482"/>
                    <a:gd name="connsiteX1" fmla="*/ 66874 w 1866476"/>
                    <a:gd name="connsiteY1" fmla="*/ 409576 h 421482"/>
                    <a:gd name="connsiteX2" fmla="*/ 104974 w 1866476"/>
                    <a:gd name="connsiteY2" fmla="*/ 392907 h 421482"/>
                    <a:gd name="connsiteX3" fmla="*/ 135930 w 1866476"/>
                    <a:gd name="connsiteY3" fmla="*/ 383382 h 421482"/>
                    <a:gd name="connsiteX4" fmla="*/ 147836 w 1866476"/>
                    <a:gd name="connsiteY4" fmla="*/ 381001 h 421482"/>
                    <a:gd name="connsiteX5" fmla="*/ 174030 w 1866476"/>
                    <a:gd name="connsiteY5" fmla="*/ 383382 h 421482"/>
                    <a:gd name="connsiteX6" fmla="*/ 235943 w 1866476"/>
                    <a:gd name="connsiteY6" fmla="*/ 411957 h 421482"/>
                    <a:gd name="connsiteX7" fmla="*/ 269280 w 1866476"/>
                    <a:gd name="connsiteY7" fmla="*/ 421482 h 421482"/>
                    <a:gd name="connsiteX8" fmla="*/ 324049 w 1866476"/>
                    <a:gd name="connsiteY8" fmla="*/ 421482 h 421482"/>
                    <a:gd name="connsiteX9" fmla="*/ 407393 w 1866476"/>
                    <a:gd name="connsiteY9" fmla="*/ 421482 h 421482"/>
                    <a:gd name="connsiteX10" fmla="*/ 483593 w 1866476"/>
                    <a:gd name="connsiteY10" fmla="*/ 421482 h 421482"/>
                    <a:gd name="connsiteX11" fmla="*/ 602655 w 1866476"/>
                    <a:gd name="connsiteY11" fmla="*/ 395288 h 421482"/>
                    <a:gd name="connsiteX12" fmla="*/ 647899 w 1866476"/>
                    <a:gd name="connsiteY12" fmla="*/ 304801 h 421482"/>
                    <a:gd name="connsiteX13" fmla="*/ 683618 w 1866476"/>
                    <a:gd name="connsiteY13" fmla="*/ 278607 h 421482"/>
                    <a:gd name="connsiteX14" fmla="*/ 750293 w 1866476"/>
                    <a:gd name="connsiteY14" fmla="*/ 257176 h 421482"/>
                    <a:gd name="connsiteX15" fmla="*/ 800299 w 1866476"/>
                    <a:gd name="connsiteY15" fmla="*/ 233363 h 421482"/>
                    <a:gd name="connsiteX16" fmla="*/ 859830 w 1866476"/>
                    <a:gd name="connsiteY16" fmla="*/ 130969 h 421482"/>
                    <a:gd name="connsiteX17" fmla="*/ 947937 w 1866476"/>
                    <a:gd name="connsiteY17" fmla="*/ 66675 h 421482"/>
                    <a:gd name="connsiteX18" fmla="*/ 1078904 w 1866476"/>
                    <a:gd name="connsiteY18" fmla="*/ 26195 h 421482"/>
                    <a:gd name="connsiteX19" fmla="*/ 1150343 w 1866476"/>
                    <a:gd name="connsiteY19" fmla="*/ 7144 h 421482"/>
                    <a:gd name="connsiteX20" fmla="*/ 1209874 w 1866476"/>
                    <a:gd name="connsiteY20" fmla="*/ 0 h 421482"/>
                    <a:gd name="connsiteX21" fmla="*/ 1257499 w 1866476"/>
                    <a:gd name="connsiteY21" fmla="*/ 16669 h 421482"/>
                    <a:gd name="connsiteX22" fmla="*/ 1319411 w 1866476"/>
                    <a:gd name="connsiteY22" fmla="*/ 57151 h 421482"/>
                    <a:gd name="connsiteX23" fmla="*/ 1352749 w 1866476"/>
                    <a:gd name="connsiteY23" fmla="*/ 95251 h 421482"/>
                    <a:gd name="connsiteX24" fmla="*/ 1383705 w 1866476"/>
                    <a:gd name="connsiteY24" fmla="*/ 123826 h 421482"/>
                    <a:gd name="connsiteX25" fmla="*/ 1436093 w 1866476"/>
                    <a:gd name="connsiteY25" fmla="*/ 152401 h 421482"/>
                    <a:gd name="connsiteX26" fmla="*/ 1474193 w 1866476"/>
                    <a:gd name="connsiteY26" fmla="*/ 180976 h 421482"/>
                    <a:gd name="connsiteX27" fmla="*/ 1519437 w 1866476"/>
                    <a:gd name="connsiteY27" fmla="*/ 192882 h 421482"/>
                    <a:gd name="connsiteX28" fmla="*/ 1600399 w 1866476"/>
                    <a:gd name="connsiteY28" fmla="*/ 183357 h 421482"/>
                    <a:gd name="connsiteX29" fmla="*/ 1638499 w 1866476"/>
                    <a:gd name="connsiteY29" fmla="*/ 207169 h 421482"/>
                    <a:gd name="connsiteX30" fmla="*/ 1676599 w 1866476"/>
                    <a:gd name="connsiteY30" fmla="*/ 242888 h 421482"/>
                    <a:gd name="connsiteX31" fmla="*/ 1733749 w 1866476"/>
                    <a:gd name="connsiteY31" fmla="*/ 319088 h 421482"/>
                    <a:gd name="connsiteX32" fmla="*/ 1762323 w 1866476"/>
                    <a:gd name="connsiteY32" fmla="*/ 366713 h 421482"/>
                    <a:gd name="connsiteX33" fmla="*/ 1828999 w 1866476"/>
                    <a:gd name="connsiteY33" fmla="*/ 373857 h 421482"/>
                    <a:gd name="connsiteX34" fmla="*/ 1866476 w 1866476"/>
                    <a:gd name="connsiteY34" fmla="*/ 3730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6476" h="421482">
                      <a:moveTo>
                        <a:pt x="0" y="418303"/>
                      </a:moveTo>
                      <a:lnTo>
                        <a:pt x="66874" y="409576"/>
                      </a:lnTo>
                      <a:lnTo>
                        <a:pt x="104974" y="392907"/>
                      </a:lnTo>
                      <a:lnTo>
                        <a:pt x="135930" y="383382"/>
                      </a:lnTo>
                      <a:lnTo>
                        <a:pt x="147836" y="381001"/>
                      </a:lnTo>
                      <a:lnTo>
                        <a:pt x="174030" y="383382"/>
                      </a:lnTo>
                      <a:lnTo>
                        <a:pt x="235943" y="411957"/>
                      </a:lnTo>
                      <a:lnTo>
                        <a:pt x="269280" y="421482"/>
                      </a:lnTo>
                      <a:lnTo>
                        <a:pt x="324049" y="421482"/>
                      </a:lnTo>
                      <a:lnTo>
                        <a:pt x="407393" y="421482"/>
                      </a:lnTo>
                      <a:lnTo>
                        <a:pt x="483593" y="421482"/>
                      </a:lnTo>
                      <a:cubicBezTo>
                        <a:pt x="523280" y="412751"/>
                        <a:pt x="541537" y="411163"/>
                        <a:pt x="602655" y="395288"/>
                      </a:cubicBezTo>
                      <a:cubicBezTo>
                        <a:pt x="627261" y="350838"/>
                        <a:pt x="632818" y="334963"/>
                        <a:pt x="647899" y="304801"/>
                      </a:cubicBezTo>
                      <a:lnTo>
                        <a:pt x="683618" y="278607"/>
                      </a:lnTo>
                      <a:lnTo>
                        <a:pt x="750293" y="257176"/>
                      </a:lnTo>
                      <a:lnTo>
                        <a:pt x="800299" y="233363"/>
                      </a:lnTo>
                      <a:lnTo>
                        <a:pt x="859830" y="130969"/>
                      </a:lnTo>
                      <a:lnTo>
                        <a:pt x="947937" y="66675"/>
                      </a:lnTo>
                      <a:cubicBezTo>
                        <a:pt x="991593" y="53182"/>
                        <a:pt x="997148" y="49213"/>
                        <a:pt x="1078904" y="26195"/>
                      </a:cubicBezTo>
                      <a:cubicBezTo>
                        <a:pt x="1119386" y="12701"/>
                        <a:pt x="1126530" y="13494"/>
                        <a:pt x="1150343" y="7144"/>
                      </a:cubicBezTo>
                      <a:lnTo>
                        <a:pt x="1209874" y="0"/>
                      </a:lnTo>
                      <a:lnTo>
                        <a:pt x="1257499" y="16669"/>
                      </a:lnTo>
                      <a:lnTo>
                        <a:pt x="1319411" y="57151"/>
                      </a:lnTo>
                      <a:lnTo>
                        <a:pt x="1352749" y="95251"/>
                      </a:lnTo>
                      <a:lnTo>
                        <a:pt x="1383705" y="123826"/>
                      </a:lnTo>
                      <a:lnTo>
                        <a:pt x="1436093" y="152401"/>
                      </a:lnTo>
                      <a:lnTo>
                        <a:pt x="1474193" y="180976"/>
                      </a:lnTo>
                      <a:lnTo>
                        <a:pt x="1519437" y="192882"/>
                      </a:lnTo>
                      <a:lnTo>
                        <a:pt x="1600399" y="183357"/>
                      </a:lnTo>
                      <a:lnTo>
                        <a:pt x="1638499" y="207169"/>
                      </a:lnTo>
                      <a:lnTo>
                        <a:pt x="1676599" y="242888"/>
                      </a:lnTo>
                      <a:lnTo>
                        <a:pt x="1733749" y="319088"/>
                      </a:lnTo>
                      <a:lnTo>
                        <a:pt x="1762323" y="366713"/>
                      </a:lnTo>
                      <a:lnTo>
                        <a:pt x="1828999" y="373857"/>
                      </a:lnTo>
                      <a:cubicBezTo>
                        <a:pt x="1830190" y="377826"/>
                        <a:pt x="1866476" y="372577"/>
                        <a:pt x="1866476" y="373073"/>
                      </a:cubicBezTo>
                    </a:path>
                  </a:pathLst>
                </a:cu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Freeform: Shape 108">
                  <a:extLst>
                    <a:ext uri="{FF2B5EF4-FFF2-40B4-BE49-F238E27FC236}">
                      <a16:creationId xmlns:a16="http://schemas.microsoft.com/office/drawing/2014/main" id="{64FF394E-D6E9-4E66-8B0B-8969503F879B}"/>
                    </a:ext>
                  </a:extLst>
                </p:cNvPr>
                <p:cNvSpPr/>
                <p:nvPr/>
              </p:nvSpPr>
              <p:spPr>
                <a:xfrm>
                  <a:off x="11271225" y="5901831"/>
                  <a:ext cx="701030" cy="807210"/>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86610 w 660675"/>
                    <a:gd name="connsiteY9" fmla="*/ 620715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16715 w 660675"/>
                    <a:gd name="connsiteY9" fmla="*/ 525691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46141 w 660675"/>
                    <a:gd name="connsiteY10" fmla="*/ 704059 h 839284"/>
                    <a:gd name="connsiteX11" fmla="*/ 596148 w 660675"/>
                    <a:gd name="connsiteY11" fmla="*/ 737396 h 839284"/>
                    <a:gd name="connsiteX12" fmla="*/ 622341 w 660675"/>
                    <a:gd name="connsiteY12" fmla="*/ 751684 h 839284"/>
                    <a:gd name="connsiteX13" fmla="*/ 658060 w 660675"/>
                    <a:gd name="connsiteY13" fmla="*/ 796928 h 839284"/>
                    <a:gd name="connsiteX14" fmla="*/ 658060 w 660675"/>
                    <a:gd name="connsiteY14" fmla="*/ 820740 h 839284"/>
                    <a:gd name="connsiteX15" fmla="*/ 658895 w 660675"/>
                    <a:gd name="connsiteY15"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22341 w 660675"/>
                    <a:gd name="connsiteY11" fmla="*/ 751684 h 839284"/>
                    <a:gd name="connsiteX12" fmla="*/ 658060 w 660675"/>
                    <a:gd name="connsiteY12" fmla="*/ 796928 h 839284"/>
                    <a:gd name="connsiteX13" fmla="*/ 658060 w 660675"/>
                    <a:gd name="connsiteY13" fmla="*/ 820740 h 839284"/>
                    <a:gd name="connsiteX14" fmla="*/ 658895 w 660675"/>
                    <a:gd name="connsiteY14"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58060 w 660675"/>
                    <a:gd name="connsiteY11" fmla="*/ 796928 h 839284"/>
                    <a:gd name="connsiteX12" fmla="*/ 658060 w 660675"/>
                    <a:gd name="connsiteY12" fmla="*/ 820740 h 839284"/>
                    <a:gd name="connsiteX13" fmla="*/ 658895 w 660675"/>
                    <a:gd name="connsiteY13" fmla="*/ 839284 h 839284"/>
                    <a:gd name="connsiteX0" fmla="*/ 0 w 660316"/>
                    <a:gd name="connsiteY0" fmla="*/ 8736 h 839284"/>
                    <a:gd name="connsiteX1" fmla="*/ 115260 w 660316"/>
                    <a:gd name="connsiteY1" fmla="*/ 32 h 839284"/>
                    <a:gd name="connsiteX2" fmla="*/ 190274 w 660316"/>
                    <a:gd name="connsiteY2" fmla="*/ 14332 h 839284"/>
                    <a:gd name="connsiteX3" fmla="*/ 221231 w 660316"/>
                    <a:gd name="connsiteY3" fmla="*/ 73926 h 839284"/>
                    <a:gd name="connsiteX4" fmla="*/ 242650 w 660316"/>
                    <a:gd name="connsiteY4" fmla="*/ 223920 h 839284"/>
                    <a:gd name="connsiteX5" fmla="*/ 305635 w 660316"/>
                    <a:gd name="connsiteY5" fmla="*/ 373065 h 839284"/>
                    <a:gd name="connsiteX6" fmla="*/ 338973 w 660316"/>
                    <a:gd name="connsiteY6" fmla="*/ 411165 h 839284"/>
                    <a:gd name="connsiteX7" fmla="*/ 369929 w 660316"/>
                    <a:gd name="connsiteY7" fmla="*/ 458790 h 839284"/>
                    <a:gd name="connsiteX8" fmla="*/ 391360 w 660316"/>
                    <a:gd name="connsiteY8" fmla="*/ 489746 h 839284"/>
                    <a:gd name="connsiteX9" fmla="*/ 426246 w 660316"/>
                    <a:gd name="connsiteY9" fmla="*/ 530874 h 839284"/>
                    <a:gd name="connsiteX10" fmla="*/ 596148 w 660316"/>
                    <a:gd name="connsiteY10" fmla="*/ 737396 h 839284"/>
                    <a:gd name="connsiteX11" fmla="*/ 658060 w 660316"/>
                    <a:gd name="connsiteY11" fmla="*/ 820740 h 839284"/>
                    <a:gd name="connsiteX12" fmla="*/ 658895 w 660316"/>
                    <a:gd name="connsiteY12"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596148 w 658895"/>
                    <a:gd name="connsiteY10" fmla="*/ 737396 h 839284"/>
                    <a:gd name="connsiteX11" fmla="*/ 658895 w 658895"/>
                    <a:gd name="connsiteY11"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658895 w 658895"/>
                    <a:gd name="connsiteY10" fmla="*/ 839284 h 839284"/>
                    <a:gd name="connsiteX0" fmla="*/ 0 w 426246"/>
                    <a:gd name="connsiteY0" fmla="*/ 8736 h 530874"/>
                    <a:gd name="connsiteX1" fmla="*/ 115260 w 426246"/>
                    <a:gd name="connsiteY1" fmla="*/ 32 h 530874"/>
                    <a:gd name="connsiteX2" fmla="*/ 190274 w 426246"/>
                    <a:gd name="connsiteY2" fmla="*/ 14332 h 530874"/>
                    <a:gd name="connsiteX3" fmla="*/ 221231 w 426246"/>
                    <a:gd name="connsiteY3" fmla="*/ 73926 h 530874"/>
                    <a:gd name="connsiteX4" fmla="*/ 242650 w 426246"/>
                    <a:gd name="connsiteY4" fmla="*/ 223920 h 530874"/>
                    <a:gd name="connsiteX5" fmla="*/ 305635 w 426246"/>
                    <a:gd name="connsiteY5" fmla="*/ 373065 h 530874"/>
                    <a:gd name="connsiteX6" fmla="*/ 338973 w 426246"/>
                    <a:gd name="connsiteY6" fmla="*/ 411165 h 530874"/>
                    <a:gd name="connsiteX7" fmla="*/ 369929 w 426246"/>
                    <a:gd name="connsiteY7" fmla="*/ 458790 h 530874"/>
                    <a:gd name="connsiteX8" fmla="*/ 391360 w 426246"/>
                    <a:gd name="connsiteY8" fmla="*/ 489746 h 530874"/>
                    <a:gd name="connsiteX9" fmla="*/ 426246 w 426246"/>
                    <a:gd name="connsiteY9" fmla="*/ 530874 h 530874"/>
                    <a:gd name="connsiteX0" fmla="*/ 0 w 429423"/>
                    <a:gd name="connsiteY0" fmla="*/ 8736 h 537785"/>
                    <a:gd name="connsiteX1" fmla="*/ 115260 w 429423"/>
                    <a:gd name="connsiteY1" fmla="*/ 32 h 537785"/>
                    <a:gd name="connsiteX2" fmla="*/ 190274 w 429423"/>
                    <a:gd name="connsiteY2" fmla="*/ 14332 h 537785"/>
                    <a:gd name="connsiteX3" fmla="*/ 221231 w 429423"/>
                    <a:gd name="connsiteY3" fmla="*/ 73926 h 537785"/>
                    <a:gd name="connsiteX4" fmla="*/ 242650 w 429423"/>
                    <a:gd name="connsiteY4" fmla="*/ 223920 h 537785"/>
                    <a:gd name="connsiteX5" fmla="*/ 305635 w 429423"/>
                    <a:gd name="connsiteY5" fmla="*/ 373065 h 537785"/>
                    <a:gd name="connsiteX6" fmla="*/ 338973 w 429423"/>
                    <a:gd name="connsiteY6" fmla="*/ 411165 h 537785"/>
                    <a:gd name="connsiteX7" fmla="*/ 369929 w 429423"/>
                    <a:gd name="connsiteY7" fmla="*/ 458790 h 537785"/>
                    <a:gd name="connsiteX8" fmla="*/ 391360 w 429423"/>
                    <a:gd name="connsiteY8" fmla="*/ 489746 h 537785"/>
                    <a:gd name="connsiteX9" fmla="*/ 429423 w 429423"/>
                    <a:gd name="connsiteY9" fmla="*/ 537785 h 53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23" h="537785">
                      <a:moveTo>
                        <a:pt x="0" y="8736"/>
                      </a:moveTo>
                      <a:cubicBezTo>
                        <a:pt x="17462" y="18856"/>
                        <a:pt x="83548" y="-901"/>
                        <a:pt x="115260" y="32"/>
                      </a:cubicBezTo>
                      <a:cubicBezTo>
                        <a:pt x="146972" y="965"/>
                        <a:pt x="172612" y="2016"/>
                        <a:pt x="190274" y="14332"/>
                      </a:cubicBezTo>
                      <a:cubicBezTo>
                        <a:pt x="207936" y="26648"/>
                        <a:pt x="212502" y="38995"/>
                        <a:pt x="221231" y="73926"/>
                      </a:cubicBezTo>
                      <a:cubicBezTo>
                        <a:pt x="229960" y="108857"/>
                        <a:pt x="228583" y="174064"/>
                        <a:pt x="242650" y="223920"/>
                      </a:cubicBezTo>
                      <a:cubicBezTo>
                        <a:pt x="256717" y="273777"/>
                        <a:pt x="289581" y="341858"/>
                        <a:pt x="305635" y="373065"/>
                      </a:cubicBezTo>
                      <a:cubicBezTo>
                        <a:pt x="321689" y="404272"/>
                        <a:pt x="328257" y="396877"/>
                        <a:pt x="338973" y="411165"/>
                      </a:cubicBezTo>
                      <a:cubicBezTo>
                        <a:pt x="349689" y="425453"/>
                        <a:pt x="361198" y="445693"/>
                        <a:pt x="369929" y="458790"/>
                      </a:cubicBezTo>
                      <a:cubicBezTo>
                        <a:pt x="378660" y="471887"/>
                        <a:pt x="381444" y="476580"/>
                        <a:pt x="391360" y="489746"/>
                      </a:cubicBezTo>
                      <a:cubicBezTo>
                        <a:pt x="401276" y="502912"/>
                        <a:pt x="384834" y="479529"/>
                        <a:pt x="429423" y="537785"/>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D8205245-674F-4337-ABFC-3374827C7A54}"/>
                    </a:ext>
                  </a:extLst>
                </p:cNvPr>
                <p:cNvSpPr/>
                <p:nvPr/>
              </p:nvSpPr>
              <p:spPr>
                <a:xfrm>
                  <a:off x="3756488" y="4907797"/>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70CD0600-9903-4E9E-B00C-A0CA97E4E7F4}"/>
                    </a:ext>
                  </a:extLst>
                </p:cNvPr>
                <p:cNvSpPr/>
                <p:nvPr/>
              </p:nvSpPr>
              <p:spPr>
                <a:xfrm>
                  <a:off x="11610549" y="3864659"/>
                  <a:ext cx="728162" cy="2109586"/>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 name="connsiteX0" fmla="*/ 22012 w 736457"/>
                    <a:gd name="connsiteY0" fmla="*/ 2362200 h 2362200"/>
                    <a:gd name="connsiteX1" fmla="*/ 57731 w 736457"/>
                    <a:gd name="connsiteY1" fmla="*/ 2266950 h 2362200"/>
                    <a:gd name="connsiteX2" fmla="*/ 391106 w 736457"/>
                    <a:gd name="connsiteY2" fmla="*/ 2114550 h 2362200"/>
                    <a:gd name="connsiteX3" fmla="*/ 341576 w 736457"/>
                    <a:gd name="connsiteY3" fmla="*/ 1847850 h 2362200"/>
                    <a:gd name="connsiteX4" fmla="*/ 313001 w 736457"/>
                    <a:gd name="connsiteY4" fmla="*/ 1676400 h 2362200"/>
                    <a:gd name="connsiteX5" fmla="*/ 705431 w 736457"/>
                    <a:gd name="connsiteY5" fmla="*/ 1590675 h 2362200"/>
                    <a:gd name="connsiteX6" fmla="*/ 676856 w 736457"/>
                    <a:gd name="connsiteY6" fmla="*/ 1143000 h 2362200"/>
                    <a:gd name="connsiteX7" fmla="*/ 400631 w 736457"/>
                    <a:gd name="connsiteY7" fmla="*/ 1095375 h 2362200"/>
                    <a:gd name="connsiteX8" fmla="*/ 267281 w 736457"/>
                    <a:gd name="connsiteY8" fmla="*/ 1038225 h 2362200"/>
                    <a:gd name="connsiteX9" fmla="*/ 314906 w 736457"/>
                    <a:gd name="connsiteY9" fmla="*/ 0 h 2362200"/>
                    <a:gd name="connsiteX10" fmla="*/ 314906 w 736457"/>
                    <a:gd name="connsiteY10" fmla="*/ 0 h 2362200"/>
                    <a:gd name="connsiteX0" fmla="*/ 22012 w 736457"/>
                    <a:gd name="connsiteY0" fmla="*/ 2366962 h 2366962"/>
                    <a:gd name="connsiteX1" fmla="*/ 57731 w 736457"/>
                    <a:gd name="connsiteY1" fmla="*/ 2266950 h 2366962"/>
                    <a:gd name="connsiteX2" fmla="*/ 391106 w 736457"/>
                    <a:gd name="connsiteY2" fmla="*/ 2114550 h 2366962"/>
                    <a:gd name="connsiteX3" fmla="*/ 341576 w 736457"/>
                    <a:gd name="connsiteY3" fmla="*/ 1847850 h 2366962"/>
                    <a:gd name="connsiteX4" fmla="*/ 313001 w 736457"/>
                    <a:gd name="connsiteY4" fmla="*/ 1676400 h 2366962"/>
                    <a:gd name="connsiteX5" fmla="*/ 705431 w 736457"/>
                    <a:gd name="connsiteY5" fmla="*/ 1590675 h 2366962"/>
                    <a:gd name="connsiteX6" fmla="*/ 676856 w 736457"/>
                    <a:gd name="connsiteY6" fmla="*/ 1143000 h 2366962"/>
                    <a:gd name="connsiteX7" fmla="*/ 400631 w 736457"/>
                    <a:gd name="connsiteY7" fmla="*/ 1095375 h 2366962"/>
                    <a:gd name="connsiteX8" fmla="*/ 267281 w 736457"/>
                    <a:gd name="connsiteY8" fmla="*/ 1038225 h 2366962"/>
                    <a:gd name="connsiteX9" fmla="*/ 314906 w 736457"/>
                    <a:gd name="connsiteY9" fmla="*/ 0 h 2366962"/>
                    <a:gd name="connsiteX10" fmla="*/ 314906 w 736457"/>
                    <a:gd name="connsiteY10" fmla="*/ 0 h 2366962"/>
                    <a:gd name="connsiteX0" fmla="*/ 13717 w 728162"/>
                    <a:gd name="connsiteY0" fmla="*/ 2366962 h 2366962"/>
                    <a:gd name="connsiteX1" fmla="*/ 49436 w 728162"/>
                    <a:gd name="connsiteY1" fmla="*/ 2266950 h 2366962"/>
                    <a:gd name="connsiteX2" fmla="*/ 382811 w 728162"/>
                    <a:gd name="connsiteY2" fmla="*/ 2114550 h 2366962"/>
                    <a:gd name="connsiteX3" fmla="*/ 333281 w 728162"/>
                    <a:gd name="connsiteY3" fmla="*/ 1847850 h 2366962"/>
                    <a:gd name="connsiteX4" fmla="*/ 304706 w 728162"/>
                    <a:gd name="connsiteY4" fmla="*/ 1676400 h 2366962"/>
                    <a:gd name="connsiteX5" fmla="*/ 697136 w 728162"/>
                    <a:gd name="connsiteY5" fmla="*/ 1590675 h 2366962"/>
                    <a:gd name="connsiteX6" fmla="*/ 668561 w 728162"/>
                    <a:gd name="connsiteY6" fmla="*/ 1143000 h 2366962"/>
                    <a:gd name="connsiteX7" fmla="*/ 392336 w 728162"/>
                    <a:gd name="connsiteY7" fmla="*/ 1095375 h 2366962"/>
                    <a:gd name="connsiteX8" fmla="*/ 258986 w 728162"/>
                    <a:gd name="connsiteY8" fmla="*/ 1038225 h 2366962"/>
                    <a:gd name="connsiteX9" fmla="*/ 306611 w 728162"/>
                    <a:gd name="connsiteY9" fmla="*/ 0 h 2366962"/>
                    <a:gd name="connsiteX10" fmla="*/ 306611 w 728162"/>
                    <a:gd name="connsiteY10" fmla="*/ 0 h 2366962"/>
                    <a:gd name="connsiteX0" fmla="*/ 13717 w 728162"/>
                    <a:gd name="connsiteY0" fmla="*/ 2398861 h 2398861"/>
                    <a:gd name="connsiteX1" fmla="*/ 49436 w 728162"/>
                    <a:gd name="connsiteY1" fmla="*/ 2298849 h 2398861"/>
                    <a:gd name="connsiteX2" fmla="*/ 382811 w 728162"/>
                    <a:gd name="connsiteY2" fmla="*/ 2146449 h 2398861"/>
                    <a:gd name="connsiteX3" fmla="*/ 333281 w 728162"/>
                    <a:gd name="connsiteY3" fmla="*/ 1879749 h 2398861"/>
                    <a:gd name="connsiteX4" fmla="*/ 304706 w 728162"/>
                    <a:gd name="connsiteY4" fmla="*/ 1708299 h 2398861"/>
                    <a:gd name="connsiteX5" fmla="*/ 697136 w 728162"/>
                    <a:gd name="connsiteY5" fmla="*/ 1622574 h 2398861"/>
                    <a:gd name="connsiteX6" fmla="*/ 668561 w 728162"/>
                    <a:gd name="connsiteY6" fmla="*/ 1174899 h 2398861"/>
                    <a:gd name="connsiteX7" fmla="*/ 392336 w 728162"/>
                    <a:gd name="connsiteY7" fmla="*/ 1127274 h 2398861"/>
                    <a:gd name="connsiteX8" fmla="*/ 258986 w 728162"/>
                    <a:gd name="connsiteY8" fmla="*/ 1070124 h 2398861"/>
                    <a:gd name="connsiteX9" fmla="*/ 306611 w 728162"/>
                    <a:gd name="connsiteY9" fmla="*/ 31899 h 2398861"/>
                    <a:gd name="connsiteX10" fmla="*/ 291051 w 728162"/>
                    <a:gd name="connsiteY10" fmla="*/ 291228 h 2398861"/>
                    <a:gd name="connsiteX0" fmla="*/ 13717 w 728162"/>
                    <a:gd name="connsiteY0" fmla="*/ 2145649 h 2145649"/>
                    <a:gd name="connsiteX1" fmla="*/ 49436 w 728162"/>
                    <a:gd name="connsiteY1" fmla="*/ 2045637 h 2145649"/>
                    <a:gd name="connsiteX2" fmla="*/ 382811 w 728162"/>
                    <a:gd name="connsiteY2" fmla="*/ 1893237 h 2145649"/>
                    <a:gd name="connsiteX3" fmla="*/ 333281 w 728162"/>
                    <a:gd name="connsiteY3" fmla="*/ 1626537 h 2145649"/>
                    <a:gd name="connsiteX4" fmla="*/ 304706 w 728162"/>
                    <a:gd name="connsiteY4" fmla="*/ 1455087 h 2145649"/>
                    <a:gd name="connsiteX5" fmla="*/ 697136 w 728162"/>
                    <a:gd name="connsiteY5" fmla="*/ 1369362 h 2145649"/>
                    <a:gd name="connsiteX6" fmla="*/ 668561 w 728162"/>
                    <a:gd name="connsiteY6" fmla="*/ 921687 h 2145649"/>
                    <a:gd name="connsiteX7" fmla="*/ 392336 w 728162"/>
                    <a:gd name="connsiteY7" fmla="*/ 874062 h 2145649"/>
                    <a:gd name="connsiteX8" fmla="*/ 258986 w 728162"/>
                    <a:gd name="connsiteY8" fmla="*/ 816912 h 2145649"/>
                    <a:gd name="connsiteX9" fmla="*/ 291051 w 728162"/>
                    <a:gd name="connsiteY9" fmla="*/ 152121 h 2145649"/>
                    <a:gd name="connsiteX10" fmla="*/ 291051 w 728162"/>
                    <a:gd name="connsiteY10" fmla="*/ 38016 h 2145649"/>
                    <a:gd name="connsiteX0" fmla="*/ 13717 w 728162"/>
                    <a:gd name="connsiteY0" fmla="*/ 2109586 h 2109586"/>
                    <a:gd name="connsiteX1" fmla="*/ 49436 w 728162"/>
                    <a:gd name="connsiteY1" fmla="*/ 2009574 h 2109586"/>
                    <a:gd name="connsiteX2" fmla="*/ 382811 w 728162"/>
                    <a:gd name="connsiteY2" fmla="*/ 1857174 h 2109586"/>
                    <a:gd name="connsiteX3" fmla="*/ 333281 w 728162"/>
                    <a:gd name="connsiteY3" fmla="*/ 1590474 h 2109586"/>
                    <a:gd name="connsiteX4" fmla="*/ 304706 w 728162"/>
                    <a:gd name="connsiteY4" fmla="*/ 1419024 h 2109586"/>
                    <a:gd name="connsiteX5" fmla="*/ 697136 w 728162"/>
                    <a:gd name="connsiteY5" fmla="*/ 1333299 h 2109586"/>
                    <a:gd name="connsiteX6" fmla="*/ 668561 w 728162"/>
                    <a:gd name="connsiteY6" fmla="*/ 885624 h 2109586"/>
                    <a:gd name="connsiteX7" fmla="*/ 392336 w 728162"/>
                    <a:gd name="connsiteY7" fmla="*/ 837999 h 2109586"/>
                    <a:gd name="connsiteX8" fmla="*/ 258986 w 728162"/>
                    <a:gd name="connsiteY8" fmla="*/ 780849 h 2109586"/>
                    <a:gd name="connsiteX9" fmla="*/ 291051 w 728162"/>
                    <a:gd name="connsiteY9" fmla="*/ 116058 h 2109586"/>
                    <a:gd name="connsiteX10" fmla="*/ 291051 w 728162"/>
                    <a:gd name="connsiteY10" fmla="*/ 1953 h 21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162" h="2109586">
                      <a:moveTo>
                        <a:pt x="13717" y="2109586"/>
                      </a:moveTo>
                      <a:cubicBezTo>
                        <a:pt x="-6127" y="2069898"/>
                        <a:pt x="-12080" y="2051643"/>
                        <a:pt x="49436" y="2009574"/>
                      </a:cubicBezTo>
                      <a:cubicBezTo>
                        <a:pt x="110952" y="1967505"/>
                        <a:pt x="335504" y="1927024"/>
                        <a:pt x="382811" y="1857174"/>
                      </a:cubicBezTo>
                      <a:cubicBezTo>
                        <a:pt x="430119" y="1787324"/>
                        <a:pt x="346298" y="1663499"/>
                        <a:pt x="333281" y="1590474"/>
                      </a:cubicBezTo>
                      <a:cubicBezTo>
                        <a:pt x="320264" y="1517449"/>
                        <a:pt x="244063" y="1461887"/>
                        <a:pt x="304706" y="1419024"/>
                      </a:cubicBezTo>
                      <a:cubicBezTo>
                        <a:pt x="365349" y="1376161"/>
                        <a:pt x="636494" y="1422199"/>
                        <a:pt x="697136" y="1333299"/>
                      </a:cubicBezTo>
                      <a:cubicBezTo>
                        <a:pt x="757778" y="1244399"/>
                        <a:pt x="719361" y="968174"/>
                        <a:pt x="668561" y="885624"/>
                      </a:cubicBezTo>
                      <a:cubicBezTo>
                        <a:pt x="617761" y="803074"/>
                        <a:pt x="460599" y="855462"/>
                        <a:pt x="392336" y="837999"/>
                      </a:cubicBezTo>
                      <a:cubicBezTo>
                        <a:pt x="324073" y="820536"/>
                        <a:pt x="275867" y="901172"/>
                        <a:pt x="258986" y="780849"/>
                      </a:cubicBezTo>
                      <a:cubicBezTo>
                        <a:pt x="242105" y="660526"/>
                        <a:pt x="285707" y="245874"/>
                        <a:pt x="291051" y="116058"/>
                      </a:cubicBezTo>
                      <a:cubicBezTo>
                        <a:pt x="296395" y="-13758"/>
                        <a:pt x="296238" y="-1504"/>
                        <a:pt x="291051" y="195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ounded Rectangle 5">
                <a:extLst>
                  <a:ext uri="{FF2B5EF4-FFF2-40B4-BE49-F238E27FC236}">
                    <a16:creationId xmlns:a16="http://schemas.microsoft.com/office/drawing/2014/main" id="{A7E1A745-DEAB-4CDB-8E2D-447A40549210}"/>
                  </a:ext>
                </a:extLst>
              </p:cNvPr>
              <p:cNvSpPr/>
              <p:nvPr/>
            </p:nvSpPr>
            <p:spPr>
              <a:xfrm>
                <a:off x="3505065" y="6285524"/>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Raleigh Creek Flow Path: Low Flow Conditions</a:t>
                </a:r>
              </a:p>
            </p:txBody>
          </p:sp>
          <p:sp>
            <p:nvSpPr>
              <p:cNvPr id="78" name="TextBox 77">
                <a:extLst>
                  <a:ext uri="{FF2B5EF4-FFF2-40B4-BE49-F238E27FC236}">
                    <a16:creationId xmlns:a16="http://schemas.microsoft.com/office/drawing/2014/main" id="{FE81C6A4-140F-43E2-8094-75C6A118E0DF}"/>
                  </a:ext>
                </a:extLst>
              </p:cNvPr>
              <p:cNvSpPr txBox="1"/>
              <p:nvPr/>
            </p:nvSpPr>
            <p:spPr>
              <a:xfrm>
                <a:off x="4711753" y="4404572"/>
                <a:ext cx="2626067" cy="33855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dirty="0">
                    <a:ln w="6350">
                      <a:noFill/>
                    </a:ln>
                    <a:solidFill>
                      <a:srgbClr val="00B0F0"/>
                    </a:solidFill>
                    <a:effectLst>
                      <a:glow rad="76200">
                        <a:schemeClr val="bg1"/>
                      </a:glow>
                      <a:outerShdw blurRad="50800" dist="38100" dir="2700000" algn="tl" rotWithShape="0">
                        <a:schemeClr val="bg1">
                          <a:alpha val="40000"/>
                        </a:schemeClr>
                      </a:outerShdw>
                    </a:effectLst>
                  </a:rPr>
                  <a:t>Low Flow Exiting ODS</a:t>
                </a:r>
              </a:p>
            </p:txBody>
          </p:sp>
          <p:cxnSp>
            <p:nvCxnSpPr>
              <p:cNvPr id="79" name="Straight Arrow Connector 78">
                <a:extLst>
                  <a:ext uri="{FF2B5EF4-FFF2-40B4-BE49-F238E27FC236}">
                    <a16:creationId xmlns:a16="http://schemas.microsoft.com/office/drawing/2014/main" id="{F654063E-B611-42C7-B2B6-C4272416EF87}"/>
                  </a:ext>
                </a:extLst>
              </p:cNvPr>
              <p:cNvCxnSpPr>
                <a:cxnSpLocks/>
                <a:endCxn id="110" idx="0"/>
              </p:cNvCxnSpPr>
              <p:nvPr/>
            </p:nvCxnSpPr>
            <p:spPr>
              <a:xfrm flipH="1">
                <a:off x="4848929" y="4725760"/>
                <a:ext cx="723365" cy="873094"/>
              </a:xfrm>
              <a:prstGeom prst="straightConnector1">
                <a:avLst/>
              </a:prstGeom>
              <a:ln w="19050">
                <a:solidFill>
                  <a:srgbClr val="00B0F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257068E-8B25-4307-B3F8-D4F90BC3923B}"/>
                  </a:ext>
                </a:extLst>
              </p:cNvPr>
              <p:cNvSpPr txBox="1"/>
              <p:nvPr/>
            </p:nvSpPr>
            <p:spPr>
              <a:xfrm>
                <a:off x="8136367" y="4920888"/>
                <a:ext cx="2875460" cy="369332"/>
              </a:xfrm>
              <a:prstGeom prst="rect">
                <a:avLst/>
              </a:prstGeom>
              <a:noFill/>
              <a:ln>
                <a:noFill/>
              </a:ln>
              <a:effectLst>
                <a:glow rad="38100">
                  <a:schemeClr val="bg1">
                    <a:alpha val="80000"/>
                  </a:schemeClr>
                </a:glow>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dirty="0">
                    <a:ln w="6350">
                      <a:noFill/>
                    </a:ln>
                    <a:solidFill>
                      <a:srgbClr val="00B0F0"/>
                    </a:solidFill>
                    <a:effectLst>
                      <a:glow rad="127000">
                        <a:schemeClr val="bg1"/>
                      </a:glow>
                      <a:outerShdw blurRad="50800" dist="38100" dir="2700000" algn="tl" rotWithShape="0">
                        <a:schemeClr val="bg1">
                          <a:alpha val="40000"/>
                        </a:schemeClr>
                      </a:outerShdw>
                    </a:effectLst>
                  </a:rPr>
                  <a:t>Disconnected Raleigh Creek</a:t>
                </a:r>
              </a:p>
            </p:txBody>
          </p:sp>
          <p:sp>
            <p:nvSpPr>
              <p:cNvPr id="81" name="TextBox 80">
                <a:extLst>
                  <a:ext uri="{FF2B5EF4-FFF2-40B4-BE49-F238E27FC236}">
                    <a16:creationId xmlns:a16="http://schemas.microsoft.com/office/drawing/2014/main" id="{3FD0F2EB-1E94-4585-AB0F-C777F7FFCCBA}"/>
                  </a:ext>
                </a:extLst>
              </p:cNvPr>
              <p:cNvSpPr txBox="1"/>
              <p:nvPr/>
            </p:nvSpPr>
            <p:spPr>
              <a:xfrm>
                <a:off x="7826941" y="6211241"/>
                <a:ext cx="1061855"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2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grpSp>
        <p:sp>
          <p:nvSpPr>
            <p:cNvPr id="84" name="TextBox 83">
              <a:extLst>
                <a:ext uri="{FF2B5EF4-FFF2-40B4-BE49-F238E27FC236}">
                  <a16:creationId xmlns:a16="http://schemas.microsoft.com/office/drawing/2014/main" id="{F939B9C8-6659-4F20-AA4D-214EA86C7CBE}"/>
                </a:ext>
              </a:extLst>
            </p:cNvPr>
            <p:cNvSpPr txBox="1"/>
            <p:nvPr/>
          </p:nvSpPr>
          <p:spPr>
            <a:xfrm>
              <a:off x="10750598" y="5296662"/>
              <a:ext cx="1061855" cy="46166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9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cxnSp>
          <p:nvCxnSpPr>
            <p:cNvPr id="102" name="Straight Arrow Connector 101">
              <a:extLst>
                <a:ext uri="{FF2B5EF4-FFF2-40B4-BE49-F238E27FC236}">
                  <a16:creationId xmlns:a16="http://schemas.microsoft.com/office/drawing/2014/main" id="{EE444FBB-D329-4AD1-9383-256D0943FBEE}"/>
                </a:ext>
              </a:extLst>
            </p:cNvPr>
            <p:cNvCxnSpPr>
              <a:cxnSpLocks/>
              <a:stCxn id="80" idx="2"/>
            </p:cNvCxnSpPr>
            <p:nvPr/>
          </p:nvCxnSpPr>
          <p:spPr>
            <a:xfrm flipH="1">
              <a:off x="8892385" y="5303099"/>
              <a:ext cx="650956" cy="815749"/>
            </a:xfrm>
            <a:prstGeom prst="straightConnector1">
              <a:avLst/>
            </a:prstGeom>
            <a:ln w="19050">
              <a:solidFill>
                <a:srgbClr val="00B0F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3C969E1-9B56-4D56-97D5-40DB834A31BD}"/>
                </a:ext>
              </a:extLst>
            </p:cNvPr>
            <p:cNvCxnSpPr>
              <a:cxnSpLocks/>
              <a:stCxn id="80" idx="2"/>
              <a:endCxn id="108" idx="18"/>
            </p:cNvCxnSpPr>
            <p:nvPr/>
          </p:nvCxnSpPr>
          <p:spPr>
            <a:xfrm>
              <a:off x="9543341" y="5303099"/>
              <a:ext cx="444171" cy="344539"/>
            </a:xfrm>
            <a:prstGeom prst="straightConnector1">
              <a:avLst/>
            </a:prstGeom>
            <a:ln w="19050">
              <a:solidFill>
                <a:srgbClr val="00B0F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5114DB18-C2A9-409E-85AD-2ED9DC3687A8}"/>
                </a:ext>
              </a:extLst>
            </p:cNvPr>
            <p:cNvSpPr txBox="1"/>
            <p:nvPr/>
          </p:nvSpPr>
          <p:spPr>
            <a:xfrm>
              <a:off x="10781523" y="6236587"/>
              <a:ext cx="106185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18" name="Star: 5 Points 117">
              <a:extLst>
                <a:ext uri="{FF2B5EF4-FFF2-40B4-BE49-F238E27FC236}">
                  <a16:creationId xmlns:a16="http://schemas.microsoft.com/office/drawing/2014/main" id="{A2AA74F8-64A4-4081-9CA3-EDE3FF79ABDB}"/>
                </a:ext>
              </a:extLst>
            </p:cNvPr>
            <p:cNvSpPr/>
            <p:nvPr/>
          </p:nvSpPr>
          <p:spPr>
            <a:xfrm>
              <a:off x="11152983" y="6014643"/>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AWC">
              <a:extLst>
                <a:ext uri="{FF2B5EF4-FFF2-40B4-BE49-F238E27FC236}">
                  <a16:creationId xmlns:a16="http://schemas.microsoft.com/office/drawing/2014/main" id="{3B974983-306C-47E9-AF9A-B1A5701FCE9D}"/>
                </a:ext>
              </a:extLst>
            </p:cNvPr>
            <p:cNvSpPr/>
            <p:nvPr/>
          </p:nvSpPr>
          <p:spPr>
            <a:xfrm>
              <a:off x="8171290" y="5874809"/>
              <a:ext cx="421482" cy="392566"/>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1482"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404813" y="366372"/>
                  </a:lnTo>
                  <a:lnTo>
                    <a:pt x="421481" y="294935"/>
                  </a:lnTo>
                  <a:cubicBezTo>
                    <a:pt x="421481" y="267154"/>
                    <a:pt x="421482" y="239372"/>
                    <a:pt x="421482" y="211591"/>
                  </a:cubicBezTo>
                  <a:lnTo>
                    <a:pt x="307181" y="228260"/>
                  </a:lnTo>
                  <a:lnTo>
                    <a:pt x="257175" y="206829"/>
                  </a:lnTo>
                  <a:lnTo>
                    <a:pt x="216694" y="156822"/>
                  </a:lnTo>
                  <a:lnTo>
                    <a:pt x="154781" y="106816"/>
                  </a:lnTo>
                  <a:lnTo>
                    <a:pt x="107156" y="75860"/>
                  </a:lnTo>
                  <a:lnTo>
                    <a:pt x="63039" y="6024"/>
                  </a:lnTo>
                  <a:lnTo>
                    <a:pt x="21431" y="0"/>
                  </a:lnTo>
                  <a:close/>
                </a:path>
              </a:pathLst>
            </a:custGeom>
            <a:solidFill>
              <a:schemeClr val="accent5">
                <a:lumMod val="60000"/>
                <a:lumOff val="40000"/>
                <a:alpha val="48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8" name="TextBox 127">
            <a:extLst>
              <a:ext uri="{FF2B5EF4-FFF2-40B4-BE49-F238E27FC236}">
                <a16:creationId xmlns:a16="http://schemas.microsoft.com/office/drawing/2014/main" id="{441D06AB-90FC-4F6D-B401-040D0FC64914}"/>
              </a:ext>
            </a:extLst>
          </p:cNvPr>
          <p:cNvSpPr txBox="1"/>
          <p:nvPr/>
        </p:nvSpPr>
        <p:spPr>
          <a:xfrm>
            <a:off x="9294473" y="1077487"/>
            <a:ext cx="2777302" cy="3032774"/>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High Flow Conditions</a:t>
            </a: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defRPr/>
            </a:pPr>
            <a:r>
              <a:rPr lang="en-US" sz="1100" dirty="0">
                <a:latin typeface="Arial" panose="020B0604020202020204" pitchFamily="34" charset="0"/>
                <a:cs typeface="Arial" panose="020B0604020202020204" pitchFamily="34" charset="0"/>
              </a:rPr>
              <a:t>During high flow conditions, either due to a precipitation event or sustained intermittent rain events, surface water in Raleigh flows uninterrupted from ODS to the confluence with the P1007 Conveyance. Surface flow downstream of the confluence continue southeast to Lake Elmo Park Reserve into Eagle Point Lake.  </a:t>
            </a:r>
          </a:p>
          <a:p>
            <a:pPr algn="ctr" defTabSz="1063460" fontAlgn="auto">
              <a:spcBef>
                <a:spcPts val="0"/>
              </a:spcBef>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600"/>
              </a:spcAft>
              <a:defRPr/>
            </a:pPr>
            <a:r>
              <a:rPr lang="en-US" sz="1100" b="1" u="sng" dirty="0">
                <a:latin typeface="Arial"/>
                <a:cs typeface="Arial"/>
              </a:rPr>
              <a:t>Finding:</a:t>
            </a:r>
            <a:r>
              <a:rPr lang="en-US" sz="1100" b="1" dirty="0">
                <a:latin typeface="Arial"/>
                <a:cs typeface="Arial"/>
              </a:rPr>
              <a:t> </a:t>
            </a:r>
            <a:r>
              <a:rPr lang="en-US" sz="1100" dirty="0">
                <a:latin typeface="Arial" panose="020B0604020202020204" pitchFamily="34" charset="0"/>
                <a:cs typeface="Arial" panose="020B0604020202020204" pitchFamily="34" charset="0"/>
              </a:rPr>
              <a:t>A continuously flowing Raleigh Creek not only allows for the transport of PFAS-impacted waters downstream into other water bodies but also potential infiltration of PFAS-impacted waters between Ideal Ave and </a:t>
            </a:r>
            <a:r>
              <a:rPr lang="en-US" sz="1100" dirty="0" err="1">
                <a:latin typeface="Arial" panose="020B0604020202020204" pitchFamily="34" charset="0"/>
                <a:cs typeface="Arial" panose="020B0604020202020204" pitchFamily="34" charset="0"/>
              </a:rPr>
              <a:t>Tablyn</a:t>
            </a:r>
            <a:r>
              <a:rPr lang="en-US" sz="1100" dirty="0">
                <a:latin typeface="Arial" panose="020B0604020202020204" pitchFamily="34" charset="0"/>
                <a:cs typeface="Arial" panose="020B0604020202020204" pitchFamily="34" charset="0"/>
              </a:rPr>
              <a:t> Park.</a:t>
            </a:r>
          </a:p>
        </p:txBody>
      </p:sp>
      <p:sp>
        <p:nvSpPr>
          <p:cNvPr id="129" name="TextBox 128">
            <a:extLst>
              <a:ext uri="{FF2B5EF4-FFF2-40B4-BE49-F238E27FC236}">
                <a16:creationId xmlns:a16="http://schemas.microsoft.com/office/drawing/2014/main" id="{EE468373-8AED-4DE6-A9E1-1B03A8507754}"/>
              </a:ext>
            </a:extLst>
          </p:cNvPr>
          <p:cNvSpPr txBox="1"/>
          <p:nvPr/>
        </p:nvSpPr>
        <p:spPr>
          <a:xfrm>
            <a:off x="73982" y="3845682"/>
            <a:ext cx="3289273" cy="2870016"/>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Low Flow Conditions</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During dry periods, either due to lack of sufficient precipitation or winter freezing, flow from ODS along Raleigh Creek does not continue east of the IAWC. The IAWC ponds are regularly the extent of the perennial portion of Raleigh Creek partially due to the culvert elevations and flood control structure that inhibits flow from exiting IAWC below a certain elevation. </a:t>
            </a: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u="sng" dirty="0">
                <a:latin typeface="Arial"/>
                <a:cs typeface="Arial"/>
              </a:rPr>
              <a:t>Finding:</a:t>
            </a:r>
            <a:r>
              <a:rPr lang="en-US" sz="1100" b="1" dirty="0">
                <a:latin typeface="Arial"/>
                <a:cs typeface="Arial"/>
              </a:rPr>
              <a:t> </a:t>
            </a:r>
            <a:r>
              <a:rPr lang="en-US" sz="1100" dirty="0">
                <a:latin typeface="Arial" panose="020B0604020202020204" pitchFamily="34" charset="0"/>
                <a:cs typeface="Arial" panose="020B0604020202020204" pitchFamily="34" charset="0"/>
              </a:rPr>
              <a:t>The effect of a disconnected Raleigh Creek is not only the restriction of downstream transport of PFAS-impacted waters to other water bodies, but also the facilitation of possible infiltration from the Ideal Avenue Wetland Complex into the subsurface</a:t>
            </a:r>
            <a:r>
              <a:rPr lang="en-US" sz="1150" dirty="0">
                <a:latin typeface="Arial" panose="020B0604020202020204" pitchFamily="34" charset="0"/>
                <a:cs typeface="Arial" panose="020B0604020202020204" pitchFamily="34" charset="0"/>
              </a:rPr>
              <a:t>.</a:t>
            </a:r>
          </a:p>
        </p:txBody>
      </p:sp>
      <p:sp>
        <p:nvSpPr>
          <p:cNvPr id="51" name="Rounded Rectangle 5">
            <a:extLst>
              <a:ext uri="{FF2B5EF4-FFF2-40B4-BE49-F238E27FC236}">
                <a16:creationId xmlns:a16="http://schemas.microsoft.com/office/drawing/2014/main" id="{0EEB3194-1329-44B3-898D-C86091DEF18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3C05980C-E71B-4840-878B-D4D1AB31C2A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79553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PFOS Variation due to Flow Conditions</a:t>
              </a:r>
            </a:p>
          </p:txBody>
        </p:sp>
      </p:grpSp>
      <p:grpSp>
        <p:nvGrpSpPr>
          <p:cNvPr id="36" name="Group 35">
            <a:extLst>
              <a:ext uri="{FF2B5EF4-FFF2-40B4-BE49-F238E27FC236}">
                <a16:creationId xmlns:a16="http://schemas.microsoft.com/office/drawing/2014/main" id="{D964935B-46AC-4B2C-AC70-ABAC64FF4D1B}"/>
              </a:ext>
            </a:extLst>
          </p:cNvPr>
          <p:cNvGrpSpPr>
            <a:grpSpLocks noChangeAspect="1"/>
          </p:cNvGrpSpPr>
          <p:nvPr/>
        </p:nvGrpSpPr>
        <p:grpSpPr>
          <a:xfrm>
            <a:off x="88424" y="1091060"/>
            <a:ext cx="9856259" cy="3451643"/>
            <a:chOff x="107136" y="972746"/>
            <a:chExt cx="10250527" cy="3581684"/>
          </a:xfrm>
        </p:grpSpPr>
        <p:pic>
          <p:nvPicPr>
            <p:cNvPr id="90" name="Picture 89">
              <a:extLst>
                <a:ext uri="{FF2B5EF4-FFF2-40B4-BE49-F238E27FC236}">
                  <a16:creationId xmlns:a16="http://schemas.microsoft.com/office/drawing/2014/main" id="{A44AAD7E-8642-4F68-A551-65A03D920453}"/>
                </a:ext>
              </a:extLst>
            </p:cNvPr>
            <p:cNvPicPr>
              <a:picLocks noChangeAspect="1"/>
            </p:cNvPicPr>
            <p:nvPr/>
          </p:nvPicPr>
          <p:blipFill rotWithShape="1">
            <a:blip r:embed="rId2"/>
            <a:srcRect l="2542" r="5813" b="10740"/>
            <a:stretch/>
          </p:blipFill>
          <p:spPr>
            <a:xfrm>
              <a:off x="107136" y="972746"/>
              <a:ext cx="10239465" cy="3247768"/>
            </a:xfrm>
            <a:prstGeom prst="rect">
              <a:avLst/>
            </a:prstGeom>
            <a:ln w="34925">
              <a:solidFill>
                <a:srgbClr val="00B0F0"/>
              </a:solidFill>
            </a:ln>
          </p:spPr>
        </p:pic>
        <p:grpSp>
          <p:nvGrpSpPr>
            <p:cNvPr id="22" name="Group 21">
              <a:extLst>
                <a:ext uri="{FF2B5EF4-FFF2-40B4-BE49-F238E27FC236}">
                  <a16:creationId xmlns:a16="http://schemas.microsoft.com/office/drawing/2014/main" id="{9493F51C-CDD0-48A6-B0FC-1D8CED18951C}"/>
                </a:ext>
              </a:extLst>
            </p:cNvPr>
            <p:cNvGrpSpPr/>
            <p:nvPr/>
          </p:nvGrpSpPr>
          <p:grpSpPr>
            <a:xfrm>
              <a:off x="1764378" y="1000125"/>
              <a:ext cx="8593285" cy="3554305"/>
              <a:chOff x="1764378" y="1000125"/>
              <a:chExt cx="8593285" cy="3554305"/>
            </a:xfrm>
          </p:grpSpPr>
          <p:grpSp>
            <p:nvGrpSpPr>
              <p:cNvPr id="20" name="Group 19">
                <a:extLst>
                  <a:ext uri="{FF2B5EF4-FFF2-40B4-BE49-F238E27FC236}">
                    <a16:creationId xmlns:a16="http://schemas.microsoft.com/office/drawing/2014/main" id="{AEEC73DD-C29E-4BCA-8326-D4D0435A5AF0}"/>
                  </a:ext>
                </a:extLst>
              </p:cNvPr>
              <p:cNvGrpSpPr/>
              <p:nvPr/>
            </p:nvGrpSpPr>
            <p:grpSpPr>
              <a:xfrm>
                <a:off x="1764378" y="2300639"/>
                <a:ext cx="8593285" cy="2253791"/>
                <a:chOff x="1764378" y="2300639"/>
                <a:chExt cx="8593285" cy="2253791"/>
              </a:xfrm>
            </p:grpSpPr>
            <p:sp>
              <p:nvSpPr>
                <p:cNvPr id="86" name="Freeform: Shape 85">
                  <a:extLst>
                    <a:ext uri="{FF2B5EF4-FFF2-40B4-BE49-F238E27FC236}">
                      <a16:creationId xmlns:a16="http://schemas.microsoft.com/office/drawing/2014/main" id="{D268111C-2C9D-4361-995D-27F457F3E726}"/>
                    </a:ext>
                  </a:extLst>
                </p:cNvPr>
                <p:cNvSpPr/>
                <p:nvPr/>
              </p:nvSpPr>
              <p:spPr>
                <a:xfrm>
                  <a:off x="6322190" y="2746629"/>
                  <a:ext cx="3004940"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707"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lnTo>
                        <a:pt x="1819275" y="373857"/>
                      </a:lnTo>
                      <a:cubicBezTo>
                        <a:pt x="1820466" y="377826"/>
                        <a:pt x="1840707" y="385268"/>
                        <a:pt x="1840707" y="385764"/>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019F57C4-B01C-4922-8E01-E4E232FB9439}"/>
                    </a:ext>
                  </a:extLst>
                </p:cNvPr>
                <p:cNvSpPr/>
                <p:nvPr/>
              </p:nvSpPr>
              <p:spPr>
                <a:xfrm>
                  <a:off x="9307691" y="3294721"/>
                  <a:ext cx="1049972" cy="1259709"/>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3171" h="839252">
                      <a:moveTo>
                        <a:pt x="0" y="13464"/>
                      </a:moveTo>
                      <a:cubicBezTo>
                        <a:pt x="17462" y="23584"/>
                        <a:pt x="68961" y="-139"/>
                        <a:pt x="97756" y="0"/>
                      </a:cubicBezTo>
                      <a:cubicBezTo>
                        <a:pt x="126551" y="139"/>
                        <a:pt x="155108" y="1984"/>
                        <a:pt x="172770" y="14300"/>
                      </a:cubicBezTo>
                      <a:cubicBezTo>
                        <a:pt x="190432" y="26616"/>
                        <a:pt x="194998" y="38963"/>
                        <a:pt x="203727" y="73894"/>
                      </a:cubicBezTo>
                      <a:cubicBezTo>
                        <a:pt x="212456" y="108825"/>
                        <a:pt x="211079" y="174032"/>
                        <a:pt x="225146" y="223888"/>
                      </a:cubicBezTo>
                      <a:cubicBezTo>
                        <a:pt x="239213" y="273745"/>
                        <a:pt x="272077" y="341826"/>
                        <a:pt x="288131" y="373033"/>
                      </a:cubicBezTo>
                      <a:cubicBezTo>
                        <a:pt x="304185" y="404240"/>
                        <a:pt x="310753" y="396845"/>
                        <a:pt x="321469" y="411133"/>
                      </a:cubicBezTo>
                      <a:cubicBezTo>
                        <a:pt x="332185" y="425421"/>
                        <a:pt x="343694" y="445661"/>
                        <a:pt x="352425" y="458758"/>
                      </a:cubicBezTo>
                      <a:cubicBezTo>
                        <a:pt x="361156" y="471855"/>
                        <a:pt x="354409" y="462727"/>
                        <a:pt x="373856" y="489714"/>
                      </a:cubicBezTo>
                      <a:cubicBezTo>
                        <a:pt x="393303" y="516701"/>
                        <a:pt x="448865" y="590521"/>
                        <a:pt x="469106" y="620683"/>
                      </a:cubicBezTo>
                      <a:cubicBezTo>
                        <a:pt x="489347" y="650845"/>
                        <a:pt x="485378" y="656798"/>
                        <a:pt x="495300" y="670689"/>
                      </a:cubicBezTo>
                      <a:cubicBezTo>
                        <a:pt x="505222" y="684580"/>
                        <a:pt x="514746" y="692915"/>
                        <a:pt x="528637" y="704027"/>
                      </a:cubicBezTo>
                      <a:cubicBezTo>
                        <a:pt x="542528" y="715139"/>
                        <a:pt x="565944" y="729427"/>
                        <a:pt x="578644" y="737364"/>
                      </a:cubicBezTo>
                      <a:cubicBezTo>
                        <a:pt x="591344" y="745301"/>
                        <a:pt x="594518" y="741730"/>
                        <a:pt x="604837" y="751652"/>
                      </a:cubicBezTo>
                      <a:cubicBezTo>
                        <a:pt x="615156" y="761574"/>
                        <a:pt x="634603" y="785387"/>
                        <a:pt x="640556" y="796896"/>
                      </a:cubicBezTo>
                      <a:cubicBezTo>
                        <a:pt x="646509" y="808405"/>
                        <a:pt x="640417" y="813649"/>
                        <a:pt x="640556" y="820708"/>
                      </a:cubicBezTo>
                      <a:cubicBezTo>
                        <a:pt x="640695" y="827767"/>
                        <a:pt x="644963" y="824568"/>
                        <a:pt x="641391" y="839252"/>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1DFB2FD5-1DBC-4858-A2F0-F89903A35CD7}"/>
                    </a:ext>
                  </a:extLst>
                </p:cNvPr>
                <p:cNvSpPr/>
                <p:nvPr/>
              </p:nvSpPr>
              <p:spPr>
                <a:xfrm>
                  <a:off x="1764378" y="2300639"/>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20">
                <a:extLst>
                  <a:ext uri="{FF2B5EF4-FFF2-40B4-BE49-F238E27FC236}">
                    <a16:creationId xmlns:a16="http://schemas.microsoft.com/office/drawing/2014/main" id="{A2C58D9E-A16E-4A8F-BA0A-4A90F143C197}"/>
                  </a:ext>
                </a:extLst>
              </p:cNvPr>
              <p:cNvSpPr/>
              <p:nvPr/>
            </p:nvSpPr>
            <p:spPr>
              <a:xfrm>
                <a:off x="9615169" y="1000125"/>
                <a:ext cx="731432" cy="2362200"/>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432" h="2362200">
                    <a:moveTo>
                      <a:pt x="24131" y="2362200"/>
                    </a:moveTo>
                    <a:cubicBezTo>
                      <a:pt x="-14763" y="2322512"/>
                      <a:pt x="-7619" y="2308225"/>
                      <a:pt x="52706" y="2266950"/>
                    </a:cubicBezTo>
                    <a:cubicBezTo>
                      <a:pt x="113031" y="2225675"/>
                      <a:pt x="338774" y="2184400"/>
                      <a:pt x="386081" y="2114550"/>
                    </a:cubicBezTo>
                    <a:cubicBezTo>
                      <a:pt x="433389" y="2044700"/>
                      <a:pt x="349568" y="1920875"/>
                      <a:pt x="336551" y="1847850"/>
                    </a:cubicBezTo>
                    <a:cubicBezTo>
                      <a:pt x="323534" y="1774825"/>
                      <a:pt x="247333" y="1719263"/>
                      <a:pt x="307976" y="1676400"/>
                    </a:cubicBezTo>
                    <a:cubicBezTo>
                      <a:pt x="368619" y="1633537"/>
                      <a:pt x="639764" y="1679575"/>
                      <a:pt x="700406" y="1590675"/>
                    </a:cubicBezTo>
                    <a:cubicBezTo>
                      <a:pt x="761048" y="1501775"/>
                      <a:pt x="722631" y="1225550"/>
                      <a:pt x="671831" y="1143000"/>
                    </a:cubicBezTo>
                    <a:cubicBezTo>
                      <a:pt x="621031" y="1060450"/>
                      <a:pt x="463869" y="1112838"/>
                      <a:pt x="395606" y="1095375"/>
                    </a:cubicBezTo>
                    <a:cubicBezTo>
                      <a:pt x="327343" y="1077912"/>
                      <a:pt x="267019" y="1077913"/>
                      <a:pt x="262256" y="1038225"/>
                    </a:cubicBezTo>
                    <a:cubicBezTo>
                      <a:pt x="257493" y="998537"/>
                      <a:pt x="309881" y="0"/>
                      <a:pt x="309881" y="0"/>
                    </a:cubicBezTo>
                    <a:lnTo>
                      <a:pt x="309881" y="0"/>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Rounded Rectangle 5">
            <a:extLst>
              <a:ext uri="{FF2B5EF4-FFF2-40B4-BE49-F238E27FC236}">
                <a16:creationId xmlns:a16="http://schemas.microsoft.com/office/drawing/2014/main" id="{7961C366-0314-4A71-A521-C9D5487C9FC3}"/>
              </a:ext>
            </a:extLst>
          </p:cNvPr>
          <p:cNvSpPr/>
          <p:nvPr/>
        </p:nvSpPr>
        <p:spPr>
          <a:xfrm>
            <a:off x="7079047" y="1125963"/>
            <a:ext cx="2798062" cy="31664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High Flow: Rain Event May 2020</a:t>
            </a:r>
          </a:p>
        </p:txBody>
      </p:sp>
      <p:sp>
        <p:nvSpPr>
          <p:cNvPr id="3" name="Oval 2">
            <a:extLst>
              <a:ext uri="{FF2B5EF4-FFF2-40B4-BE49-F238E27FC236}">
                <a16:creationId xmlns:a16="http://schemas.microsoft.com/office/drawing/2014/main" id="{C070DD24-FD3C-4A5C-89E7-F6251040FF8E}"/>
              </a:ext>
            </a:extLst>
          </p:cNvPr>
          <p:cNvSpPr/>
          <p:nvPr/>
        </p:nvSpPr>
        <p:spPr>
          <a:xfrm>
            <a:off x="2165885" y="1457126"/>
            <a:ext cx="2162280" cy="2167128"/>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6D48202C-A2FD-4DF8-96E4-FAD53A41E40E}"/>
              </a:ext>
            </a:extLst>
          </p:cNvPr>
          <p:cNvSpPr/>
          <p:nvPr/>
        </p:nvSpPr>
        <p:spPr>
          <a:xfrm>
            <a:off x="8544988" y="2867277"/>
            <a:ext cx="364942" cy="365760"/>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a:extLst>
              <a:ext uri="{FF2B5EF4-FFF2-40B4-BE49-F238E27FC236}">
                <a16:creationId xmlns:a16="http://schemas.microsoft.com/office/drawing/2014/main" id="{CE6A89DB-926D-4429-A1D1-09413AC27391}"/>
              </a:ext>
            </a:extLst>
          </p:cNvPr>
          <p:cNvSpPr/>
          <p:nvPr/>
        </p:nvSpPr>
        <p:spPr>
          <a:xfrm>
            <a:off x="5314773" y="2501527"/>
            <a:ext cx="647772" cy="649224"/>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a:extLst>
              <a:ext uri="{FF2B5EF4-FFF2-40B4-BE49-F238E27FC236}">
                <a16:creationId xmlns:a16="http://schemas.microsoft.com/office/drawing/2014/main" id="{5B7D2CBB-748B-4AF8-BA42-7EA79DE07D14}"/>
              </a:ext>
            </a:extLst>
          </p:cNvPr>
          <p:cNvSpPr/>
          <p:nvPr/>
        </p:nvSpPr>
        <p:spPr>
          <a:xfrm>
            <a:off x="9188268" y="3560842"/>
            <a:ext cx="237212" cy="237744"/>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Oval 72">
            <a:extLst>
              <a:ext uri="{FF2B5EF4-FFF2-40B4-BE49-F238E27FC236}">
                <a16:creationId xmlns:a16="http://schemas.microsoft.com/office/drawing/2014/main" id="{F109D1AE-328B-4348-86FD-18F79B02DDC4}"/>
              </a:ext>
            </a:extLst>
          </p:cNvPr>
          <p:cNvSpPr/>
          <p:nvPr/>
        </p:nvSpPr>
        <p:spPr>
          <a:xfrm>
            <a:off x="5395701" y="3291357"/>
            <a:ext cx="704088" cy="704088"/>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Oval 84">
            <a:extLst>
              <a:ext uri="{FF2B5EF4-FFF2-40B4-BE49-F238E27FC236}">
                <a16:creationId xmlns:a16="http://schemas.microsoft.com/office/drawing/2014/main" id="{E02470FE-BD85-491E-8F39-C5C4BD858AB2}"/>
              </a:ext>
            </a:extLst>
          </p:cNvPr>
          <p:cNvSpPr/>
          <p:nvPr/>
        </p:nvSpPr>
        <p:spPr>
          <a:xfrm>
            <a:off x="9272314" y="3271570"/>
            <a:ext cx="91235" cy="91440"/>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Arrow Connector 91">
            <a:extLst>
              <a:ext uri="{FF2B5EF4-FFF2-40B4-BE49-F238E27FC236}">
                <a16:creationId xmlns:a16="http://schemas.microsoft.com/office/drawing/2014/main" id="{595433B1-5006-43F9-99CF-7E3BD9139590}"/>
              </a:ext>
            </a:extLst>
          </p:cNvPr>
          <p:cNvCxnSpPr>
            <a:cxnSpLocks/>
            <a:stCxn id="94" idx="2"/>
          </p:cNvCxnSpPr>
          <p:nvPr/>
        </p:nvCxnSpPr>
        <p:spPr>
          <a:xfrm flipH="1">
            <a:off x="6779549" y="2385145"/>
            <a:ext cx="1290143" cy="101978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72DEECD7-4F3A-4C93-BFAA-AB3051ADFAA7}"/>
              </a:ext>
            </a:extLst>
          </p:cNvPr>
          <p:cNvCxnSpPr>
            <a:cxnSpLocks/>
            <a:stCxn id="94" idx="2"/>
          </p:cNvCxnSpPr>
          <p:nvPr/>
        </p:nvCxnSpPr>
        <p:spPr>
          <a:xfrm>
            <a:off x="8069692" y="2385145"/>
            <a:ext cx="305891" cy="6034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882BA880-B3CC-4065-A6DC-CA338FC1650F}"/>
              </a:ext>
            </a:extLst>
          </p:cNvPr>
          <p:cNvSpPr txBox="1"/>
          <p:nvPr/>
        </p:nvSpPr>
        <p:spPr>
          <a:xfrm>
            <a:off x="6913487" y="2046591"/>
            <a:ext cx="2312410" cy="338554"/>
          </a:xfrm>
          <a:prstGeom prst="rect">
            <a:avLst/>
          </a:prstGeom>
          <a:noFill/>
          <a:ln>
            <a:noFill/>
          </a:ln>
          <a:effectLst>
            <a:glow rad="38100">
              <a:schemeClr val="bg1">
                <a:alpha val="80000"/>
              </a:schemeClr>
            </a:glow>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dirty="0">
                <a:ln w="6350">
                  <a:noFill/>
                </a:ln>
                <a:solidFill>
                  <a:srgbClr val="00B0F0"/>
                </a:solidFill>
                <a:effectLst>
                  <a:glow rad="76200">
                    <a:schemeClr val="bg1"/>
                  </a:glow>
                  <a:outerShdw blurRad="50800" dist="38100" dir="2700000" algn="tl" rotWithShape="0">
                    <a:schemeClr val="bg1">
                      <a:alpha val="40000"/>
                    </a:schemeClr>
                  </a:outerShdw>
                </a:effectLst>
              </a:rPr>
              <a:t>Connected Raleigh Creek</a:t>
            </a:r>
          </a:p>
        </p:txBody>
      </p:sp>
      <p:sp>
        <p:nvSpPr>
          <p:cNvPr id="56" name="TextBox 55">
            <a:extLst>
              <a:ext uri="{FF2B5EF4-FFF2-40B4-BE49-F238E27FC236}">
                <a16:creationId xmlns:a16="http://schemas.microsoft.com/office/drawing/2014/main" id="{61718711-E51C-4618-B8F4-2B41798DD4B8}"/>
              </a:ext>
            </a:extLst>
          </p:cNvPr>
          <p:cNvSpPr txBox="1"/>
          <p:nvPr/>
        </p:nvSpPr>
        <p:spPr>
          <a:xfrm>
            <a:off x="224690" y="1103183"/>
            <a:ext cx="2626067"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2000" dirty="0">
                <a:ln w="6350">
                  <a:noFill/>
                </a:ln>
                <a:solidFill>
                  <a:srgbClr val="00B0F0"/>
                </a:solidFill>
                <a:effectLst>
                  <a:glow rad="127000">
                    <a:schemeClr val="bg1"/>
                  </a:glow>
                  <a:outerShdw blurRad="50800" dist="38100" dir="2700000" algn="tl" rotWithShape="0">
                    <a:schemeClr val="bg1">
                      <a:alpha val="40000"/>
                    </a:schemeClr>
                  </a:outerShdw>
                </a:effectLst>
              </a:rPr>
              <a:t>High Flow Exiting ODS</a:t>
            </a:r>
          </a:p>
        </p:txBody>
      </p:sp>
      <p:cxnSp>
        <p:nvCxnSpPr>
          <p:cNvPr id="58" name="Straight Arrow Connector 57">
            <a:extLst>
              <a:ext uri="{FF2B5EF4-FFF2-40B4-BE49-F238E27FC236}">
                <a16:creationId xmlns:a16="http://schemas.microsoft.com/office/drawing/2014/main" id="{A5B10493-FA47-4251-824C-C6B30734FA23}"/>
              </a:ext>
            </a:extLst>
          </p:cNvPr>
          <p:cNvCxnSpPr>
            <a:cxnSpLocks/>
            <a:stCxn id="56" idx="2"/>
          </p:cNvCxnSpPr>
          <p:nvPr/>
        </p:nvCxnSpPr>
        <p:spPr>
          <a:xfrm>
            <a:off x="1537723" y="1503293"/>
            <a:ext cx="400647" cy="1165856"/>
          </a:xfrm>
          <a:prstGeom prst="straightConnector1">
            <a:avLst/>
          </a:prstGeom>
          <a:ln w="19050">
            <a:solidFill>
              <a:srgbClr val="00B0F0"/>
            </a:solidFill>
            <a:tailEnd type="triangle"/>
          </a:ln>
          <a:effectLst>
            <a:glow rad="76200">
              <a:schemeClr val="bg1"/>
            </a:glow>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FF314C6-7ACE-4634-998C-4E43ABB95B31}"/>
              </a:ext>
            </a:extLst>
          </p:cNvPr>
          <p:cNvSpPr txBox="1"/>
          <p:nvPr/>
        </p:nvSpPr>
        <p:spPr>
          <a:xfrm>
            <a:off x="71444" y="4341439"/>
            <a:ext cx="2318088" cy="2346796"/>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Surface Water Flow Path</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600"/>
              </a:spcAft>
              <a:defRPr/>
            </a:pPr>
            <a:r>
              <a:rPr lang="en-US" sz="1050" dirty="0">
                <a:latin typeface="Arial" panose="020B0604020202020204" pitchFamily="34" charset="0"/>
                <a:cs typeface="Arial" panose="020B0604020202020204" pitchFamily="34" charset="0"/>
              </a:rPr>
              <a:t>High flow conditions either due to seasonality or precipitation events can allow for two key hydrologic occurrences in Segment 2:</a:t>
            </a:r>
          </a:p>
          <a:p>
            <a:pPr marL="171450" indent="-171450" algn="ctr" defTabSz="1063460" fontAlgn="auto">
              <a:spcBef>
                <a:spcPts val="0"/>
              </a:spcBef>
              <a:spcAft>
                <a:spcPts val="600"/>
              </a:spcAft>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in PFAS-impacted water exiting ODS and entering Raleigh Creek.</a:t>
            </a:r>
          </a:p>
          <a:p>
            <a:pPr marL="171450" indent="-171450" algn="ctr" defTabSz="1063460" fontAlgn="auto">
              <a:spcBef>
                <a:spcPts val="0"/>
              </a:spcBef>
              <a:spcAft>
                <a:spcPts val="0"/>
              </a:spcAft>
              <a:buFont typeface="Arial" panose="020B0604020202020204" pitchFamily="34" charset="0"/>
              <a:buChar char="•"/>
              <a:defRPr/>
            </a:pPr>
            <a:r>
              <a:rPr lang="en-US" sz="1050" dirty="0">
                <a:latin typeface="Arial" panose="020B0604020202020204" pitchFamily="34" charset="0"/>
                <a:cs typeface="Arial" panose="020B0604020202020204" pitchFamily="34" charset="0"/>
              </a:rPr>
              <a:t>Connection of Raleigh Creek east of Ideal Avenue, allowing for the transport of PFAS-impacted waters downstream. </a:t>
            </a:r>
          </a:p>
        </p:txBody>
      </p:sp>
      <p:sp>
        <p:nvSpPr>
          <p:cNvPr id="89" name="TextBox 88">
            <a:extLst>
              <a:ext uri="{FF2B5EF4-FFF2-40B4-BE49-F238E27FC236}">
                <a16:creationId xmlns:a16="http://schemas.microsoft.com/office/drawing/2014/main" id="{AED871C0-9B17-4922-BA2F-B1499CC41C4F}"/>
              </a:ext>
            </a:extLst>
          </p:cNvPr>
          <p:cNvSpPr txBox="1"/>
          <p:nvPr/>
        </p:nvSpPr>
        <p:spPr>
          <a:xfrm>
            <a:off x="10012191" y="1067625"/>
            <a:ext cx="2057196" cy="2998061"/>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PFOS Fluctuation</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Variations in PFOS concentrations in surface water are influenced, in part, by the amount of flow leaving ODS.   </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b="1" u="sng" dirty="0">
                <a:latin typeface="Arial"/>
                <a:cs typeface="Arial"/>
              </a:rPr>
              <a:t>Finding:</a:t>
            </a:r>
            <a:r>
              <a:rPr lang="en-US" sz="1050" b="1" dirty="0">
                <a:latin typeface="Arial"/>
                <a:cs typeface="Arial"/>
              </a:rPr>
              <a:t> </a:t>
            </a:r>
            <a:r>
              <a:rPr lang="en-US" sz="1050" dirty="0">
                <a:latin typeface="Arial" panose="020B0604020202020204" pitchFamily="34" charset="0"/>
                <a:cs typeface="Arial" panose="020B0604020202020204" pitchFamily="34" charset="0"/>
              </a:rPr>
              <a:t>Greater variation occurs within close proximity to ODS (RC3), while with increased distance from the source area, PFOS in Raleigh Creek appears to remain largely stable.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At the confluence with P1007 (RC21), PFOS concentrations are much higher in high flow conditions.</a:t>
            </a: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62D2C2C8-1EB6-4768-BE29-C9D308FD90FE}"/>
              </a:ext>
            </a:extLst>
          </p:cNvPr>
          <p:cNvSpPr txBox="1"/>
          <p:nvPr/>
        </p:nvSpPr>
        <p:spPr>
          <a:xfrm>
            <a:off x="2684107" y="2263132"/>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96" name="TextBox 95">
            <a:extLst>
              <a:ext uri="{FF2B5EF4-FFF2-40B4-BE49-F238E27FC236}">
                <a16:creationId xmlns:a16="http://schemas.microsoft.com/office/drawing/2014/main" id="{85AE8B54-060A-4F9A-8667-599D211233C7}"/>
              </a:ext>
            </a:extLst>
          </p:cNvPr>
          <p:cNvSpPr txBox="1"/>
          <p:nvPr/>
        </p:nvSpPr>
        <p:spPr>
          <a:xfrm>
            <a:off x="5118993" y="2609954"/>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98" name="TextBox 97">
            <a:extLst>
              <a:ext uri="{FF2B5EF4-FFF2-40B4-BE49-F238E27FC236}">
                <a16:creationId xmlns:a16="http://schemas.microsoft.com/office/drawing/2014/main" id="{52264465-4E08-434A-A886-27BE9C92D3D6}"/>
              </a:ext>
            </a:extLst>
          </p:cNvPr>
          <p:cNvSpPr txBox="1"/>
          <p:nvPr/>
        </p:nvSpPr>
        <p:spPr>
          <a:xfrm>
            <a:off x="8244543" y="2522067"/>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RC12</a:t>
            </a:r>
          </a:p>
        </p:txBody>
      </p:sp>
      <p:sp>
        <p:nvSpPr>
          <p:cNvPr id="99" name="TextBox 98">
            <a:extLst>
              <a:ext uri="{FF2B5EF4-FFF2-40B4-BE49-F238E27FC236}">
                <a16:creationId xmlns:a16="http://schemas.microsoft.com/office/drawing/2014/main" id="{DD04A68E-630E-4070-805F-7D7293CE5FEA}"/>
              </a:ext>
            </a:extLst>
          </p:cNvPr>
          <p:cNvSpPr txBox="1"/>
          <p:nvPr/>
        </p:nvSpPr>
        <p:spPr>
          <a:xfrm>
            <a:off x="9134039" y="3225328"/>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RC14</a:t>
            </a:r>
          </a:p>
        </p:txBody>
      </p:sp>
      <p:sp>
        <p:nvSpPr>
          <p:cNvPr id="100" name="TextBox 99">
            <a:extLst>
              <a:ext uri="{FF2B5EF4-FFF2-40B4-BE49-F238E27FC236}">
                <a16:creationId xmlns:a16="http://schemas.microsoft.com/office/drawing/2014/main" id="{5B5693B1-091E-4B5B-98FF-6FFF7E952381}"/>
              </a:ext>
            </a:extLst>
          </p:cNvPr>
          <p:cNvSpPr txBox="1"/>
          <p:nvPr/>
        </p:nvSpPr>
        <p:spPr>
          <a:xfrm>
            <a:off x="8363625" y="3538524"/>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RC21</a:t>
            </a:r>
          </a:p>
        </p:txBody>
      </p:sp>
      <p:sp>
        <p:nvSpPr>
          <p:cNvPr id="78" name="Oval 77">
            <a:extLst>
              <a:ext uri="{FF2B5EF4-FFF2-40B4-BE49-F238E27FC236}">
                <a16:creationId xmlns:a16="http://schemas.microsoft.com/office/drawing/2014/main" id="{5E1560EA-F759-4817-B9D4-73D4E79D23F0}"/>
              </a:ext>
            </a:extLst>
          </p:cNvPr>
          <p:cNvSpPr/>
          <p:nvPr/>
        </p:nvSpPr>
        <p:spPr>
          <a:xfrm>
            <a:off x="5952079" y="2961795"/>
            <a:ext cx="512064" cy="512064"/>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TextBox 78">
            <a:extLst>
              <a:ext uri="{FF2B5EF4-FFF2-40B4-BE49-F238E27FC236}">
                <a16:creationId xmlns:a16="http://schemas.microsoft.com/office/drawing/2014/main" id="{80E21CC7-1BD8-4659-8AC1-CA9B7BDC4A82}"/>
              </a:ext>
            </a:extLst>
          </p:cNvPr>
          <p:cNvSpPr txBox="1"/>
          <p:nvPr/>
        </p:nvSpPr>
        <p:spPr>
          <a:xfrm>
            <a:off x="5690231" y="2881135"/>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RC22</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(north pond)</a:t>
            </a:r>
          </a:p>
        </p:txBody>
      </p:sp>
      <p:sp>
        <p:nvSpPr>
          <p:cNvPr id="80" name="TextBox 79">
            <a:extLst>
              <a:ext uri="{FF2B5EF4-FFF2-40B4-BE49-F238E27FC236}">
                <a16:creationId xmlns:a16="http://schemas.microsoft.com/office/drawing/2014/main" id="{09E6131C-16BD-4940-8AE2-30544353915B}"/>
              </a:ext>
            </a:extLst>
          </p:cNvPr>
          <p:cNvSpPr txBox="1"/>
          <p:nvPr/>
        </p:nvSpPr>
        <p:spPr>
          <a:xfrm>
            <a:off x="5188534" y="3350707"/>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RC23</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(south pond)</a:t>
            </a:r>
          </a:p>
        </p:txBody>
      </p:sp>
      <p:grpSp>
        <p:nvGrpSpPr>
          <p:cNvPr id="26" name="Group 25">
            <a:extLst>
              <a:ext uri="{FF2B5EF4-FFF2-40B4-BE49-F238E27FC236}">
                <a16:creationId xmlns:a16="http://schemas.microsoft.com/office/drawing/2014/main" id="{E635993A-3C6D-4FA4-8200-F513519854EC}"/>
              </a:ext>
            </a:extLst>
          </p:cNvPr>
          <p:cNvGrpSpPr/>
          <p:nvPr/>
        </p:nvGrpSpPr>
        <p:grpSpPr>
          <a:xfrm>
            <a:off x="2473537" y="4162891"/>
            <a:ext cx="9738044" cy="2610769"/>
            <a:chOff x="2473537" y="4086691"/>
            <a:chExt cx="9738044" cy="2610769"/>
          </a:xfrm>
        </p:grpSpPr>
        <p:grpSp>
          <p:nvGrpSpPr>
            <p:cNvPr id="137" name="Group 136">
              <a:extLst>
                <a:ext uri="{FF2B5EF4-FFF2-40B4-BE49-F238E27FC236}">
                  <a16:creationId xmlns:a16="http://schemas.microsoft.com/office/drawing/2014/main" id="{3FA4C211-4796-45DF-8141-CFB8CF100683}"/>
                </a:ext>
              </a:extLst>
            </p:cNvPr>
            <p:cNvGrpSpPr/>
            <p:nvPr/>
          </p:nvGrpSpPr>
          <p:grpSpPr>
            <a:xfrm>
              <a:off x="2473537" y="4086691"/>
              <a:ext cx="9738044" cy="2610769"/>
              <a:chOff x="2473537" y="4086691"/>
              <a:chExt cx="9738044" cy="2610769"/>
            </a:xfrm>
          </p:grpSpPr>
          <p:grpSp>
            <p:nvGrpSpPr>
              <p:cNvPr id="138" name="Group 137">
                <a:extLst>
                  <a:ext uri="{FF2B5EF4-FFF2-40B4-BE49-F238E27FC236}">
                    <a16:creationId xmlns:a16="http://schemas.microsoft.com/office/drawing/2014/main" id="{100AEC5A-C87F-4224-8D21-6F98C10EA6EF}"/>
                  </a:ext>
                </a:extLst>
              </p:cNvPr>
              <p:cNvGrpSpPr/>
              <p:nvPr/>
            </p:nvGrpSpPr>
            <p:grpSpPr>
              <a:xfrm>
                <a:off x="2473537" y="4086691"/>
                <a:ext cx="9547218" cy="2610769"/>
                <a:chOff x="2152651" y="4133781"/>
                <a:chExt cx="9547218" cy="2610769"/>
              </a:xfrm>
            </p:grpSpPr>
            <p:grpSp>
              <p:nvGrpSpPr>
                <p:cNvPr id="149" name="Group 148">
                  <a:extLst>
                    <a:ext uri="{FF2B5EF4-FFF2-40B4-BE49-F238E27FC236}">
                      <a16:creationId xmlns:a16="http://schemas.microsoft.com/office/drawing/2014/main" id="{093BD339-5386-4FAE-9963-05AB94E0B72B}"/>
                    </a:ext>
                  </a:extLst>
                </p:cNvPr>
                <p:cNvGrpSpPr>
                  <a:grpSpLocks noChangeAspect="1"/>
                </p:cNvGrpSpPr>
                <p:nvPr/>
              </p:nvGrpSpPr>
              <p:grpSpPr>
                <a:xfrm>
                  <a:off x="2152651" y="4133781"/>
                  <a:ext cx="9547218" cy="2610769"/>
                  <a:chOff x="2104096" y="3848503"/>
                  <a:chExt cx="10397366" cy="2843249"/>
                </a:xfrm>
              </p:grpSpPr>
              <p:pic>
                <p:nvPicPr>
                  <p:cNvPr id="158" name="Picture 157">
                    <a:extLst>
                      <a:ext uri="{FF2B5EF4-FFF2-40B4-BE49-F238E27FC236}">
                        <a16:creationId xmlns:a16="http://schemas.microsoft.com/office/drawing/2014/main" id="{0D81E8AB-BDC0-4124-B256-53328A61A828}"/>
                      </a:ext>
                    </a:extLst>
                  </p:cNvPr>
                  <p:cNvPicPr>
                    <a:picLocks noChangeAspect="1"/>
                  </p:cNvPicPr>
                  <p:nvPr/>
                </p:nvPicPr>
                <p:blipFill rotWithShape="1">
                  <a:blip r:embed="rId2"/>
                  <a:srcRect l="2411" t="7123" r="3790" b="15007"/>
                  <a:stretch/>
                </p:blipFill>
                <p:spPr>
                  <a:xfrm>
                    <a:off x="2104096" y="3848503"/>
                    <a:ext cx="10397366" cy="2810905"/>
                  </a:xfrm>
                  <a:prstGeom prst="rect">
                    <a:avLst/>
                  </a:prstGeom>
                  <a:ln w="34925">
                    <a:solidFill>
                      <a:srgbClr val="00B0F0"/>
                    </a:solidFill>
                  </a:ln>
                </p:spPr>
              </p:pic>
              <p:sp>
                <p:nvSpPr>
                  <p:cNvPr id="159" name="Freeform: Shape 158">
                    <a:extLst>
                      <a:ext uri="{FF2B5EF4-FFF2-40B4-BE49-F238E27FC236}">
                        <a16:creationId xmlns:a16="http://schemas.microsoft.com/office/drawing/2014/main" id="{9042BF8B-97D0-4C53-85FD-ECD976DCB6B3}"/>
                      </a:ext>
                    </a:extLst>
                  </p:cNvPr>
                  <p:cNvSpPr/>
                  <p:nvPr/>
                </p:nvSpPr>
                <p:spPr>
                  <a:xfrm>
                    <a:off x="8298426" y="5353787"/>
                    <a:ext cx="3047007"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50431"/>
                      <a:gd name="connsiteY0" fmla="*/ 418303 h 421482"/>
                      <a:gd name="connsiteX1" fmla="*/ 66874 w 1850431"/>
                      <a:gd name="connsiteY1" fmla="*/ 409576 h 421482"/>
                      <a:gd name="connsiteX2" fmla="*/ 104974 w 1850431"/>
                      <a:gd name="connsiteY2" fmla="*/ 392907 h 421482"/>
                      <a:gd name="connsiteX3" fmla="*/ 135930 w 1850431"/>
                      <a:gd name="connsiteY3" fmla="*/ 383382 h 421482"/>
                      <a:gd name="connsiteX4" fmla="*/ 147836 w 1850431"/>
                      <a:gd name="connsiteY4" fmla="*/ 381001 h 421482"/>
                      <a:gd name="connsiteX5" fmla="*/ 174030 w 1850431"/>
                      <a:gd name="connsiteY5" fmla="*/ 383382 h 421482"/>
                      <a:gd name="connsiteX6" fmla="*/ 235943 w 1850431"/>
                      <a:gd name="connsiteY6" fmla="*/ 411957 h 421482"/>
                      <a:gd name="connsiteX7" fmla="*/ 269280 w 1850431"/>
                      <a:gd name="connsiteY7" fmla="*/ 421482 h 421482"/>
                      <a:gd name="connsiteX8" fmla="*/ 324049 w 1850431"/>
                      <a:gd name="connsiteY8" fmla="*/ 421482 h 421482"/>
                      <a:gd name="connsiteX9" fmla="*/ 407393 w 1850431"/>
                      <a:gd name="connsiteY9" fmla="*/ 421482 h 421482"/>
                      <a:gd name="connsiteX10" fmla="*/ 483593 w 1850431"/>
                      <a:gd name="connsiteY10" fmla="*/ 421482 h 421482"/>
                      <a:gd name="connsiteX11" fmla="*/ 602655 w 1850431"/>
                      <a:gd name="connsiteY11" fmla="*/ 395288 h 421482"/>
                      <a:gd name="connsiteX12" fmla="*/ 647899 w 1850431"/>
                      <a:gd name="connsiteY12" fmla="*/ 304801 h 421482"/>
                      <a:gd name="connsiteX13" fmla="*/ 683618 w 1850431"/>
                      <a:gd name="connsiteY13" fmla="*/ 278607 h 421482"/>
                      <a:gd name="connsiteX14" fmla="*/ 750293 w 1850431"/>
                      <a:gd name="connsiteY14" fmla="*/ 257176 h 421482"/>
                      <a:gd name="connsiteX15" fmla="*/ 800299 w 1850431"/>
                      <a:gd name="connsiteY15" fmla="*/ 233363 h 421482"/>
                      <a:gd name="connsiteX16" fmla="*/ 859830 w 1850431"/>
                      <a:gd name="connsiteY16" fmla="*/ 130969 h 421482"/>
                      <a:gd name="connsiteX17" fmla="*/ 947937 w 1850431"/>
                      <a:gd name="connsiteY17" fmla="*/ 66675 h 421482"/>
                      <a:gd name="connsiteX18" fmla="*/ 1078904 w 1850431"/>
                      <a:gd name="connsiteY18" fmla="*/ 26195 h 421482"/>
                      <a:gd name="connsiteX19" fmla="*/ 1150343 w 1850431"/>
                      <a:gd name="connsiteY19" fmla="*/ 7144 h 421482"/>
                      <a:gd name="connsiteX20" fmla="*/ 1209874 w 1850431"/>
                      <a:gd name="connsiteY20" fmla="*/ 0 h 421482"/>
                      <a:gd name="connsiteX21" fmla="*/ 1257499 w 1850431"/>
                      <a:gd name="connsiteY21" fmla="*/ 16669 h 421482"/>
                      <a:gd name="connsiteX22" fmla="*/ 1319411 w 1850431"/>
                      <a:gd name="connsiteY22" fmla="*/ 57151 h 421482"/>
                      <a:gd name="connsiteX23" fmla="*/ 1352749 w 1850431"/>
                      <a:gd name="connsiteY23" fmla="*/ 95251 h 421482"/>
                      <a:gd name="connsiteX24" fmla="*/ 1383705 w 1850431"/>
                      <a:gd name="connsiteY24" fmla="*/ 123826 h 421482"/>
                      <a:gd name="connsiteX25" fmla="*/ 1436093 w 1850431"/>
                      <a:gd name="connsiteY25" fmla="*/ 152401 h 421482"/>
                      <a:gd name="connsiteX26" fmla="*/ 1474193 w 1850431"/>
                      <a:gd name="connsiteY26" fmla="*/ 180976 h 421482"/>
                      <a:gd name="connsiteX27" fmla="*/ 1519437 w 1850431"/>
                      <a:gd name="connsiteY27" fmla="*/ 192882 h 421482"/>
                      <a:gd name="connsiteX28" fmla="*/ 1600399 w 1850431"/>
                      <a:gd name="connsiteY28" fmla="*/ 183357 h 421482"/>
                      <a:gd name="connsiteX29" fmla="*/ 1638499 w 1850431"/>
                      <a:gd name="connsiteY29" fmla="*/ 207169 h 421482"/>
                      <a:gd name="connsiteX30" fmla="*/ 1676599 w 1850431"/>
                      <a:gd name="connsiteY30" fmla="*/ 242888 h 421482"/>
                      <a:gd name="connsiteX31" fmla="*/ 1733749 w 1850431"/>
                      <a:gd name="connsiteY31" fmla="*/ 319088 h 421482"/>
                      <a:gd name="connsiteX32" fmla="*/ 1762323 w 1850431"/>
                      <a:gd name="connsiteY32" fmla="*/ 366713 h 421482"/>
                      <a:gd name="connsiteX33" fmla="*/ 1828999 w 1850431"/>
                      <a:gd name="connsiteY33" fmla="*/ 373857 h 421482"/>
                      <a:gd name="connsiteX34" fmla="*/ 1850431 w 1850431"/>
                      <a:gd name="connsiteY34" fmla="*/ 385764 h 421482"/>
                      <a:gd name="connsiteX0" fmla="*/ 0 w 1866476"/>
                      <a:gd name="connsiteY0" fmla="*/ 418303 h 421482"/>
                      <a:gd name="connsiteX1" fmla="*/ 66874 w 1866476"/>
                      <a:gd name="connsiteY1" fmla="*/ 409576 h 421482"/>
                      <a:gd name="connsiteX2" fmla="*/ 104974 w 1866476"/>
                      <a:gd name="connsiteY2" fmla="*/ 392907 h 421482"/>
                      <a:gd name="connsiteX3" fmla="*/ 135930 w 1866476"/>
                      <a:gd name="connsiteY3" fmla="*/ 383382 h 421482"/>
                      <a:gd name="connsiteX4" fmla="*/ 147836 w 1866476"/>
                      <a:gd name="connsiteY4" fmla="*/ 381001 h 421482"/>
                      <a:gd name="connsiteX5" fmla="*/ 174030 w 1866476"/>
                      <a:gd name="connsiteY5" fmla="*/ 383382 h 421482"/>
                      <a:gd name="connsiteX6" fmla="*/ 235943 w 1866476"/>
                      <a:gd name="connsiteY6" fmla="*/ 411957 h 421482"/>
                      <a:gd name="connsiteX7" fmla="*/ 269280 w 1866476"/>
                      <a:gd name="connsiteY7" fmla="*/ 421482 h 421482"/>
                      <a:gd name="connsiteX8" fmla="*/ 324049 w 1866476"/>
                      <a:gd name="connsiteY8" fmla="*/ 421482 h 421482"/>
                      <a:gd name="connsiteX9" fmla="*/ 407393 w 1866476"/>
                      <a:gd name="connsiteY9" fmla="*/ 421482 h 421482"/>
                      <a:gd name="connsiteX10" fmla="*/ 483593 w 1866476"/>
                      <a:gd name="connsiteY10" fmla="*/ 421482 h 421482"/>
                      <a:gd name="connsiteX11" fmla="*/ 602655 w 1866476"/>
                      <a:gd name="connsiteY11" fmla="*/ 395288 h 421482"/>
                      <a:gd name="connsiteX12" fmla="*/ 647899 w 1866476"/>
                      <a:gd name="connsiteY12" fmla="*/ 304801 h 421482"/>
                      <a:gd name="connsiteX13" fmla="*/ 683618 w 1866476"/>
                      <a:gd name="connsiteY13" fmla="*/ 278607 h 421482"/>
                      <a:gd name="connsiteX14" fmla="*/ 750293 w 1866476"/>
                      <a:gd name="connsiteY14" fmla="*/ 257176 h 421482"/>
                      <a:gd name="connsiteX15" fmla="*/ 800299 w 1866476"/>
                      <a:gd name="connsiteY15" fmla="*/ 233363 h 421482"/>
                      <a:gd name="connsiteX16" fmla="*/ 859830 w 1866476"/>
                      <a:gd name="connsiteY16" fmla="*/ 130969 h 421482"/>
                      <a:gd name="connsiteX17" fmla="*/ 947937 w 1866476"/>
                      <a:gd name="connsiteY17" fmla="*/ 66675 h 421482"/>
                      <a:gd name="connsiteX18" fmla="*/ 1078904 w 1866476"/>
                      <a:gd name="connsiteY18" fmla="*/ 26195 h 421482"/>
                      <a:gd name="connsiteX19" fmla="*/ 1150343 w 1866476"/>
                      <a:gd name="connsiteY19" fmla="*/ 7144 h 421482"/>
                      <a:gd name="connsiteX20" fmla="*/ 1209874 w 1866476"/>
                      <a:gd name="connsiteY20" fmla="*/ 0 h 421482"/>
                      <a:gd name="connsiteX21" fmla="*/ 1257499 w 1866476"/>
                      <a:gd name="connsiteY21" fmla="*/ 16669 h 421482"/>
                      <a:gd name="connsiteX22" fmla="*/ 1319411 w 1866476"/>
                      <a:gd name="connsiteY22" fmla="*/ 57151 h 421482"/>
                      <a:gd name="connsiteX23" fmla="*/ 1352749 w 1866476"/>
                      <a:gd name="connsiteY23" fmla="*/ 95251 h 421482"/>
                      <a:gd name="connsiteX24" fmla="*/ 1383705 w 1866476"/>
                      <a:gd name="connsiteY24" fmla="*/ 123826 h 421482"/>
                      <a:gd name="connsiteX25" fmla="*/ 1436093 w 1866476"/>
                      <a:gd name="connsiteY25" fmla="*/ 152401 h 421482"/>
                      <a:gd name="connsiteX26" fmla="*/ 1474193 w 1866476"/>
                      <a:gd name="connsiteY26" fmla="*/ 180976 h 421482"/>
                      <a:gd name="connsiteX27" fmla="*/ 1519437 w 1866476"/>
                      <a:gd name="connsiteY27" fmla="*/ 192882 h 421482"/>
                      <a:gd name="connsiteX28" fmla="*/ 1600399 w 1866476"/>
                      <a:gd name="connsiteY28" fmla="*/ 183357 h 421482"/>
                      <a:gd name="connsiteX29" fmla="*/ 1638499 w 1866476"/>
                      <a:gd name="connsiteY29" fmla="*/ 207169 h 421482"/>
                      <a:gd name="connsiteX30" fmla="*/ 1676599 w 1866476"/>
                      <a:gd name="connsiteY30" fmla="*/ 242888 h 421482"/>
                      <a:gd name="connsiteX31" fmla="*/ 1733749 w 1866476"/>
                      <a:gd name="connsiteY31" fmla="*/ 319088 h 421482"/>
                      <a:gd name="connsiteX32" fmla="*/ 1762323 w 1866476"/>
                      <a:gd name="connsiteY32" fmla="*/ 366713 h 421482"/>
                      <a:gd name="connsiteX33" fmla="*/ 1828999 w 1866476"/>
                      <a:gd name="connsiteY33" fmla="*/ 373857 h 421482"/>
                      <a:gd name="connsiteX34" fmla="*/ 1866476 w 1866476"/>
                      <a:gd name="connsiteY34" fmla="*/ 3730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6476" h="421482">
                        <a:moveTo>
                          <a:pt x="0" y="418303"/>
                        </a:moveTo>
                        <a:lnTo>
                          <a:pt x="66874" y="409576"/>
                        </a:lnTo>
                        <a:lnTo>
                          <a:pt x="104974" y="392907"/>
                        </a:lnTo>
                        <a:lnTo>
                          <a:pt x="135930" y="383382"/>
                        </a:lnTo>
                        <a:lnTo>
                          <a:pt x="147836" y="381001"/>
                        </a:lnTo>
                        <a:lnTo>
                          <a:pt x="174030" y="383382"/>
                        </a:lnTo>
                        <a:lnTo>
                          <a:pt x="235943" y="411957"/>
                        </a:lnTo>
                        <a:lnTo>
                          <a:pt x="269280" y="421482"/>
                        </a:lnTo>
                        <a:lnTo>
                          <a:pt x="324049" y="421482"/>
                        </a:lnTo>
                        <a:lnTo>
                          <a:pt x="407393" y="421482"/>
                        </a:lnTo>
                        <a:lnTo>
                          <a:pt x="483593" y="421482"/>
                        </a:lnTo>
                        <a:cubicBezTo>
                          <a:pt x="523280" y="412751"/>
                          <a:pt x="541537" y="411163"/>
                          <a:pt x="602655" y="395288"/>
                        </a:cubicBezTo>
                        <a:cubicBezTo>
                          <a:pt x="627261" y="350838"/>
                          <a:pt x="632818" y="334963"/>
                          <a:pt x="647899" y="304801"/>
                        </a:cubicBezTo>
                        <a:lnTo>
                          <a:pt x="683618" y="278607"/>
                        </a:lnTo>
                        <a:lnTo>
                          <a:pt x="750293" y="257176"/>
                        </a:lnTo>
                        <a:lnTo>
                          <a:pt x="800299" y="233363"/>
                        </a:lnTo>
                        <a:lnTo>
                          <a:pt x="859830" y="130969"/>
                        </a:lnTo>
                        <a:lnTo>
                          <a:pt x="947937" y="66675"/>
                        </a:lnTo>
                        <a:cubicBezTo>
                          <a:pt x="991593" y="53182"/>
                          <a:pt x="997148" y="49213"/>
                          <a:pt x="1078904" y="26195"/>
                        </a:cubicBezTo>
                        <a:cubicBezTo>
                          <a:pt x="1119386" y="12701"/>
                          <a:pt x="1126530" y="13494"/>
                          <a:pt x="1150343" y="7144"/>
                        </a:cubicBezTo>
                        <a:lnTo>
                          <a:pt x="1209874" y="0"/>
                        </a:lnTo>
                        <a:lnTo>
                          <a:pt x="1257499" y="16669"/>
                        </a:lnTo>
                        <a:lnTo>
                          <a:pt x="1319411" y="57151"/>
                        </a:lnTo>
                        <a:lnTo>
                          <a:pt x="1352749" y="95251"/>
                        </a:lnTo>
                        <a:lnTo>
                          <a:pt x="1383705" y="123826"/>
                        </a:lnTo>
                        <a:lnTo>
                          <a:pt x="1436093" y="152401"/>
                        </a:lnTo>
                        <a:lnTo>
                          <a:pt x="1474193" y="180976"/>
                        </a:lnTo>
                        <a:lnTo>
                          <a:pt x="1519437" y="192882"/>
                        </a:lnTo>
                        <a:lnTo>
                          <a:pt x="1600399" y="183357"/>
                        </a:lnTo>
                        <a:lnTo>
                          <a:pt x="1638499" y="207169"/>
                        </a:lnTo>
                        <a:lnTo>
                          <a:pt x="1676599" y="242888"/>
                        </a:lnTo>
                        <a:lnTo>
                          <a:pt x="1733749" y="319088"/>
                        </a:lnTo>
                        <a:lnTo>
                          <a:pt x="1762323" y="366713"/>
                        </a:lnTo>
                        <a:lnTo>
                          <a:pt x="1828999" y="373857"/>
                        </a:lnTo>
                        <a:cubicBezTo>
                          <a:pt x="1830190" y="377826"/>
                          <a:pt x="1866476" y="372577"/>
                          <a:pt x="1866476" y="373073"/>
                        </a:cubicBezTo>
                      </a:path>
                    </a:pathLst>
                  </a:cu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Freeform: Shape 159">
                    <a:extLst>
                      <a:ext uri="{FF2B5EF4-FFF2-40B4-BE49-F238E27FC236}">
                        <a16:creationId xmlns:a16="http://schemas.microsoft.com/office/drawing/2014/main" id="{D6732275-4753-4198-9368-B8566BC45EA0}"/>
                      </a:ext>
                    </a:extLst>
                  </p:cNvPr>
                  <p:cNvSpPr/>
                  <p:nvPr/>
                </p:nvSpPr>
                <p:spPr>
                  <a:xfrm>
                    <a:off x="11271225" y="5901830"/>
                    <a:ext cx="687199" cy="789922"/>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86610 w 660675"/>
                      <a:gd name="connsiteY9" fmla="*/ 620715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16715 w 660675"/>
                      <a:gd name="connsiteY9" fmla="*/ 525691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46141 w 660675"/>
                      <a:gd name="connsiteY10" fmla="*/ 704059 h 839284"/>
                      <a:gd name="connsiteX11" fmla="*/ 596148 w 660675"/>
                      <a:gd name="connsiteY11" fmla="*/ 737396 h 839284"/>
                      <a:gd name="connsiteX12" fmla="*/ 622341 w 660675"/>
                      <a:gd name="connsiteY12" fmla="*/ 751684 h 839284"/>
                      <a:gd name="connsiteX13" fmla="*/ 658060 w 660675"/>
                      <a:gd name="connsiteY13" fmla="*/ 796928 h 839284"/>
                      <a:gd name="connsiteX14" fmla="*/ 658060 w 660675"/>
                      <a:gd name="connsiteY14" fmla="*/ 820740 h 839284"/>
                      <a:gd name="connsiteX15" fmla="*/ 658895 w 660675"/>
                      <a:gd name="connsiteY15"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22341 w 660675"/>
                      <a:gd name="connsiteY11" fmla="*/ 751684 h 839284"/>
                      <a:gd name="connsiteX12" fmla="*/ 658060 w 660675"/>
                      <a:gd name="connsiteY12" fmla="*/ 796928 h 839284"/>
                      <a:gd name="connsiteX13" fmla="*/ 658060 w 660675"/>
                      <a:gd name="connsiteY13" fmla="*/ 820740 h 839284"/>
                      <a:gd name="connsiteX14" fmla="*/ 658895 w 660675"/>
                      <a:gd name="connsiteY14"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58060 w 660675"/>
                      <a:gd name="connsiteY11" fmla="*/ 796928 h 839284"/>
                      <a:gd name="connsiteX12" fmla="*/ 658060 w 660675"/>
                      <a:gd name="connsiteY12" fmla="*/ 820740 h 839284"/>
                      <a:gd name="connsiteX13" fmla="*/ 658895 w 660675"/>
                      <a:gd name="connsiteY13" fmla="*/ 839284 h 839284"/>
                      <a:gd name="connsiteX0" fmla="*/ 0 w 660316"/>
                      <a:gd name="connsiteY0" fmla="*/ 8736 h 839284"/>
                      <a:gd name="connsiteX1" fmla="*/ 115260 w 660316"/>
                      <a:gd name="connsiteY1" fmla="*/ 32 h 839284"/>
                      <a:gd name="connsiteX2" fmla="*/ 190274 w 660316"/>
                      <a:gd name="connsiteY2" fmla="*/ 14332 h 839284"/>
                      <a:gd name="connsiteX3" fmla="*/ 221231 w 660316"/>
                      <a:gd name="connsiteY3" fmla="*/ 73926 h 839284"/>
                      <a:gd name="connsiteX4" fmla="*/ 242650 w 660316"/>
                      <a:gd name="connsiteY4" fmla="*/ 223920 h 839284"/>
                      <a:gd name="connsiteX5" fmla="*/ 305635 w 660316"/>
                      <a:gd name="connsiteY5" fmla="*/ 373065 h 839284"/>
                      <a:gd name="connsiteX6" fmla="*/ 338973 w 660316"/>
                      <a:gd name="connsiteY6" fmla="*/ 411165 h 839284"/>
                      <a:gd name="connsiteX7" fmla="*/ 369929 w 660316"/>
                      <a:gd name="connsiteY7" fmla="*/ 458790 h 839284"/>
                      <a:gd name="connsiteX8" fmla="*/ 391360 w 660316"/>
                      <a:gd name="connsiteY8" fmla="*/ 489746 h 839284"/>
                      <a:gd name="connsiteX9" fmla="*/ 426246 w 660316"/>
                      <a:gd name="connsiteY9" fmla="*/ 530874 h 839284"/>
                      <a:gd name="connsiteX10" fmla="*/ 596148 w 660316"/>
                      <a:gd name="connsiteY10" fmla="*/ 737396 h 839284"/>
                      <a:gd name="connsiteX11" fmla="*/ 658060 w 660316"/>
                      <a:gd name="connsiteY11" fmla="*/ 820740 h 839284"/>
                      <a:gd name="connsiteX12" fmla="*/ 658895 w 660316"/>
                      <a:gd name="connsiteY12"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596148 w 658895"/>
                      <a:gd name="connsiteY10" fmla="*/ 737396 h 839284"/>
                      <a:gd name="connsiteX11" fmla="*/ 658895 w 658895"/>
                      <a:gd name="connsiteY11"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658895 w 658895"/>
                      <a:gd name="connsiteY10" fmla="*/ 839284 h 839284"/>
                      <a:gd name="connsiteX0" fmla="*/ 0 w 426246"/>
                      <a:gd name="connsiteY0" fmla="*/ 8736 h 530874"/>
                      <a:gd name="connsiteX1" fmla="*/ 115260 w 426246"/>
                      <a:gd name="connsiteY1" fmla="*/ 32 h 530874"/>
                      <a:gd name="connsiteX2" fmla="*/ 190274 w 426246"/>
                      <a:gd name="connsiteY2" fmla="*/ 14332 h 530874"/>
                      <a:gd name="connsiteX3" fmla="*/ 221231 w 426246"/>
                      <a:gd name="connsiteY3" fmla="*/ 73926 h 530874"/>
                      <a:gd name="connsiteX4" fmla="*/ 242650 w 426246"/>
                      <a:gd name="connsiteY4" fmla="*/ 223920 h 530874"/>
                      <a:gd name="connsiteX5" fmla="*/ 305635 w 426246"/>
                      <a:gd name="connsiteY5" fmla="*/ 373065 h 530874"/>
                      <a:gd name="connsiteX6" fmla="*/ 338973 w 426246"/>
                      <a:gd name="connsiteY6" fmla="*/ 411165 h 530874"/>
                      <a:gd name="connsiteX7" fmla="*/ 369929 w 426246"/>
                      <a:gd name="connsiteY7" fmla="*/ 458790 h 530874"/>
                      <a:gd name="connsiteX8" fmla="*/ 391360 w 426246"/>
                      <a:gd name="connsiteY8" fmla="*/ 489746 h 530874"/>
                      <a:gd name="connsiteX9" fmla="*/ 426246 w 426246"/>
                      <a:gd name="connsiteY9" fmla="*/ 530874 h 530874"/>
                      <a:gd name="connsiteX0" fmla="*/ 0 w 429423"/>
                      <a:gd name="connsiteY0" fmla="*/ 8736 h 537785"/>
                      <a:gd name="connsiteX1" fmla="*/ 115260 w 429423"/>
                      <a:gd name="connsiteY1" fmla="*/ 32 h 537785"/>
                      <a:gd name="connsiteX2" fmla="*/ 190274 w 429423"/>
                      <a:gd name="connsiteY2" fmla="*/ 14332 h 537785"/>
                      <a:gd name="connsiteX3" fmla="*/ 221231 w 429423"/>
                      <a:gd name="connsiteY3" fmla="*/ 73926 h 537785"/>
                      <a:gd name="connsiteX4" fmla="*/ 242650 w 429423"/>
                      <a:gd name="connsiteY4" fmla="*/ 223920 h 537785"/>
                      <a:gd name="connsiteX5" fmla="*/ 305635 w 429423"/>
                      <a:gd name="connsiteY5" fmla="*/ 373065 h 537785"/>
                      <a:gd name="connsiteX6" fmla="*/ 338973 w 429423"/>
                      <a:gd name="connsiteY6" fmla="*/ 411165 h 537785"/>
                      <a:gd name="connsiteX7" fmla="*/ 369929 w 429423"/>
                      <a:gd name="connsiteY7" fmla="*/ 458790 h 537785"/>
                      <a:gd name="connsiteX8" fmla="*/ 391360 w 429423"/>
                      <a:gd name="connsiteY8" fmla="*/ 489746 h 537785"/>
                      <a:gd name="connsiteX9" fmla="*/ 429423 w 429423"/>
                      <a:gd name="connsiteY9" fmla="*/ 537785 h 537785"/>
                      <a:gd name="connsiteX0" fmla="*/ 0 w 420951"/>
                      <a:gd name="connsiteY0" fmla="*/ 8736 h 526267"/>
                      <a:gd name="connsiteX1" fmla="*/ 115260 w 420951"/>
                      <a:gd name="connsiteY1" fmla="*/ 32 h 526267"/>
                      <a:gd name="connsiteX2" fmla="*/ 190274 w 420951"/>
                      <a:gd name="connsiteY2" fmla="*/ 14332 h 526267"/>
                      <a:gd name="connsiteX3" fmla="*/ 221231 w 420951"/>
                      <a:gd name="connsiteY3" fmla="*/ 73926 h 526267"/>
                      <a:gd name="connsiteX4" fmla="*/ 242650 w 420951"/>
                      <a:gd name="connsiteY4" fmla="*/ 223920 h 526267"/>
                      <a:gd name="connsiteX5" fmla="*/ 305635 w 420951"/>
                      <a:gd name="connsiteY5" fmla="*/ 373065 h 526267"/>
                      <a:gd name="connsiteX6" fmla="*/ 338973 w 420951"/>
                      <a:gd name="connsiteY6" fmla="*/ 411165 h 526267"/>
                      <a:gd name="connsiteX7" fmla="*/ 369929 w 420951"/>
                      <a:gd name="connsiteY7" fmla="*/ 458790 h 526267"/>
                      <a:gd name="connsiteX8" fmla="*/ 391360 w 420951"/>
                      <a:gd name="connsiteY8" fmla="*/ 489746 h 526267"/>
                      <a:gd name="connsiteX9" fmla="*/ 420951 w 420951"/>
                      <a:gd name="connsiteY9" fmla="*/ 526267 h 52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951" h="526267">
                        <a:moveTo>
                          <a:pt x="0" y="8736"/>
                        </a:moveTo>
                        <a:cubicBezTo>
                          <a:pt x="17462" y="18856"/>
                          <a:pt x="83548" y="-901"/>
                          <a:pt x="115260" y="32"/>
                        </a:cubicBezTo>
                        <a:cubicBezTo>
                          <a:pt x="146972" y="965"/>
                          <a:pt x="172612" y="2016"/>
                          <a:pt x="190274" y="14332"/>
                        </a:cubicBezTo>
                        <a:cubicBezTo>
                          <a:pt x="207936" y="26648"/>
                          <a:pt x="212502" y="38995"/>
                          <a:pt x="221231" y="73926"/>
                        </a:cubicBezTo>
                        <a:cubicBezTo>
                          <a:pt x="229960" y="108857"/>
                          <a:pt x="228583" y="174064"/>
                          <a:pt x="242650" y="223920"/>
                        </a:cubicBezTo>
                        <a:cubicBezTo>
                          <a:pt x="256717" y="273777"/>
                          <a:pt x="289581" y="341858"/>
                          <a:pt x="305635" y="373065"/>
                        </a:cubicBezTo>
                        <a:cubicBezTo>
                          <a:pt x="321689" y="404272"/>
                          <a:pt x="328257" y="396877"/>
                          <a:pt x="338973" y="411165"/>
                        </a:cubicBezTo>
                        <a:cubicBezTo>
                          <a:pt x="349689" y="425453"/>
                          <a:pt x="361198" y="445693"/>
                          <a:pt x="369929" y="458790"/>
                        </a:cubicBezTo>
                        <a:cubicBezTo>
                          <a:pt x="378660" y="471887"/>
                          <a:pt x="381444" y="476580"/>
                          <a:pt x="391360" y="489746"/>
                        </a:cubicBezTo>
                        <a:cubicBezTo>
                          <a:pt x="401276" y="502912"/>
                          <a:pt x="376362" y="468011"/>
                          <a:pt x="420951" y="526267"/>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3C862951-53B6-4632-A52D-30527D64B5D1}"/>
                      </a:ext>
                    </a:extLst>
                  </p:cNvPr>
                  <p:cNvSpPr/>
                  <p:nvPr/>
                </p:nvSpPr>
                <p:spPr>
                  <a:xfrm>
                    <a:off x="3756488" y="4907797"/>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Freeform: Shape 161">
                    <a:extLst>
                      <a:ext uri="{FF2B5EF4-FFF2-40B4-BE49-F238E27FC236}">
                        <a16:creationId xmlns:a16="http://schemas.microsoft.com/office/drawing/2014/main" id="{765C3191-99EE-4196-853F-82418166CCE1}"/>
                      </a:ext>
                    </a:extLst>
                  </p:cNvPr>
                  <p:cNvSpPr/>
                  <p:nvPr/>
                </p:nvSpPr>
                <p:spPr>
                  <a:xfrm>
                    <a:off x="11610549" y="3864659"/>
                    <a:ext cx="728162" cy="2109586"/>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 name="connsiteX0" fmla="*/ 22012 w 736457"/>
                      <a:gd name="connsiteY0" fmla="*/ 2362200 h 2362200"/>
                      <a:gd name="connsiteX1" fmla="*/ 57731 w 736457"/>
                      <a:gd name="connsiteY1" fmla="*/ 2266950 h 2362200"/>
                      <a:gd name="connsiteX2" fmla="*/ 391106 w 736457"/>
                      <a:gd name="connsiteY2" fmla="*/ 2114550 h 2362200"/>
                      <a:gd name="connsiteX3" fmla="*/ 341576 w 736457"/>
                      <a:gd name="connsiteY3" fmla="*/ 1847850 h 2362200"/>
                      <a:gd name="connsiteX4" fmla="*/ 313001 w 736457"/>
                      <a:gd name="connsiteY4" fmla="*/ 1676400 h 2362200"/>
                      <a:gd name="connsiteX5" fmla="*/ 705431 w 736457"/>
                      <a:gd name="connsiteY5" fmla="*/ 1590675 h 2362200"/>
                      <a:gd name="connsiteX6" fmla="*/ 676856 w 736457"/>
                      <a:gd name="connsiteY6" fmla="*/ 1143000 h 2362200"/>
                      <a:gd name="connsiteX7" fmla="*/ 400631 w 736457"/>
                      <a:gd name="connsiteY7" fmla="*/ 1095375 h 2362200"/>
                      <a:gd name="connsiteX8" fmla="*/ 267281 w 736457"/>
                      <a:gd name="connsiteY8" fmla="*/ 1038225 h 2362200"/>
                      <a:gd name="connsiteX9" fmla="*/ 314906 w 736457"/>
                      <a:gd name="connsiteY9" fmla="*/ 0 h 2362200"/>
                      <a:gd name="connsiteX10" fmla="*/ 314906 w 736457"/>
                      <a:gd name="connsiteY10" fmla="*/ 0 h 2362200"/>
                      <a:gd name="connsiteX0" fmla="*/ 22012 w 736457"/>
                      <a:gd name="connsiteY0" fmla="*/ 2366962 h 2366962"/>
                      <a:gd name="connsiteX1" fmla="*/ 57731 w 736457"/>
                      <a:gd name="connsiteY1" fmla="*/ 2266950 h 2366962"/>
                      <a:gd name="connsiteX2" fmla="*/ 391106 w 736457"/>
                      <a:gd name="connsiteY2" fmla="*/ 2114550 h 2366962"/>
                      <a:gd name="connsiteX3" fmla="*/ 341576 w 736457"/>
                      <a:gd name="connsiteY3" fmla="*/ 1847850 h 2366962"/>
                      <a:gd name="connsiteX4" fmla="*/ 313001 w 736457"/>
                      <a:gd name="connsiteY4" fmla="*/ 1676400 h 2366962"/>
                      <a:gd name="connsiteX5" fmla="*/ 705431 w 736457"/>
                      <a:gd name="connsiteY5" fmla="*/ 1590675 h 2366962"/>
                      <a:gd name="connsiteX6" fmla="*/ 676856 w 736457"/>
                      <a:gd name="connsiteY6" fmla="*/ 1143000 h 2366962"/>
                      <a:gd name="connsiteX7" fmla="*/ 400631 w 736457"/>
                      <a:gd name="connsiteY7" fmla="*/ 1095375 h 2366962"/>
                      <a:gd name="connsiteX8" fmla="*/ 267281 w 736457"/>
                      <a:gd name="connsiteY8" fmla="*/ 1038225 h 2366962"/>
                      <a:gd name="connsiteX9" fmla="*/ 314906 w 736457"/>
                      <a:gd name="connsiteY9" fmla="*/ 0 h 2366962"/>
                      <a:gd name="connsiteX10" fmla="*/ 314906 w 736457"/>
                      <a:gd name="connsiteY10" fmla="*/ 0 h 2366962"/>
                      <a:gd name="connsiteX0" fmla="*/ 13717 w 728162"/>
                      <a:gd name="connsiteY0" fmla="*/ 2366962 h 2366962"/>
                      <a:gd name="connsiteX1" fmla="*/ 49436 w 728162"/>
                      <a:gd name="connsiteY1" fmla="*/ 2266950 h 2366962"/>
                      <a:gd name="connsiteX2" fmla="*/ 382811 w 728162"/>
                      <a:gd name="connsiteY2" fmla="*/ 2114550 h 2366962"/>
                      <a:gd name="connsiteX3" fmla="*/ 333281 w 728162"/>
                      <a:gd name="connsiteY3" fmla="*/ 1847850 h 2366962"/>
                      <a:gd name="connsiteX4" fmla="*/ 304706 w 728162"/>
                      <a:gd name="connsiteY4" fmla="*/ 1676400 h 2366962"/>
                      <a:gd name="connsiteX5" fmla="*/ 697136 w 728162"/>
                      <a:gd name="connsiteY5" fmla="*/ 1590675 h 2366962"/>
                      <a:gd name="connsiteX6" fmla="*/ 668561 w 728162"/>
                      <a:gd name="connsiteY6" fmla="*/ 1143000 h 2366962"/>
                      <a:gd name="connsiteX7" fmla="*/ 392336 w 728162"/>
                      <a:gd name="connsiteY7" fmla="*/ 1095375 h 2366962"/>
                      <a:gd name="connsiteX8" fmla="*/ 258986 w 728162"/>
                      <a:gd name="connsiteY8" fmla="*/ 1038225 h 2366962"/>
                      <a:gd name="connsiteX9" fmla="*/ 306611 w 728162"/>
                      <a:gd name="connsiteY9" fmla="*/ 0 h 2366962"/>
                      <a:gd name="connsiteX10" fmla="*/ 306611 w 728162"/>
                      <a:gd name="connsiteY10" fmla="*/ 0 h 2366962"/>
                      <a:gd name="connsiteX0" fmla="*/ 13717 w 728162"/>
                      <a:gd name="connsiteY0" fmla="*/ 2398861 h 2398861"/>
                      <a:gd name="connsiteX1" fmla="*/ 49436 w 728162"/>
                      <a:gd name="connsiteY1" fmla="*/ 2298849 h 2398861"/>
                      <a:gd name="connsiteX2" fmla="*/ 382811 w 728162"/>
                      <a:gd name="connsiteY2" fmla="*/ 2146449 h 2398861"/>
                      <a:gd name="connsiteX3" fmla="*/ 333281 w 728162"/>
                      <a:gd name="connsiteY3" fmla="*/ 1879749 h 2398861"/>
                      <a:gd name="connsiteX4" fmla="*/ 304706 w 728162"/>
                      <a:gd name="connsiteY4" fmla="*/ 1708299 h 2398861"/>
                      <a:gd name="connsiteX5" fmla="*/ 697136 w 728162"/>
                      <a:gd name="connsiteY5" fmla="*/ 1622574 h 2398861"/>
                      <a:gd name="connsiteX6" fmla="*/ 668561 w 728162"/>
                      <a:gd name="connsiteY6" fmla="*/ 1174899 h 2398861"/>
                      <a:gd name="connsiteX7" fmla="*/ 392336 w 728162"/>
                      <a:gd name="connsiteY7" fmla="*/ 1127274 h 2398861"/>
                      <a:gd name="connsiteX8" fmla="*/ 258986 w 728162"/>
                      <a:gd name="connsiteY8" fmla="*/ 1070124 h 2398861"/>
                      <a:gd name="connsiteX9" fmla="*/ 306611 w 728162"/>
                      <a:gd name="connsiteY9" fmla="*/ 31899 h 2398861"/>
                      <a:gd name="connsiteX10" fmla="*/ 291051 w 728162"/>
                      <a:gd name="connsiteY10" fmla="*/ 291228 h 2398861"/>
                      <a:gd name="connsiteX0" fmla="*/ 13717 w 728162"/>
                      <a:gd name="connsiteY0" fmla="*/ 2145649 h 2145649"/>
                      <a:gd name="connsiteX1" fmla="*/ 49436 w 728162"/>
                      <a:gd name="connsiteY1" fmla="*/ 2045637 h 2145649"/>
                      <a:gd name="connsiteX2" fmla="*/ 382811 w 728162"/>
                      <a:gd name="connsiteY2" fmla="*/ 1893237 h 2145649"/>
                      <a:gd name="connsiteX3" fmla="*/ 333281 w 728162"/>
                      <a:gd name="connsiteY3" fmla="*/ 1626537 h 2145649"/>
                      <a:gd name="connsiteX4" fmla="*/ 304706 w 728162"/>
                      <a:gd name="connsiteY4" fmla="*/ 1455087 h 2145649"/>
                      <a:gd name="connsiteX5" fmla="*/ 697136 w 728162"/>
                      <a:gd name="connsiteY5" fmla="*/ 1369362 h 2145649"/>
                      <a:gd name="connsiteX6" fmla="*/ 668561 w 728162"/>
                      <a:gd name="connsiteY6" fmla="*/ 921687 h 2145649"/>
                      <a:gd name="connsiteX7" fmla="*/ 392336 w 728162"/>
                      <a:gd name="connsiteY7" fmla="*/ 874062 h 2145649"/>
                      <a:gd name="connsiteX8" fmla="*/ 258986 w 728162"/>
                      <a:gd name="connsiteY8" fmla="*/ 816912 h 2145649"/>
                      <a:gd name="connsiteX9" fmla="*/ 291051 w 728162"/>
                      <a:gd name="connsiteY9" fmla="*/ 152121 h 2145649"/>
                      <a:gd name="connsiteX10" fmla="*/ 291051 w 728162"/>
                      <a:gd name="connsiteY10" fmla="*/ 38016 h 2145649"/>
                      <a:gd name="connsiteX0" fmla="*/ 13717 w 728162"/>
                      <a:gd name="connsiteY0" fmla="*/ 2109586 h 2109586"/>
                      <a:gd name="connsiteX1" fmla="*/ 49436 w 728162"/>
                      <a:gd name="connsiteY1" fmla="*/ 2009574 h 2109586"/>
                      <a:gd name="connsiteX2" fmla="*/ 382811 w 728162"/>
                      <a:gd name="connsiteY2" fmla="*/ 1857174 h 2109586"/>
                      <a:gd name="connsiteX3" fmla="*/ 333281 w 728162"/>
                      <a:gd name="connsiteY3" fmla="*/ 1590474 h 2109586"/>
                      <a:gd name="connsiteX4" fmla="*/ 304706 w 728162"/>
                      <a:gd name="connsiteY4" fmla="*/ 1419024 h 2109586"/>
                      <a:gd name="connsiteX5" fmla="*/ 697136 w 728162"/>
                      <a:gd name="connsiteY5" fmla="*/ 1333299 h 2109586"/>
                      <a:gd name="connsiteX6" fmla="*/ 668561 w 728162"/>
                      <a:gd name="connsiteY6" fmla="*/ 885624 h 2109586"/>
                      <a:gd name="connsiteX7" fmla="*/ 392336 w 728162"/>
                      <a:gd name="connsiteY7" fmla="*/ 837999 h 2109586"/>
                      <a:gd name="connsiteX8" fmla="*/ 258986 w 728162"/>
                      <a:gd name="connsiteY8" fmla="*/ 780849 h 2109586"/>
                      <a:gd name="connsiteX9" fmla="*/ 291051 w 728162"/>
                      <a:gd name="connsiteY9" fmla="*/ 116058 h 2109586"/>
                      <a:gd name="connsiteX10" fmla="*/ 291051 w 728162"/>
                      <a:gd name="connsiteY10" fmla="*/ 1953 h 21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162" h="2109586">
                        <a:moveTo>
                          <a:pt x="13717" y="2109586"/>
                        </a:moveTo>
                        <a:cubicBezTo>
                          <a:pt x="-6127" y="2069898"/>
                          <a:pt x="-12080" y="2051643"/>
                          <a:pt x="49436" y="2009574"/>
                        </a:cubicBezTo>
                        <a:cubicBezTo>
                          <a:pt x="110952" y="1967505"/>
                          <a:pt x="335504" y="1927024"/>
                          <a:pt x="382811" y="1857174"/>
                        </a:cubicBezTo>
                        <a:cubicBezTo>
                          <a:pt x="430119" y="1787324"/>
                          <a:pt x="346298" y="1663499"/>
                          <a:pt x="333281" y="1590474"/>
                        </a:cubicBezTo>
                        <a:cubicBezTo>
                          <a:pt x="320264" y="1517449"/>
                          <a:pt x="244063" y="1461887"/>
                          <a:pt x="304706" y="1419024"/>
                        </a:cubicBezTo>
                        <a:cubicBezTo>
                          <a:pt x="365349" y="1376161"/>
                          <a:pt x="636494" y="1422199"/>
                          <a:pt x="697136" y="1333299"/>
                        </a:cubicBezTo>
                        <a:cubicBezTo>
                          <a:pt x="757778" y="1244399"/>
                          <a:pt x="719361" y="968174"/>
                          <a:pt x="668561" y="885624"/>
                        </a:cubicBezTo>
                        <a:cubicBezTo>
                          <a:pt x="617761" y="803074"/>
                          <a:pt x="460599" y="855462"/>
                          <a:pt x="392336" y="837999"/>
                        </a:cubicBezTo>
                        <a:cubicBezTo>
                          <a:pt x="324073" y="820536"/>
                          <a:pt x="275867" y="901172"/>
                          <a:pt x="258986" y="780849"/>
                        </a:cubicBezTo>
                        <a:cubicBezTo>
                          <a:pt x="242105" y="660526"/>
                          <a:pt x="285707" y="245874"/>
                          <a:pt x="291051" y="116058"/>
                        </a:cubicBezTo>
                        <a:cubicBezTo>
                          <a:pt x="296395" y="-13758"/>
                          <a:pt x="296238" y="-1504"/>
                          <a:pt x="291051" y="195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Rounded Rectangle 5">
                  <a:extLst>
                    <a:ext uri="{FF2B5EF4-FFF2-40B4-BE49-F238E27FC236}">
                      <a16:creationId xmlns:a16="http://schemas.microsoft.com/office/drawing/2014/main" id="{D576B982-DC52-48C7-8F6A-8E9DE22D0220}"/>
                    </a:ext>
                  </a:extLst>
                </p:cNvPr>
                <p:cNvSpPr/>
                <p:nvPr/>
              </p:nvSpPr>
              <p:spPr>
                <a:xfrm>
                  <a:off x="8448085" y="4163539"/>
                  <a:ext cx="3249434" cy="34279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Low Flow: Quarterly Event September 2020</a:t>
                  </a:r>
                </a:p>
              </p:txBody>
            </p:sp>
            <p:cxnSp>
              <p:nvCxnSpPr>
                <p:cNvPr id="151" name="Straight Arrow Connector 150">
                  <a:extLst>
                    <a:ext uri="{FF2B5EF4-FFF2-40B4-BE49-F238E27FC236}">
                      <a16:creationId xmlns:a16="http://schemas.microsoft.com/office/drawing/2014/main" id="{9E8CBFCF-C4FD-49BA-BEC9-F3C1D6149E97}"/>
                    </a:ext>
                  </a:extLst>
                </p:cNvPr>
                <p:cNvCxnSpPr>
                  <a:cxnSpLocks/>
                  <a:endCxn id="159" idx="10"/>
                </p:cNvCxnSpPr>
                <p:nvPr/>
              </p:nvCxnSpPr>
              <p:spPr>
                <a:xfrm flipH="1">
                  <a:off x="8565408" y="5040865"/>
                  <a:ext cx="1032651" cy="105603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0024247-B170-4541-9067-A53271CF1430}"/>
                    </a:ext>
                  </a:extLst>
                </p:cNvPr>
                <p:cNvCxnSpPr>
                  <a:cxnSpLocks/>
                  <a:endCxn id="159" idx="24"/>
                </p:cNvCxnSpPr>
                <p:nvPr/>
              </p:nvCxnSpPr>
              <p:spPr>
                <a:xfrm>
                  <a:off x="9598059" y="5040865"/>
                  <a:ext cx="316625" cy="6457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393916ED-5E5B-400E-9189-05A5CBE126D0}"/>
                    </a:ext>
                  </a:extLst>
                </p:cNvPr>
                <p:cNvSpPr/>
                <p:nvPr/>
              </p:nvSpPr>
              <p:spPr>
                <a:xfrm>
                  <a:off x="4252929" y="4959400"/>
                  <a:ext cx="365760" cy="365760"/>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Oval 153">
                  <a:extLst>
                    <a:ext uri="{FF2B5EF4-FFF2-40B4-BE49-F238E27FC236}">
                      <a16:creationId xmlns:a16="http://schemas.microsoft.com/office/drawing/2014/main" id="{E3C9DE5F-6806-4ED3-846B-074D84CE4619}"/>
                    </a:ext>
                  </a:extLst>
                </p:cNvPr>
                <p:cNvSpPr/>
                <p:nvPr/>
              </p:nvSpPr>
              <p:spPr>
                <a:xfrm>
                  <a:off x="7231473" y="5398318"/>
                  <a:ext cx="420624" cy="420624"/>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5" name="Oval 154">
                  <a:extLst>
                    <a:ext uri="{FF2B5EF4-FFF2-40B4-BE49-F238E27FC236}">
                      <a16:creationId xmlns:a16="http://schemas.microsoft.com/office/drawing/2014/main" id="{DA5D74AF-44C8-4FD5-BADA-0B7D13E47027}"/>
                    </a:ext>
                  </a:extLst>
                </p:cNvPr>
                <p:cNvSpPr/>
                <p:nvPr/>
              </p:nvSpPr>
              <p:spPr>
                <a:xfrm>
                  <a:off x="10892078" y="6180572"/>
                  <a:ext cx="91440" cy="91440"/>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Oval 155">
                  <a:extLst>
                    <a:ext uri="{FF2B5EF4-FFF2-40B4-BE49-F238E27FC236}">
                      <a16:creationId xmlns:a16="http://schemas.microsoft.com/office/drawing/2014/main" id="{1F134368-3707-4E5F-95BE-BEC13F441DB5}"/>
                    </a:ext>
                  </a:extLst>
                </p:cNvPr>
                <p:cNvSpPr/>
                <p:nvPr/>
              </p:nvSpPr>
              <p:spPr>
                <a:xfrm>
                  <a:off x="10937798" y="5928305"/>
                  <a:ext cx="91440" cy="91440"/>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Oval 156">
                  <a:extLst>
                    <a:ext uri="{FF2B5EF4-FFF2-40B4-BE49-F238E27FC236}">
                      <a16:creationId xmlns:a16="http://schemas.microsoft.com/office/drawing/2014/main" id="{AC0635AD-16B4-4217-9EE4-CAA3CE438BEB}"/>
                    </a:ext>
                  </a:extLst>
                </p:cNvPr>
                <p:cNvSpPr/>
                <p:nvPr/>
              </p:nvSpPr>
              <p:spPr>
                <a:xfrm>
                  <a:off x="7197119" y="5960829"/>
                  <a:ext cx="594360" cy="594360"/>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39" name="TextBox 138">
                <a:extLst>
                  <a:ext uri="{FF2B5EF4-FFF2-40B4-BE49-F238E27FC236}">
                    <a16:creationId xmlns:a16="http://schemas.microsoft.com/office/drawing/2014/main" id="{B344FC35-E1E7-4E2F-9F7D-B61C6F030C93}"/>
                  </a:ext>
                </a:extLst>
              </p:cNvPr>
              <p:cNvSpPr txBox="1"/>
              <p:nvPr/>
            </p:nvSpPr>
            <p:spPr>
              <a:xfrm>
                <a:off x="11149726" y="5807906"/>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RC14</a:t>
                </a:r>
              </a:p>
            </p:txBody>
          </p:sp>
          <p:sp>
            <p:nvSpPr>
              <p:cNvPr id="140" name="TextBox 139">
                <a:extLst>
                  <a:ext uri="{FF2B5EF4-FFF2-40B4-BE49-F238E27FC236}">
                    <a16:creationId xmlns:a16="http://schemas.microsoft.com/office/drawing/2014/main" id="{B785F3EE-69D7-4839-AAE9-7E3E39572171}"/>
                  </a:ext>
                </a:extLst>
              </p:cNvPr>
              <p:cNvSpPr txBox="1"/>
              <p:nvPr/>
            </p:nvSpPr>
            <p:spPr>
              <a:xfrm>
                <a:off x="10420097" y="6114154"/>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RC21</a:t>
                </a:r>
              </a:p>
            </p:txBody>
          </p:sp>
          <p:sp>
            <p:nvSpPr>
              <p:cNvPr id="141" name="TextBox 140">
                <a:extLst>
                  <a:ext uri="{FF2B5EF4-FFF2-40B4-BE49-F238E27FC236}">
                    <a16:creationId xmlns:a16="http://schemas.microsoft.com/office/drawing/2014/main" id="{FC9CF6F0-1D50-49A0-B8FC-CF37C3D29D82}"/>
                  </a:ext>
                </a:extLst>
              </p:cNvPr>
              <p:cNvSpPr txBox="1"/>
              <p:nvPr/>
            </p:nvSpPr>
            <p:spPr>
              <a:xfrm>
                <a:off x="7268874" y="5972126"/>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RC23</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(south pond)</a:t>
                </a:r>
              </a:p>
            </p:txBody>
          </p:sp>
          <p:sp>
            <p:nvSpPr>
              <p:cNvPr id="142" name="TextBox 141">
                <a:extLst>
                  <a:ext uri="{FF2B5EF4-FFF2-40B4-BE49-F238E27FC236}">
                    <a16:creationId xmlns:a16="http://schemas.microsoft.com/office/drawing/2014/main" id="{49A03736-0D82-4C10-A52C-B8DA95D61FF5}"/>
                  </a:ext>
                </a:extLst>
              </p:cNvPr>
              <p:cNvSpPr txBox="1"/>
              <p:nvPr/>
            </p:nvSpPr>
            <p:spPr>
              <a:xfrm>
                <a:off x="7231743" y="5342585"/>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143" name="TextBox 142">
                <a:extLst>
                  <a:ext uri="{FF2B5EF4-FFF2-40B4-BE49-F238E27FC236}">
                    <a16:creationId xmlns:a16="http://schemas.microsoft.com/office/drawing/2014/main" id="{6C7C39F6-8B72-40DE-89F3-A011CB06F2F2}"/>
                  </a:ext>
                </a:extLst>
              </p:cNvPr>
              <p:cNvSpPr txBox="1"/>
              <p:nvPr/>
            </p:nvSpPr>
            <p:spPr>
              <a:xfrm>
                <a:off x="4665480" y="4781872"/>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144" name="TextBox 143">
                <a:extLst>
                  <a:ext uri="{FF2B5EF4-FFF2-40B4-BE49-F238E27FC236}">
                    <a16:creationId xmlns:a16="http://schemas.microsoft.com/office/drawing/2014/main" id="{85ABD9B0-42C7-482B-A05E-CEE4C4FF8A36}"/>
                  </a:ext>
                </a:extLst>
              </p:cNvPr>
              <p:cNvSpPr txBox="1"/>
              <p:nvPr/>
            </p:nvSpPr>
            <p:spPr>
              <a:xfrm>
                <a:off x="3712818" y="4123327"/>
                <a:ext cx="2626067"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2000" dirty="0">
                    <a:ln w="6350">
                      <a:noFill/>
                    </a:ln>
                    <a:solidFill>
                      <a:srgbClr val="00B0F0"/>
                    </a:solidFill>
                    <a:effectLst>
                      <a:glow rad="127000">
                        <a:schemeClr val="bg1"/>
                      </a:glow>
                      <a:outerShdw blurRad="50800" dist="38100" dir="2700000" algn="tl" rotWithShape="0">
                        <a:schemeClr val="bg1">
                          <a:alpha val="40000"/>
                        </a:schemeClr>
                      </a:outerShdw>
                    </a:effectLst>
                  </a:rPr>
                  <a:t>Low Flow Exiting ODS</a:t>
                </a:r>
              </a:p>
            </p:txBody>
          </p:sp>
          <p:cxnSp>
            <p:nvCxnSpPr>
              <p:cNvPr id="145" name="Straight Arrow Connector 144">
                <a:extLst>
                  <a:ext uri="{FF2B5EF4-FFF2-40B4-BE49-F238E27FC236}">
                    <a16:creationId xmlns:a16="http://schemas.microsoft.com/office/drawing/2014/main" id="{8FAEF1CD-A72B-435B-89D8-994EA124994E}"/>
                  </a:ext>
                </a:extLst>
              </p:cNvPr>
              <p:cNvCxnSpPr>
                <a:cxnSpLocks/>
              </p:cNvCxnSpPr>
              <p:nvPr/>
            </p:nvCxnSpPr>
            <p:spPr>
              <a:xfrm flipH="1">
                <a:off x="4016554" y="4505329"/>
                <a:ext cx="659149" cy="885329"/>
              </a:xfrm>
              <a:prstGeom prst="straightConnector1">
                <a:avLst/>
              </a:prstGeom>
              <a:ln w="19050">
                <a:solidFill>
                  <a:srgbClr val="00B0F0"/>
                </a:solidFill>
                <a:tailEnd type="triangle"/>
              </a:ln>
              <a:effectLst>
                <a:glow rad="76200">
                  <a:schemeClr val="bg1"/>
                </a:glow>
              </a:effectLst>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FE767108-3163-423F-9C70-559F018196FF}"/>
                  </a:ext>
                </a:extLst>
              </p:cNvPr>
              <p:cNvSpPr txBox="1"/>
              <p:nvPr/>
            </p:nvSpPr>
            <p:spPr>
              <a:xfrm>
                <a:off x="8655250" y="4655221"/>
                <a:ext cx="2557713" cy="338554"/>
              </a:xfrm>
              <a:prstGeom prst="rect">
                <a:avLst/>
              </a:prstGeom>
              <a:noFill/>
              <a:ln>
                <a:noFill/>
              </a:ln>
              <a:effectLst>
                <a:glow rad="38100">
                  <a:schemeClr val="bg1">
                    <a:alpha val="80000"/>
                  </a:schemeClr>
                </a:glow>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dirty="0">
                    <a:ln w="6350">
                      <a:noFill/>
                    </a:ln>
                    <a:solidFill>
                      <a:srgbClr val="00B0F0"/>
                    </a:solidFill>
                    <a:effectLst>
                      <a:glow rad="76200">
                        <a:schemeClr val="bg1"/>
                      </a:glow>
                      <a:outerShdw blurRad="50800" dist="38100" dir="2700000" algn="tl" rotWithShape="0">
                        <a:schemeClr val="bg1">
                          <a:alpha val="40000"/>
                        </a:schemeClr>
                      </a:outerShdw>
                    </a:effectLst>
                  </a:rPr>
                  <a:t>Disconnected Raleigh Creek</a:t>
                </a:r>
              </a:p>
            </p:txBody>
          </p:sp>
          <p:sp>
            <p:nvSpPr>
              <p:cNvPr id="147" name="TextBox 146">
                <a:extLst>
                  <a:ext uri="{FF2B5EF4-FFF2-40B4-BE49-F238E27FC236}">
                    <a16:creationId xmlns:a16="http://schemas.microsoft.com/office/drawing/2014/main" id="{7C70B537-F6E3-4F9F-B76A-8B9E9C856978}"/>
                  </a:ext>
                </a:extLst>
              </p:cNvPr>
              <p:cNvSpPr txBox="1"/>
              <p:nvPr/>
            </p:nvSpPr>
            <p:spPr>
              <a:xfrm>
                <a:off x="8016131" y="5402982"/>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RC22</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(north pond)</a:t>
                </a:r>
              </a:p>
            </p:txBody>
          </p:sp>
          <p:sp>
            <p:nvSpPr>
              <p:cNvPr id="148" name="TextBox 147">
                <a:extLst>
                  <a:ext uri="{FF2B5EF4-FFF2-40B4-BE49-F238E27FC236}">
                    <a16:creationId xmlns:a16="http://schemas.microsoft.com/office/drawing/2014/main" id="{670299C3-120E-41E0-948E-71AC80A15977}"/>
                  </a:ext>
                </a:extLst>
              </p:cNvPr>
              <p:cNvSpPr txBox="1"/>
              <p:nvPr/>
            </p:nvSpPr>
            <p:spPr>
              <a:xfrm>
                <a:off x="10112835" y="5309063"/>
                <a:ext cx="1061855" cy="70788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RC12 (DRY)</a:t>
                </a:r>
              </a:p>
            </p:txBody>
          </p:sp>
        </p:grpSp>
        <p:sp>
          <p:nvSpPr>
            <p:cNvPr id="74" name="Oval 73">
              <a:extLst>
                <a:ext uri="{FF2B5EF4-FFF2-40B4-BE49-F238E27FC236}">
                  <a16:creationId xmlns:a16="http://schemas.microsoft.com/office/drawing/2014/main" id="{C009FE41-61EC-4A3B-9302-3D4A42B4A5BC}"/>
                </a:ext>
              </a:extLst>
            </p:cNvPr>
            <p:cNvSpPr/>
            <p:nvPr/>
          </p:nvSpPr>
          <p:spPr>
            <a:xfrm>
              <a:off x="8026778" y="5879845"/>
              <a:ext cx="109728" cy="109728"/>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7" name="Group 76">
            <a:extLst>
              <a:ext uri="{FF2B5EF4-FFF2-40B4-BE49-F238E27FC236}">
                <a16:creationId xmlns:a16="http://schemas.microsoft.com/office/drawing/2014/main" id="{1AAE36B8-CC81-46F1-BCB6-34BB634406D6}"/>
              </a:ext>
            </a:extLst>
          </p:cNvPr>
          <p:cNvGrpSpPr/>
          <p:nvPr/>
        </p:nvGrpSpPr>
        <p:grpSpPr>
          <a:xfrm>
            <a:off x="152465" y="3172841"/>
            <a:ext cx="2094852" cy="1009361"/>
            <a:chOff x="4537337" y="5855916"/>
            <a:chExt cx="2094852" cy="1009361"/>
          </a:xfrm>
        </p:grpSpPr>
        <p:sp>
          <p:nvSpPr>
            <p:cNvPr id="97" name="Rectangle 96">
              <a:extLst>
                <a:ext uri="{FF2B5EF4-FFF2-40B4-BE49-F238E27FC236}">
                  <a16:creationId xmlns:a16="http://schemas.microsoft.com/office/drawing/2014/main" id="{1BD718A6-FCFF-4090-9A29-312D23583745}"/>
                </a:ext>
              </a:extLst>
            </p:cNvPr>
            <p:cNvSpPr/>
            <p:nvPr/>
          </p:nvSpPr>
          <p:spPr>
            <a:xfrm>
              <a:off x="4537337" y="5855916"/>
              <a:ext cx="2009710" cy="1009361"/>
            </a:xfrm>
            <a:prstGeom prst="rect">
              <a:avLst/>
            </a:prstGeom>
            <a:solidFill>
              <a:schemeClr val="bg1"/>
            </a:solid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2C17BA1A-0FDB-4F6F-96E4-18835E55571A}"/>
                </a:ext>
              </a:extLst>
            </p:cNvPr>
            <p:cNvSpPr txBox="1"/>
            <p:nvPr/>
          </p:nvSpPr>
          <p:spPr>
            <a:xfrm>
              <a:off x="4541524" y="5946313"/>
              <a:ext cx="2090665" cy="892552"/>
            </a:xfrm>
            <a:prstGeom prst="rect">
              <a:avLst/>
            </a:prstGeom>
            <a:noFill/>
          </p:spPr>
          <p:txBody>
            <a:bodyPr wrap="square" rtlCol="0">
              <a:spAutoFit/>
            </a:bodyPr>
            <a:lstStyle/>
            <a:p>
              <a:endParaRPr lang="en-US" sz="400" u="sng" dirty="0"/>
            </a:p>
            <a:p>
              <a:r>
                <a:rPr lang="en-US" sz="800" dirty="0">
                  <a:latin typeface="Arial" panose="020B0604020202020204" pitchFamily="34" charset="0"/>
                  <a:cs typeface="Arial" panose="020B0604020202020204" pitchFamily="34" charset="0"/>
                </a:rPr>
                <a:t>The circles represent relative concentrations of PFOS at locations along Raleigh Creek under high and low flow conditions.</a:t>
              </a:r>
              <a:endParaRPr lang="en-US" sz="800" dirty="0"/>
            </a:p>
            <a:p>
              <a:endParaRPr lang="en-US" sz="800" dirty="0"/>
            </a:p>
            <a:p>
              <a:r>
                <a:rPr lang="en-US" sz="800" dirty="0"/>
                <a:t>            </a:t>
              </a:r>
              <a:r>
                <a:rPr lang="en-US" sz="800" dirty="0">
                  <a:sym typeface="Wingdings" panose="05000000000000000000" pitchFamily="2" charset="2"/>
                </a:rPr>
                <a:t> </a:t>
              </a:r>
              <a:r>
                <a:rPr lang="en-US" sz="800" dirty="0"/>
                <a:t>Size represents 1 ppb PFOS</a:t>
              </a:r>
              <a:endParaRPr lang="en-US" sz="900" dirty="0"/>
            </a:p>
          </p:txBody>
        </p:sp>
      </p:grpSp>
      <p:sp>
        <p:nvSpPr>
          <p:cNvPr id="102" name="Oval 101">
            <a:extLst>
              <a:ext uri="{FF2B5EF4-FFF2-40B4-BE49-F238E27FC236}">
                <a16:creationId xmlns:a16="http://schemas.microsoft.com/office/drawing/2014/main" id="{C79DBDA3-D5E0-471A-81B5-D1BEB654E1B1}"/>
              </a:ext>
            </a:extLst>
          </p:cNvPr>
          <p:cNvSpPr/>
          <p:nvPr/>
        </p:nvSpPr>
        <p:spPr>
          <a:xfrm>
            <a:off x="224690" y="3872001"/>
            <a:ext cx="246888" cy="246888"/>
          </a:xfrm>
          <a:prstGeom prst="ellipse">
            <a:avLst/>
          </a:prstGeom>
          <a:solidFill>
            <a:srgbClr val="ED7D3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TextBox 102">
            <a:extLst>
              <a:ext uri="{FF2B5EF4-FFF2-40B4-BE49-F238E27FC236}">
                <a16:creationId xmlns:a16="http://schemas.microsoft.com/office/drawing/2014/main" id="{487F1E01-449E-4AF0-87BD-7B5FBE07C31F}"/>
              </a:ext>
            </a:extLst>
          </p:cNvPr>
          <p:cNvSpPr txBox="1"/>
          <p:nvPr/>
        </p:nvSpPr>
        <p:spPr>
          <a:xfrm>
            <a:off x="152464" y="3127841"/>
            <a:ext cx="589777" cy="292388"/>
          </a:xfrm>
          <a:prstGeom prst="rect">
            <a:avLst/>
          </a:prstGeom>
          <a:noFill/>
        </p:spPr>
        <p:txBody>
          <a:bodyPr wrap="none" rtlCol="0">
            <a:spAutoFit/>
          </a:bodyPr>
          <a:lstStyle/>
          <a:p>
            <a:r>
              <a:rPr lang="en-US" sz="1300" b="1" u="sng" dirty="0"/>
              <a:t>Notes</a:t>
            </a:r>
          </a:p>
        </p:txBody>
      </p:sp>
      <p:sp>
        <p:nvSpPr>
          <p:cNvPr id="71" name="Rounded Rectangle 5">
            <a:extLst>
              <a:ext uri="{FF2B5EF4-FFF2-40B4-BE49-F238E27FC236}">
                <a16:creationId xmlns:a16="http://schemas.microsoft.com/office/drawing/2014/main" id="{E7955709-497E-4880-8EDF-4F8C4F89F3EE}"/>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520A1AB7-9A5E-4077-AD4A-7AF5127DCE5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579161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Distribution of PFAS Compounds in Varying Flow Conditions</a:t>
              </a:r>
            </a:p>
          </p:txBody>
        </p:sp>
      </p:grpSp>
      <p:grpSp>
        <p:nvGrpSpPr>
          <p:cNvPr id="24" name="Group 23">
            <a:extLst>
              <a:ext uri="{FF2B5EF4-FFF2-40B4-BE49-F238E27FC236}">
                <a16:creationId xmlns:a16="http://schemas.microsoft.com/office/drawing/2014/main" id="{5B7F9912-DA6F-4C54-94B9-357A64E5C2BB}"/>
              </a:ext>
            </a:extLst>
          </p:cNvPr>
          <p:cNvGrpSpPr>
            <a:grpSpLocks noChangeAspect="1"/>
          </p:cNvGrpSpPr>
          <p:nvPr/>
        </p:nvGrpSpPr>
        <p:grpSpPr>
          <a:xfrm>
            <a:off x="107674" y="1085259"/>
            <a:ext cx="9697448" cy="2857597"/>
            <a:chOff x="390527" y="1067170"/>
            <a:chExt cx="10239465" cy="3010565"/>
          </a:xfrm>
        </p:grpSpPr>
        <p:grpSp>
          <p:nvGrpSpPr>
            <p:cNvPr id="36" name="Group 35">
              <a:extLst>
                <a:ext uri="{FF2B5EF4-FFF2-40B4-BE49-F238E27FC236}">
                  <a16:creationId xmlns:a16="http://schemas.microsoft.com/office/drawing/2014/main" id="{D964935B-46AC-4B2C-AC70-ABAC64FF4D1B}"/>
                </a:ext>
              </a:extLst>
            </p:cNvPr>
            <p:cNvGrpSpPr/>
            <p:nvPr/>
          </p:nvGrpSpPr>
          <p:grpSpPr>
            <a:xfrm>
              <a:off x="390527" y="1067170"/>
              <a:ext cx="10239465" cy="3010565"/>
              <a:chOff x="107136" y="972746"/>
              <a:chExt cx="10239465" cy="3010565"/>
            </a:xfrm>
          </p:grpSpPr>
          <p:pic>
            <p:nvPicPr>
              <p:cNvPr id="90" name="Picture 89">
                <a:extLst>
                  <a:ext uri="{FF2B5EF4-FFF2-40B4-BE49-F238E27FC236}">
                    <a16:creationId xmlns:a16="http://schemas.microsoft.com/office/drawing/2014/main" id="{A44AAD7E-8642-4F68-A551-65A03D920453}"/>
                  </a:ext>
                </a:extLst>
              </p:cNvPr>
              <p:cNvPicPr>
                <a:picLocks noChangeAspect="1"/>
              </p:cNvPicPr>
              <p:nvPr/>
            </p:nvPicPr>
            <p:blipFill rotWithShape="1">
              <a:blip r:embed="rId2"/>
              <a:srcRect l="2542" r="5813" b="17572"/>
              <a:stretch/>
            </p:blipFill>
            <p:spPr>
              <a:xfrm>
                <a:off x="107136" y="972746"/>
                <a:ext cx="10239465" cy="2999163"/>
              </a:xfrm>
              <a:prstGeom prst="rect">
                <a:avLst/>
              </a:prstGeom>
              <a:ln w="34925">
                <a:solidFill>
                  <a:srgbClr val="00B0F0"/>
                </a:solidFill>
              </a:ln>
            </p:spPr>
          </p:pic>
          <p:grpSp>
            <p:nvGrpSpPr>
              <p:cNvPr id="22" name="Group 21">
                <a:extLst>
                  <a:ext uri="{FF2B5EF4-FFF2-40B4-BE49-F238E27FC236}">
                    <a16:creationId xmlns:a16="http://schemas.microsoft.com/office/drawing/2014/main" id="{9493F51C-CDD0-48A6-B0FC-1D8CED18951C}"/>
                  </a:ext>
                </a:extLst>
              </p:cNvPr>
              <p:cNvGrpSpPr/>
              <p:nvPr/>
            </p:nvGrpSpPr>
            <p:grpSpPr>
              <a:xfrm>
                <a:off x="1764378" y="1000125"/>
                <a:ext cx="8582223" cy="2983186"/>
                <a:chOff x="1764378" y="1000125"/>
                <a:chExt cx="8582223" cy="2983186"/>
              </a:xfrm>
            </p:grpSpPr>
            <p:grpSp>
              <p:nvGrpSpPr>
                <p:cNvPr id="20" name="Group 19">
                  <a:extLst>
                    <a:ext uri="{FF2B5EF4-FFF2-40B4-BE49-F238E27FC236}">
                      <a16:creationId xmlns:a16="http://schemas.microsoft.com/office/drawing/2014/main" id="{AEEC73DD-C29E-4BCA-8326-D4D0435A5AF0}"/>
                    </a:ext>
                  </a:extLst>
                </p:cNvPr>
                <p:cNvGrpSpPr/>
                <p:nvPr/>
              </p:nvGrpSpPr>
              <p:grpSpPr>
                <a:xfrm>
                  <a:off x="1764378" y="2300639"/>
                  <a:ext cx="8118643" cy="1682672"/>
                  <a:chOff x="1764378" y="2300639"/>
                  <a:chExt cx="8118643" cy="1682672"/>
                </a:xfrm>
              </p:grpSpPr>
              <p:sp>
                <p:nvSpPr>
                  <p:cNvPr id="86" name="Freeform: Shape 85">
                    <a:extLst>
                      <a:ext uri="{FF2B5EF4-FFF2-40B4-BE49-F238E27FC236}">
                        <a16:creationId xmlns:a16="http://schemas.microsoft.com/office/drawing/2014/main" id="{D268111C-2C9D-4361-995D-27F457F3E726}"/>
                      </a:ext>
                    </a:extLst>
                  </p:cNvPr>
                  <p:cNvSpPr/>
                  <p:nvPr/>
                </p:nvSpPr>
                <p:spPr>
                  <a:xfrm>
                    <a:off x="6322190" y="2746629"/>
                    <a:ext cx="3004940"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707" h="421482">
                        <a:moveTo>
                          <a:pt x="0" y="411957"/>
                        </a:moveTo>
                        <a:lnTo>
                          <a:pt x="57150" y="409576"/>
                        </a:lnTo>
                        <a:lnTo>
                          <a:pt x="95250" y="392907"/>
                        </a:lnTo>
                        <a:lnTo>
                          <a:pt x="126206" y="383382"/>
                        </a:lnTo>
                        <a:lnTo>
                          <a:pt x="138112" y="381001"/>
                        </a:lnTo>
                        <a:lnTo>
                          <a:pt x="164306" y="383382"/>
                        </a:lnTo>
                        <a:lnTo>
                          <a:pt x="226219" y="411957"/>
                        </a:lnTo>
                        <a:lnTo>
                          <a:pt x="259556" y="421482"/>
                        </a:lnTo>
                        <a:lnTo>
                          <a:pt x="314325" y="421482"/>
                        </a:lnTo>
                        <a:lnTo>
                          <a:pt x="397669" y="421482"/>
                        </a:lnTo>
                        <a:lnTo>
                          <a:pt x="473869" y="421482"/>
                        </a:lnTo>
                        <a:cubicBezTo>
                          <a:pt x="513556" y="412751"/>
                          <a:pt x="531813" y="411163"/>
                          <a:pt x="592931" y="395288"/>
                        </a:cubicBezTo>
                        <a:cubicBezTo>
                          <a:pt x="617537" y="350838"/>
                          <a:pt x="623094" y="334963"/>
                          <a:pt x="638175" y="304801"/>
                        </a:cubicBezTo>
                        <a:lnTo>
                          <a:pt x="673894" y="278607"/>
                        </a:lnTo>
                        <a:lnTo>
                          <a:pt x="740569" y="257176"/>
                        </a:lnTo>
                        <a:lnTo>
                          <a:pt x="790575" y="233363"/>
                        </a:lnTo>
                        <a:lnTo>
                          <a:pt x="850106" y="130969"/>
                        </a:lnTo>
                        <a:lnTo>
                          <a:pt x="938213" y="66675"/>
                        </a:lnTo>
                        <a:cubicBezTo>
                          <a:pt x="981869" y="53182"/>
                          <a:pt x="987424" y="49213"/>
                          <a:pt x="1069180" y="26195"/>
                        </a:cubicBezTo>
                        <a:cubicBezTo>
                          <a:pt x="1109662" y="12701"/>
                          <a:pt x="1116806" y="13494"/>
                          <a:pt x="1140619" y="7144"/>
                        </a:cubicBezTo>
                        <a:lnTo>
                          <a:pt x="1200150" y="0"/>
                        </a:lnTo>
                        <a:lnTo>
                          <a:pt x="1247775" y="16669"/>
                        </a:lnTo>
                        <a:lnTo>
                          <a:pt x="1309687" y="57151"/>
                        </a:lnTo>
                        <a:lnTo>
                          <a:pt x="1343025" y="95251"/>
                        </a:lnTo>
                        <a:lnTo>
                          <a:pt x="1373981" y="123826"/>
                        </a:lnTo>
                        <a:lnTo>
                          <a:pt x="1426369" y="152401"/>
                        </a:lnTo>
                        <a:lnTo>
                          <a:pt x="1464469" y="180976"/>
                        </a:lnTo>
                        <a:lnTo>
                          <a:pt x="1509713" y="192882"/>
                        </a:lnTo>
                        <a:lnTo>
                          <a:pt x="1590675" y="183357"/>
                        </a:lnTo>
                        <a:lnTo>
                          <a:pt x="1628775" y="207169"/>
                        </a:lnTo>
                        <a:lnTo>
                          <a:pt x="1666875" y="242888"/>
                        </a:lnTo>
                        <a:lnTo>
                          <a:pt x="1724025" y="319088"/>
                        </a:lnTo>
                        <a:lnTo>
                          <a:pt x="1752599" y="366713"/>
                        </a:lnTo>
                        <a:lnTo>
                          <a:pt x="1819275" y="373857"/>
                        </a:lnTo>
                        <a:cubicBezTo>
                          <a:pt x="1820466" y="377826"/>
                          <a:pt x="1840707" y="385268"/>
                          <a:pt x="1840707" y="385764"/>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019F57C4-B01C-4922-8E01-E4E232FB9439}"/>
                      </a:ext>
                    </a:extLst>
                  </p:cNvPr>
                  <p:cNvSpPr/>
                  <p:nvPr/>
                </p:nvSpPr>
                <p:spPr>
                  <a:xfrm>
                    <a:off x="9307689" y="3294720"/>
                    <a:ext cx="575332" cy="688591"/>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469106 w 643171"/>
                      <a:gd name="connsiteY8" fmla="*/ 620683 h 839252"/>
                      <a:gd name="connsiteX9" fmla="*/ 495300 w 643171"/>
                      <a:gd name="connsiteY9" fmla="*/ 670689 h 839252"/>
                      <a:gd name="connsiteX10" fmla="*/ 528637 w 643171"/>
                      <a:gd name="connsiteY10" fmla="*/ 704027 h 839252"/>
                      <a:gd name="connsiteX11" fmla="*/ 578644 w 643171"/>
                      <a:gd name="connsiteY11" fmla="*/ 737364 h 839252"/>
                      <a:gd name="connsiteX12" fmla="*/ 604837 w 643171"/>
                      <a:gd name="connsiteY12" fmla="*/ 751652 h 839252"/>
                      <a:gd name="connsiteX13" fmla="*/ 640556 w 643171"/>
                      <a:gd name="connsiteY13" fmla="*/ 796896 h 839252"/>
                      <a:gd name="connsiteX14" fmla="*/ 640556 w 643171"/>
                      <a:gd name="connsiteY14" fmla="*/ 820708 h 839252"/>
                      <a:gd name="connsiteX15" fmla="*/ 641391 w 643171"/>
                      <a:gd name="connsiteY15"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495300 w 643171"/>
                      <a:gd name="connsiteY8" fmla="*/ 670689 h 839252"/>
                      <a:gd name="connsiteX9" fmla="*/ 528637 w 643171"/>
                      <a:gd name="connsiteY9" fmla="*/ 704027 h 839252"/>
                      <a:gd name="connsiteX10" fmla="*/ 578644 w 643171"/>
                      <a:gd name="connsiteY10" fmla="*/ 737364 h 839252"/>
                      <a:gd name="connsiteX11" fmla="*/ 604837 w 643171"/>
                      <a:gd name="connsiteY11" fmla="*/ 751652 h 839252"/>
                      <a:gd name="connsiteX12" fmla="*/ 640556 w 643171"/>
                      <a:gd name="connsiteY12" fmla="*/ 796896 h 839252"/>
                      <a:gd name="connsiteX13" fmla="*/ 640556 w 643171"/>
                      <a:gd name="connsiteY13" fmla="*/ 820708 h 839252"/>
                      <a:gd name="connsiteX14" fmla="*/ 641391 w 643171"/>
                      <a:gd name="connsiteY14"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495300 w 643171"/>
                      <a:gd name="connsiteY8" fmla="*/ 670689 h 839252"/>
                      <a:gd name="connsiteX9" fmla="*/ 528637 w 643171"/>
                      <a:gd name="connsiteY9" fmla="*/ 704027 h 839252"/>
                      <a:gd name="connsiteX10" fmla="*/ 604837 w 643171"/>
                      <a:gd name="connsiteY10" fmla="*/ 751652 h 839252"/>
                      <a:gd name="connsiteX11" fmla="*/ 640556 w 643171"/>
                      <a:gd name="connsiteY11" fmla="*/ 796896 h 839252"/>
                      <a:gd name="connsiteX12" fmla="*/ 640556 w 643171"/>
                      <a:gd name="connsiteY12" fmla="*/ 820708 h 839252"/>
                      <a:gd name="connsiteX13" fmla="*/ 641391 w 643171"/>
                      <a:gd name="connsiteY13" fmla="*/ 839252 h 839252"/>
                      <a:gd name="connsiteX0" fmla="*/ 0 w 643454"/>
                      <a:gd name="connsiteY0" fmla="*/ 13464 h 839252"/>
                      <a:gd name="connsiteX1" fmla="*/ 97756 w 643454"/>
                      <a:gd name="connsiteY1" fmla="*/ 0 h 839252"/>
                      <a:gd name="connsiteX2" fmla="*/ 172770 w 643454"/>
                      <a:gd name="connsiteY2" fmla="*/ 14300 h 839252"/>
                      <a:gd name="connsiteX3" fmla="*/ 203727 w 643454"/>
                      <a:gd name="connsiteY3" fmla="*/ 73894 h 839252"/>
                      <a:gd name="connsiteX4" fmla="*/ 225146 w 643454"/>
                      <a:gd name="connsiteY4" fmla="*/ 223888 h 839252"/>
                      <a:gd name="connsiteX5" fmla="*/ 288131 w 643454"/>
                      <a:gd name="connsiteY5" fmla="*/ 373033 h 839252"/>
                      <a:gd name="connsiteX6" fmla="*/ 321469 w 643454"/>
                      <a:gd name="connsiteY6" fmla="*/ 411133 h 839252"/>
                      <a:gd name="connsiteX7" fmla="*/ 352425 w 643454"/>
                      <a:gd name="connsiteY7" fmla="*/ 458758 h 839252"/>
                      <a:gd name="connsiteX8" fmla="*/ 495300 w 643454"/>
                      <a:gd name="connsiteY8" fmla="*/ 670689 h 839252"/>
                      <a:gd name="connsiteX9" fmla="*/ 528637 w 643454"/>
                      <a:gd name="connsiteY9" fmla="*/ 704027 h 839252"/>
                      <a:gd name="connsiteX10" fmla="*/ 604837 w 643454"/>
                      <a:gd name="connsiteY10" fmla="*/ 751652 h 839252"/>
                      <a:gd name="connsiteX11" fmla="*/ 640556 w 643454"/>
                      <a:gd name="connsiteY11" fmla="*/ 796896 h 839252"/>
                      <a:gd name="connsiteX12" fmla="*/ 641391 w 643454"/>
                      <a:gd name="connsiteY12" fmla="*/ 839252 h 839252"/>
                      <a:gd name="connsiteX0" fmla="*/ 0 w 641391"/>
                      <a:gd name="connsiteY0" fmla="*/ 13464 h 839252"/>
                      <a:gd name="connsiteX1" fmla="*/ 97756 w 641391"/>
                      <a:gd name="connsiteY1" fmla="*/ 0 h 839252"/>
                      <a:gd name="connsiteX2" fmla="*/ 172770 w 641391"/>
                      <a:gd name="connsiteY2" fmla="*/ 14300 h 839252"/>
                      <a:gd name="connsiteX3" fmla="*/ 203727 w 641391"/>
                      <a:gd name="connsiteY3" fmla="*/ 73894 h 839252"/>
                      <a:gd name="connsiteX4" fmla="*/ 225146 w 641391"/>
                      <a:gd name="connsiteY4" fmla="*/ 223888 h 839252"/>
                      <a:gd name="connsiteX5" fmla="*/ 288131 w 641391"/>
                      <a:gd name="connsiteY5" fmla="*/ 373033 h 839252"/>
                      <a:gd name="connsiteX6" fmla="*/ 321469 w 641391"/>
                      <a:gd name="connsiteY6" fmla="*/ 411133 h 839252"/>
                      <a:gd name="connsiteX7" fmla="*/ 352425 w 641391"/>
                      <a:gd name="connsiteY7" fmla="*/ 458758 h 839252"/>
                      <a:gd name="connsiteX8" fmla="*/ 495300 w 641391"/>
                      <a:gd name="connsiteY8" fmla="*/ 670689 h 839252"/>
                      <a:gd name="connsiteX9" fmla="*/ 528637 w 641391"/>
                      <a:gd name="connsiteY9" fmla="*/ 704027 h 839252"/>
                      <a:gd name="connsiteX10" fmla="*/ 604837 w 641391"/>
                      <a:gd name="connsiteY10" fmla="*/ 751652 h 839252"/>
                      <a:gd name="connsiteX11" fmla="*/ 641391 w 641391"/>
                      <a:gd name="connsiteY11" fmla="*/ 839252 h 839252"/>
                      <a:gd name="connsiteX0" fmla="*/ 0 w 604837"/>
                      <a:gd name="connsiteY0" fmla="*/ 13464 h 751652"/>
                      <a:gd name="connsiteX1" fmla="*/ 97756 w 604837"/>
                      <a:gd name="connsiteY1" fmla="*/ 0 h 751652"/>
                      <a:gd name="connsiteX2" fmla="*/ 172770 w 604837"/>
                      <a:gd name="connsiteY2" fmla="*/ 14300 h 751652"/>
                      <a:gd name="connsiteX3" fmla="*/ 203727 w 604837"/>
                      <a:gd name="connsiteY3" fmla="*/ 73894 h 751652"/>
                      <a:gd name="connsiteX4" fmla="*/ 225146 w 604837"/>
                      <a:gd name="connsiteY4" fmla="*/ 223888 h 751652"/>
                      <a:gd name="connsiteX5" fmla="*/ 288131 w 604837"/>
                      <a:gd name="connsiteY5" fmla="*/ 373033 h 751652"/>
                      <a:gd name="connsiteX6" fmla="*/ 321469 w 604837"/>
                      <a:gd name="connsiteY6" fmla="*/ 411133 h 751652"/>
                      <a:gd name="connsiteX7" fmla="*/ 352425 w 604837"/>
                      <a:gd name="connsiteY7" fmla="*/ 458758 h 751652"/>
                      <a:gd name="connsiteX8" fmla="*/ 495300 w 604837"/>
                      <a:gd name="connsiteY8" fmla="*/ 670689 h 751652"/>
                      <a:gd name="connsiteX9" fmla="*/ 528637 w 604837"/>
                      <a:gd name="connsiteY9" fmla="*/ 704027 h 751652"/>
                      <a:gd name="connsiteX10" fmla="*/ 604837 w 604837"/>
                      <a:gd name="connsiteY10" fmla="*/ 751652 h 751652"/>
                      <a:gd name="connsiteX0" fmla="*/ 0 w 528637"/>
                      <a:gd name="connsiteY0" fmla="*/ 13464 h 704027"/>
                      <a:gd name="connsiteX1" fmla="*/ 97756 w 528637"/>
                      <a:gd name="connsiteY1" fmla="*/ 0 h 704027"/>
                      <a:gd name="connsiteX2" fmla="*/ 172770 w 528637"/>
                      <a:gd name="connsiteY2" fmla="*/ 14300 h 704027"/>
                      <a:gd name="connsiteX3" fmla="*/ 203727 w 528637"/>
                      <a:gd name="connsiteY3" fmla="*/ 73894 h 704027"/>
                      <a:gd name="connsiteX4" fmla="*/ 225146 w 528637"/>
                      <a:gd name="connsiteY4" fmla="*/ 223888 h 704027"/>
                      <a:gd name="connsiteX5" fmla="*/ 288131 w 528637"/>
                      <a:gd name="connsiteY5" fmla="*/ 373033 h 704027"/>
                      <a:gd name="connsiteX6" fmla="*/ 321469 w 528637"/>
                      <a:gd name="connsiteY6" fmla="*/ 411133 h 704027"/>
                      <a:gd name="connsiteX7" fmla="*/ 352425 w 528637"/>
                      <a:gd name="connsiteY7" fmla="*/ 458758 h 704027"/>
                      <a:gd name="connsiteX8" fmla="*/ 495300 w 528637"/>
                      <a:gd name="connsiteY8" fmla="*/ 670689 h 704027"/>
                      <a:gd name="connsiteX9" fmla="*/ 528637 w 528637"/>
                      <a:gd name="connsiteY9" fmla="*/ 704027 h 704027"/>
                      <a:gd name="connsiteX0" fmla="*/ 0 w 495300"/>
                      <a:gd name="connsiteY0" fmla="*/ 13464 h 670689"/>
                      <a:gd name="connsiteX1" fmla="*/ 97756 w 495300"/>
                      <a:gd name="connsiteY1" fmla="*/ 0 h 670689"/>
                      <a:gd name="connsiteX2" fmla="*/ 172770 w 495300"/>
                      <a:gd name="connsiteY2" fmla="*/ 14300 h 670689"/>
                      <a:gd name="connsiteX3" fmla="*/ 203727 w 495300"/>
                      <a:gd name="connsiteY3" fmla="*/ 73894 h 670689"/>
                      <a:gd name="connsiteX4" fmla="*/ 225146 w 495300"/>
                      <a:gd name="connsiteY4" fmla="*/ 223888 h 670689"/>
                      <a:gd name="connsiteX5" fmla="*/ 288131 w 495300"/>
                      <a:gd name="connsiteY5" fmla="*/ 373033 h 670689"/>
                      <a:gd name="connsiteX6" fmla="*/ 321469 w 495300"/>
                      <a:gd name="connsiteY6" fmla="*/ 411133 h 670689"/>
                      <a:gd name="connsiteX7" fmla="*/ 352425 w 495300"/>
                      <a:gd name="connsiteY7" fmla="*/ 458758 h 670689"/>
                      <a:gd name="connsiteX8" fmla="*/ 495300 w 495300"/>
                      <a:gd name="connsiteY8" fmla="*/ 670689 h 670689"/>
                      <a:gd name="connsiteX0" fmla="*/ 0 w 352425"/>
                      <a:gd name="connsiteY0" fmla="*/ 13464 h 458758"/>
                      <a:gd name="connsiteX1" fmla="*/ 97756 w 352425"/>
                      <a:gd name="connsiteY1" fmla="*/ 0 h 458758"/>
                      <a:gd name="connsiteX2" fmla="*/ 172770 w 352425"/>
                      <a:gd name="connsiteY2" fmla="*/ 14300 h 458758"/>
                      <a:gd name="connsiteX3" fmla="*/ 203727 w 352425"/>
                      <a:gd name="connsiteY3" fmla="*/ 73894 h 458758"/>
                      <a:gd name="connsiteX4" fmla="*/ 225146 w 352425"/>
                      <a:gd name="connsiteY4" fmla="*/ 223888 h 458758"/>
                      <a:gd name="connsiteX5" fmla="*/ 288131 w 352425"/>
                      <a:gd name="connsiteY5" fmla="*/ 373033 h 458758"/>
                      <a:gd name="connsiteX6" fmla="*/ 321469 w 352425"/>
                      <a:gd name="connsiteY6" fmla="*/ 411133 h 458758"/>
                      <a:gd name="connsiteX7" fmla="*/ 352425 w 352425"/>
                      <a:gd name="connsiteY7" fmla="*/ 458758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458758">
                        <a:moveTo>
                          <a:pt x="0" y="13464"/>
                        </a:moveTo>
                        <a:cubicBezTo>
                          <a:pt x="17462" y="23584"/>
                          <a:pt x="68961" y="-139"/>
                          <a:pt x="97756" y="0"/>
                        </a:cubicBezTo>
                        <a:cubicBezTo>
                          <a:pt x="126551" y="139"/>
                          <a:pt x="155108" y="1984"/>
                          <a:pt x="172770" y="14300"/>
                        </a:cubicBezTo>
                        <a:cubicBezTo>
                          <a:pt x="190432" y="26616"/>
                          <a:pt x="194998" y="38963"/>
                          <a:pt x="203727" y="73894"/>
                        </a:cubicBezTo>
                        <a:cubicBezTo>
                          <a:pt x="212456" y="108825"/>
                          <a:pt x="211079" y="174032"/>
                          <a:pt x="225146" y="223888"/>
                        </a:cubicBezTo>
                        <a:cubicBezTo>
                          <a:pt x="239213" y="273745"/>
                          <a:pt x="272077" y="341826"/>
                          <a:pt x="288131" y="373033"/>
                        </a:cubicBezTo>
                        <a:cubicBezTo>
                          <a:pt x="304185" y="404240"/>
                          <a:pt x="310753" y="396845"/>
                          <a:pt x="321469" y="411133"/>
                        </a:cubicBezTo>
                        <a:cubicBezTo>
                          <a:pt x="332185" y="425421"/>
                          <a:pt x="323453" y="415499"/>
                          <a:pt x="352425" y="45875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1DFB2FD5-1DBC-4858-A2F0-F89903A35CD7}"/>
                      </a:ext>
                    </a:extLst>
                  </p:cNvPr>
                  <p:cNvSpPr/>
                  <p:nvPr/>
                </p:nvSpPr>
                <p:spPr>
                  <a:xfrm>
                    <a:off x="1764378" y="2300639"/>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20">
                  <a:extLst>
                    <a:ext uri="{FF2B5EF4-FFF2-40B4-BE49-F238E27FC236}">
                      <a16:creationId xmlns:a16="http://schemas.microsoft.com/office/drawing/2014/main" id="{A2C58D9E-A16E-4A8F-BA0A-4A90F143C197}"/>
                    </a:ext>
                  </a:extLst>
                </p:cNvPr>
                <p:cNvSpPr/>
                <p:nvPr/>
              </p:nvSpPr>
              <p:spPr>
                <a:xfrm>
                  <a:off x="9615169" y="1000125"/>
                  <a:ext cx="731432" cy="2362200"/>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432" h="2362200">
                      <a:moveTo>
                        <a:pt x="24131" y="2362200"/>
                      </a:moveTo>
                      <a:cubicBezTo>
                        <a:pt x="-14763" y="2322512"/>
                        <a:pt x="-7619" y="2308225"/>
                        <a:pt x="52706" y="2266950"/>
                      </a:cubicBezTo>
                      <a:cubicBezTo>
                        <a:pt x="113031" y="2225675"/>
                        <a:pt x="338774" y="2184400"/>
                        <a:pt x="386081" y="2114550"/>
                      </a:cubicBezTo>
                      <a:cubicBezTo>
                        <a:pt x="433389" y="2044700"/>
                        <a:pt x="349568" y="1920875"/>
                        <a:pt x="336551" y="1847850"/>
                      </a:cubicBezTo>
                      <a:cubicBezTo>
                        <a:pt x="323534" y="1774825"/>
                        <a:pt x="247333" y="1719263"/>
                        <a:pt x="307976" y="1676400"/>
                      </a:cubicBezTo>
                      <a:cubicBezTo>
                        <a:pt x="368619" y="1633537"/>
                        <a:pt x="639764" y="1679575"/>
                        <a:pt x="700406" y="1590675"/>
                      </a:cubicBezTo>
                      <a:cubicBezTo>
                        <a:pt x="761048" y="1501775"/>
                        <a:pt x="722631" y="1225550"/>
                        <a:pt x="671831" y="1143000"/>
                      </a:cubicBezTo>
                      <a:cubicBezTo>
                        <a:pt x="621031" y="1060450"/>
                        <a:pt x="463869" y="1112838"/>
                        <a:pt x="395606" y="1095375"/>
                      </a:cubicBezTo>
                      <a:cubicBezTo>
                        <a:pt x="327343" y="1077912"/>
                        <a:pt x="267019" y="1077913"/>
                        <a:pt x="262256" y="1038225"/>
                      </a:cubicBezTo>
                      <a:cubicBezTo>
                        <a:pt x="257493" y="998537"/>
                        <a:pt x="309881" y="0"/>
                        <a:pt x="309881" y="0"/>
                      </a:cubicBezTo>
                      <a:lnTo>
                        <a:pt x="309881" y="0"/>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2" name="Straight Arrow Connector 91">
              <a:extLst>
                <a:ext uri="{FF2B5EF4-FFF2-40B4-BE49-F238E27FC236}">
                  <a16:creationId xmlns:a16="http://schemas.microsoft.com/office/drawing/2014/main" id="{595433B1-5006-43F9-99CF-7E3BD9139590}"/>
                </a:ext>
              </a:extLst>
            </p:cNvPr>
            <p:cNvCxnSpPr>
              <a:cxnSpLocks/>
              <a:endCxn id="86" idx="10"/>
            </p:cNvCxnSpPr>
            <p:nvPr/>
          </p:nvCxnSpPr>
          <p:spPr>
            <a:xfrm flipH="1">
              <a:off x="7379168" y="2503067"/>
              <a:ext cx="1225544" cy="9706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72DEECD7-4F3A-4C93-BFAA-AB3051ADFAA7}"/>
                </a:ext>
              </a:extLst>
            </p:cNvPr>
            <p:cNvCxnSpPr>
              <a:cxnSpLocks/>
              <a:endCxn id="86" idx="28"/>
            </p:cNvCxnSpPr>
            <p:nvPr/>
          </p:nvCxnSpPr>
          <p:spPr>
            <a:xfrm>
              <a:off x="8604712" y="2503067"/>
              <a:ext cx="597634" cy="61320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76F4CF27-BB7F-41CE-A4A5-6C0DFC176487}"/>
              </a:ext>
            </a:extLst>
          </p:cNvPr>
          <p:cNvGrpSpPr/>
          <p:nvPr/>
        </p:nvGrpSpPr>
        <p:grpSpPr>
          <a:xfrm>
            <a:off x="9777099" y="1075664"/>
            <a:ext cx="2291830" cy="2820008"/>
            <a:chOff x="-74685" y="3832416"/>
            <a:chExt cx="2364519" cy="2862322"/>
          </a:xfrm>
        </p:grpSpPr>
        <p:sp>
          <p:nvSpPr>
            <p:cNvPr id="72" name="TextBox 71">
              <a:extLst>
                <a:ext uri="{FF2B5EF4-FFF2-40B4-BE49-F238E27FC236}">
                  <a16:creationId xmlns:a16="http://schemas.microsoft.com/office/drawing/2014/main" id="{4C36B8C3-A739-4954-8E9D-642C9D2404C6}"/>
                </a:ext>
              </a:extLst>
            </p:cNvPr>
            <p:cNvSpPr txBox="1"/>
            <p:nvPr/>
          </p:nvSpPr>
          <p:spPr>
            <a:xfrm>
              <a:off x="83952" y="3832416"/>
              <a:ext cx="2154128" cy="286232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Typical PFAS Distributions</a:t>
              </a: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20C2B00D-89BE-4588-A637-7DB20997D92E}"/>
                </a:ext>
              </a:extLst>
            </p:cNvPr>
            <p:cNvSpPr txBox="1"/>
            <p:nvPr/>
          </p:nvSpPr>
          <p:spPr>
            <a:xfrm>
              <a:off x="144489" y="4221488"/>
              <a:ext cx="1220206"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ODS</a:t>
              </a:r>
            </a:p>
            <a:p>
              <a:pPr algn="ctr"/>
              <a:r>
                <a:rPr lang="en-US" sz="1100" dirty="0">
                  <a:latin typeface="Arial" panose="020B0604020202020204" pitchFamily="34" charset="0"/>
                  <a:cs typeface="Arial" panose="020B0604020202020204" pitchFamily="34" charset="0"/>
                </a:rPr>
                <a:t>PFOS-Dominant</a:t>
              </a:r>
            </a:p>
          </p:txBody>
        </p:sp>
        <p:sp>
          <p:nvSpPr>
            <p:cNvPr id="75" name="TextBox 74">
              <a:extLst>
                <a:ext uri="{FF2B5EF4-FFF2-40B4-BE49-F238E27FC236}">
                  <a16:creationId xmlns:a16="http://schemas.microsoft.com/office/drawing/2014/main" id="{DC093C73-DB58-4633-924C-21A4A30CE5E4}"/>
                </a:ext>
              </a:extLst>
            </p:cNvPr>
            <p:cNvSpPr txBox="1"/>
            <p:nvPr/>
          </p:nvSpPr>
          <p:spPr>
            <a:xfrm>
              <a:off x="1084055" y="4706066"/>
              <a:ext cx="1205779"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WCL</a:t>
              </a:r>
            </a:p>
            <a:p>
              <a:pPr algn="ctr"/>
              <a:r>
                <a:rPr lang="en-US" sz="1100" dirty="0">
                  <a:latin typeface="Arial" panose="020B0604020202020204" pitchFamily="34" charset="0"/>
                  <a:cs typeface="Arial" panose="020B0604020202020204" pitchFamily="34" charset="0"/>
                </a:rPr>
                <a:t>PFBA-Dominant</a:t>
              </a:r>
            </a:p>
          </p:txBody>
        </p:sp>
        <p:graphicFrame>
          <p:nvGraphicFramePr>
            <p:cNvPr id="78" name="Chart 77">
              <a:extLst>
                <a:ext uri="{FF2B5EF4-FFF2-40B4-BE49-F238E27FC236}">
                  <a16:creationId xmlns:a16="http://schemas.microsoft.com/office/drawing/2014/main" id="{3628E465-F580-4000-AF1A-DC76D80DCE89}"/>
                </a:ext>
              </a:extLst>
            </p:cNvPr>
            <p:cNvGraphicFramePr>
              <a:graphicFrameLocks/>
            </p:cNvGraphicFramePr>
            <p:nvPr>
              <p:extLst>
                <p:ext uri="{D42A27DB-BD31-4B8C-83A1-F6EECF244321}">
                  <p14:modId xmlns:p14="http://schemas.microsoft.com/office/powerpoint/2010/main" val="1947466942"/>
                </p:ext>
              </p:extLst>
            </p:nvPr>
          </p:nvGraphicFramePr>
          <p:xfrm>
            <a:off x="221756" y="4539392"/>
            <a:ext cx="1057411" cy="9062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9" name="Chart 78">
              <a:extLst>
                <a:ext uri="{FF2B5EF4-FFF2-40B4-BE49-F238E27FC236}">
                  <a16:creationId xmlns:a16="http://schemas.microsoft.com/office/drawing/2014/main" id="{FAF61C6C-2E73-4234-839C-34B034B1FDDA}"/>
                </a:ext>
              </a:extLst>
            </p:cNvPr>
            <p:cNvGraphicFramePr>
              <a:graphicFrameLocks/>
            </p:cNvGraphicFramePr>
            <p:nvPr>
              <p:extLst>
                <p:ext uri="{D42A27DB-BD31-4B8C-83A1-F6EECF244321}">
                  <p14:modId xmlns:p14="http://schemas.microsoft.com/office/powerpoint/2010/main" val="1223115964"/>
                </p:ext>
              </p:extLst>
            </p:nvPr>
          </p:nvGraphicFramePr>
          <p:xfrm>
            <a:off x="1163615" y="5054486"/>
            <a:ext cx="1057411" cy="9062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0" name="Chart 79">
              <a:extLst>
                <a:ext uri="{FF2B5EF4-FFF2-40B4-BE49-F238E27FC236}">
                  <a16:creationId xmlns:a16="http://schemas.microsoft.com/office/drawing/2014/main" id="{173F73B9-DAC9-4D75-B37E-8810485204C1}"/>
                </a:ext>
              </a:extLst>
            </p:cNvPr>
            <p:cNvGraphicFramePr>
              <a:graphicFrameLocks/>
            </p:cNvGraphicFramePr>
            <p:nvPr>
              <p:extLst>
                <p:ext uri="{D42A27DB-BD31-4B8C-83A1-F6EECF244321}">
                  <p14:modId xmlns:p14="http://schemas.microsoft.com/office/powerpoint/2010/main" val="1855506700"/>
                </p:ext>
              </p:extLst>
            </p:nvPr>
          </p:nvGraphicFramePr>
          <p:xfrm>
            <a:off x="207549" y="5766398"/>
            <a:ext cx="1062711" cy="906203"/>
          </p:xfrm>
          <a:graphic>
            <a:graphicData uri="http://schemas.openxmlformats.org/drawingml/2006/chart">
              <c:chart xmlns:c="http://schemas.openxmlformats.org/drawingml/2006/chart" xmlns:r="http://schemas.openxmlformats.org/officeDocument/2006/relationships" r:id="rId5"/>
            </a:graphicData>
          </a:graphic>
        </p:graphicFrame>
        <p:sp>
          <p:nvSpPr>
            <p:cNvPr id="81" name="TextBox 80">
              <a:extLst>
                <a:ext uri="{FF2B5EF4-FFF2-40B4-BE49-F238E27FC236}">
                  <a16:creationId xmlns:a16="http://schemas.microsoft.com/office/drawing/2014/main" id="{E233024D-196F-4530-A8A1-B6F4B2DFA4C0}"/>
                </a:ext>
              </a:extLst>
            </p:cNvPr>
            <p:cNvSpPr txBox="1"/>
            <p:nvPr/>
          </p:nvSpPr>
          <p:spPr>
            <a:xfrm>
              <a:off x="-74685" y="5452768"/>
              <a:ext cx="1629139" cy="437352"/>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Low Concentration Widespread PFAS</a:t>
              </a:r>
            </a:p>
          </p:txBody>
        </p:sp>
        <p:sp>
          <p:nvSpPr>
            <p:cNvPr id="82" name="TextBox 81">
              <a:extLst>
                <a:ext uri="{FF2B5EF4-FFF2-40B4-BE49-F238E27FC236}">
                  <a16:creationId xmlns:a16="http://schemas.microsoft.com/office/drawing/2014/main" id="{4E430B29-03FC-4629-B811-017064CA5796}"/>
                </a:ext>
              </a:extLst>
            </p:cNvPr>
            <p:cNvSpPr txBox="1"/>
            <p:nvPr/>
          </p:nvSpPr>
          <p:spPr>
            <a:xfrm>
              <a:off x="946993" y="6135272"/>
              <a:ext cx="1214922" cy="507831"/>
            </a:xfrm>
            <a:prstGeom prst="rect">
              <a:avLst/>
            </a:prstGeom>
            <a:noFill/>
          </p:spPr>
          <p:txBody>
            <a:bodyPr wrap="square" rtlCol="0">
              <a:spAutoFit/>
            </a:bodyPr>
            <a:lstStyle/>
            <a:p>
              <a:pPr algn="ctr"/>
              <a:r>
                <a:rPr lang="en-US" sz="900" i="1" dirty="0">
                  <a:latin typeface="Arial" panose="020B0604020202020204" pitchFamily="34" charset="0"/>
                  <a:cs typeface="Arial" panose="020B0604020202020204" pitchFamily="34" charset="0"/>
                </a:rPr>
                <a:t>*PFBA-Dominant and low concentrations</a:t>
              </a:r>
            </a:p>
          </p:txBody>
        </p:sp>
      </p:grpSp>
      <p:graphicFrame>
        <p:nvGraphicFramePr>
          <p:cNvPr id="83" name="Chart 82">
            <a:extLst>
              <a:ext uri="{FF2B5EF4-FFF2-40B4-BE49-F238E27FC236}">
                <a16:creationId xmlns:a16="http://schemas.microsoft.com/office/drawing/2014/main" id="{EC38D566-46D0-4337-B923-7EAE36FDB84D}"/>
              </a:ext>
            </a:extLst>
          </p:cNvPr>
          <p:cNvGraphicFramePr>
            <a:graphicFrameLocks/>
          </p:cNvGraphicFramePr>
          <p:nvPr>
            <p:extLst>
              <p:ext uri="{D42A27DB-BD31-4B8C-83A1-F6EECF244321}">
                <p14:modId xmlns:p14="http://schemas.microsoft.com/office/powerpoint/2010/main" val="27225809"/>
              </p:ext>
            </p:extLst>
          </p:nvPr>
        </p:nvGraphicFramePr>
        <p:xfrm>
          <a:off x="5108134" y="2471282"/>
          <a:ext cx="962993" cy="6988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4" name="Chart 83">
            <a:extLst>
              <a:ext uri="{FF2B5EF4-FFF2-40B4-BE49-F238E27FC236}">
                <a16:creationId xmlns:a16="http://schemas.microsoft.com/office/drawing/2014/main" id="{B9834F47-5B9A-4917-A062-58E75ECD382B}"/>
              </a:ext>
            </a:extLst>
          </p:cNvPr>
          <p:cNvGraphicFramePr>
            <a:graphicFrameLocks/>
          </p:cNvGraphicFramePr>
          <p:nvPr>
            <p:extLst>
              <p:ext uri="{D42A27DB-BD31-4B8C-83A1-F6EECF244321}">
                <p14:modId xmlns:p14="http://schemas.microsoft.com/office/powerpoint/2010/main" val="1792321245"/>
              </p:ext>
            </p:extLst>
          </p:nvPr>
        </p:nvGraphicFramePr>
        <p:xfrm>
          <a:off x="2100147" y="2065470"/>
          <a:ext cx="962993" cy="69887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5" name="Chart 94">
            <a:extLst>
              <a:ext uri="{FF2B5EF4-FFF2-40B4-BE49-F238E27FC236}">
                <a16:creationId xmlns:a16="http://schemas.microsoft.com/office/drawing/2014/main" id="{0BA0205B-74CA-4490-8F90-6839E242133E}"/>
              </a:ext>
            </a:extLst>
          </p:cNvPr>
          <p:cNvGraphicFramePr>
            <a:graphicFrameLocks/>
          </p:cNvGraphicFramePr>
          <p:nvPr>
            <p:extLst>
              <p:ext uri="{D42A27DB-BD31-4B8C-83A1-F6EECF244321}">
                <p14:modId xmlns:p14="http://schemas.microsoft.com/office/powerpoint/2010/main" val="2683490817"/>
              </p:ext>
            </p:extLst>
          </p:nvPr>
        </p:nvGraphicFramePr>
        <p:xfrm>
          <a:off x="8232898" y="2659862"/>
          <a:ext cx="962993" cy="6988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7" name="Chart 96">
            <a:extLst>
              <a:ext uri="{FF2B5EF4-FFF2-40B4-BE49-F238E27FC236}">
                <a16:creationId xmlns:a16="http://schemas.microsoft.com/office/drawing/2014/main" id="{18D6CC82-D78F-4C2F-A76B-2A73A3C91118}"/>
              </a:ext>
            </a:extLst>
          </p:cNvPr>
          <p:cNvGraphicFramePr>
            <a:graphicFrameLocks/>
          </p:cNvGraphicFramePr>
          <p:nvPr>
            <p:extLst>
              <p:ext uri="{D42A27DB-BD31-4B8C-83A1-F6EECF244321}">
                <p14:modId xmlns:p14="http://schemas.microsoft.com/office/powerpoint/2010/main" val="2364692559"/>
              </p:ext>
            </p:extLst>
          </p:nvPr>
        </p:nvGraphicFramePr>
        <p:xfrm>
          <a:off x="8912835" y="2921217"/>
          <a:ext cx="962993" cy="698872"/>
        </p:xfrm>
        <a:graphic>
          <a:graphicData uri="http://schemas.openxmlformats.org/drawingml/2006/chart">
            <c:chart xmlns:c="http://schemas.openxmlformats.org/drawingml/2006/chart" xmlns:r="http://schemas.openxmlformats.org/officeDocument/2006/relationships" r:id="rId9"/>
          </a:graphicData>
        </a:graphic>
      </p:graphicFrame>
      <p:sp>
        <p:nvSpPr>
          <p:cNvPr id="99" name="TextBox 98">
            <a:extLst>
              <a:ext uri="{FF2B5EF4-FFF2-40B4-BE49-F238E27FC236}">
                <a16:creationId xmlns:a16="http://schemas.microsoft.com/office/drawing/2014/main" id="{D86355F7-253C-452B-8C97-E88932B2BABE}"/>
              </a:ext>
            </a:extLst>
          </p:cNvPr>
          <p:cNvSpPr txBox="1"/>
          <p:nvPr/>
        </p:nvSpPr>
        <p:spPr>
          <a:xfrm>
            <a:off x="5970723" y="2137937"/>
            <a:ext cx="2730235" cy="33855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600" dirty="0">
                <a:ln w="6350">
                  <a:noFill/>
                </a:ln>
                <a:solidFill>
                  <a:srgbClr val="05BCFE"/>
                </a:solidFill>
                <a:effectLst>
                  <a:glow rad="63500">
                    <a:srgbClr val="FFFFFF"/>
                  </a:glow>
                  <a:outerShdw blurRad="50800" dist="38100" dir="2700000" algn="tl" rotWithShape="0">
                    <a:schemeClr val="bg1">
                      <a:alpha val="40000"/>
                    </a:schemeClr>
                  </a:outerShdw>
                </a:effectLst>
              </a:rPr>
              <a:t>Connected Raleigh Creek</a:t>
            </a:r>
          </a:p>
        </p:txBody>
      </p:sp>
      <p:sp>
        <p:nvSpPr>
          <p:cNvPr id="125" name="TextBox 124">
            <a:extLst>
              <a:ext uri="{FF2B5EF4-FFF2-40B4-BE49-F238E27FC236}">
                <a16:creationId xmlns:a16="http://schemas.microsoft.com/office/drawing/2014/main" id="{D467B9B4-DAA1-40AE-8CA3-0DDD965D6CFD}"/>
              </a:ext>
            </a:extLst>
          </p:cNvPr>
          <p:cNvSpPr txBox="1"/>
          <p:nvPr/>
        </p:nvSpPr>
        <p:spPr>
          <a:xfrm>
            <a:off x="224690" y="1103183"/>
            <a:ext cx="2626067"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2000" dirty="0">
                <a:ln w="6350">
                  <a:noFill/>
                </a:ln>
                <a:solidFill>
                  <a:srgbClr val="00B0F0"/>
                </a:solidFill>
                <a:effectLst>
                  <a:glow rad="127000">
                    <a:schemeClr val="bg1"/>
                  </a:glow>
                  <a:outerShdw blurRad="50800" dist="38100" dir="2700000" algn="tl" rotWithShape="0">
                    <a:schemeClr val="bg1">
                      <a:alpha val="40000"/>
                    </a:schemeClr>
                  </a:outerShdw>
                </a:effectLst>
              </a:rPr>
              <a:t>High Flow Exiting ODS</a:t>
            </a:r>
          </a:p>
        </p:txBody>
      </p:sp>
      <p:cxnSp>
        <p:nvCxnSpPr>
          <p:cNvPr id="126" name="Straight Arrow Connector 125">
            <a:extLst>
              <a:ext uri="{FF2B5EF4-FFF2-40B4-BE49-F238E27FC236}">
                <a16:creationId xmlns:a16="http://schemas.microsoft.com/office/drawing/2014/main" id="{A1E83D04-68B1-45C8-BC49-02D3E687ED0C}"/>
              </a:ext>
            </a:extLst>
          </p:cNvPr>
          <p:cNvCxnSpPr>
            <a:cxnSpLocks/>
            <a:stCxn id="125" idx="2"/>
          </p:cNvCxnSpPr>
          <p:nvPr/>
        </p:nvCxnSpPr>
        <p:spPr>
          <a:xfrm>
            <a:off x="1537723" y="1503293"/>
            <a:ext cx="400647" cy="1165856"/>
          </a:xfrm>
          <a:prstGeom prst="straightConnector1">
            <a:avLst/>
          </a:prstGeom>
          <a:ln w="19050">
            <a:solidFill>
              <a:srgbClr val="00B0F0"/>
            </a:solidFill>
            <a:tailEnd type="triangle"/>
          </a:ln>
          <a:effectLst>
            <a:glow rad="76200">
              <a:schemeClr val="bg1"/>
            </a:glow>
          </a:effectLst>
        </p:spPr>
        <p:style>
          <a:lnRef idx="1">
            <a:schemeClr val="accent1"/>
          </a:lnRef>
          <a:fillRef idx="0">
            <a:schemeClr val="accent1"/>
          </a:fillRef>
          <a:effectRef idx="0">
            <a:schemeClr val="accent1"/>
          </a:effectRef>
          <a:fontRef idx="minor">
            <a:schemeClr val="tx1"/>
          </a:fontRef>
        </p:style>
      </p:cxnSp>
      <p:sp>
        <p:nvSpPr>
          <p:cNvPr id="127" name="Rounded Rectangle 5">
            <a:extLst>
              <a:ext uri="{FF2B5EF4-FFF2-40B4-BE49-F238E27FC236}">
                <a16:creationId xmlns:a16="http://schemas.microsoft.com/office/drawing/2014/main" id="{4326E336-14BA-4D13-9DC9-9A139C9138DE}"/>
              </a:ext>
            </a:extLst>
          </p:cNvPr>
          <p:cNvSpPr/>
          <p:nvPr/>
        </p:nvSpPr>
        <p:spPr>
          <a:xfrm>
            <a:off x="6945587" y="1132315"/>
            <a:ext cx="2798062" cy="31664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High Flow: Rain Event May 2020</a:t>
            </a:r>
          </a:p>
        </p:txBody>
      </p:sp>
      <p:sp>
        <p:nvSpPr>
          <p:cNvPr id="129" name="TextBox 128">
            <a:extLst>
              <a:ext uri="{FF2B5EF4-FFF2-40B4-BE49-F238E27FC236}">
                <a16:creationId xmlns:a16="http://schemas.microsoft.com/office/drawing/2014/main" id="{0ECD4A25-C704-4F36-A3CF-9084E7B7DB99}"/>
              </a:ext>
            </a:extLst>
          </p:cNvPr>
          <p:cNvSpPr txBox="1"/>
          <p:nvPr/>
        </p:nvSpPr>
        <p:spPr>
          <a:xfrm>
            <a:off x="2491596" y="2045698"/>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130" name="TextBox 129">
            <a:extLst>
              <a:ext uri="{FF2B5EF4-FFF2-40B4-BE49-F238E27FC236}">
                <a16:creationId xmlns:a16="http://schemas.microsoft.com/office/drawing/2014/main" id="{D0C45A09-8F94-4875-925B-742FA3718552}"/>
              </a:ext>
            </a:extLst>
          </p:cNvPr>
          <p:cNvSpPr txBox="1"/>
          <p:nvPr/>
        </p:nvSpPr>
        <p:spPr>
          <a:xfrm>
            <a:off x="5010470" y="2255592"/>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132" name="TextBox 131">
            <a:extLst>
              <a:ext uri="{FF2B5EF4-FFF2-40B4-BE49-F238E27FC236}">
                <a16:creationId xmlns:a16="http://schemas.microsoft.com/office/drawing/2014/main" id="{FC646920-103D-4119-8F96-CFC2A53B05EB}"/>
              </a:ext>
            </a:extLst>
          </p:cNvPr>
          <p:cNvSpPr txBox="1"/>
          <p:nvPr/>
        </p:nvSpPr>
        <p:spPr>
          <a:xfrm>
            <a:off x="8267108" y="2442521"/>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RC12</a:t>
            </a:r>
          </a:p>
        </p:txBody>
      </p:sp>
      <p:sp>
        <p:nvSpPr>
          <p:cNvPr id="133" name="TextBox 132">
            <a:extLst>
              <a:ext uri="{FF2B5EF4-FFF2-40B4-BE49-F238E27FC236}">
                <a16:creationId xmlns:a16="http://schemas.microsoft.com/office/drawing/2014/main" id="{6C0C43A8-C20D-4600-801F-A04CF40C3E74}"/>
              </a:ext>
            </a:extLst>
          </p:cNvPr>
          <p:cNvSpPr txBox="1"/>
          <p:nvPr/>
        </p:nvSpPr>
        <p:spPr>
          <a:xfrm>
            <a:off x="8954876" y="2736382"/>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RC14</a:t>
            </a:r>
          </a:p>
        </p:txBody>
      </p:sp>
      <p:sp>
        <p:nvSpPr>
          <p:cNvPr id="134" name="TextBox 133">
            <a:extLst>
              <a:ext uri="{FF2B5EF4-FFF2-40B4-BE49-F238E27FC236}">
                <a16:creationId xmlns:a16="http://schemas.microsoft.com/office/drawing/2014/main" id="{378C3BBD-BCD4-43A6-B5F5-9BCCAC6637AC}"/>
              </a:ext>
            </a:extLst>
          </p:cNvPr>
          <p:cNvSpPr txBox="1"/>
          <p:nvPr/>
        </p:nvSpPr>
        <p:spPr>
          <a:xfrm>
            <a:off x="7989257" y="3386145"/>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RC21</a:t>
            </a:r>
          </a:p>
        </p:txBody>
      </p:sp>
      <p:grpSp>
        <p:nvGrpSpPr>
          <p:cNvPr id="3" name="Group 2">
            <a:extLst>
              <a:ext uri="{FF2B5EF4-FFF2-40B4-BE49-F238E27FC236}">
                <a16:creationId xmlns:a16="http://schemas.microsoft.com/office/drawing/2014/main" id="{5D86339F-6F3E-4571-AC8A-0B4505327777}"/>
              </a:ext>
            </a:extLst>
          </p:cNvPr>
          <p:cNvGrpSpPr/>
          <p:nvPr/>
        </p:nvGrpSpPr>
        <p:grpSpPr>
          <a:xfrm>
            <a:off x="2323306" y="4035205"/>
            <a:ext cx="9891462" cy="2735435"/>
            <a:chOff x="2323306" y="3977455"/>
            <a:chExt cx="9891462" cy="2735435"/>
          </a:xfrm>
        </p:grpSpPr>
        <p:grpSp>
          <p:nvGrpSpPr>
            <p:cNvPr id="2" name="Group 1">
              <a:extLst>
                <a:ext uri="{FF2B5EF4-FFF2-40B4-BE49-F238E27FC236}">
                  <a16:creationId xmlns:a16="http://schemas.microsoft.com/office/drawing/2014/main" id="{A5D26A76-BEA6-4CAF-9FE3-1EA146E95A8E}"/>
                </a:ext>
              </a:extLst>
            </p:cNvPr>
            <p:cNvGrpSpPr/>
            <p:nvPr/>
          </p:nvGrpSpPr>
          <p:grpSpPr>
            <a:xfrm>
              <a:off x="2323306" y="3977455"/>
              <a:ext cx="9697448" cy="2735435"/>
              <a:chOff x="2323306" y="3977455"/>
              <a:chExt cx="9697448" cy="2735435"/>
            </a:xfrm>
          </p:grpSpPr>
          <p:grpSp>
            <p:nvGrpSpPr>
              <p:cNvPr id="23" name="Group 22">
                <a:extLst>
                  <a:ext uri="{FF2B5EF4-FFF2-40B4-BE49-F238E27FC236}">
                    <a16:creationId xmlns:a16="http://schemas.microsoft.com/office/drawing/2014/main" id="{93FDC3DB-5293-437B-9090-26982BB69C89}"/>
                  </a:ext>
                </a:extLst>
              </p:cNvPr>
              <p:cNvGrpSpPr/>
              <p:nvPr/>
            </p:nvGrpSpPr>
            <p:grpSpPr>
              <a:xfrm>
                <a:off x="2323306" y="3977455"/>
                <a:ext cx="9697448" cy="2735435"/>
                <a:chOff x="2152651" y="4217553"/>
                <a:chExt cx="9547217" cy="2542872"/>
              </a:xfrm>
            </p:grpSpPr>
            <p:grpSp>
              <p:nvGrpSpPr>
                <p:cNvPr id="113" name="Group 112">
                  <a:extLst>
                    <a:ext uri="{FF2B5EF4-FFF2-40B4-BE49-F238E27FC236}">
                      <a16:creationId xmlns:a16="http://schemas.microsoft.com/office/drawing/2014/main" id="{686EDE7E-A46C-414C-A814-0703B30B0380}"/>
                    </a:ext>
                  </a:extLst>
                </p:cNvPr>
                <p:cNvGrpSpPr>
                  <a:grpSpLocks noChangeAspect="1"/>
                </p:cNvGrpSpPr>
                <p:nvPr/>
              </p:nvGrpSpPr>
              <p:grpSpPr>
                <a:xfrm>
                  <a:off x="2152651" y="4217553"/>
                  <a:ext cx="9547217" cy="2542872"/>
                  <a:chOff x="2104096" y="3939735"/>
                  <a:chExt cx="10397366" cy="2769306"/>
                </a:xfrm>
              </p:grpSpPr>
              <p:pic>
                <p:nvPicPr>
                  <p:cNvPr id="112" name="Picture 111">
                    <a:extLst>
                      <a:ext uri="{FF2B5EF4-FFF2-40B4-BE49-F238E27FC236}">
                        <a16:creationId xmlns:a16="http://schemas.microsoft.com/office/drawing/2014/main" id="{3FFA96AE-8F78-430E-ABF6-8F699C7A4B7A}"/>
                      </a:ext>
                    </a:extLst>
                  </p:cNvPr>
                  <p:cNvPicPr>
                    <a:picLocks noChangeAspect="1"/>
                  </p:cNvPicPr>
                  <p:nvPr/>
                </p:nvPicPr>
                <p:blipFill rotWithShape="1">
                  <a:blip r:embed="rId2"/>
                  <a:srcRect l="2411" t="9893" r="3790" b="14897"/>
                  <a:stretch/>
                </p:blipFill>
                <p:spPr>
                  <a:xfrm>
                    <a:off x="2104096" y="3948501"/>
                    <a:ext cx="10397366" cy="2714856"/>
                  </a:xfrm>
                  <a:prstGeom prst="rect">
                    <a:avLst/>
                  </a:prstGeom>
                  <a:ln w="34925">
                    <a:solidFill>
                      <a:srgbClr val="00B0F0"/>
                    </a:solidFill>
                  </a:ln>
                </p:spPr>
              </p:pic>
              <p:sp>
                <p:nvSpPr>
                  <p:cNvPr id="108" name="Freeform: Shape 107">
                    <a:extLst>
                      <a:ext uri="{FF2B5EF4-FFF2-40B4-BE49-F238E27FC236}">
                        <a16:creationId xmlns:a16="http://schemas.microsoft.com/office/drawing/2014/main" id="{8039F943-3E5C-4775-8EF8-FFBF83BE45E9}"/>
                      </a:ext>
                    </a:extLst>
                  </p:cNvPr>
                  <p:cNvSpPr/>
                  <p:nvPr/>
                </p:nvSpPr>
                <p:spPr>
                  <a:xfrm>
                    <a:off x="8298426" y="5353787"/>
                    <a:ext cx="3047007"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50431"/>
                      <a:gd name="connsiteY0" fmla="*/ 418303 h 421482"/>
                      <a:gd name="connsiteX1" fmla="*/ 66874 w 1850431"/>
                      <a:gd name="connsiteY1" fmla="*/ 409576 h 421482"/>
                      <a:gd name="connsiteX2" fmla="*/ 104974 w 1850431"/>
                      <a:gd name="connsiteY2" fmla="*/ 392907 h 421482"/>
                      <a:gd name="connsiteX3" fmla="*/ 135930 w 1850431"/>
                      <a:gd name="connsiteY3" fmla="*/ 383382 h 421482"/>
                      <a:gd name="connsiteX4" fmla="*/ 147836 w 1850431"/>
                      <a:gd name="connsiteY4" fmla="*/ 381001 h 421482"/>
                      <a:gd name="connsiteX5" fmla="*/ 174030 w 1850431"/>
                      <a:gd name="connsiteY5" fmla="*/ 383382 h 421482"/>
                      <a:gd name="connsiteX6" fmla="*/ 235943 w 1850431"/>
                      <a:gd name="connsiteY6" fmla="*/ 411957 h 421482"/>
                      <a:gd name="connsiteX7" fmla="*/ 269280 w 1850431"/>
                      <a:gd name="connsiteY7" fmla="*/ 421482 h 421482"/>
                      <a:gd name="connsiteX8" fmla="*/ 324049 w 1850431"/>
                      <a:gd name="connsiteY8" fmla="*/ 421482 h 421482"/>
                      <a:gd name="connsiteX9" fmla="*/ 407393 w 1850431"/>
                      <a:gd name="connsiteY9" fmla="*/ 421482 h 421482"/>
                      <a:gd name="connsiteX10" fmla="*/ 483593 w 1850431"/>
                      <a:gd name="connsiteY10" fmla="*/ 421482 h 421482"/>
                      <a:gd name="connsiteX11" fmla="*/ 602655 w 1850431"/>
                      <a:gd name="connsiteY11" fmla="*/ 395288 h 421482"/>
                      <a:gd name="connsiteX12" fmla="*/ 647899 w 1850431"/>
                      <a:gd name="connsiteY12" fmla="*/ 304801 h 421482"/>
                      <a:gd name="connsiteX13" fmla="*/ 683618 w 1850431"/>
                      <a:gd name="connsiteY13" fmla="*/ 278607 h 421482"/>
                      <a:gd name="connsiteX14" fmla="*/ 750293 w 1850431"/>
                      <a:gd name="connsiteY14" fmla="*/ 257176 h 421482"/>
                      <a:gd name="connsiteX15" fmla="*/ 800299 w 1850431"/>
                      <a:gd name="connsiteY15" fmla="*/ 233363 h 421482"/>
                      <a:gd name="connsiteX16" fmla="*/ 859830 w 1850431"/>
                      <a:gd name="connsiteY16" fmla="*/ 130969 h 421482"/>
                      <a:gd name="connsiteX17" fmla="*/ 947937 w 1850431"/>
                      <a:gd name="connsiteY17" fmla="*/ 66675 h 421482"/>
                      <a:gd name="connsiteX18" fmla="*/ 1078904 w 1850431"/>
                      <a:gd name="connsiteY18" fmla="*/ 26195 h 421482"/>
                      <a:gd name="connsiteX19" fmla="*/ 1150343 w 1850431"/>
                      <a:gd name="connsiteY19" fmla="*/ 7144 h 421482"/>
                      <a:gd name="connsiteX20" fmla="*/ 1209874 w 1850431"/>
                      <a:gd name="connsiteY20" fmla="*/ 0 h 421482"/>
                      <a:gd name="connsiteX21" fmla="*/ 1257499 w 1850431"/>
                      <a:gd name="connsiteY21" fmla="*/ 16669 h 421482"/>
                      <a:gd name="connsiteX22" fmla="*/ 1319411 w 1850431"/>
                      <a:gd name="connsiteY22" fmla="*/ 57151 h 421482"/>
                      <a:gd name="connsiteX23" fmla="*/ 1352749 w 1850431"/>
                      <a:gd name="connsiteY23" fmla="*/ 95251 h 421482"/>
                      <a:gd name="connsiteX24" fmla="*/ 1383705 w 1850431"/>
                      <a:gd name="connsiteY24" fmla="*/ 123826 h 421482"/>
                      <a:gd name="connsiteX25" fmla="*/ 1436093 w 1850431"/>
                      <a:gd name="connsiteY25" fmla="*/ 152401 h 421482"/>
                      <a:gd name="connsiteX26" fmla="*/ 1474193 w 1850431"/>
                      <a:gd name="connsiteY26" fmla="*/ 180976 h 421482"/>
                      <a:gd name="connsiteX27" fmla="*/ 1519437 w 1850431"/>
                      <a:gd name="connsiteY27" fmla="*/ 192882 h 421482"/>
                      <a:gd name="connsiteX28" fmla="*/ 1600399 w 1850431"/>
                      <a:gd name="connsiteY28" fmla="*/ 183357 h 421482"/>
                      <a:gd name="connsiteX29" fmla="*/ 1638499 w 1850431"/>
                      <a:gd name="connsiteY29" fmla="*/ 207169 h 421482"/>
                      <a:gd name="connsiteX30" fmla="*/ 1676599 w 1850431"/>
                      <a:gd name="connsiteY30" fmla="*/ 242888 h 421482"/>
                      <a:gd name="connsiteX31" fmla="*/ 1733749 w 1850431"/>
                      <a:gd name="connsiteY31" fmla="*/ 319088 h 421482"/>
                      <a:gd name="connsiteX32" fmla="*/ 1762323 w 1850431"/>
                      <a:gd name="connsiteY32" fmla="*/ 366713 h 421482"/>
                      <a:gd name="connsiteX33" fmla="*/ 1828999 w 1850431"/>
                      <a:gd name="connsiteY33" fmla="*/ 373857 h 421482"/>
                      <a:gd name="connsiteX34" fmla="*/ 1850431 w 1850431"/>
                      <a:gd name="connsiteY34" fmla="*/ 385764 h 421482"/>
                      <a:gd name="connsiteX0" fmla="*/ 0 w 1866476"/>
                      <a:gd name="connsiteY0" fmla="*/ 418303 h 421482"/>
                      <a:gd name="connsiteX1" fmla="*/ 66874 w 1866476"/>
                      <a:gd name="connsiteY1" fmla="*/ 409576 h 421482"/>
                      <a:gd name="connsiteX2" fmla="*/ 104974 w 1866476"/>
                      <a:gd name="connsiteY2" fmla="*/ 392907 h 421482"/>
                      <a:gd name="connsiteX3" fmla="*/ 135930 w 1866476"/>
                      <a:gd name="connsiteY3" fmla="*/ 383382 h 421482"/>
                      <a:gd name="connsiteX4" fmla="*/ 147836 w 1866476"/>
                      <a:gd name="connsiteY4" fmla="*/ 381001 h 421482"/>
                      <a:gd name="connsiteX5" fmla="*/ 174030 w 1866476"/>
                      <a:gd name="connsiteY5" fmla="*/ 383382 h 421482"/>
                      <a:gd name="connsiteX6" fmla="*/ 235943 w 1866476"/>
                      <a:gd name="connsiteY6" fmla="*/ 411957 h 421482"/>
                      <a:gd name="connsiteX7" fmla="*/ 269280 w 1866476"/>
                      <a:gd name="connsiteY7" fmla="*/ 421482 h 421482"/>
                      <a:gd name="connsiteX8" fmla="*/ 324049 w 1866476"/>
                      <a:gd name="connsiteY8" fmla="*/ 421482 h 421482"/>
                      <a:gd name="connsiteX9" fmla="*/ 407393 w 1866476"/>
                      <a:gd name="connsiteY9" fmla="*/ 421482 h 421482"/>
                      <a:gd name="connsiteX10" fmla="*/ 483593 w 1866476"/>
                      <a:gd name="connsiteY10" fmla="*/ 421482 h 421482"/>
                      <a:gd name="connsiteX11" fmla="*/ 602655 w 1866476"/>
                      <a:gd name="connsiteY11" fmla="*/ 395288 h 421482"/>
                      <a:gd name="connsiteX12" fmla="*/ 647899 w 1866476"/>
                      <a:gd name="connsiteY12" fmla="*/ 304801 h 421482"/>
                      <a:gd name="connsiteX13" fmla="*/ 683618 w 1866476"/>
                      <a:gd name="connsiteY13" fmla="*/ 278607 h 421482"/>
                      <a:gd name="connsiteX14" fmla="*/ 750293 w 1866476"/>
                      <a:gd name="connsiteY14" fmla="*/ 257176 h 421482"/>
                      <a:gd name="connsiteX15" fmla="*/ 800299 w 1866476"/>
                      <a:gd name="connsiteY15" fmla="*/ 233363 h 421482"/>
                      <a:gd name="connsiteX16" fmla="*/ 859830 w 1866476"/>
                      <a:gd name="connsiteY16" fmla="*/ 130969 h 421482"/>
                      <a:gd name="connsiteX17" fmla="*/ 947937 w 1866476"/>
                      <a:gd name="connsiteY17" fmla="*/ 66675 h 421482"/>
                      <a:gd name="connsiteX18" fmla="*/ 1078904 w 1866476"/>
                      <a:gd name="connsiteY18" fmla="*/ 26195 h 421482"/>
                      <a:gd name="connsiteX19" fmla="*/ 1150343 w 1866476"/>
                      <a:gd name="connsiteY19" fmla="*/ 7144 h 421482"/>
                      <a:gd name="connsiteX20" fmla="*/ 1209874 w 1866476"/>
                      <a:gd name="connsiteY20" fmla="*/ 0 h 421482"/>
                      <a:gd name="connsiteX21" fmla="*/ 1257499 w 1866476"/>
                      <a:gd name="connsiteY21" fmla="*/ 16669 h 421482"/>
                      <a:gd name="connsiteX22" fmla="*/ 1319411 w 1866476"/>
                      <a:gd name="connsiteY22" fmla="*/ 57151 h 421482"/>
                      <a:gd name="connsiteX23" fmla="*/ 1352749 w 1866476"/>
                      <a:gd name="connsiteY23" fmla="*/ 95251 h 421482"/>
                      <a:gd name="connsiteX24" fmla="*/ 1383705 w 1866476"/>
                      <a:gd name="connsiteY24" fmla="*/ 123826 h 421482"/>
                      <a:gd name="connsiteX25" fmla="*/ 1436093 w 1866476"/>
                      <a:gd name="connsiteY25" fmla="*/ 152401 h 421482"/>
                      <a:gd name="connsiteX26" fmla="*/ 1474193 w 1866476"/>
                      <a:gd name="connsiteY26" fmla="*/ 180976 h 421482"/>
                      <a:gd name="connsiteX27" fmla="*/ 1519437 w 1866476"/>
                      <a:gd name="connsiteY27" fmla="*/ 192882 h 421482"/>
                      <a:gd name="connsiteX28" fmla="*/ 1600399 w 1866476"/>
                      <a:gd name="connsiteY28" fmla="*/ 183357 h 421482"/>
                      <a:gd name="connsiteX29" fmla="*/ 1638499 w 1866476"/>
                      <a:gd name="connsiteY29" fmla="*/ 207169 h 421482"/>
                      <a:gd name="connsiteX30" fmla="*/ 1676599 w 1866476"/>
                      <a:gd name="connsiteY30" fmla="*/ 242888 h 421482"/>
                      <a:gd name="connsiteX31" fmla="*/ 1733749 w 1866476"/>
                      <a:gd name="connsiteY31" fmla="*/ 319088 h 421482"/>
                      <a:gd name="connsiteX32" fmla="*/ 1762323 w 1866476"/>
                      <a:gd name="connsiteY32" fmla="*/ 366713 h 421482"/>
                      <a:gd name="connsiteX33" fmla="*/ 1828999 w 1866476"/>
                      <a:gd name="connsiteY33" fmla="*/ 373857 h 421482"/>
                      <a:gd name="connsiteX34" fmla="*/ 1866476 w 1866476"/>
                      <a:gd name="connsiteY34" fmla="*/ 3730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6476" h="421482">
                        <a:moveTo>
                          <a:pt x="0" y="418303"/>
                        </a:moveTo>
                        <a:lnTo>
                          <a:pt x="66874" y="409576"/>
                        </a:lnTo>
                        <a:lnTo>
                          <a:pt x="104974" y="392907"/>
                        </a:lnTo>
                        <a:lnTo>
                          <a:pt x="135930" y="383382"/>
                        </a:lnTo>
                        <a:lnTo>
                          <a:pt x="147836" y="381001"/>
                        </a:lnTo>
                        <a:lnTo>
                          <a:pt x="174030" y="383382"/>
                        </a:lnTo>
                        <a:lnTo>
                          <a:pt x="235943" y="411957"/>
                        </a:lnTo>
                        <a:lnTo>
                          <a:pt x="269280" y="421482"/>
                        </a:lnTo>
                        <a:lnTo>
                          <a:pt x="324049" y="421482"/>
                        </a:lnTo>
                        <a:lnTo>
                          <a:pt x="407393" y="421482"/>
                        </a:lnTo>
                        <a:lnTo>
                          <a:pt x="483593" y="421482"/>
                        </a:lnTo>
                        <a:cubicBezTo>
                          <a:pt x="523280" y="412751"/>
                          <a:pt x="541537" y="411163"/>
                          <a:pt x="602655" y="395288"/>
                        </a:cubicBezTo>
                        <a:cubicBezTo>
                          <a:pt x="627261" y="350838"/>
                          <a:pt x="632818" y="334963"/>
                          <a:pt x="647899" y="304801"/>
                        </a:cubicBezTo>
                        <a:lnTo>
                          <a:pt x="683618" y="278607"/>
                        </a:lnTo>
                        <a:lnTo>
                          <a:pt x="750293" y="257176"/>
                        </a:lnTo>
                        <a:lnTo>
                          <a:pt x="800299" y="233363"/>
                        </a:lnTo>
                        <a:lnTo>
                          <a:pt x="859830" y="130969"/>
                        </a:lnTo>
                        <a:lnTo>
                          <a:pt x="947937" y="66675"/>
                        </a:lnTo>
                        <a:cubicBezTo>
                          <a:pt x="991593" y="53182"/>
                          <a:pt x="997148" y="49213"/>
                          <a:pt x="1078904" y="26195"/>
                        </a:cubicBezTo>
                        <a:cubicBezTo>
                          <a:pt x="1119386" y="12701"/>
                          <a:pt x="1126530" y="13494"/>
                          <a:pt x="1150343" y="7144"/>
                        </a:cubicBezTo>
                        <a:lnTo>
                          <a:pt x="1209874" y="0"/>
                        </a:lnTo>
                        <a:lnTo>
                          <a:pt x="1257499" y="16669"/>
                        </a:lnTo>
                        <a:lnTo>
                          <a:pt x="1319411" y="57151"/>
                        </a:lnTo>
                        <a:lnTo>
                          <a:pt x="1352749" y="95251"/>
                        </a:lnTo>
                        <a:lnTo>
                          <a:pt x="1383705" y="123826"/>
                        </a:lnTo>
                        <a:lnTo>
                          <a:pt x="1436093" y="152401"/>
                        </a:lnTo>
                        <a:lnTo>
                          <a:pt x="1474193" y="180976"/>
                        </a:lnTo>
                        <a:lnTo>
                          <a:pt x="1519437" y="192882"/>
                        </a:lnTo>
                        <a:lnTo>
                          <a:pt x="1600399" y="183357"/>
                        </a:lnTo>
                        <a:lnTo>
                          <a:pt x="1638499" y="207169"/>
                        </a:lnTo>
                        <a:lnTo>
                          <a:pt x="1676599" y="242888"/>
                        </a:lnTo>
                        <a:lnTo>
                          <a:pt x="1733749" y="319088"/>
                        </a:lnTo>
                        <a:lnTo>
                          <a:pt x="1762323" y="366713"/>
                        </a:lnTo>
                        <a:lnTo>
                          <a:pt x="1828999" y="373857"/>
                        </a:lnTo>
                        <a:cubicBezTo>
                          <a:pt x="1830190" y="377826"/>
                          <a:pt x="1866476" y="372577"/>
                          <a:pt x="1866476" y="373073"/>
                        </a:cubicBezTo>
                      </a:path>
                    </a:pathLst>
                  </a:cu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Freeform: Shape 108">
                    <a:extLst>
                      <a:ext uri="{FF2B5EF4-FFF2-40B4-BE49-F238E27FC236}">
                        <a16:creationId xmlns:a16="http://schemas.microsoft.com/office/drawing/2014/main" id="{64FF394E-D6E9-4E66-8B0B-8969503F879B}"/>
                      </a:ext>
                    </a:extLst>
                  </p:cNvPr>
                  <p:cNvSpPr/>
                  <p:nvPr/>
                </p:nvSpPr>
                <p:spPr>
                  <a:xfrm>
                    <a:off x="11271225" y="5901831"/>
                    <a:ext cx="701030" cy="807210"/>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86610 w 660675"/>
                      <a:gd name="connsiteY9" fmla="*/ 620715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16715 w 660675"/>
                      <a:gd name="connsiteY9" fmla="*/ 525691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46141 w 660675"/>
                      <a:gd name="connsiteY10" fmla="*/ 704059 h 839284"/>
                      <a:gd name="connsiteX11" fmla="*/ 596148 w 660675"/>
                      <a:gd name="connsiteY11" fmla="*/ 737396 h 839284"/>
                      <a:gd name="connsiteX12" fmla="*/ 622341 w 660675"/>
                      <a:gd name="connsiteY12" fmla="*/ 751684 h 839284"/>
                      <a:gd name="connsiteX13" fmla="*/ 658060 w 660675"/>
                      <a:gd name="connsiteY13" fmla="*/ 796928 h 839284"/>
                      <a:gd name="connsiteX14" fmla="*/ 658060 w 660675"/>
                      <a:gd name="connsiteY14" fmla="*/ 820740 h 839284"/>
                      <a:gd name="connsiteX15" fmla="*/ 658895 w 660675"/>
                      <a:gd name="connsiteY15"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22341 w 660675"/>
                      <a:gd name="connsiteY11" fmla="*/ 751684 h 839284"/>
                      <a:gd name="connsiteX12" fmla="*/ 658060 w 660675"/>
                      <a:gd name="connsiteY12" fmla="*/ 796928 h 839284"/>
                      <a:gd name="connsiteX13" fmla="*/ 658060 w 660675"/>
                      <a:gd name="connsiteY13" fmla="*/ 820740 h 839284"/>
                      <a:gd name="connsiteX14" fmla="*/ 658895 w 660675"/>
                      <a:gd name="connsiteY14"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58060 w 660675"/>
                      <a:gd name="connsiteY11" fmla="*/ 796928 h 839284"/>
                      <a:gd name="connsiteX12" fmla="*/ 658060 w 660675"/>
                      <a:gd name="connsiteY12" fmla="*/ 820740 h 839284"/>
                      <a:gd name="connsiteX13" fmla="*/ 658895 w 660675"/>
                      <a:gd name="connsiteY13" fmla="*/ 839284 h 839284"/>
                      <a:gd name="connsiteX0" fmla="*/ 0 w 660316"/>
                      <a:gd name="connsiteY0" fmla="*/ 8736 h 839284"/>
                      <a:gd name="connsiteX1" fmla="*/ 115260 w 660316"/>
                      <a:gd name="connsiteY1" fmla="*/ 32 h 839284"/>
                      <a:gd name="connsiteX2" fmla="*/ 190274 w 660316"/>
                      <a:gd name="connsiteY2" fmla="*/ 14332 h 839284"/>
                      <a:gd name="connsiteX3" fmla="*/ 221231 w 660316"/>
                      <a:gd name="connsiteY3" fmla="*/ 73926 h 839284"/>
                      <a:gd name="connsiteX4" fmla="*/ 242650 w 660316"/>
                      <a:gd name="connsiteY4" fmla="*/ 223920 h 839284"/>
                      <a:gd name="connsiteX5" fmla="*/ 305635 w 660316"/>
                      <a:gd name="connsiteY5" fmla="*/ 373065 h 839284"/>
                      <a:gd name="connsiteX6" fmla="*/ 338973 w 660316"/>
                      <a:gd name="connsiteY6" fmla="*/ 411165 h 839284"/>
                      <a:gd name="connsiteX7" fmla="*/ 369929 w 660316"/>
                      <a:gd name="connsiteY7" fmla="*/ 458790 h 839284"/>
                      <a:gd name="connsiteX8" fmla="*/ 391360 w 660316"/>
                      <a:gd name="connsiteY8" fmla="*/ 489746 h 839284"/>
                      <a:gd name="connsiteX9" fmla="*/ 426246 w 660316"/>
                      <a:gd name="connsiteY9" fmla="*/ 530874 h 839284"/>
                      <a:gd name="connsiteX10" fmla="*/ 596148 w 660316"/>
                      <a:gd name="connsiteY10" fmla="*/ 737396 h 839284"/>
                      <a:gd name="connsiteX11" fmla="*/ 658060 w 660316"/>
                      <a:gd name="connsiteY11" fmla="*/ 820740 h 839284"/>
                      <a:gd name="connsiteX12" fmla="*/ 658895 w 660316"/>
                      <a:gd name="connsiteY12"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596148 w 658895"/>
                      <a:gd name="connsiteY10" fmla="*/ 737396 h 839284"/>
                      <a:gd name="connsiteX11" fmla="*/ 658895 w 658895"/>
                      <a:gd name="connsiteY11"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658895 w 658895"/>
                      <a:gd name="connsiteY10" fmla="*/ 839284 h 839284"/>
                      <a:gd name="connsiteX0" fmla="*/ 0 w 426246"/>
                      <a:gd name="connsiteY0" fmla="*/ 8736 h 530874"/>
                      <a:gd name="connsiteX1" fmla="*/ 115260 w 426246"/>
                      <a:gd name="connsiteY1" fmla="*/ 32 h 530874"/>
                      <a:gd name="connsiteX2" fmla="*/ 190274 w 426246"/>
                      <a:gd name="connsiteY2" fmla="*/ 14332 h 530874"/>
                      <a:gd name="connsiteX3" fmla="*/ 221231 w 426246"/>
                      <a:gd name="connsiteY3" fmla="*/ 73926 h 530874"/>
                      <a:gd name="connsiteX4" fmla="*/ 242650 w 426246"/>
                      <a:gd name="connsiteY4" fmla="*/ 223920 h 530874"/>
                      <a:gd name="connsiteX5" fmla="*/ 305635 w 426246"/>
                      <a:gd name="connsiteY5" fmla="*/ 373065 h 530874"/>
                      <a:gd name="connsiteX6" fmla="*/ 338973 w 426246"/>
                      <a:gd name="connsiteY6" fmla="*/ 411165 h 530874"/>
                      <a:gd name="connsiteX7" fmla="*/ 369929 w 426246"/>
                      <a:gd name="connsiteY7" fmla="*/ 458790 h 530874"/>
                      <a:gd name="connsiteX8" fmla="*/ 391360 w 426246"/>
                      <a:gd name="connsiteY8" fmla="*/ 489746 h 530874"/>
                      <a:gd name="connsiteX9" fmla="*/ 426246 w 426246"/>
                      <a:gd name="connsiteY9" fmla="*/ 530874 h 530874"/>
                      <a:gd name="connsiteX0" fmla="*/ 0 w 429423"/>
                      <a:gd name="connsiteY0" fmla="*/ 8736 h 537785"/>
                      <a:gd name="connsiteX1" fmla="*/ 115260 w 429423"/>
                      <a:gd name="connsiteY1" fmla="*/ 32 h 537785"/>
                      <a:gd name="connsiteX2" fmla="*/ 190274 w 429423"/>
                      <a:gd name="connsiteY2" fmla="*/ 14332 h 537785"/>
                      <a:gd name="connsiteX3" fmla="*/ 221231 w 429423"/>
                      <a:gd name="connsiteY3" fmla="*/ 73926 h 537785"/>
                      <a:gd name="connsiteX4" fmla="*/ 242650 w 429423"/>
                      <a:gd name="connsiteY4" fmla="*/ 223920 h 537785"/>
                      <a:gd name="connsiteX5" fmla="*/ 305635 w 429423"/>
                      <a:gd name="connsiteY5" fmla="*/ 373065 h 537785"/>
                      <a:gd name="connsiteX6" fmla="*/ 338973 w 429423"/>
                      <a:gd name="connsiteY6" fmla="*/ 411165 h 537785"/>
                      <a:gd name="connsiteX7" fmla="*/ 369929 w 429423"/>
                      <a:gd name="connsiteY7" fmla="*/ 458790 h 537785"/>
                      <a:gd name="connsiteX8" fmla="*/ 391360 w 429423"/>
                      <a:gd name="connsiteY8" fmla="*/ 489746 h 537785"/>
                      <a:gd name="connsiteX9" fmla="*/ 429423 w 429423"/>
                      <a:gd name="connsiteY9" fmla="*/ 537785 h 53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23" h="537785">
                        <a:moveTo>
                          <a:pt x="0" y="8736"/>
                        </a:moveTo>
                        <a:cubicBezTo>
                          <a:pt x="17462" y="18856"/>
                          <a:pt x="83548" y="-901"/>
                          <a:pt x="115260" y="32"/>
                        </a:cubicBezTo>
                        <a:cubicBezTo>
                          <a:pt x="146972" y="965"/>
                          <a:pt x="172612" y="2016"/>
                          <a:pt x="190274" y="14332"/>
                        </a:cubicBezTo>
                        <a:cubicBezTo>
                          <a:pt x="207936" y="26648"/>
                          <a:pt x="212502" y="38995"/>
                          <a:pt x="221231" y="73926"/>
                        </a:cubicBezTo>
                        <a:cubicBezTo>
                          <a:pt x="229960" y="108857"/>
                          <a:pt x="228583" y="174064"/>
                          <a:pt x="242650" y="223920"/>
                        </a:cubicBezTo>
                        <a:cubicBezTo>
                          <a:pt x="256717" y="273777"/>
                          <a:pt x="289581" y="341858"/>
                          <a:pt x="305635" y="373065"/>
                        </a:cubicBezTo>
                        <a:cubicBezTo>
                          <a:pt x="321689" y="404272"/>
                          <a:pt x="328257" y="396877"/>
                          <a:pt x="338973" y="411165"/>
                        </a:cubicBezTo>
                        <a:cubicBezTo>
                          <a:pt x="349689" y="425453"/>
                          <a:pt x="361198" y="445693"/>
                          <a:pt x="369929" y="458790"/>
                        </a:cubicBezTo>
                        <a:cubicBezTo>
                          <a:pt x="378660" y="471887"/>
                          <a:pt x="381444" y="476580"/>
                          <a:pt x="391360" y="489746"/>
                        </a:cubicBezTo>
                        <a:cubicBezTo>
                          <a:pt x="401276" y="502912"/>
                          <a:pt x="384834" y="479529"/>
                          <a:pt x="429423" y="537785"/>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D8205245-674F-4337-ABFC-3374827C7A54}"/>
                      </a:ext>
                    </a:extLst>
                  </p:cNvPr>
                  <p:cNvSpPr/>
                  <p:nvPr/>
                </p:nvSpPr>
                <p:spPr>
                  <a:xfrm>
                    <a:off x="3756488" y="4907797"/>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70CD0600-9903-4E9E-B00C-A0CA97E4E7F4}"/>
                      </a:ext>
                    </a:extLst>
                  </p:cNvPr>
                  <p:cNvSpPr/>
                  <p:nvPr/>
                </p:nvSpPr>
                <p:spPr>
                  <a:xfrm>
                    <a:off x="11610549" y="3939735"/>
                    <a:ext cx="728162" cy="2034511"/>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 name="connsiteX0" fmla="*/ 22012 w 736457"/>
                      <a:gd name="connsiteY0" fmla="*/ 2362200 h 2362200"/>
                      <a:gd name="connsiteX1" fmla="*/ 57731 w 736457"/>
                      <a:gd name="connsiteY1" fmla="*/ 2266950 h 2362200"/>
                      <a:gd name="connsiteX2" fmla="*/ 391106 w 736457"/>
                      <a:gd name="connsiteY2" fmla="*/ 2114550 h 2362200"/>
                      <a:gd name="connsiteX3" fmla="*/ 341576 w 736457"/>
                      <a:gd name="connsiteY3" fmla="*/ 1847850 h 2362200"/>
                      <a:gd name="connsiteX4" fmla="*/ 313001 w 736457"/>
                      <a:gd name="connsiteY4" fmla="*/ 1676400 h 2362200"/>
                      <a:gd name="connsiteX5" fmla="*/ 705431 w 736457"/>
                      <a:gd name="connsiteY5" fmla="*/ 1590675 h 2362200"/>
                      <a:gd name="connsiteX6" fmla="*/ 676856 w 736457"/>
                      <a:gd name="connsiteY6" fmla="*/ 1143000 h 2362200"/>
                      <a:gd name="connsiteX7" fmla="*/ 400631 w 736457"/>
                      <a:gd name="connsiteY7" fmla="*/ 1095375 h 2362200"/>
                      <a:gd name="connsiteX8" fmla="*/ 267281 w 736457"/>
                      <a:gd name="connsiteY8" fmla="*/ 1038225 h 2362200"/>
                      <a:gd name="connsiteX9" fmla="*/ 314906 w 736457"/>
                      <a:gd name="connsiteY9" fmla="*/ 0 h 2362200"/>
                      <a:gd name="connsiteX10" fmla="*/ 314906 w 736457"/>
                      <a:gd name="connsiteY10" fmla="*/ 0 h 2362200"/>
                      <a:gd name="connsiteX0" fmla="*/ 22012 w 736457"/>
                      <a:gd name="connsiteY0" fmla="*/ 2366962 h 2366962"/>
                      <a:gd name="connsiteX1" fmla="*/ 57731 w 736457"/>
                      <a:gd name="connsiteY1" fmla="*/ 2266950 h 2366962"/>
                      <a:gd name="connsiteX2" fmla="*/ 391106 w 736457"/>
                      <a:gd name="connsiteY2" fmla="*/ 2114550 h 2366962"/>
                      <a:gd name="connsiteX3" fmla="*/ 341576 w 736457"/>
                      <a:gd name="connsiteY3" fmla="*/ 1847850 h 2366962"/>
                      <a:gd name="connsiteX4" fmla="*/ 313001 w 736457"/>
                      <a:gd name="connsiteY4" fmla="*/ 1676400 h 2366962"/>
                      <a:gd name="connsiteX5" fmla="*/ 705431 w 736457"/>
                      <a:gd name="connsiteY5" fmla="*/ 1590675 h 2366962"/>
                      <a:gd name="connsiteX6" fmla="*/ 676856 w 736457"/>
                      <a:gd name="connsiteY6" fmla="*/ 1143000 h 2366962"/>
                      <a:gd name="connsiteX7" fmla="*/ 400631 w 736457"/>
                      <a:gd name="connsiteY7" fmla="*/ 1095375 h 2366962"/>
                      <a:gd name="connsiteX8" fmla="*/ 267281 w 736457"/>
                      <a:gd name="connsiteY8" fmla="*/ 1038225 h 2366962"/>
                      <a:gd name="connsiteX9" fmla="*/ 314906 w 736457"/>
                      <a:gd name="connsiteY9" fmla="*/ 0 h 2366962"/>
                      <a:gd name="connsiteX10" fmla="*/ 314906 w 736457"/>
                      <a:gd name="connsiteY10" fmla="*/ 0 h 2366962"/>
                      <a:gd name="connsiteX0" fmla="*/ 13717 w 728162"/>
                      <a:gd name="connsiteY0" fmla="*/ 2366962 h 2366962"/>
                      <a:gd name="connsiteX1" fmla="*/ 49436 w 728162"/>
                      <a:gd name="connsiteY1" fmla="*/ 2266950 h 2366962"/>
                      <a:gd name="connsiteX2" fmla="*/ 382811 w 728162"/>
                      <a:gd name="connsiteY2" fmla="*/ 2114550 h 2366962"/>
                      <a:gd name="connsiteX3" fmla="*/ 333281 w 728162"/>
                      <a:gd name="connsiteY3" fmla="*/ 1847850 h 2366962"/>
                      <a:gd name="connsiteX4" fmla="*/ 304706 w 728162"/>
                      <a:gd name="connsiteY4" fmla="*/ 1676400 h 2366962"/>
                      <a:gd name="connsiteX5" fmla="*/ 697136 w 728162"/>
                      <a:gd name="connsiteY5" fmla="*/ 1590675 h 2366962"/>
                      <a:gd name="connsiteX6" fmla="*/ 668561 w 728162"/>
                      <a:gd name="connsiteY6" fmla="*/ 1143000 h 2366962"/>
                      <a:gd name="connsiteX7" fmla="*/ 392336 w 728162"/>
                      <a:gd name="connsiteY7" fmla="*/ 1095375 h 2366962"/>
                      <a:gd name="connsiteX8" fmla="*/ 258986 w 728162"/>
                      <a:gd name="connsiteY8" fmla="*/ 1038225 h 2366962"/>
                      <a:gd name="connsiteX9" fmla="*/ 306611 w 728162"/>
                      <a:gd name="connsiteY9" fmla="*/ 0 h 2366962"/>
                      <a:gd name="connsiteX10" fmla="*/ 306611 w 728162"/>
                      <a:gd name="connsiteY10" fmla="*/ 0 h 2366962"/>
                      <a:gd name="connsiteX0" fmla="*/ 13717 w 728162"/>
                      <a:gd name="connsiteY0" fmla="*/ 2398861 h 2398861"/>
                      <a:gd name="connsiteX1" fmla="*/ 49436 w 728162"/>
                      <a:gd name="connsiteY1" fmla="*/ 2298849 h 2398861"/>
                      <a:gd name="connsiteX2" fmla="*/ 382811 w 728162"/>
                      <a:gd name="connsiteY2" fmla="*/ 2146449 h 2398861"/>
                      <a:gd name="connsiteX3" fmla="*/ 333281 w 728162"/>
                      <a:gd name="connsiteY3" fmla="*/ 1879749 h 2398861"/>
                      <a:gd name="connsiteX4" fmla="*/ 304706 w 728162"/>
                      <a:gd name="connsiteY4" fmla="*/ 1708299 h 2398861"/>
                      <a:gd name="connsiteX5" fmla="*/ 697136 w 728162"/>
                      <a:gd name="connsiteY5" fmla="*/ 1622574 h 2398861"/>
                      <a:gd name="connsiteX6" fmla="*/ 668561 w 728162"/>
                      <a:gd name="connsiteY6" fmla="*/ 1174899 h 2398861"/>
                      <a:gd name="connsiteX7" fmla="*/ 392336 w 728162"/>
                      <a:gd name="connsiteY7" fmla="*/ 1127274 h 2398861"/>
                      <a:gd name="connsiteX8" fmla="*/ 258986 w 728162"/>
                      <a:gd name="connsiteY8" fmla="*/ 1070124 h 2398861"/>
                      <a:gd name="connsiteX9" fmla="*/ 306611 w 728162"/>
                      <a:gd name="connsiteY9" fmla="*/ 31899 h 2398861"/>
                      <a:gd name="connsiteX10" fmla="*/ 291051 w 728162"/>
                      <a:gd name="connsiteY10" fmla="*/ 291228 h 2398861"/>
                      <a:gd name="connsiteX0" fmla="*/ 13717 w 728162"/>
                      <a:gd name="connsiteY0" fmla="*/ 2145649 h 2145649"/>
                      <a:gd name="connsiteX1" fmla="*/ 49436 w 728162"/>
                      <a:gd name="connsiteY1" fmla="*/ 2045637 h 2145649"/>
                      <a:gd name="connsiteX2" fmla="*/ 382811 w 728162"/>
                      <a:gd name="connsiteY2" fmla="*/ 1893237 h 2145649"/>
                      <a:gd name="connsiteX3" fmla="*/ 333281 w 728162"/>
                      <a:gd name="connsiteY3" fmla="*/ 1626537 h 2145649"/>
                      <a:gd name="connsiteX4" fmla="*/ 304706 w 728162"/>
                      <a:gd name="connsiteY4" fmla="*/ 1455087 h 2145649"/>
                      <a:gd name="connsiteX5" fmla="*/ 697136 w 728162"/>
                      <a:gd name="connsiteY5" fmla="*/ 1369362 h 2145649"/>
                      <a:gd name="connsiteX6" fmla="*/ 668561 w 728162"/>
                      <a:gd name="connsiteY6" fmla="*/ 921687 h 2145649"/>
                      <a:gd name="connsiteX7" fmla="*/ 392336 w 728162"/>
                      <a:gd name="connsiteY7" fmla="*/ 874062 h 2145649"/>
                      <a:gd name="connsiteX8" fmla="*/ 258986 w 728162"/>
                      <a:gd name="connsiteY8" fmla="*/ 816912 h 2145649"/>
                      <a:gd name="connsiteX9" fmla="*/ 291051 w 728162"/>
                      <a:gd name="connsiteY9" fmla="*/ 152121 h 2145649"/>
                      <a:gd name="connsiteX10" fmla="*/ 291051 w 728162"/>
                      <a:gd name="connsiteY10" fmla="*/ 38016 h 2145649"/>
                      <a:gd name="connsiteX0" fmla="*/ 13717 w 728162"/>
                      <a:gd name="connsiteY0" fmla="*/ 2109586 h 2109586"/>
                      <a:gd name="connsiteX1" fmla="*/ 49436 w 728162"/>
                      <a:gd name="connsiteY1" fmla="*/ 2009574 h 2109586"/>
                      <a:gd name="connsiteX2" fmla="*/ 382811 w 728162"/>
                      <a:gd name="connsiteY2" fmla="*/ 1857174 h 2109586"/>
                      <a:gd name="connsiteX3" fmla="*/ 333281 w 728162"/>
                      <a:gd name="connsiteY3" fmla="*/ 1590474 h 2109586"/>
                      <a:gd name="connsiteX4" fmla="*/ 304706 w 728162"/>
                      <a:gd name="connsiteY4" fmla="*/ 1419024 h 2109586"/>
                      <a:gd name="connsiteX5" fmla="*/ 697136 w 728162"/>
                      <a:gd name="connsiteY5" fmla="*/ 1333299 h 2109586"/>
                      <a:gd name="connsiteX6" fmla="*/ 668561 w 728162"/>
                      <a:gd name="connsiteY6" fmla="*/ 885624 h 2109586"/>
                      <a:gd name="connsiteX7" fmla="*/ 392336 w 728162"/>
                      <a:gd name="connsiteY7" fmla="*/ 837999 h 2109586"/>
                      <a:gd name="connsiteX8" fmla="*/ 258986 w 728162"/>
                      <a:gd name="connsiteY8" fmla="*/ 780849 h 2109586"/>
                      <a:gd name="connsiteX9" fmla="*/ 291051 w 728162"/>
                      <a:gd name="connsiteY9" fmla="*/ 116058 h 2109586"/>
                      <a:gd name="connsiteX10" fmla="*/ 291051 w 728162"/>
                      <a:gd name="connsiteY10" fmla="*/ 1953 h 2109586"/>
                      <a:gd name="connsiteX0" fmla="*/ 13717 w 728162"/>
                      <a:gd name="connsiteY0" fmla="*/ 2066205 h 2066205"/>
                      <a:gd name="connsiteX1" fmla="*/ 49436 w 728162"/>
                      <a:gd name="connsiteY1" fmla="*/ 1966193 h 2066205"/>
                      <a:gd name="connsiteX2" fmla="*/ 382811 w 728162"/>
                      <a:gd name="connsiteY2" fmla="*/ 1813793 h 2066205"/>
                      <a:gd name="connsiteX3" fmla="*/ 333281 w 728162"/>
                      <a:gd name="connsiteY3" fmla="*/ 1547093 h 2066205"/>
                      <a:gd name="connsiteX4" fmla="*/ 304706 w 728162"/>
                      <a:gd name="connsiteY4" fmla="*/ 1375643 h 2066205"/>
                      <a:gd name="connsiteX5" fmla="*/ 697136 w 728162"/>
                      <a:gd name="connsiteY5" fmla="*/ 1289918 h 2066205"/>
                      <a:gd name="connsiteX6" fmla="*/ 668561 w 728162"/>
                      <a:gd name="connsiteY6" fmla="*/ 842243 h 2066205"/>
                      <a:gd name="connsiteX7" fmla="*/ 392336 w 728162"/>
                      <a:gd name="connsiteY7" fmla="*/ 794618 h 2066205"/>
                      <a:gd name="connsiteX8" fmla="*/ 258986 w 728162"/>
                      <a:gd name="connsiteY8" fmla="*/ 737468 h 2066205"/>
                      <a:gd name="connsiteX9" fmla="*/ 291051 w 728162"/>
                      <a:gd name="connsiteY9" fmla="*/ 72677 h 2066205"/>
                      <a:gd name="connsiteX10" fmla="*/ 287647 w 728162"/>
                      <a:gd name="connsiteY10" fmla="*/ 29287 h 2066205"/>
                      <a:gd name="connsiteX0" fmla="*/ 13717 w 728162"/>
                      <a:gd name="connsiteY0" fmla="*/ 2053306 h 2053306"/>
                      <a:gd name="connsiteX1" fmla="*/ 49436 w 728162"/>
                      <a:gd name="connsiteY1" fmla="*/ 1953294 h 2053306"/>
                      <a:gd name="connsiteX2" fmla="*/ 382811 w 728162"/>
                      <a:gd name="connsiteY2" fmla="*/ 1800894 h 2053306"/>
                      <a:gd name="connsiteX3" fmla="*/ 333281 w 728162"/>
                      <a:gd name="connsiteY3" fmla="*/ 1534194 h 2053306"/>
                      <a:gd name="connsiteX4" fmla="*/ 304706 w 728162"/>
                      <a:gd name="connsiteY4" fmla="*/ 1362744 h 2053306"/>
                      <a:gd name="connsiteX5" fmla="*/ 697136 w 728162"/>
                      <a:gd name="connsiteY5" fmla="*/ 1277019 h 2053306"/>
                      <a:gd name="connsiteX6" fmla="*/ 668561 w 728162"/>
                      <a:gd name="connsiteY6" fmla="*/ 829344 h 2053306"/>
                      <a:gd name="connsiteX7" fmla="*/ 392336 w 728162"/>
                      <a:gd name="connsiteY7" fmla="*/ 781719 h 2053306"/>
                      <a:gd name="connsiteX8" fmla="*/ 258986 w 728162"/>
                      <a:gd name="connsiteY8" fmla="*/ 724569 h 2053306"/>
                      <a:gd name="connsiteX9" fmla="*/ 291051 w 728162"/>
                      <a:gd name="connsiteY9" fmla="*/ 59778 h 2053306"/>
                      <a:gd name="connsiteX10" fmla="*/ 284242 w 728162"/>
                      <a:gd name="connsiteY10" fmla="*/ 54960 h 2053306"/>
                      <a:gd name="connsiteX0" fmla="*/ 13717 w 728162"/>
                      <a:gd name="connsiteY0" fmla="*/ 1993528 h 1993528"/>
                      <a:gd name="connsiteX1" fmla="*/ 49436 w 728162"/>
                      <a:gd name="connsiteY1" fmla="*/ 1893516 h 1993528"/>
                      <a:gd name="connsiteX2" fmla="*/ 382811 w 728162"/>
                      <a:gd name="connsiteY2" fmla="*/ 1741116 h 1993528"/>
                      <a:gd name="connsiteX3" fmla="*/ 333281 w 728162"/>
                      <a:gd name="connsiteY3" fmla="*/ 1474416 h 1993528"/>
                      <a:gd name="connsiteX4" fmla="*/ 304706 w 728162"/>
                      <a:gd name="connsiteY4" fmla="*/ 1302966 h 1993528"/>
                      <a:gd name="connsiteX5" fmla="*/ 697136 w 728162"/>
                      <a:gd name="connsiteY5" fmla="*/ 1217241 h 1993528"/>
                      <a:gd name="connsiteX6" fmla="*/ 668561 w 728162"/>
                      <a:gd name="connsiteY6" fmla="*/ 769566 h 1993528"/>
                      <a:gd name="connsiteX7" fmla="*/ 392336 w 728162"/>
                      <a:gd name="connsiteY7" fmla="*/ 721941 h 1993528"/>
                      <a:gd name="connsiteX8" fmla="*/ 258986 w 728162"/>
                      <a:gd name="connsiteY8" fmla="*/ 664791 h 1993528"/>
                      <a:gd name="connsiteX9" fmla="*/ 291051 w 728162"/>
                      <a:gd name="connsiteY9" fmla="*/ 0 h 1993528"/>
                      <a:gd name="connsiteX0" fmla="*/ 13717 w 728162"/>
                      <a:gd name="connsiteY0" fmla="*/ 2034510 h 2034510"/>
                      <a:gd name="connsiteX1" fmla="*/ 49436 w 728162"/>
                      <a:gd name="connsiteY1" fmla="*/ 1934498 h 2034510"/>
                      <a:gd name="connsiteX2" fmla="*/ 382811 w 728162"/>
                      <a:gd name="connsiteY2" fmla="*/ 1782098 h 2034510"/>
                      <a:gd name="connsiteX3" fmla="*/ 333281 w 728162"/>
                      <a:gd name="connsiteY3" fmla="*/ 1515398 h 2034510"/>
                      <a:gd name="connsiteX4" fmla="*/ 304706 w 728162"/>
                      <a:gd name="connsiteY4" fmla="*/ 1343948 h 2034510"/>
                      <a:gd name="connsiteX5" fmla="*/ 697136 w 728162"/>
                      <a:gd name="connsiteY5" fmla="*/ 1258223 h 2034510"/>
                      <a:gd name="connsiteX6" fmla="*/ 668561 w 728162"/>
                      <a:gd name="connsiteY6" fmla="*/ 810548 h 2034510"/>
                      <a:gd name="connsiteX7" fmla="*/ 392336 w 728162"/>
                      <a:gd name="connsiteY7" fmla="*/ 762923 h 2034510"/>
                      <a:gd name="connsiteX8" fmla="*/ 258986 w 728162"/>
                      <a:gd name="connsiteY8" fmla="*/ 705773 h 2034510"/>
                      <a:gd name="connsiteX9" fmla="*/ 291051 w 728162"/>
                      <a:gd name="connsiteY9" fmla="*/ 0 h 203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162" h="2034510">
                        <a:moveTo>
                          <a:pt x="13717" y="2034510"/>
                        </a:moveTo>
                        <a:cubicBezTo>
                          <a:pt x="-6127" y="1994822"/>
                          <a:pt x="-12080" y="1976567"/>
                          <a:pt x="49436" y="1934498"/>
                        </a:cubicBezTo>
                        <a:cubicBezTo>
                          <a:pt x="110952" y="1892429"/>
                          <a:pt x="335504" y="1851948"/>
                          <a:pt x="382811" y="1782098"/>
                        </a:cubicBezTo>
                        <a:cubicBezTo>
                          <a:pt x="430119" y="1712248"/>
                          <a:pt x="346298" y="1588423"/>
                          <a:pt x="333281" y="1515398"/>
                        </a:cubicBezTo>
                        <a:cubicBezTo>
                          <a:pt x="320264" y="1442373"/>
                          <a:pt x="244063" y="1386811"/>
                          <a:pt x="304706" y="1343948"/>
                        </a:cubicBezTo>
                        <a:cubicBezTo>
                          <a:pt x="365349" y="1301085"/>
                          <a:pt x="636494" y="1347123"/>
                          <a:pt x="697136" y="1258223"/>
                        </a:cubicBezTo>
                        <a:cubicBezTo>
                          <a:pt x="757778" y="1169323"/>
                          <a:pt x="719361" y="893098"/>
                          <a:pt x="668561" y="810548"/>
                        </a:cubicBezTo>
                        <a:cubicBezTo>
                          <a:pt x="617761" y="727998"/>
                          <a:pt x="460599" y="780386"/>
                          <a:pt x="392336" y="762923"/>
                        </a:cubicBezTo>
                        <a:cubicBezTo>
                          <a:pt x="324073" y="745460"/>
                          <a:pt x="275867" y="832927"/>
                          <a:pt x="258986" y="705773"/>
                        </a:cubicBezTo>
                        <a:cubicBezTo>
                          <a:pt x="242105" y="578619"/>
                          <a:pt x="285707" y="129816"/>
                          <a:pt x="291051"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4" name="Straight Arrow Connector 113">
                  <a:extLst>
                    <a:ext uri="{FF2B5EF4-FFF2-40B4-BE49-F238E27FC236}">
                      <a16:creationId xmlns:a16="http://schemas.microsoft.com/office/drawing/2014/main" id="{5C9608EC-A817-4A62-B6A3-09ECEF5369E3}"/>
                    </a:ext>
                  </a:extLst>
                </p:cNvPr>
                <p:cNvCxnSpPr>
                  <a:cxnSpLocks/>
                  <a:endCxn id="108" idx="10"/>
                </p:cNvCxnSpPr>
                <p:nvPr/>
              </p:nvCxnSpPr>
              <p:spPr>
                <a:xfrm flipH="1">
                  <a:off x="8565408" y="5052278"/>
                  <a:ext cx="881192" cy="10446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959397BD-9947-4DF5-BEF4-7A8CE55D6B44}"/>
                    </a:ext>
                  </a:extLst>
                </p:cNvPr>
                <p:cNvCxnSpPr>
                  <a:cxnSpLocks/>
                  <a:endCxn id="108" idx="24"/>
                </p:cNvCxnSpPr>
                <p:nvPr/>
              </p:nvCxnSpPr>
              <p:spPr>
                <a:xfrm>
                  <a:off x="9498377" y="5112559"/>
                  <a:ext cx="416307" cy="57408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57" name="Chart 56">
                <a:extLst>
                  <a:ext uri="{FF2B5EF4-FFF2-40B4-BE49-F238E27FC236}">
                    <a16:creationId xmlns:a16="http://schemas.microsoft.com/office/drawing/2014/main" id="{D4606AA6-BF83-4C1B-8F7C-1AB0A21BE512}"/>
                  </a:ext>
                </a:extLst>
              </p:cNvPr>
              <p:cNvGraphicFramePr>
                <a:graphicFrameLocks/>
              </p:cNvGraphicFramePr>
              <p:nvPr>
                <p:extLst>
                  <p:ext uri="{D42A27DB-BD31-4B8C-83A1-F6EECF244321}">
                    <p14:modId xmlns:p14="http://schemas.microsoft.com/office/powerpoint/2010/main" val="3134371627"/>
                  </p:ext>
                </p:extLst>
              </p:nvPr>
            </p:nvGraphicFramePr>
            <p:xfrm>
              <a:off x="4274190" y="4640878"/>
              <a:ext cx="962992" cy="69508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9" name="Chart 58">
                <a:extLst>
                  <a:ext uri="{FF2B5EF4-FFF2-40B4-BE49-F238E27FC236}">
                    <a16:creationId xmlns:a16="http://schemas.microsoft.com/office/drawing/2014/main" id="{4BAA0E08-8F39-44AA-9C88-C3D97FF4A14D}"/>
                  </a:ext>
                </a:extLst>
              </p:cNvPr>
              <p:cNvGraphicFramePr>
                <a:graphicFrameLocks/>
              </p:cNvGraphicFramePr>
              <p:nvPr>
                <p:extLst>
                  <p:ext uri="{D42A27DB-BD31-4B8C-83A1-F6EECF244321}">
                    <p14:modId xmlns:p14="http://schemas.microsoft.com/office/powerpoint/2010/main" val="431737963"/>
                  </p:ext>
                </p:extLst>
              </p:nvPr>
            </p:nvGraphicFramePr>
            <p:xfrm>
              <a:off x="7214670" y="5077660"/>
              <a:ext cx="962992" cy="69508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0" name="Chart 59">
                <a:extLst>
                  <a:ext uri="{FF2B5EF4-FFF2-40B4-BE49-F238E27FC236}">
                    <a16:creationId xmlns:a16="http://schemas.microsoft.com/office/drawing/2014/main" id="{DD973EF2-CDB5-449A-8EAA-898E97C8A8CB}"/>
                  </a:ext>
                </a:extLst>
              </p:cNvPr>
              <p:cNvGraphicFramePr>
                <a:graphicFrameLocks/>
              </p:cNvGraphicFramePr>
              <p:nvPr>
                <p:extLst>
                  <p:ext uri="{D42A27DB-BD31-4B8C-83A1-F6EECF244321}">
                    <p14:modId xmlns:p14="http://schemas.microsoft.com/office/powerpoint/2010/main" val="628750330"/>
                  </p:ext>
                </p:extLst>
              </p:nvPr>
            </p:nvGraphicFramePr>
            <p:xfrm>
              <a:off x="7285869" y="5739348"/>
              <a:ext cx="962993" cy="69508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3" name="Chart 62">
                <a:extLst>
                  <a:ext uri="{FF2B5EF4-FFF2-40B4-BE49-F238E27FC236}">
                    <a16:creationId xmlns:a16="http://schemas.microsoft.com/office/drawing/2014/main" id="{8A7BCE74-3461-4105-943B-078A4B7E7E06}"/>
                  </a:ext>
                </a:extLst>
              </p:cNvPr>
              <p:cNvGraphicFramePr>
                <a:graphicFrameLocks/>
              </p:cNvGraphicFramePr>
              <p:nvPr>
                <p:extLst>
                  <p:ext uri="{D42A27DB-BD31-4B8C-83A1-F6EECF244321}">
                    <p14:modId xmlns:p14="http://schemas.microsoft.com/office/powerpoint/2010/main" val="2944331350"/>
                  </p:ext>
                </p:extLst>
              </p:nvPr>
            </p:nvGraphicFramePr>
            <p:xfrm>
              <a:off x="7673293" y="5504217"/>
              <a:ext cx="962992" cy="69508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89" name="Chart 88">
                <a:extLst>
                  <a:ext uri="{FF2B5EF4-FFF2-40B4-BE49-F238E27FC236}">
                    <a16:creationId xmlns:a16="http://schemas.microsoft.com/office/drawing/2014/main" id="{3947A573-B48C-4572-BC85-D830BAB0CAE5}"/>
                  </a:ext>
                </a:extLst>
              </p:cNvPr>
              <p:cNvGraphicFramePr>
                <a:graphicFrameLocks/>
              </p:cNvGraphicFramePr>
              <p:nvPr>
                <p:extLst>
                  <p:ext uri="{D42A27DB-BD31-4B8C-83A1-F6EECF244321}">
                    <p14:modId xmlns:p14="http://schemas.microsoft.com/office/powerpoint/2010/main" val="1340573588"/>
                  </p:ext>
                </p:extLst>
              </p:nvPr>
            </p:nvGraphicFramePr>
            <p:xfrm>
              <a:off x="10942546" y="5987078"/>
              <a:ext cx="895058" cy="699445"/>
            </p:xfrm>
            <a:graphic>
              <a:graphicData uri="http://schemas.openxmlformats.org/drawingml/2006/chart">
                <c:chart xmlns:c="http://schemas.openxmlformats.org/drawingml/2006/chart" xmlns:r="http://schemas.openxmlformats.org/officeDocument/2006/relationships" r:id="rId14"/>
              </a:graphicData>
            </a:graphic>
          </p:graphicFrame>
          <p:sp>
            <p:nvSpPr>
              <p:cNvPr id="104" name="TextBox 103">
                <a:extLst>
                  <a:ext uri="{FF2B5EF4-FFF2-40B4-BE49-F238E27FC236}">
                    <a16:creationId xmlns:a16="http://schemas.microsoft.com/office/drawing/2014/main" id="{37325F42-7704-4E01-A201-936E56451D90}"/>
                  </a:ext>
                </a:extLst>
              </p:cNvPr>
              <p:cNvSpPr txBox="1"/>
              <p:nvPr/>
            </p:nvSpPr>
            <p:spPr>
              <a:xfrm>
                <a:off x="8503576" y="4519601"/>
                <a:ext cx="2730235" cy="33855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600" dirty="0">
                    <a:ln w="6350">
                      <a:noFill/>
                    </a:ln>
                    <a:solidFill>
                      <a:srgbClr val="05BCFE"/>
                    </a:solidFill>
                    <a:effectLst>
                      <a:glow rad="63500">
                        <a:srgbClr val="FFFFFF"/>
                      </a:glow>
                      <a:outerShdw blurRad="50800" dist="38100" dir="2700000" algn="tl" rotWithShape="0">
                        <a:schemeClr val="bg1">
                          <a:alpha val="40000"/>
                        </a:schemeClr>
                      </a:outerShdw>
                    </a:effectLst>
                  </a:rPr>
                  <a:t>Disconnected Raleigh Creek</a:t>
                </a:r>
              </a:p>
            </p:txBody>
          </p:sp>
          <p:graphicFrame>
            <p:nvGraphicFramePr>
              <p:cNvPr id="106" name="Chart 105">
                <a:extLst>
                  <a:ext uri="{FF2B5EF4-FFF2-40B4-BE49-F238E27FC236}">
                    <a16:creationId xmlns:a16="http://schemas.microsoft.com/office/drawing/2014/main" id="{6811B24C-1490-44DA-BAAB-722B919F44E7}"/>
                  </a:ext>
                </a:extLst>
              </p:cNvPr>
              <p:cNvGraphicFramePr>
                <a:graphicFrameLocks/>
              </p:cNvGraphicFramePr>
              <p:nvPr>
                <p:extLst>
                  <p:ext uri="{D42A27DB-BD31-4B8C-83A1-F6EECF244321}">
                    <p14:modId xmlns:p14="http://schemas.microsoft.com/office/powerpoint/2010/main" val="3019715081"/>
                  </p:ext>
                </p:extLst>
              </p:nvPr>
            </p:nvGraphicFramePr>
            <p:xfrm>
              <a:off x="11102240" y="5454087"/>
              <a:ext cx="889867" cy="699444"/>
            </p:xfrm>
            <a:graphic>
              <a:graphicData uri="http://schemas.openxmlformats.org/drawingml/2006/chart">
                <c:chart xmlns:c="http://schemas.openxmlformats.org/drawingml/2006/chart" xmlns:r="http://schemas.openxmlformats.org/officeDocument/2006/relationships" r:id="rId15"/>
              </a:graphicData>
            </a:graphic>
          </p:graphicFrame>
          <p:sp>
            <p:nvSpPr>
              <p:cNvPr id="123" name="TextBox 122">
                <a:extLst>
                  <a:ext uri="{FF2B5EF4-FFF2-40B4-BE49-F238E27FC236}">
                    <a16:creationId xmlns:a16="http://schemas.microsoft.com/office/drawing/2014/main" id="{CF6876F4-6B57-473A-AE2D-5146641786D8}"/>
                  </a:ext>
                </a:extLst>
              </p:cNvPr>
              <p:cNvSpPr txBox="1"/>
              <p:nvPr/>
            </p:nvSpPr>
            <p:spPr>
              <a:xfrm>
                <a:off x="3733769" y="4172785"/>
                <a:ext cx="2626067"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2000" dirty="0">
                    <a:ln w="6350">
                      <a:noFill/>
                    </a:ln>
                    <a:solidFill>
                      <a:srgbClr val="00B0F0"/>
                    </a:solidFill>
                    <a:effectLst>
                      <a:glow rad="127000">
                        <a:schemeClr val="bg1"/>
                      </a:glow>
                      <a:outerShdw blurRad="50800" dist="38100" dir="2700000" algn="tl" rotWithShape="0">
                        <a:schemeClr val="bg1">
                          <a:alpha val="40000"/>
                        </a:schemeClr>
                      </a:outerShdw>
                    </a:effectLst>
                  </a:rPr>
                  <a:t>Low Flow Exiting ODS</a:t>
                </a:r>
              </a:p>
            </p:txBody>
          </p:sp>
          <p:cxnSp>
            <p:nvCxnSpPr>
              <p:cNvPr id="124" name="Straight Arrow Connector 123">
                <a:extLst>
                  <a:ext uri="{FF2B5EF4-FFF2-40B4-BE49-F238E27FC236}">
                    <a16:creationId xmlns:a16="http://schemas.microsoft.com/office/drawing/2014/main" id="{58ED16D6-0C6C-42E7-8276-DEDEE73B81F5}"/>
                  </a:ext>
                </a:extLst>
              </p:cNvPr>
              <p:cNvCxnSpPr>
                <a:cxnSpLocks/>
                <a:endCxn id="110" idx="1"/>
              </p:cNvCxnSpPr>
              <p:nvPr/>
            </p:nvCxnSpPr>
            <p:spPr>
              <a:xfrm flipH="1">
                <a:off x="4029404" y="4505329"/>
                <a:ext cx="646300" cy="804898"/>
              </a:xfrm>
              <a:prstGeom prst="straightConnector1">
                <a:avLst/>
              </a:prstGeom>
              <a:ln w="19050">
                <a:solidFill>
                  <a:srgbClr val="00B0F0"/>
                </a:solidFill>
                <a:tailEnd type="triangle"/>
              </a:ln>
              <a:effectLst>
                <a:glow rad="76200">
                  <a:schemeClr val="bg1"/>
                </a:glow>
              </a:effectLst>
            </p:spPr>
            <p:style>
              <a:lnRef idx="1">
                <a:schemeClr val="accent1"/>
              </a:lnRef>
              <a:fillRef idx="0">
                <a:schemeClr val="accent1"/>
              </a:fillRef>
              <a:effectRef idx="0">
                <a:schemeClr val="accent1"/>
              </a:effectRef>
              <a:fontRef idx="minor">
                <a:schemeClr val="tx1"/>
              </a:fontRef>
            </p:style>
          </p:cxnSp>
          <p:sp>
            <p:nvSpPr>
              <p:cNvPr id="128" name="Rounded Rectangle 5">
                <a:extLst>
                  <a:ext uri="{FF2B5EF4-FFF2-40B4-BE49-F238E27FC236}">
                    <a16:creationId xmlns:a16="http://schemas.microsoft.com/office/drawing/2014/main" id="{2FB1C524-0A23-4167-86E4-EDC4CD4D5E9B}"/>
                  </a:ext>
                </a:extLst>
              </p:cNvPr>
              <p:cNvSpPr/>
              <p:nvPr/>
            </p:nvSpPr>
            <p:spPr>
              <a:xfrm>
                <a:off x="2358007" y="6263033"/>
                <a:ext cx="3249434" cy="34279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Low Flow: Quarterly Event September 2020</a:t>
                </a:r>
              </a:p>
            </p:txBody>
          </p:sp>
          <p:sp>
            <p:nvSpPr>
              <p:cNvPr id="136" name="TextBox 135">
                <a:extLst>
                  <a:ext uri="{FF2B5EF4-FFF2-40B4-BE49-F238E27FC236}">
                    <a16:creationId xmlns:a16="http://schemas.microsoft.com/office/drawing/2014/main" id="{32CE23B6-368E-433E-A1CF-C396AFC948CA}"/>
                  </a:ext>
                </a:extLst>
              </p:cNvPr>
              <p:cNvSpPr txBox="1"/>
              <p:nvPr/>
            </p:nvSpPr>
            <p:spPr>
              <a:xfrm>
                <a:off x="10320989" y="6014253"/>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RC21</a:t>
                </a:r>
              </a:p>
            </p:txBody>
          </p:sp>
          <p:sp>
            <p:nvSpPr>
              <p:cNvPr id="137" name="TextBox 136">
                <a:extLst>
                  <a:ext uri="{FF2B5EF4-FFF2-40B4-BE49-F238E27FC236}">
                    <a16:creationId xmlns:a16="http://schemas.microsoft.com/office/drawing/2014/main" id="{4DBCF999-51D1-4754-A7C6-74B534F0931E}"/>
                  </a:ext>
                </a:extLst>
              </p:cNvPr>
              <p:cNvSpPr txBox="1"/>
              <p:nvPr/>
            </p:nvSpPr>
            <p:spPr>
              <a:xfrm>
                <a:off x="4653771" y="4626973"/>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138" name="TextBox 137">
                <a:extLst>
                  <a:ext uri="{FF2B5EF4-FFF2-40B4-BE49-F238E27FC236}">
                    <a16:creationId xmlns:a16="http://schemas.microsoft.com/office/drawing/2014/main" id="{1D69C8E3-4358-4635-8718-D0443BD4440D}"/>
                  </a:ext>
                </a:extLst>
              </p:cNvPr>
              <p:cNvSpPr txBox="1"/>
              <p:nvPr/>
            </p:nvSpPr>
            <p:spPr>
              <a:xfrm>
                <a:off x="7172645" y="4836867"/>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143" name="TextBox 142">
                <a:extLst>
                  <a:ext uri="{FF2B5EF4-FFF2-40B4-BE49-F238E27FC236}">
                    <a16:creationId xmlns:a16="http://schemas.microsoft.com/office/drawing/2014/main" id="{0C41C6DD-B179-451D-B248-B6F1A7A23DEC}"/>
                  </a:ext>
                </a:extLst>
              </p:cNvPr>
              <p:cNvSpPr txBox="1"/>
              <p:nvPr/>
            </p:nvSpPr>
            <p:spPr>
              <a:xfrm>
                <a:off x="8192932" y="5622384"/>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RC22</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(north pond)</a:t>
                </a:r>
              </a:p>
            </p:txBody>
          </p:sp>
          <p:sp>
            <p:nvSpPr>
              <p:cNvPr id="144" name="TextBox 143">
                <a:extLst>
                  <a:ext uri="{FF2B5EF4-FFF2-40B4-BE49-F238E27FC236}">
                    <a16:creationId xmlns:a16="http://schemas.microsoft.com/office/drawing/2014/main" id="{9E6B7FBE-1877-440F-9C6E-CD3CD08BFBF3}"/>
                  </a:ext>
                </a:extLst>
              </p:cNvPr>
              <p:cNvSpPr txBox="1"/>
              <p:nvPr/>
            </p:nvSpPr>
            <p:spPr>
              <a:xfrm>
                <a:off x="6726378" y="5949465"/>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RC23</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(south pond)</a:t>
                </a:r>
              </a:p>
            </p:txBody>
          </p:sp>
        </p:grpSp>
        <p:sp>
          <p:nvSpPr>
            <p:cNvPr id="135" name="TextBox 134">
              <a:extLst>
                <a:ext uri="{FF2B5EF4-FFF2-40B4-BE49-F238E27FC236}">
                  <a16:creationId xmlns:a16="http://schemas.microsoft.com/office/drawing/2014/main" id="{F87A9C5E-928E-404B-9839-A5DDBA20EACC}"/>
                </a:ext>
              </a:extLst>
            </p:cNvPr>
            <p:cNvSpPr txBox="1"/>
            <p:nvPr/>
          </p:nvSpPr>
          <p:spPr>
            <a:xfrm>
              <a:off x="11152913" y="5252769"/>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RC14</a:t>
              </a:r>
            </a:p>
          </p:txBody>
        </p:sp>
      </p:grpSp>
      <p:graphicFrame>
        <p:nvGraphicFramePr>
          <p:cNvPr id="139" name="Chart 138">
            <a:extLst>
              <a:ext uri="{FF2B5EF4-FFF2-40B4-BE49-F238E27FC236}">
                <a16:creationId xmlns:a16="http://schemas.microsoft.com/office/drawing/2014/main" id="{2C9ADBBF-AA18-4809-8C50-D3777C5FBAB9}"/>
              </a:ext>
            </a:extLst>
          </p:cNvPr>
          <p:cNvGraphicFramePr>
            <a:graphicFrameLocks/>
          </p:cNvGraphicFramePr>
          <p:nvPr>
            <p:extLst>
              <p:ext uri="{D42A27DB-BD31-4B8C-83A1-F6EECF244321}">
                <p14:modId xmlns:p14="http://schemas.microsoft.com/office/powerpoint/2010/main" val="2622941"/>
              </p:ext>
            </p:extLst>
          </p:nvPr>
        </p:nvGraphicFramePr>
        <p:xfrm>
          <a:off x="5634598" y="2808248"/>
          <a:ext cx="957139" cy="69508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40" name="Chart 139">
            <a:extLst>
              <a:ext uri="{FF2B5EF4-FFF2-40B4-BE49-F238E27FC236}">
                <a16:creationId xmlns:a16="http://schemas.microsoft.com/office/drawing/2014/main" id="{A0B5FA8C-59C1-4E93-872F-1A72CCC69467}"/>
              </a:ext>
            </a:extLst>
          </p:cNvPr>
          <p:cNvGraphicFramePr>
            <a:graphicFrameLocks/>
          </p:cNvGraphicFramePr>
          <p:nvPr>
            <p:extLst>
              <p:ext uri="{D42A27DB-BD31-4B8C-83A1-F6EECF244321}">
                <p14:modId xmlns:p14="http://schemas.microsoft.com/office/powerpoint/2010/main" val="3037170737"/>
              </p:ext>
            </p:extLst>
          </p:nvPr>
        </p:nvGraphicFramePr>
        <p:xfrm>
          <a:off x="5232412" y="3084047"/>
          <a:ext cx="957139" cy="699135"/>
        </p:xfrm>
        <a:graphic>
          <a:graphicData uri="http://schemas.openxmlformats.org/drawingml/2006/chart">
            <c:chart xmlns:c="http://schemas.openxmlformats.org/drawingml/2006/chart" xmlns:r="http://schemas.openxmlformats.org/officeDocument/2006/relationships" r:id="rId17"/>
          </a:graphicData>
        </a:graphic>
      </p:graphicFrame>
      <p:sp>
        <p:nvSpPr>
          <p:cNvPr id="141" name="TextBox 140">
            <a:extLst>
              <a:ext uri="{FF2B5EF4-FFF2-40B4-BE49-F238E27FC236}">
                <a16:creationId xmlns:a16="http://schemas.microsoft.com/office/drawing/2014/main" id="{B512CA5D-1FDE-4642-8ED9-3F1220812A6B}"/>
              </a:ext>
            </a:extLst>
          </p:cNvPr>
          <p:cNvSpPr txBox="1"/>
          <p:nvPr/>
        </p:nvSpPr>
        <p:spPr>
          <a:xfrm>
            <a:off x="6109751" y="2948802"/>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RC22</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(north pond)</a:t>
            </a:r>
          </a:p>
        </p:txBody>
      </p:sp>
      <p:sp>
        <p:nvSpPr>
          <p:cNvPr id="142" name="TextBox 141">
            <a:extLst>
              <a:ext uri="{FF2B5EF4-FFF2-40B4-BE49-F238E27FC236}">
                <a16:creationId xmlns:a16="http://schemas.microsoft.com/office/drawing/2014/main" id="{4612AD5C-2C1E-4D4A-A6E0-3D0CAD4660E9}"/>
              </a:ext>
            </a:extLst>
          </p:cNvPr>
          <p:cNvSpPr txBox="1"/>
          <p:nvPr/>
        </p:nvSpPr>
        <p:spPr>
          <a:xfrm>
            <a:off x="4684189" y="3295214"/>
            <a:ext cx="1061855"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RC23</a:t>
            </a:r>
          </a:p>
          <a:p>
            <a:pPr algn="ctr"/>
            <a:r>
              <a:rPr lang="en-US" sz="1200" dirty="0">
                <a:ln w="6350">
                  <a:noFill/>
                </a:ln>
                <a:solidFill>
                  <a:srgbClr val="05BCFE"/>
                </a:solidFill>
                <a:effectLst>
                  <a:glow rad="63500">
                    <a:srgbClr val="FFFFFF"/>
                  </a:glow>
                  <a:outerShdw blurRad="50800" dist="38100" dir="2700000" algn="tl" rotWithShape="0">
                    <a:schemeClr val="bg1">
                      <a:alpha val="40000"/>
                    </a:schemeClr>
                  </a:outerShdw>
                </a:effectLst>
              </a:rPr>
              <a:t>(south pond)</a:t>
            </a:r>
          </a:p>
        </p:txBody>
      </p:sp>
      <p:sp>
        <p:nvSpPr>
          <p:cNvPr id="76" name="TextBox 75">
            <a:extLst>
              <a:ext uri="{FF2B5EF4-FFF2-40B4-BE49-F238E27FC236}">
                <a16:creationId xmlns:a16="http://schemas.microsoft.com/office/drawing/2014/main" id="{6AD6466A-6405-4979-A410-EA386558F5EA}"/>
              </a:ext>
            </a:extLst>
          </p:cNvPr>
          <p:cNvSpPr txBox="1"/>
          <p:nvPr/>
        </p:nvSpPr>
        <p:spPr>
          <a:xfrm>
            <a:off x="92557" y="3675181"/>
            <a:ext cx="2121122" cy="3077766"/>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PFAS Distribution</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050" b="1" u="sng" dirty="0">
                <a:latin typeface="Arial"/>
                <a:cs typeface="Arial"/>
              </a:rPr>
              <a:t>Finding:</a:t>
            </a:r>
            <a:r>
              <a:rPr lang="en-US" sz="1050" b="1" dirty="0">
                <a:latin typeface="Arial"/>
                <a:cs typeface="Arial"/>
              </a:rPr>
              <a:t> </a:t>
            </a:r>
            <a:r>
              <a:rPr lang="en-US" sz="1050" dirty="0">
                <a:latin typeface="Arial"/>
                <a:cs typeface="Arial"/>
              </a:rPr>
              <a:t>During high flow conditions, Raleigh Creek is fully connected between ODS and the Confluence resulting in a PFOS-dominant signature throughout the creek.  During low flow conditions, the system is completely cuts off downstream of Ideal Ave. Where water is still present (i.e., downstream of </a:t>
            </a:r>
            <a:r>
              <a:rPr lang="en-US" sz="1050" dirty="0" err="1">
                <a:latin typeface="Arial"/>
                <a:cs typeface="Arial"/>
              </a:rPr>
              <a:t>Tablyn</a:t>
            </a:r>
            <a:r>
              <a:rPr lang="en-US" sz="1050" dirty="0">
                <a:latin typeface="Arial"/>
                <a:cs typeface="Arial"/>
              </a:rPr>
              <a:t> Park), the PFAS signature shifts completely to a PFBA-dominant signature with low concentrations as is similar to that in the Tri-Lakes (as demonstrated at RC21). </a:t>
            </a:r>
            <a:endParaRPr lang="en-US" sz="1050" dirty="0">
              <a:latin typeface="Arial" panose="020B0604020202020204" pitchFamily="34" charset="0"/>
              <a:cs typeface="Arial" panose="020B0604020202020204" pitchFamily="34" charset="0"/>
            </a:endParaRPr>
          </a:p>
        </p:txBody>
      </p:sp>
      <p:graphicFrame>
        <p:nvGraphicFramePr>
          <p:cNvPr id="77" name="Chart 76">
            <a:extLst>
              <a:ext uri="{FF2B5EF4-FFF2-40B4-BE49-F238E27FC236}">
                <a16:creationId xmlns:a16="http://schemas.microsoft.com/office/drawing/2014/main" id="{0956AE3D-A63F-4F39-9ACB-03AE3E3F91FF}"/>
              </a:ext>
            </a:extLst>
          </p:cNvPr>
          <p:cNvGraphicFramePr>
            <a:graphicFrameLocks/>
          </p:cNvGraphicFramePr>
          <p:nvPr>
            <p:extLst>
              <p:ext uri="{D42A27DB-BD31-4B8C-83A1-F6EECF244321}">
                <p14:modId xmlns:p14="http://schemas.microsoft.com/office/powerpoint/2010/main" val="2113390641"/>
              </p:ext>
            </p:extLst>
          </p:nvPr>
        </p:nvGraphicFramePr>
        <p:xfrm>
          <a:off x="8572147" y="3353422"/>
          <a:ext cx="962993" cy="698872"/>
        </p:xfrm>
        <a:graphic>
          <a:graphicData uri="http://schemas.openxmlformats.org/drawingml/2006/chart">
            <c:chart xmlns:c="http://schemas.openxmlformats.org/drawingml/2006/chart" xmlns:r="http://schemas.openxmlformats.org/officeDocument/2006/relationships" r:id="rId18"/>
          </a:graphicData>
        </a:graphic>
      </p:graphicFrame>
      <p:sp>
        <p:nvSpPr>
          <p:cNvPr id="91" name="Rounded Rectangle 5">
            <a:extLst>
              <a:ext uri="{FF2B5EF4-FFF2-40B4-BE49-F238E27FC236}">
                <a16:creationId xmlns:a16="http://schemas.microsoft.com/office/drawing/2014/main" id="{5A1E7564-A1A8-4299-BA9C-669F759253A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D4415831-FBFB-4CA4-9D33-28C2CD7BC18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86191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FE8D22-08AE-4D8A-92B2-6AE4B44D354B}"/>
              </a:ext>
            </a:extLst>
          </p:cNvPr>
          <p:cNvPicPr>
            <a:picLocks noChangeAspect="1"/>
          </p:cNvPicPr>
          <p:nvPr/>
        </p:nvPicPr>
        <p:blipFill rotWithShape="1">
          <a:blip r:embed="rId2"/>
          <a:srcRect l="-1" t="9058" r="2677" b="9596"/>
          <a:stretch/>
        </p:blipFill>
        <p:spPr>
          <a:xfrm>
            <a:off x="927057" y="2870199"/>
            <a:ext cx="10734675" cy="3835401"/>
          </a:xfrm>
          <a:prstGeom prst="rect">
            <a:avLst/>
          </a:prstGeom>
          <a:ln w="28575">
            <a:solidFill>
              <a:srgbClr val="00B0F0"/>
            </a:solidFill>
          </a:ln>
        </p:spPr>
      </p:pic>
      <p:grpSp>
        <p:nvGrpSpPr>
          <p:cNvPr id="26" name="Group 346">
            <a:extLst>
              <a:ext uri="{FF2B5EF4-FFF2-40B4-BE49-F238E27FC236}">
                <a16:creationId xmlns:a16="http://schemas.microsoft.com/office/drawing/2014/main" id="{06CDB327-3BC2-433D-AE4E-98F7E59FCACA}"/>
              </a:ext>
            </a:extLst>
          </p:cNvPr>
          <p:cNvGrpSpPr>
            <a:grpSpLocks/>
          </p:cNvGrpSpPr>
          <p:nvPr/>
        </p:nvGrpSpPr>
        <p:grpSpPr bwMode="auto">
          <a:xfrm>
            <a:off x="77765" y="696779"/>
            <a:ext cx="12091385" cy="6128562"/>
            <a:chOff x="462722" y="2651942"/>
            <a:chExt cx="7010400" cy="8311238"/>
          </a:xfrm>
        </p:grpSpPr>
        <p:sp>
          <p:nvSpPr>
            <p:cNvPr id="27" name="Round Same Side Corner Rectangle 347">
              <a:extLst>
                <a:ext uri="{FF2B5EF4-FFF2-40B4-BE49-F238E27FC236}">
                  <a16:creationId xmlns:a16="http://schemas.microsoft.com/office/drawing/2014/main" id="{07FA6C22-83DB-4CC0-92BA-72714A2C5D3D}"/>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8" name="Round Same Side Corner Rectangle 348">
              <a:extLst>
                <a:ext uri="{FF2B5EF4-FFF2-40B4-BE49-F238E27FC236}">
                  <a16:creationId xmlns:a16="http://schemas.microsoft.com/office/drawing/2014/main" id="{3158237E-4921-466B-AD04-CC53D80C2CF0}"/>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Surface Water Sampling in Raleigh Creek: 2010-2020</a:t>
              </a:r>
              <a:endParaRPr lang="en-US" sz="1286" b="1" dirty="0">
                <a:solidFill>
                  <a:schemeClr val="bg1"/>
                </a:solidFill>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09A16BEE-5075-4C6F-BD12-7D71E0B6C409}"/>
              </a:ext>
            </a:extLst>
          </p:cNvPr>
          <p:cNvSpPr txBox="1"/>
          <p:nvPr/>
        </p:nvSpPr>
        <p:spPr>
          <a:xfrm>
            <a:off x="139700" y="1019748"/>
            <a:ext cx="11974535" cy="1785104"/>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Historic Sampling at Segment 2</a:t>
            </a:r>
            <a:endParaRPr lang="en-US" sz="1400" dirty="0">
              <a:latin typeface="Arial" panose="020B0604020202020204" pitchFamily="34" charset="0"/>
              <a:cs typeface="Arial" panose="020B0604020202020204" pitchFamily="34" charset="0"/>
            </a:endParaRP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In 2010, a well pump-out system at ODS was expanded from a system of 12 wells to 24 in an effort to control the release of PFAS-impacted waters from ODS. Prior to this expansion, surface water sampling was conducted once in 2006 by 3M.  Since the expansion in 2010, several locations downstream of ODS have been sampled on a routine basis by 3M.  Five of these locations, RC3, RC5, RC7, RC10, and RC13, correspond with surface water locations also sampled by AECOM in 2019 and 2020 and are presented in the map below. </a:t>
            </a:r>
          </a:p>
          <a:p>
            <a:pPr algn="ctr"/>
            <a:endParaRPr lang="en-US" sz="1400" dirty="0">
              <a:latin typeface="Arial" panose="020B0604020202020204" pitchFamily="34" charset="0"/>
              <a:cs typeface="Arial" panose="020B0604020202020204" pitchFamily="34" charset="0"/>
            </a:endParaRPr>
          </a:p>
          <a:p>
            <a:pPr algn="ctr"/>
            <a:r>
              <a:rPr lang="en-US" sz="1200" i="1" dirty="0">
                <a:latin typeface="Arial" panose="020B0604020202020204" pitchFamily="34" charset="0"/>
                <a:cs typeface="Arial" panose="020B0604020202020204" pitchFamily="34" charset="0"/>
              </a:rPr>
              <a:t>Note: AECOM sample IDs RC3, RC5, RC7, RC10, and RC13 correspond to 3M sample locations SW01, SW12, SW13, SW14, and SW15, respectively.</a:t>
            </a:r>
          </a:p>
        </p:txBody>
      </p:sp>
      <p:sp>
        <p:nvSpPr>
          <p:cNvPr id="95" name="TextBox 94">
            <a:extLst>
              <a:ext uri="{FF2B5EF4-FFF2-40B4-BE49-F238E27FC236}">
                <a16:creationId xmlns:a16="http://schemas.microsoft.com/office/drawing/2014/main" id="{26DBEAAC-EA10-4751-91DD-8E2DA43C83AE}"/>
              </a:ext>
            </a:extLst>
          </p:cNvPr>
          <p:cNvSpPr txBox="1"/>
          <p:nvPr/>
        </p:nvSpPr>
        <p:spPr>
          <a:xfrm>
            <a:off x="3206704" y="4084752"/>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RC3</a:t>
            </a:r>
          </a:p>
        </p:txBody>
      </p:sp>
      <p:sp>
        <p:nvSpPr>
          <p:cNvPr id="96" name="Rectangle 95">
            <a:extLst>
              <a:ext uri="{FF2B5EF4-FFF2-40B4-BE49-F238E27FC236}">
                <a16:creationId xmlns:a16="http://schemas.microsoft.com/office/drawing/2014/main" id="{F8EF1048-5C57-45A3-8675-AAA11E027E12}"/>
              </a:ext>
            </a:extLst>
          </p:cNvPr>
          <p:cNvSpPr/>
          <p:nvPr/>
        </p:nvSpPr>
        <p:spPr>
          <a:xfrm>
            <a:off x="3437257" y="4484862"/>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39A0BB9-A744-4AFA-8B9D-6CBF2E47D31E}"/>
              </a:ext>
            </a:extLst>
          </p:cNvPr>
          <p:cNvSpPr txBox="1"/>
          <p:nvPr/>
        </p:nvSpPr>
        <p:spPr>
          <a:xfrm>
            <a:off x="5234954" y="4168871"/>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RC5</a:t>
            </a:r>
          </a:p>
        </p:txBody>
      </p:sp>
      <p:sp>
        <p:nvSpPr>
          <p:cNvPr id="98" name="Rectangle 97">
            <a:extLst>
              <a:ext uri="{FF2B5EF4-FFF2-40B4-BE49-F238E27FC236}">
                <a16:creationId xmlns:a16="http://schemas.microsoft.com/office/drawing/2014/main" id="{CC3FA76E-9F6C-4D4C-AC3B-212E9950D5BC}"/>
              </a:ext>
            </a:extLst>
          </p:cNvPr>
          <p:cNvSpPr/>
          <p:nvPr/>
        </p:nvSpPr>
        <p:spPr>
          <a:xfrm>
            <a:off x="5465507" y="4568981"/>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A9599670-CEB8-4109-BBA7-DC6AC4201C9D}"/>
              </a:ext>
            </a:extLst>
          </p:cNvPr>
          <p:cNvSpPr txBox="1"/>
          <p:nvPr/>
        </p:nvSpPr>
        <p:spPr>
          <a:xfrm>
            <a:off x="6480170" y="4581630"/>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RC7</a:t>
            </a:r>
          </a:p>
        </p:txBody>
      </p:sp>
      <p:sp>
        <p:nvSpPr>
          <p:cNvPr id="100" name="Rectangle 99">
            <a:extLst>
              <a:ext uri="{FF2B5EF4-FFF2-40B4-BE49-F238E27FC236}">
                <a16:creationId xmlns:a16="http://schemas.microsoft.com/office/drawing/2014/main" id="{632E0169-9F60-4FE9-95D5-CD32113D53C0}"/>
              </a:ext>
            </a:extLst>
          </p:cNvPr>
          <p:cNvSpPr/>
          <p:nvPr/>
        </p:nvSpPr>
        <p:spPr>
          <a:xfrm>
            <a:off x="6710723" y="4981740"/>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E81B0F9-8B75-4BB4-826A-B17E59F7D063}"/>
              </a:ext>
            </a:extLst>
          </p:cNvPr>
          <p:cNvSpPr txBox="1"/>
          <p:nvPr/>
        </p:nvSpPr>
        <p:spPr>
          <a:xfrm>
            <a:off x="10203088" y="5025309"/>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RC13</a:t>
            </a:r>
          </a:p>
        </p:txBody>
      </p:sp>
      <p:sp>
        <p:nvSpPr>
          <p:cNvPr id="102" name="Rectangle 101">
            <a:extLst>
              <a:ext uri="{FF2B5EF4-FFF2-40B4-BE49-F238E27FC236}">
                <a16:creationId xmlns:a16="http://schemas.microsoft.com/office/drawing/2014/main" id="{AAE3A258-E29C-423A-B1A1-935127A89E42}"/>
              </a:ext>
            </a:extLst>
          </p:cNvPr>
          <p:cNvSpPr/>
          <p:nvPr/>
        </p:nvSpPr>
        <p:spPr>
          <a:xfrm>
            <a:off x="10433641" y="5400705"/>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BEE7994B-2E7C-4206-BE9E-FFD421045B8D}"/>
              </a:ext>
            </a:extLst>
          </p:cNvPr>
          <p:cNvSpPr txBox="1"/>
          <p:nvPr/>
        </p:nvSpPr>
        <p:spPr>
          <a:xfrm>
            <a:off x="7678887" y="5025309"/>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dirty="0">
                <a:ln w="6350">
                  <a:noFill/>
                </a:ln>
                <a:solidFill>
                  <a:srgbClr val="05BCFE"/>
                </a:solidFill>
                <a:effectLst>
                  <a:glow rad="63500">
                    <a:srgbClr val="FFFFFF"/>
                  </a:glow>
                  <a:outerShdw blurRad="50800" dist="38100" dir="2700000" algn="tl" rotWithShape="0">
                    <a:schemeClr val="bg1">
                      <a:alpha val="40000"/>
                    </a:schemeClr>
                  </a:outerShdw>
                </a:effectLst>
              </a:rPr>
              <a:t>RC10</a:t>
            </a:r>
          </a:p>
        </p:txBody>
      </p:sp>
      <p:sp>
        <p:nvSpPr>
          <p:cNvPr id="104" name="Rectangle 103">
            <a:extLst>
              <a:ext uri="{FF2B5EF4-FFF2-40B4-BE49-F238E27FC236}">
                <a16:creationId xmlns:a16="http://schemas.microsoft.com/office/drawing/2014/main" id="{0ED6DFE8-D035-404E-B624-DF15894D350A}"/>
              </a:ext>
            </a:extLst>
          </p:cNvPr>
          <p:cNvSpPr/>
          <p:nvPr/>
        </p:nvSpPr>
        <p:spPr>
          <a:xfrm>
            <a:off x="8341915" y="5400705"/>
            <a:ext cx="118872" cy="1188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5">
            <a:extLst>
              <a:ext uri="{FF2B5EF4-FFF2-40B4-BE49-F238E27FC236}">
                <a16:creationId xmlns:a16="http://schemas.microsoft.com/office/drawing/2014/main" id="{90F20CEA-9077-41AB-9996-6ADD42AE7F51}"/>
              </a:ext>
            </a:extLst>
          </p:cNvPr>
          <p:cNvSpPr/>
          <p:nvPr/>
        </p:nvSpPr>
        <p:spPr>
          <a:xfrm>
            <a:off x="8863670" y="2960205"/>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Historic Surface Sample Locations</a:t>
            </a:r>
          </a:p>
        </p:txBody>
      </p:sp>
      <p:sp>
        <p:nvSpPr>
          <p:cNvPr id="21" name="Rounded Rectangle 5">
            <a:extLst>
              <a:ext uri="{FF2B5EF4-FFF2-40B4-BE49-F238E27FC236}">
                <a16:creationId xmlns:a16="http://schemas.microsoft.com/office/drawing/2014/main" id="{1FA08A80-D5F6-41FC-B61E-0384EDFAA1B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33D85CB-74DB-4BB8-8B5D-1843E547541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2</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278583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024400-5E93-4590-8578-9AFFE9A9DB85}"/>
</file>

<file path=customXml/itemProps2.xml><?xml version="1.0" encoding="utf-8"?>
<ds:datastoreItem xmlns:ds="http://schemas.openxmlformats.org/officeDocument/2006/customXml" ds:itemID="{B23CF9A8-4674-4342-B747-D47C957BCF16}">
  <ds:schemaRef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purl.org/dc/dcmitype/"/>
    <ds:schemaRef ds:uri="http://purl.org/dc/terms/"/>
    <ds:schemaRef ds:uri="http://www.w3.org/XML/1998/namespace"/>
    <ds:schemaRef ds:uri="63f7a10b-2a0e-4ece-a712-46b370132c75"/>
    <ds:schemaRef ds:uri="http://schemas.microsoft.com/office/2006/metadata/properties"/>
    <ds:schemaRef ds:uri="ef3bce76-00be-47e7-9244-39bc2461b34c"/>
  </ds:schemaRefs>
</ds:datastoreItem>
</file>

<file path=customXml/itemProps3.xml><?xml version="1.0" encoding="utf-8"?>
<ds:datastoreItem xmlns:ds="http://schemas.openxmlformats.org/officeDocument/2006/customXml" ds:itemID="{C73A08DA-B9F0-4C68-BEC9-8957ADFEE1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34223</TotalTime>
  <Words>8822</Words>
  <Application>Microsoft Office PowerPoint</Application>
  <PresentationFormat>Widescreen</PresentationFormat>
  <Paragraphs>1159</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Hanna</dc:creator>
  <cp:lastModifiedBy>Temme, Hanna</cp:lastModifiedBy>
  <cp:revision>643</cp:revision>
  <cp:lastPrinted>2021-06-29T15:37:31Z</cp:lastPrinted>
  <dcterms:created xsi:type="dcterms:W3CDTF">2021-04-29T17:17:29Z</dcterms:created>
  <dcterms:modified xsi:type="dcterms:W3CDTF">2025-06-27T15:02:50Z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0x01010088DA686D4D511747B89C610CF01B25D3</vt:lpwstr>
  </property>
  <property fmtid="{D5CDD505-2E9C-101B-9397-08002B2CF9AE}" pid="3" name="MediaServiceImageTags">
    <vt:lpwstr/>
  </property>
</Properties>
</file>