
<file path=[Content_Types].xml><?xml version="1.0" encoding="utf-8"?>
<Types xmlns="http://schemas.openxmlformats.org/package/2006/content-types">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0.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2.xml" ContentType="application/vnd.openxmlformats-officedocument.themeOverride+xml"/>
  <Override PartName="/ppt/notesSlides/notesSlide5.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3.xml" ContentType="application/vnd.openxmlformats-officedocument.themeOverr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4.xml" ContentType="application/vnd.openxmlformats-officedocument.themeOverr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5.xml" ContentType="application/vnd.openxmlformats-officedocument.themeOverr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6.xml" ContentType="application/vnd.openxmlformats-officedocument.themeOverr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7.xml" ContentType="application/vnd.openxmlformats-officedocument.themeOverr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8.xml" ContentType="application/vnd.openxmlformats-officedocument.themeOverr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9.xml" ContentType="application/vnd.openxmlformats-officedocument.themeOverr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0.xml" ContentType="application/vnd.openxmlformats-officedocument.themeOverr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4"/>
  </p:sldMasterIdLst>
  <p:notesMasterIdLst>
    <p:notesMasterId r:id="rId14"/>
  </p:notesMasterIdLst>
  <p:sldIdLst>
    <p:sldId id="258" r:id="rId5"/>
    <p:sldId id="265" r:id="rId6"/>
    <p:sldId id="266" r:id="rId7"/>
    <p:sldId id="267" r:id="rId8"/>
    <p:sldId id="268" r:id="rId9"/>
    <p:sldId id="269" r:id="rId10"/>
    <p:sldId id="270" r:id="rId11"/>
    <p:sldId id="260" r:id="rId12"/>
    <p:sldId id="263" r:id="rId13"/>
  </p:sldIdLst>
  <p:sldSz cx="32918400" cy="19202400"/>
  <p:notesSz cx="30632400" cy="39776400"/>
  <p:defaultTextStyle>
    <a:defPPr>
      <a:defRPr lang="en-US"/>
    </a:defPPr>
    <a:lvl1pPr algn="l" defTabSz="2977597" rtl="0" fontAlgn="base">
      <a:spcBef>
        <a:spcPct val="0"/>
      </a:spcBef>
      <a:spcAft>
        <a:spcPct val="0"/>
      </a:spcAft>
      <a:defRPr sz="5900" kern="1200">
        <a:solidFill>
          <a:schemeClr val="tx1"/>
        </a:solidFill>
        <a:latin typeface="Arial" charset="0"/>
        <a:ea typeface="+mn-ea"/>
        <a:cs typeface="+mn-cs"/>
      </a:defRPr>
    </a:lvl1pPr>
    <a:lvl2pPr marL="1488798" indent="-1093979" algn="l" defTabSz="2977597" rtl="0" fontAlgn="base">
      <a:spcBef>
        <a:spcPct val="0"/>
      </a:spcBef>
      <a:spcAft>
        <a:spcPct val="0"/>
      </a:spcAft>
      <a:defRPr sz="5900" kern="1200">
        <a:solidFill>
          <a:schemeClr val="tx1"/>
        </a:solidFill>
        <a:latin typeface="Arial" charset="0"/>
        <a:ea typeface="+mn-ea"/>
        <a:cs typeface="+mn-cs"/>
      </a:defRPr>
    </a:lvl2pPr>
    <a:lvl3pPr marL="2977597" indent="-2187958" algn="l" defTabSz="2977597" rtl="0" fontAlgn="base">
      <a:spcBef>
        <a:spcPct val="0"/>
      </a:spcBef>
      <a:spcAft>
        <a:spcPct val="0"/>
      </a:spcAft>
      <a:defRPr sz="5900" kern="1200">
        <a:solidFill>
          <a:schemeClr val="tx1"/>
        </a:solidFill>
        <a:latin typeface="Arial" charset="0"/>
        <a:ea typeface="+mn-ea"/>
        <a:cs typeface="+mn-cs"/>
      </a:defRPr>
    </a:lvl3pPr>
    <a:lvl4pPr marL="4466395" indent="-3281937" algn="l" defTabSz="2977597" rtl="0" fontAlgn="base">
      <a:spcBef>
        <a:spcPct val="0"/>
      </a:spcBef>
      <a:spcAft>
        <a:spcPct val="0"/>
      </a:spcAft>
      <a:defRPr sz="5900" kern="1200">
        <a:solidFill>
          <a:schemeClr val="tx1"/>
        </a:solidFill>
        <a:latin typeface="Arial" charset="0"/>
        <a:ea typeface="+mn-ea"/>
        <a:cs typeface="+mn-cs"/>
      </a:defRPr>
    </a:lvl4pPr>
    <a:lvl5pPr marL="5955194" indent="-4375916" algn="l" defTabSz="2977597" rtl="0" fontAlgn="base">
      <a:spcBef>
        <a:spcPct val="0"/>
      </a:spcBef>
      <a:spcAft>
        <a:spcPct val="0"/>
      </a:spcAft>
      <a:defRPr sz="5900" kern="1200">
        <a:solidFill>
          <a:schemeClr val="tx1"/>
        </a:solidFill>
        <a:latin typeface="Arial" charset="0"/>
        <a:ea typeface="+mn-ea"/>
        <a:cs typeface="+mn-cs"/>
      </a:defRPr>
    </a:lvl5pPr>
    <a:lvl6pPr marL="1974098" algn="l" defTabSz="789639" rtl="0" eaLnBrk="1" latinLnBrk="0" hangingPunct="1">
      <a:defRPr sz="5900" kern="1200">
        <a:solidFill>
          <a:schemeClr val="tx1"/>
        </a:solidFill>
        <a:latin typeface="Arial" charset="0"/>
        <a:ea typeface="+mn-ea"/>
        <a:cs typeface="+mn-cs"/>
      </a:defRPr>
    </a:lvl6pPr>
    <a:lvl7pPr marL="2368917" algn="l" defTabSz="789639" rtl="0" eaLnBrk="1" latinLnBrk="0" hangingPunct="1">
      <a:defRPr sz="5900" kern="1200">
        <a:solidFill>
          <a:schemeClr val="tx1"/>
        </a:solidFill>
        <a:latin typeface="Arial" charset="0"/>
        <a:ea typeface="+mn-ea"/>
        <a:cs typeface="+mn-cs"/>
      </a:defRPr>
    </a:lvl7pPr>
    <a:lvl8pPr marL="2763736" algn="l" defTabSz="789639" rtl="0" eaLnBrk="1" latinLnBrk="0" hangingPunct="1">
      <a:defRPr sz="5900" kern="1200">
        <a:solidFill>
          <a:schemeClr val="tx1"/>
        </a:solidFill>
        <a:latin typeface="Arial" charset="0"/>
        <a:ea typeface="+mn-ea"/>
        <a:cs typeface="+mn-cs"/>
      </a:defRPr>
    </a:lvl8pPr>
    <a:lvl9pPr marL="3158556" algn="l" defTabSz="789639" rtl="0" eaLnBrk="1" latinLnBrk="0" hangingPunct="1">
      <a:defRPr sz="59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6048">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DCE6"/>
    <a:srgbClr val="39E739"/>
    <a:srgbClr val="5B9BD5"/>
    <a:srgbClr val="ADADAD"/>
    <a:srgbClr val="B0B0B0"/>
    <a:srgbClr val="A9A9A9"/>
    <a:srgbClr val="A7A7A7"/>
    <a:srgbClr val="A3A3A3"/>
    <a:srgbClr val="9F9F9F"/>
    <a:srgbClr val="6969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6189" autoAdjust="0"/>
  </p:normalViewPr>
  <p:slideViewPr>
    <p:cSldViewPr>
      <p:cViewPr varScale="1">
        <p:scale>
          <a:sx n="40" d="100"/>
          <a:sy n="40" d="100"/>
        </p:scale>
        <p:origin x="552" y="84"/>
      </p:cViewPr>
      <p:guideLst>
        <p:guide orient="horz" pos="6048"/>
        <p:guide pos="1036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mme, Hanna" userId="8ccb6cda-2da4-42bf-b556-fc73d37120f4" providerId="ADAL" clId="{8BCDC571-DA76-4EEB-98C4-7B68E9C2F8B3}"/>
    <pc:docChg chg="modSld">
      <pc:chgData name="Temme, Hanna" userId="8ccb6cda-2da4-42bf-b556-fc73d37120f4" providerId="ADAL" clId="{8BCDC571-DA76-4EEB-98C4-7B68E9C2F8B3}" dt="2025-06-27T15:01:32.618" v="10" actId="20577"/>
      <pc:docMkLst>
        <pc:docMk/>
      </pc:docMkLst>
      <pc:sldChg chg="modSp mod">
        <pc:chgData name="Temme, Hanna" userId="8ccb6cda-2da4-42bf-b556-fc73d37120f4" providerId="ADAL" clId="{8BCDC571-DA76-4EEB-98C4-7B68E9C2F8B3}" dt="2025-06-27T15:01:32.618" v="10" actId="20577"/>
        <pc:sldMkLst>
          <pc:docMk/>
          <pc:sldMk cId="3536395941" sldId="267"/>
        </pc:sldMkLst>
        <pc:spChg chg="mod">
          <ac:chgData name="Temme, Hanna" userId="8ccb6cda-2da4-42bf-b556-fc73d37120f4" providerId="ADAL" clId="{8BCDC571-DA76-4EEB-98C4-7B68E9C2F8B3}" dt="2025-06-27T15:00:52.588" v="2" actId="1076"/>
          <ac:spMkLst>
            <pc:docMk/>
            <pc:sldMk cId="3536395941" sldId="267"/>
            <ac:spMk id="186" creationId="{865065D4-16EE-4CD4-9C09-306A078BF15A}"/>
          </ac:spMkLst>
        </pc:spChg>
        <pc:spChg chg="mod">
          <ac:chgData name="Temme, Hanna" userId="8ccb6cda-2da4-42bf-b556-fc73d37120f4" providerId="ADAL" clId="{8BCDC571-DA76-4EEB-98C4-7B68E9C2F8B3}" dt="2025-06-27T15:01:32.618" v="10" actId="20577"/>
          <ac:spMkLst>
            <pc:docMk/>
            <pc:sldMk cId="3536395941" sldId="267"/>
            <ac:spMk id="187" creationId="{09C40237-6B9C-463B-A9EF-8608DE47555E}"/>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MPCA%201007\Offline%2003%202020\6-Month%20Investigation%20Report\2021\Segment%207\Segment7_GraphsData.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MPCA%201007\Offline%2003%202020\6-Month%20Investigation%20Report\2021\forensics\Branched%20Linear%20Data%20Compiled.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C:\MPCA%201007\Offline%2003%202020\6-Month%20Investigation%20Report\2021\forensics\Branched%20Linear%20Data%20Compiled.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C:\MPCA%201007\Offline%2003%202020\6-Month%20Investigation%20Report\2021\forensics\Branched%20Linear%20Data%20Compiled.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C:\MPCA%201007\Offline%2003%202020\6-Month%20Investigation%20Report\2021\forensics\Branched%20Linear%20Data%20Compiled.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C:\MPCA%201007\Offline%2003%202020\6-Month%20Investigation%20Report\2021\forensics\Branched%20Linear%20Data%20Compiled.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C:\MPCA%201007\Offline%2003%202020\6-Month%20Investigation%20Report\2021\forensics\Branched%20Linear%20Data%20Compiled.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file:///C:\MPCA%201007\Offline%2003%202020\6-Month%20Investigation%20Report\2021\forensics\Branched%20Linear%20Data%20Compiled.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file:///C:\MPCA%201007\Offline%2003%202020\6-Month%20Investigation%20Report\2021\forensics\Branched%20Linear%20Data%20Compiled.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C:\MPCA%201007\Offline%2003%202020\6-Month%20Investigation%20Report\2021\forensics\Branched%20Linear%20Data%20Compiled.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MPCA%201007\Offline%2003%202020\6-Month%20Investigation%20Report\2021\forensics\All_PieChart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aseline="0"/>
              <a:t>Valley Branch Creek: Seasonal or Rain Event Variation</a:t>
            </a:r>
          </a:p>
        </c:rich>
      </c:tx>
      <c:overlay val="0"/>
      <c:spPr>
        <a:noFill/>
        <a:ln>
          <a:noFill/>
        </a:ln>
        <a:effectLst/>
      </c:spPr>
    </c:title>
    <c:autoTitleDeleted val="0"/>
    <c:plotArea>
      <c:layout/>
      <c:barChart>
        <c:barDir val="col"/>
        <c:grouping val="clustered"/>
        <c:varyColors val="0"/>
        <c:ser>
          <c:idx val="1"/>
          <c:order val="2"/>
          <c:tx>
            <c:v>Spring</c:v>
          </c:tx>
          <c:spPr>
            <a:solidFill>
              <a:srgbClr val="2D9CC3"/>
            </a:solidFill>
            <a:ln>
              <a:solidFill>
                <a:sysClr val="windowText" lastClr="000000"/>
              </a:solidFill>
            </a:ln>
          </c:spPr>
          <c:invertIfNegative val="0"/>
          <c:cat>
            <c:strRef>
              <c:f>('Segment 7 - graphs'!$B$4,'Segment 7 - graphs'!$B$13,'Segment 7 - graphs'!$B$23)</c:f>
              <c:strCache>
                <c:ptCount val="1"/>
                <c:pt idx="0">
                  <c:v>VB3</c:v>
                </c:pt>
              </c:strCache>
              <c:extLst/>
            </c:strRef>
          </c:cat>
          <c:val>
            <c:numRef>
              <c:f>('Segment 7 - graphs'!$G$6,'Segment 7 - graphs'!$G$15,'Segment 7 - graphs'!$G$25)</c:f>
              <c:numCache>
                <c:formatCode>General</c:formatCode>
                <c:ptCount val="1"/>
                <c:pt idx="0">
                  <c:v>1.44E-2</c:v>
                </c:pt>
              </c:numCache>
              <c:extLst/>
            </c:numRef>
          </c:val>
          <c:extLst>
            <c:ext xmlns:c16="http://schemas.microsoft.com/office/drawing/2014/chart" uri="{C3380CC4-5D6E-409C-BE32-E72D297353CC}">
              <c16:uniqueId val="{00000000-3C71-4B64-B865-CC946854A988}"/>
            </c:ext>
          </c:extLst>
        </c:ser>
        <c:ser>
          <c:idx val="2"/>
          <c:order val="3"/>
          <c:tx>
            <c:strRef>
              <c:f>'Segment 7 - graphs'!$F$7</c:f>
              <c:strCache>
                <c:ptCount val="1"/>
                <c:pt idx="0">
                  <c:v>Event Triggered  - May 2020</c:v>
                </c:pt>
              </c:strCache>
            </c:strRef>
          </c:tx>
          <c:spPr>
            <a:pattFill prst="lgCheck">
              <a:fgClr>
                <a:srgbClr val="2D9CC3"/>
              </a:fgClr>
              <a:bgClr>
                <a:schemeClr val="bg1"/>
              </a:bgClr>
            </a:pattFill>
            <a:ln>
              <a:solidFill>
                <a:sysClr val="windowText" lastClr="000000"/>
              </a:solidFill>
            </a:ln>
          </c:spPr>
          <c:invertIfNegative val="0"/>
          <c:cat>
            <c:strRef>
              <c:f>('Segment 7 - graphs'!$B$4,'Segment 7 - graphs'!$B$13,'Segment 7 - graphs'!$B$23)</c:f>
              <c:strCache>
                <c:ptCount val="1"/>
                <c:pt idx="0">
                  <c:v>VB3</c:v>
                </c:pt>
              </c:strCache>
              <c:extLst/>
            </c:strRef>
          </c:cat>
          <c:val>
            <c:numRef>
              <c:f>('Segment 7 - graphs'!$G$7,'Segment 7 - graphs'!$G$16,'Segment 7 - graphs'!$G$26)</c:f>
              <c:numCache>
                <c:formatCode>General</c:formatCode>
                <c:ptCount val="1"/>
                <c:pt idx="0">
                  <c:v>1.3299999999999999E-2</c:v>
                </c:pt>
              </c:numCache>
              <c:extLst/>
            </c:numRef>
          </c:val>
          <c:extLst>
            <c:ext xmlns:c16="http://schemas.microsoft.com/office/drawing/2014/chart" uri="{C3380CC4-5D6E-409C-BE32-E72D297353CC}">
              <c16:uniqueId val="{00000001-3C71-4B64-B865-CC946854A988}"/>
            </c:ext>
          </c:extLst>
        </c:ser>
        <c:ser>
          <c:idx val="3"/>
          <c:order val="4"/>
          <c:tx>
            <c:strRef>
              <c:f>'Segment 7 - graphs'!$F$8</c:f>
              <c:strCache>
                <c:ptCount val="1"/>
                <c:pt idx="0">
                  <c:v>Event Triggered  - June 2020</c:v>
                </c:pt>
              </c:strCache>
            </c:strRef>
          </c:tx>
          <c:spPr>
            <a:pattFill prst="lgCheck">
              <a:fgClr>
                <a:srgbClr val="248C53"/>
              </a:fgClr>
              <a:bgClr>
                <a:schemeClr val="bg1"/>
              </a:bgClr>
            </a:pattFill>
            <a:ln>
              <a:solidFill>
                <a:sysClr val="windowText" lastClr="000000"/>
              </a:solidFill>
            </a:ln>
          </c:spPr>
          <c:invertIfNegative val="0"/>
          <c:cat>
            <c:strRef>
              <c:f>('Segment 7 - graphs'!$B$4,'Segment 7 - graphs'!$B$13,'Segment 7 - graphs'!$B$23)</c:f>
              <c:strCache>
                <c:ptCount val="1"/>
                <c:pt idx="0">
                  <c:v>VB3</c:v>
                </c:pt>
              </c:strCache>
              <c:extLst/>
            </c:strRef>
          </c:cat>
          <c:val>
            <c:numRef>
              <c:f>('Segment 7 - graphs'!$G$8,'Segment 7 - graphs'!$G$17,'Segment 7 - graphs'!$G$27)</c:f>
              <c:numCache>
                <c:formatCode>General</c:formatCode>
                <c:ptCount val="1"/>
                <c:pt idx="0">
                  <c:v>1.23E-2</c:v>
                </c:pt>
              </c:numCache>
              <c:extLst/>
            </c:numRef>
          </c:val>
          <c:extLst>
            <c:ext xmlns:c16="http://schemas.microsoft.com/office/drawing/2014/chart" uri="{C3380CC4-5D6E-409C-BE32-E72D297353CC}">
              <c16:uniqueId val="{00000002-3C71-4B64-B865-CC946854A988}"/>
            </c:ext>
          </c:extLst>
        </c:ser>
        <c:ser>
          <c:idx val="4"/>
          <c:order val="5"/>
          <c:tx>
            <c:v>Summer</c:v>
          </c:tx>
          <c:spPr>
            <a:solidFill>
              <a:srgbClr val="248C53"/>
            </a:solidFill>
            <a:ln>
              <a:solidFill>
                <a:sysClr val="windowText" lastClr="000000"/>
              </a:solidFill>
            </a:ln>
          </c:spPr>
          <c:invertIfNegative val="0"/>
          <c:cat>
            <c:strRef>
              <c:f>('Segment 7 - graphs'!$B$4,'Segment 7 - graphs'!$B$13,'Segment 7 - graphs'!$B$23)</c:f>
              <c:strCache>
                <c:ptCount val="1"/>
                <c:pt idx="0">
                  <c:v>VB3</c:v>
                </c:pt>
              </c:strCache>
              <c:extLst/>
            </c:strRef>
          </c:cat>
          <c:val>
            <c:numRef>
              <c:f>('Segment 7 - graphs'!$G$9,'Segment 7 - graphs'!$G$18,'Segment 7 - graphs'!$G$28)</c:f>
              <c:numCache>
                <c:formatCode>General</c:formatCode>
                <c:ptCount val="1"/>
                <c:pt idx="0">
                  <c:v>1.34E-2</c:v>
                </c:pt>
              </c:numCache>
              <c:extLst/>
            </c:numRef>
          </c:val>
          <c:extLst>
            <c:ext xmlns:c16="http://schemas.microsoft.com/office/drawing/2014/chart" uri="{C3380CC4-5D6E-409C-BE32-E72D297353CC}">
              <c16:uniqueId val="{00000003-3C71-4B64-B865-CC946854A988}"/>
            </c:ext>
          </c:extLst>
        </c:ser>
        <c:ser>
          <c:idx val="5"/>
          <c:order val="6"/>
          <c:tx>
            <c:strRef>
              <c:f>'Segment 7 - graphs'!$F$10</c:f>
              <c:strCache>
                <c:ptCount val="1"/>
                <c:pt idx="0">
                  <c:v>Event Triggered (Dry) - August 2020</c:v>
                </c:pt>
              </c:strCache>
            </c:strRef>
          </c:tx>
          <c:spPr>
            <a:solidFill>
              <a:srgbClr val="248C53"/>
            </a:solidFill>
            <a:ln>
              <a:solidFill>
                <a:sysClr val="windowText" lastClr="000000"/>
              </a:solidFill>
            </a:ln>
          </c:spPr>
          <c:invertIfNegative val="0"/>
          <c:cat>
            <c:strRef>
              <c:f>('Segment 7 - graphs'!$B$4,'Segment 7 - graphs'!$B$13,'Segment 7 - graphs'!$B$23)</c:f>
              <c:strCache>
                <c:ptCount val="1"/>
                <c:pt idx="0">
                  <c:v>VB3</c:v>
                </c:pt>
              </c:strCache>
              <c:extLst/>
            </c:strRef>
          </c:cat>
          <c:val>
            <c:numRef>
              <c:f>('Segment 7 - graphs'!$G$10,'Segment 7 - graphs'!$G$19,'Segment 7 - graphs'!$G$29)</c:f>
              <c:numCache>
                <c:formatCode>General</c:formatCode>
                <c:ptCount val="1"/>
                <c:pt idx="0">
                  <c:v>1.4200000000000001E-2</c:v>
                </c:pt>
              </c:numCache>
              <c:extLst/>
            </c:numRef>
          </c:val>
          <c:extLst>
            <c:ext xmlns:c16="http://schemas.microsoft.com/office/drawing/2014/chart" uri="{C3380CC4-5D6E-409C-BE32-E72D297353CC}">
              <c16:uniqueId val="{00000004-3C71-4B64-B865-CC946854A988}"/>
            </c:ext>
          </c:extLst>
        </c:ser>
        <c:ser>
          <c:idx val="6"/>
          <c:order val="7"/>
          <c:tx>
            <c:v>Fall</c:v>
          </c:tx>
          <c:spPr>
            <a:solidFill>
              <a:srgbClr val="987D28"/>
            </a:solidFill>
            <a:ln>
              <a:solidFill>
                <a:sysClr val="windowText" lastClr="000000"/>
              </a:solidFill>
            </a:ln>
          </c:spPr>
          <c:invertIfNegative val="0"/>
          <c:cat>
            <c:strRef>
              <c:f>('Segment 7 - graphs'!$B$4,'Segment 7 - graphs'!$B$13,'Segment 7 - graphs'!$B$23)</c:f>
              <c:strCache>
                <c:ptCount val="1"/>
                <c:pt idx="0">
                  <c:v>VB3</c:v>
                </c:pt>
              </c:strCache>
              <c:extLst/>
            </c:strRef>
          </c:cat>
          <c:val>
            <c:numRef>
              <c:f>('Segment 7 - graphs'!$G$11,'Segment 7 - graphs'!$G$20,'Segment 7 - graphs'!$G$30)</c:f>
              <c:numCache>
                <c:formatCode>General</c:formatCode>
                <c:ptCount val="1"/>
                <c:pt idx="0">
                  <c:v>9.4000000000000004E-3</c:v>
                </c:pt>
              </c:numCache>
              <c:extLst/>
            </c:numRef>
          </c:val>
          <c:extLst>
            <c:ext xmlns:c16="http://schemas.microsoft.com/office/drawing/2014/chart" uri="{C3380CC4-5D6E-409C-BE32-E72D297353CC}">
              <c16:uniqueId val="{00000005-3C71-4B64-B865-CC946854A988}"/>
            </c:ext>
          </c:extLst>
        </c:ser>
        <c:ser>
          <c:idx val="7"/>
          <c:order val="8"/>
          <c:tx>
            <c:strRef>
              <c:f>'Segment 7 - graphs'!$F$12</c:f>
              <c:strCache>
                <c:ptCount val="1"/>
                <c:pt idx="0">
                  <c:v>Event Triggered  - September 2020</c:v>
                </c:pt>
              </c:strCache>
            </c:strRef>
          </c:tx>
          <c:spPr>
            <a:pattFill prst="lgCheck">
              <a:fgClr>
                <a:srgbClr val="987D28"/>
              </a:fgClr>
              <a:bgClr>
                <a:schemeClr val="bg1"/>
              </a:bgClr>
            </a:pattFill>
            <a:ln>
              <a:solidFill>
                <a:sysClr val="windowText" lastClr="000000"/>
              </a:solidFill>
            </a:ln>
          </c:spPr>
          <c:invertIfNegative val="0"/>
          <c:cat>
            <c:strRef>
              <c:f>('Segment 7 - graphs'!$B$4,'Segment 7 - graphs'!$B$13,'Segment 7 - graphs'!$B$23)</c:f>
              <c:strCache>
                <c:ptCount val="1"/>
                <c:pt idx="0">
                  <c:v>VB3</c:v>
                </c:pt>
              </c:strCache>
              <c:extLst/>
            </c:strRef>
          </c:cat>
          <c:val>
            <c:numRef>
              <c:f>('Segment 7 - graphs'!$G$12,'Segment 7 - graphs'!$G$21,'Segment 7 - graphs'!$G$31)</c:f>
              <c:numCache>
                <c:formatCode>General</c:formatCode>
                <c:ptCount val="1"/>
                <c:pt idx="0">
                  <c:v>1.2699999999999999E-2</c:v>
                </c:pt>
              </c:numCache>
              <c:extLst/>
            </c:numRef>
          </c:val>
          <c:extLst>
            <c:ext xmlns:c16="http://schemas.microsoft.com/office/drawing/2014/chart" uri="{C3380CC4-5D6E-409C-BE32-E72D297353CC}">
              <c16:uniqueId val="{00000006-3C71-4B64-B865-CC946854A988}"/>
            </c:ext>
          </c:extLst>
        </c:ser>
        <c:dLbls>
          <c:showLegendKey val="0"/>
          <c:showVal val="0"/>
          <c:showCatName val="0"/>
          <c:showSerName val="0"/>
          <c:showPercent val="0"/>
          <c:showBubbleSize val="0"/>
        </c:dLbls>
        <c:gapWidth val="150"/>
        <c:axId val="1034674632"/>
        <c:axId val="1034667416"/>
        <c:extLst>
          <c:ext xmlns:c15="http://schemas.microsoft.com/office/drawing/2012/chart" uri="{02D57815-91ED-43cb-92C2-25804820EDAC}">
            <c15:filteredBarSeries>
              <c15:ser>
                <c:idx val="8"/>
                <c:order val="0"/>
                <c:tx>
                  <c:v>Winter</c:v>
                </c:tx>
                <c:spPr>
                  <a:solidFill>
                    <a:schemeClr val="accent5">
                      <a:lumMod val="40000"/>
                      <a:lumOff val="60000"/>
                    </a:schemeClr>
                  </a:solidFill>
                  <a:ln>
                    <a:solidFill>
                      <a:sysClr val="windowText" lastClr="000000"/>
                    </a:solidFill>
                  </a:ln>
                </c:spPr>
                <c:invertIfNegative val="0"/>
                <c:cat>
                  <c:strRef>
                    <c:extLst>
                      <c:ext uri="{02D57815-91ED-43cb-92C2-25804820EDAC}">
                        <c15:formulaRef>
                          <c15:sqref>('Segment 7 - graphs'!$B$4,'Segment 7 - graphs'!$B$13,'Segment 7 - graphs'!$B$23)</c15:sqref>
                        </c15:formulaRef>
                      </c:ext>
                    </c:extLst>
                    <c:strCache>
                      <c:ptCount val="1"/>
                      <c:pt idx="0">
                        <c:v>VB3</c:v>
                      </c:pt>
                    </c:strCache>
                  </c:strRef>
                </c:cat>
                <c:val>
                  <c:numRef>
                    <c:extLst>
                      <c:ext uri="{02D57815-91ED-43cb-92C2-25804820EDAC}">
                        <c15:formulaRef>
                          <c15:sqref>('Segment 7 - graphs'!$G$4,'Segment 7 - graphs'!$G$13,'Segment 7 - graphs'!$G$23)</c15:sqref>
                        </c15:formulaRef>
                      </c:ext>
                    </c:extLst>
                    <c:numCache>
                      <c:formatCode>General</c:formatCode>
                      <c:ptCount val="1"/>
                    </c:numCache>
                  </c:numRef>
                </c:val>
                <c:extLst>
                  <c:ext xmlns:c16="http://schemas.microsoft.com/office/drawing/2014/chart" uri="{C3380CC4-5D6E-409C-BE32-E72D297353CC}">
                    <c16:uniqueId val="{00000007-3C71-4B64-B865-CC946854A988}"/>
                  </c:ext>
                </c:extLst>
              </c15:ser>
            </c15:filteredBarSeries>
            <c15:filteredBarSeries>
              <c15:ser>
                <c:idx val="0"/>
                <c:order val="1"/>
                <c:tx>
                  <c:strRef>
                    <c:extLst xmlns:c15="http://schemas.microsoft.com/office/drawing/2012/chart">
                      <c:ext xmlns:c15="http://schemas.microsoft.com/office/drawing/2012/chart" uri="{02D57815-91ED-43cb-92C2-25804820EDAC}">
                        <c15:formulaRef>
                          <c15:sqref>'Segment 7 - graphs'!$F$5</c15:sqref>
                        </c15:formulaRef>
                      </c:ext>
                    </c:extLst>
                    <c:strCache>
                      <c:ptCount val="1"/>
                      <c:pt idx="0">
                        <c:v>Event Triggered  - April 2020</c:v>
                      </c:pt>
                    </c:strCache>
                  </c:strRef>
                </c:tx>
                <c:spPr>
                  <a:pattFill prst="lgCheck">
                    <a:fgClr>
                      <a:srgbClr val="FF66FF"/>
                    </a:fgClr>
                    <a:bgClr>
                      <a:schemeClr val="bg1"/>
                    </a:bgClr>
                  </a:pattFill>
                  <a:ln>
                    <a:solidFill>
                      <a:sysClr val="windowText" lastClr="000000"/>
                    </a:solidFill>
                  </a:ln>
                </c:spPr>
                <c:invertIfNegative val="0"/>
                <c:cat>
                  <c:strRef>
                    <c:extLst xmlns:c15="http://schemas.microsoft.com/office/drawing/2012/chart">
                      <c:ext xmlns:c15="http://schemas.microsoft.com/office/drawing/2012/chart" uri="{02D57815-91ED-43cb-92C2-25804820EDAC}">
                        <c15:formulaRef>
                          <c15:sqref>('Segment 7 - graphs'!$B$4,'Segment 7 - graphs'!$B$13,'Segment 7 - graphs'!$B$23)</c15:sqref>
                        </c15:formulaRef>
                      </c:ext>
                    </c:extLst>
                    <c:strCache>
                      <c:ptCount val="1"/>
                      <c:pt idx="0">
                        <c:v>VB3</c:v>
                      </c:pt>
                    </c:strCache>
                  </c:strRef>
                </c:cat>
                <c:val>
                  <c:numRef>
                    <c:extLst xmlns:c15="http://schemas.microsoft.com/office/drawing/2012/chart">
                      <c:ext xmlns:c15="http://schemas.microsoft.com/office/drawing/2012/chart" uri="{02D57815-91ED-43cb-92C2-25804820EDAC}">
                        <c15:formulaRef>
                          <c15:sqref>('Segment 7 - graphs'!$G$5,'Segment 7 - graphs'!$G$14,'Segment 7 - graphs'!$G$24)</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08-3C71-4B64-B865-CC946854A988}"/>
                  </c:ext>
                </c:extLst>
              </c15:ser>
            </c15:filteredBarSeries>
          </c:ext>
        </c:extLst>
      </c:barChart>
      <c:catAx>
        <c:axId val="1034674632"/>
        <c:scaling>
          <c:orientation val="minMax"/>
        </c:scaling>
        <c:delete val="0"/>
        <c:axPos val="b"/>
        <c:numFmt formatCode="@"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034667416"/>
        <c:crossesAt val="0"/>
        <c:auto val="1"/>
        <c:lblAlgn val="ctr"/>
        <c:lblOffset val="100"/>
        <c:noMultiLvlLbl val="0"/>
      </c:catAx>
      <c:valAx>
        <c:axId val="1034667416"/>
        <c:scaling>
          <c:orientation val="minMax"/>
          <c:max val="2.0000000000000004E-2"/>
          <c:min val="0"/>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sz="1100" b="1" i="0" baseline="0">
                    <a:effectLst/>
                  </a:rPr>
                  <a:t>PFOS Concentration (ppb)</a:t>
                </a:r>
                <a:endParaRPr lang="en-US" sz="600">
                  <a:effectLst/>
                </a:endParaRPr>
              </a:p>
            </c:rich>
          </c:tx>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4674632"/>
        <c:crosses val="autoZero"/>
        <c:crossBetween val="between"/>
      </c:valAx>
    </c:plotArea>
    <c:legend>
      <c:legendPos val="r"/>
      <c:legendEntry>
        <c:idx val="1"/>
        <c:delete val="1"/>
      </c:legendEntry>
      <c:legendEntry>
        <c:idx val="2"/>
        <c:delete val="1"/>
      </c:legendEntry>
      <c:legendEntry>
        <c:idx val="4"/>
        <c:delete val="1"/>
      </c:legendEntry>
      <c:legendEntry>
        <c:idx val="6"/>
        <c:delete val="1"/>
      </c:legendEntry>
      <c:overlay val="0"/>
      <c:txPr>
        <a:bodyPr/>
        <a:lstStyle/>
        <a:p>
          <a:pPr>
            <a:defRPr sz="1400"/>
          </a:pPr>
          <a:endParaRPr lang="en-US"/>
        </a:p>
      </c:txPr>
    </c:legend>
    <c:plotVisOnly val="1"/>
    <c:dispBlanksAs val="gap"/>
    <c:showDLblsOverMax val="0"/>
    <c:extLst/>
  </c:chart>
  <c:spPr>
    <a:solidFill>
      <a:schemeClr val="bg1"/>
    </a:solidFill>
    <a:ln w="44450">
      <a:solidFill>
        <a:schemeClr val="tx1"/>
      </a:solidFill>
    </a:ln>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a:t>Confluence</a:t>
            </a:r>
            <a:r>
              <a:rPr lang="en-US" sz="1600" b="1" baseline="0" dirty="0"/>
              <a:t> – Connected</a:t>
            </a:r>
            <a:endParaRPr lang="en-US"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'Surface Water'!$B$126</c:f>
              <c:strCache>
                <c:ptCount val="1"/>
                <c:pt idx="0">
                  <c:v>RC21-WAT-BULK-01-062920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960-473D-A0ED-F2B8907A6E0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960-473D-A0ED-F2B8907A6E0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960-473D-A0ED-F2B8907A6E0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960-473D-A0ED-F2B8907A6E0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960-473D-A0ED-F2B8907A6E0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960-473D-A0ED-F2B8907A6E0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960-473D-A0ED-F2B8907A6E01}"/>
              </c:ext>
            </c:extLst>
          </c:dPt>
          <c:cat>
            <c:strRef>
              <c:f>'Surface Water'!$AX$4:$BD$4</c:f>
              <c:strCache>
                <c:ptCount val="7"/>
                <c:pt idx="0">
                  <c:v>Short-chain PFCAs</c:v>
                </c:pt>
                <c:pt idx="1">
                  <c:v>Long-chain PFCAs</c:v>
                </c:pt>
                <c:pt idx="2">
                  <c:v>Short-chain PFSAs</c:v>
                </c:pt>
                <c:pt idx="3">
                  <c:v>Long-chain PFSAs</c:v>
                </c:pt>
                <c:pt idx="4">
                  <c:v>Fluortelomers</c:v>
                </c:pt>
                <c:pt idx="5">
                  <c:v>FOSA, FASE, FASAAs</c:v>
                </c:pt>
                <c:pt idx="6">
                  <c:v>Replacement Chemistries</c:v>
                </c:pt>
              </c:strCache>
            </c:strRef>
          </c:cat>
          <c:val>
            <c:numRef>
              <c:f>'Surface Water'!$AX$126:$BD$126</c:f>
              <c:numCache>
                <c:formatCode>General</c:formatCode>
                <c:ptCount val="7"/>
                <c:pt idx="0">
                  <c:v>13.797586039508655</c:v>
                </c:pt>
                <c:pt idx="1">
                  <c:v>12.732119496803602</c:v>
                </c:pt>
                <c:pt idx="2">
                  <c:v>0.9930641830463296</c:v>
                </c:pt>
                <c:pt idx="3">
                  <c:v>71.096648922603535</c:v>
                </c:pt>
                <c:pt idx="4">
                  <c:v>0</c:v>
                </c:pt>
                <c:pt idx="5">
                  <c:v>1.3805813580378963</c:v>
                </c:pt>
                <c:pt idx="6">
                  <c:v>0</c:v>
                </c:pt>
              </c:numCache>
            </c:numRef>
          </c:val>
          <c:extLst>
            <c:ext xmlns:c16="http://schemas.microsoft.com/office/drawing/2014/chart" uri="{C3380CC4-5D6E-409C-BE32-E72D297353CC}">
              <c16:uniqueId val="{0000000E-2960-473D-A0ED-F2B8907A6E0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60325">
      <a:solidFill>
        <a:srgbClr val="00B0F0"/>
      </a:solidFill>
    </a:ln>
    <a:effectLst/>
  </c:spPr>
  <c:txPr>
    <a:bodyPr/>
    <a:lstStyle/>
    <a:p>
      <a:pPr>
        <a:defRPr>
          <a:solidFill>
            <a:schemeClr val="tx1"/>
          </a:solidFill>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500" b="1" dirty="0"/>
              <a:t>Confluence:</a:t>
            </a:r>
            <a:r>
              <a:rPr lang="en-US" sz="1500" b="1" baseline="0" dirty="0"/>
              <a:t> Disconnected</a:t>
            </a:r>
            <a:endParaRPr lang="en-US" sz="15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'Surface Water'!$B$131</c:f>
              <c:strCache>
                <c:ptCount val="1"/>
                <c:pt idx="0">
                  <c:v>RC21-WAT-BULK-01-092120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D5-4343-A716-0E3DF9236B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D5-4343-A716-0E3DF9236B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4D5-4343-A716-0E3DF9236B4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4D5-4343-A716-0E3DF9236B4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4D5-4343-A716-0E3DF9236B4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4D5-4343-A716-0E3DF9236B4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4D5-4343-A716-0E3DF9236B4C}"/>
              </c:ext>
            </c:extLst>
          </c:dPt>
          <c:cat>
            <c:strRef>
              <c:f>'Surface Water'!$AX$4:$BD$4</c:f>
              <c:strCache>
                <c:ptCount val="7"/>
                <c:pt idx="0">
                  <c:v>Short-chain PFCAs</c:v>
                </c:pt>
                <c:pt idx="1">
                  <c:v>Long-chain PFCAs</c:v>
                </c:pt>
                <c:pt idx="2">
                  <c:v>Short-chain PFSAs</c:v>
                </c:pt>
                <c:pt idx="3">
                  <c:v>Long-chain PFSAs</c:v>
                </c:pt>
                <c:pt idx="4">
                  <c:v>Fluortelomers</c:v>
                </c:pt>
                <c:pt idx="5">
                  <c:v>FOSA, FASE, FASAAs</c:v>
                </c:pt>
                <c:pt idx="6">
                  <c:v>Replacement Chemistries</c:v>
                </c:pt>
              </c:strCache>
            </c:strRef>
          </c:cat>
          <c:val>
            <c:numRef>
              <c:f>'Surface Water'!$AX$131:$BD$131</c:f>
              <c:numCache>
                <c:formatCode>General</c:formatCode>
                <c:ptCount val="7"/>
                <c:pt idx="0">
                  <c:v>83.798882681564251</c:v>
                </c:pt>
                <c:pt idx="1">
                  <c:v>8.8587390263367904</c:v>
                </c:pt>
                <c:pt idx="2">
                  <c:v>2.3942537909018355</c:v>
                </c:pt>
                <c:pt idx="3">
                  <c:v>4.9481245011971273</c:v>
                </c:pt>
                <c:pt idx="4">
                  <c:v>0</c:v>
                </c:pt>
                <c:pt idx="5">
                  <c:v>0</c:v>
                </c:pt>
                <c:pt idx="6">
                  <c:v>0</c:v>
                </c:pt>
              </c:numCache>
            </c:numRef>
          </c:val>
          <c:extLst>
            <c:ext xmlns:c16="http://schemas.microsoft.com/office/drawing/2014/chart" uri="{C3380CC4-5D6E-409C-BE32-E72D297353CC}">
              <c16:uniqueId val="{0000000E-94D5-4343-A716-0E3DF9236B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60325">
      <a:solidFill>
        <a:srgbClr val="00B0F0"/>
      </a:solidFill>
    </a:ln>
    <a:effectLst/>
  </c:spPr>
  <c:txPr>
    <a:bodyPr/>
    <a:lstStyle/>
    <a:p>
      <a:pPr>
        <a:defRPr>
          <a:solidFill>
            <a:schemeClr val="tx1"/>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a:t>Raleigh Creek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'Surface Water'!$B$23</c:f>
              <c:strCache>
                <c:ptCount val="1"/>
                <c:pt idx="0">
                  <c:v>RC3-WAT-BULK-01-091620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B12-4EF4-816C-06BD176F93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B12-4EF4-816C-06BD176F93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B12-4EF4-816C-06BD176F93D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B12-4EF4-816C-06BD176F93D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B12-4EF4-816C-06BD176F93D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B12-4EF4-816C-06BD176F93D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B12-4EF4-816C-06BD176F93DD}"/>
              </c:ext>
            </c:extLst>
          </c:dPt>
          <c:cat>
            <c:strRef>
              <c:f>'Surface Water'!$AX$4:$BD$4</c:f>
              <c:strCache>
                <c:ptCount val="7"/>
                <c:pt idx="0">
                  <c:v>Short-chain PFCAs</c:v>
                </c:pt>
                <c:pt idx="1">
                  <c:v>Long-chain PFCAs</c:v>
                </c:pt>
                <c:pt idx="2">
                  <c:v>Short-chain PFSAs</c:v>
                </c:pt>
                <c:pt idx="3">
                  <c:v>Long-chain PFSAs</c:v>
                </c:pt>
                <c:pt idx="4">
                  <c:v>Fluortelomers</c:v>
                </c:pt>
                <c:pt idx="5">
                  <c:v>FOSA, FASE, FASAAs</c:v>
                </c:pt>
                <c:pt idx="6">
                  <c:v>Replacement Chemistries</c:v>
                </c:pt>
              </c:strCache>
            </c:strRef>
          </c:cat>
          <c:val>
            <c:numRef>
              <c:f>'Surface Water'!$AX$23:$BD$23</c:f>
              <c:numCache>
                <c:formatCode>General</c:formatCode>
                <c:ptCount val="7"/>
                <c:pt idx="0">
                  <c:v>16.834574006365578</c:v>
                </c:pt>
                <c:pt idx="1">
                  <c:v>19.731774131121796</c:v>
                </c:pt>
                <c:pt idx="2">
                  <c:v>1.2400467460046072</c:v>
                </c:pt>
                <c:pt idx="3">
                  <c:v>59.288513785186346</c:v>
                </c:pt>
                <c:pt idx="4">
                  <c:v>1.0897380495192004</c:v>
                </c:pt>
                <c:pt idx="5">
                  <c:v>1.8037043578248833</c:v>
                </c:pt>
                <c:pt idx="6">
                  <c:v>1.1648923977619038E-2</c:v>
                </c:pt>
              </c:numCache>
            </c:numRef>
          </c:val>
          <c:extLst>
            <c:ext xmlns:c16="http://schemas.microsoft.com/office/drawing/2014/chart" uri="{C3380CC4-5D6E-409C-BE32-E72D297353CC}">
              <c16:uniqueId val="{0000000E-4B12-4EF4-816C-06BD176F93D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60325">
      <a:solidFill>
        <a:srgbClr val="00B0F0"/>
      </a:solidFill>
    </a:ln>
    <a:effectLst/>
  </c:spPr>
  <c:txPr>
    <a:bodyPr/>
    <a:lstStyle/>
    <a:p>
      <a:pPr>
        <a:defRPr>
          <a:solidFill>
            <a:schemeClr val="tx1"/>
          </a:solidFill>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a:t>Intermittent </a:t>
            </a:r>
            <a:r>
              <a:rPr lang="en-US" sz="1600" b="1" baseline="0" dirty="0"/>
              <a:t>Stream</a:t>
            </a:r>
            <a:endParaRPr lang="en-US"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'Surface Water'!$B$356</c:f>
              <c:strCache>
                <c:ptCount val="1"/>
                <c:pt idx="0">
                  <c:v>VB1-WAT-BULK-01-073120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D91-41CB-9E22-19570F1BB4C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D91-41CB-9E22-19570F1BB4C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D91-41CB-9E22-19570F1BB4C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D91-41CB-9E22-19570F1BB4C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D91-41CB-9E22-19570F1BB4C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D91-41CB-9E22-19570F1BB4C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D91-41CB-9E22-19570F1BB4C1}"/>
              </c:ext>
            </c:extLst>
          </c:dPt>
          <c:cat>
            <c:strRef>
              <c:f>'Surface Water'!$AX$4:$BD$4</c:f>
              <c:strCache>
                <c:ptCount val="7"/>
                <c:pt idx="0">
                  <c:v>Short-chain PFCAs</c:v>
                </c:pt>
                <c:pt idx="1">
                  <c:v>Long-chain PFCAs</c:v>
                </c:pt>
                <c:pt idx="2">
                  <c:v>Short-chain PFSAs</c:v>
                </c:pt>
                <c:pt idx="3">
                  <c:v>Long-chain PFSAs</c:v>
                </c:pt>
                <c:pt idx="4">
                  <c:v>Fluortelomers</c:v>
                </c:pt>
                <c:pt idx="5">
                  <c:v>FOSA, FASE, FASAAs</c:v>
                </c:pt>
                <c:pt idx="6">
                  <c:v>Replacement Chemistries</c:v>
                </c:pt>
              </c:strCache>
            </c:strRef>
          </c:cat>
          <c:val>
            <c:numRef>
              <c:f>'Surface Water'!$AX$356:$BD$356</c:f>
              <c:numCache>
                <c:formatCode>General</c:formatCode>
                <c:ptCount val="7"/>
                <c:pt idx="0">
                  <c:v>81.765633694007718</c:v>
                </c:pt>
                <c:pt idx="1">
                  <c:v>7.4035583064705257</c:v>
                </c:pt>
                <c:pt idx="2">
                  <c:v>2.3512045727319131</c:v>
                </c:pt>
                <c:pt idx="3">
                  <c:v>4.5662940362268518</c:v>
                </c:pt>
                <c:pt idx="4">
                  <c:v>3.9133093905629921</c:v>
                </c:pt>
                <c:pt idx="5">
                  <c:v>0</c:v>
                </c:pt>
                <c:pt idx="6">
                  <c:v>0</c:v>
                </c:pt>
              </c:numCache>
            </c:numRef>
          </c:val>
          <c:extLst>
            <c:ext xmlns:c16="http://schemas.microsoft.com/office/drawing/2014/chart" uri="{C3380CC4-5D6E-409C-BE32-E72D297353CC}">
              <c16:uniqueId val="{0000000E-9D91-41CB-9E22-19570F1BB4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60325">
      <a:solidFill>
        <a:srgbClr val="00B0F0"/>
      </a:solidFill>
    </a:ln>
    <a:effectLst/>
  </c:spPr>
  <c:txPr>
    <a:bodyPr/>
    <a:lstStyle/>
    <a:p>
      <a:pPr>
        <a:defRPr>
          <a:solidFill>
            <a:schemeClr val="tx1"/>
          </a:solidFill>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'pie charts br-l'!$AF$3</c:f>
              <c:strCache>
                <c:ptCount val="1"/>
                <c:pt idx="0">
                  <c:v>RC3 (5/18/2020)</c:v>
                </c:pt>
              </c:strCache>
            </c:strRef>
          </c:tx>
          <c:spPr>
            <a:solidFill>
              <a:srgbClr val="0070C0"/>
            </a:solidFill>
            <a:ln>
              <a:solidFill>
                <a:schemeClr val="tx1"/>
              </a:solidFill>
            </a:ln>
          </c:spPr>
          <c:dPt>
            <c:idx val="0"/>
            <c:bubble3D val="0"/>
            <c:spPr>
              <a:solidFill>
                <a:srgbClr val="00B050"/>
              </a:solidFill>
              <a:ln w="19050">
                <a:solidFill>
                  <a:schemeClr val="tx1"/>
                </a:solidFill>
              </a:ln>
              <a:effectLst/>
            </c:spPr>
            <c:extLst>
              <c:ext xmlns:c16="http://schemas.microsoft.com/office/drawing/2014/chart" uri="{C3380CC4-5D6E-409C-BE32-E72D297353CC}">
                <c16:uniqueId val="{00000001-6D40-435B-838B-CE17687CB0E1}"/>
              </c:ext>
            </c:extLst>
          </c:dPt>
          <c:dPt>
            <c:idx val="1"/>
            <c:bubble3D val="0"/>
            <c:spPr>
              <a:solidFill>
                <a:srgbClr val="0070C0"/>
              </a:solidFill>
              <a:ln w="19050">
                <a:solidFill>
                  <a:schemeClr val="tx1"/>
                </a:solidFill>
              </a:ln>
              <a:effectLst/>
            </c:spPr>
            <c:extLst>
              <c:ext xmlns:c16="http://schemas.microsoft.com/office/drawing/2014/chart" uri="{C3380CC4-5D6E-409C-BE32-E72D297353CC}">
                <c16:uniqueId val="{00000003-6D40-435B-838B-CE17687CB0E1}"/>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'pie charts br-l'!$A$9:$A$10</c:f>
              <c:strCache>
                <c:ptCount val="2"/>
                <c:pt idx="0">
                  <c:v>Linear</c:v>
                </c:pt>
                <c:pt idx="1">
                  <c:v>Branched</c:v>
                </c:pt>
              </c:strCache>
            </c:strRef>
          </c:cat>
          <c:val>
            <c:numRef>
              <c:f>'pie charts br-l'!$AF$9:$AF$10</c:f>
              <c:numCache>
                <c:formatCode>0.000</c:formatCode>
                <c:ptCount val="2"/>
                <c:pt idx="0">
                  <c:v>0.59080898213109911</c:v>
                </c:pt>
                <c:pt idx="1">
                  <c:v>0.40918988261471745</c:v>
                </c:pt>
              </c:numCache>
            </c:numRef>
          </c:val>
          <c:extLst>
            <c:ext xmlns:c16="http://schemas.microsoft.com/office/drawing/2014/chart" uri="{C3380CC4-5D6E-409C-BE32-E72D297353CC}">
              <c16:uniqueId val="{00000004-6D40-435B-838B-CE17687CB0E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solidFill>
      <a:sysClr val="window" lastClr="FFFFFF"/>
    </a:solidFill>
    <a:ln w="60325" cap="flat" cmpd="sng" algn="ctr">
      <a:solidFill>
        <a:srgbClr val="00B0F0"/>
      </a:solidFill>
      <a:round/>
    </a:ln>
    <a:effectLst/>
  </c:spPr>
  <c:txPr>
    <a:bodyPr/>
    <a:lstStyle/>
    <a:p>
      <a:pPr>
        <a:defRPr>
          <a:solidFill>
            <a:schemeClr val="tx1"/>
          </a:solidFill>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'pie charts br-l'!$AR$3</c:f>
              <c:strCache>
                <c:ptCount val="1"/>
                <c:pt idx="0">
                  <c:v>EP18 (5/12/2020)</c:v>
                </c:pt>
              </c:strCache>
            </c:strRef>
          </c:tx>
          <c:spPr>
            <a:solidFill>
              <a:srgbClr val="0070C0"/>
            </a:solidFill>
            <a:ln>
              <a:solidFill>
                <a:schemeClr val="tx1"/>
              </a:solidFill>
            </a:ln>
          </c:spPr>
          <c:dPt>
            <c:idx val="0"/>
            <c:bubble3D val="0"/>
            <c:spPr>
              <a:solidFill>
                <a:srgbClr val="00B050"/>
              </a:solidFill>
              <a:ln w="19050">
                <a:solidFill>
                  <a:schemeClr val="tx1"/>
                </a:solidFill>
              </a:ln>
              <a:effectLst/>
            </c:spPr>
            <c:extLst>
              <c:ext xmlns:c16="http://schemas.microsoft.com/office/drawing/2014/chart" uri="{C3380CC4-5D6E-409C-BE32-E72D297353CC}">
                <c16:uniqueId val="{00000001-7CF4-4331-8168-97ECEC541B34}"/>
              </c:ext>
            </c:extLst>
          </c:dPt>
          <c:dPt>
            <c:idx val="1"/>
            <c:bubble3D val="0"/>
            <c:spPr>
              <a:solidFill>
                <a:srgbClr val="0070C0"/>
              </a:solidFill>
              <a:ln w="19050">
                <a:solidFill>
                  <a:schemeClr val="tx1"/>
                </a:solidFill>
              </a:ln>
              <a:effectLst/>
            </c:spPr>
            <c:extLst>
              <c:ext xmlns:c16="http://schemas.microsoft.com/office/drawing/2014/chart" uri="{C3380CC4-5D6E-409C-BE32-E72D297353CC}">
                <c16:uniqueId val="{00000003-7CF4-4331-8168-97ECEC541B3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'pie charts br-l'!$A$9:$A$10</c:f>
              <c:strCache>
                <c:ptCount val="2"/>
                <c:pt idx="0">
                  <c:v>Linear</c:v>
                </c:pt>
                <c:pt idx="1">
                  <c:v>Branched</c:v>
                </c:pt>
              </c:strCache>
            </c:strRef>
          </c:cat>
          <c:val>
            <c:numRef>
              <c:f>'pie charts br-l'!$AR$9:$AR$10</c:f>
              <c:numCache>
                <c:formatCode>0.000</c:formatCode>
                <c:ptCount val="2"/>
                <c:pt idx="0">
                  <c:v>0.5825926684415319</c:v>
                </c:pt>
                <c:pt idx="1">
                  <c:v>0.41736719229981567</c:v>
                </c:pt>
              </c:numCache>
            </c:numRef>
          </c:val>
          <c:extLst>
            <c:ext xmlns:c16="http://schemas.microsoft.com/office/drawing/2014/chart" uri="{C3380CC4-5D6E-409C-BE32-E72D297353CC}">
              <c16:uniqueId val="{00000004-7CF4-4331-8168-97ECEC541B3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solidFill>
      <a:sysClr val="window" lastClr="FFFFFF"/>
    </a:solidFill>
    <a:ln w="60325" cap="flat" cmpd="sng" algn="ctr">
      <a:solidFill>
        <a:srgbClr val="00B0F0"/>
      </a:solidFill>
      <a:round/>
    </a:ln>
    <a:effectLst/>
  </c:spPr>
  <c:txPr>
    <a:bodyPr/>
    <a:lstStyle/>
    <a:p>
      <a:pPr>
        <a:defRPr>
          <a:solidFill>
            <a:schemeClr val="tx1"/>
          </a:solidFill>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'pie charts br-l'!$AV$3</c:f>
              <c:strCache>
                <c:ptCount val="1"/>
                <c:pt idx="0">
                  <c:v>EP15 (5/12/2020)</c:v>
                </c:pt>
              </c:strCache>
            </c:strRef>
          </c:tx>
          <c:spPr>
            <a:solidFill>
              <a:srgbClr val="0070C0"/>
            </a:solidFill>
            <a:ln>
              <a:solidFill>
                <a:schemeClr val="tx1"/>
              </a:solidFill>
            </a:ln>
          </c:spPr>
          <c:dPt>
            <c:idx val="0"/>
            <c:bubble3D val="0"/>
            <c:spPr>
              <a:solidFill>
                <a:srgbClr val="00B050"/>
              </a:solidFill>
              <a:ln w="19050">
                <a:solidFill>
                  <a:schemeClr val="tx1"/>
                </a:solidFill>
              </a:ln>
              <a:effectLst/>
            </c:spPr>
            <c:extLst>
              <c:ext xmlns:c16="http://schemas.microsoft.com/office/drawing/2014/chart" uri="{C3380CC4-5D6E-409C-BE32-E72D297353CC}">
                <c16:uniqueId val="{00000001-DCD4-42A5-AF73-0000B8867CFF}"/>
              </c:ext>
            </c:extLst>
          </c:dPt>
          <c:dPt>
            <c:idx val="1"/>
            <c:bubble3D val="0"/>
            <c:spPr>
              <a:solidFill>
                <a:srgbClr val="0070C0"/>
              </a:solidFill>
              <a:ln w="19050">
                <a:solidFill>
                  <a:schemeClr val="tx1"/>
                </a:solidFill>
              </a:ln>
              <a:effectLst/>
            </c:spPr>
            <c:extLst>
              <c:ext xmlns:c16="http://schemas.microsoft.com/office/drawing/2014/chart" uri="{C3380CC4-5D6E-409C-BE32-E72D297353CC}">
                <c16:uniqueId val="{00000003-DCD4-42A5-AF73-0000B8867CF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'pie charts br-l'!$A$9:$A$10</c:f>
              <c:strCache>
                <c:ptCount val="2"/>
                <c:pt idx="0">
                  <c:v>Linear</c:v>
                </c:pt>
                <c:pt idx="1">
                  <c:v>Branched</c:v>
                </c:pt>
              </c:strCache>
            </c:strRef>
          </c:cat>
          <c:val>
            <c:numRef>
              <c:f>'pie charts br-l'!$AV$9:$AV$10</c:f>
              <c:numCache>
                <c:formatCode>0.000</c:formatCode>
                <c:ptCount val="2"/>
                <c:pt idx="0">
                  <c:v>0.53155116780990241</c:v>
                </c:pt>
                <c:pt idx="1">
                  <c:v>0.46845096907921452</c:v>
                </c:pt>
              </c:numCache>
            </c:numRef>
          </c:val>
          <c:extLst>
            <c:ext xmlns:c16="http://schemas.microsoft.com/office/drawing/2014/chart" uri="{C3380CC4-5D6E-409C-BE32-E72D297353CC}">
              <c16:uniqueId val="{00000004-DCD4-42A5-AF73-0000B8867CF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solidFill>
      <a:sysClr val="window" lastClr="FFFFFF"/>
    </a:solidFill>
    <a:ln w="60325" cap="flat" cmpd="sng" algn="ctr">
      <a:solidFill>
        <a:srgbClr val="00B0F0"/>
      </a:solidFill>
      <a:round/>
    </a:ln>
    <a:effectLst/>
  </c:spPr>
  <c:txPr>
    <a:bodyPr/>
    <a:lstStyle/>
    <a:p>
      <a:pPr>
        <a:defRPr>
          <a:solidFill>
            <a:schemeClr val="tx1"/>
          </a:solidFill>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'pie charts br-l'!$AQ$3</c:f>
              <c:strCache>
                <c:ptCount val="1"/>
                <c:pt idx="0">
                  <c:v>RC21 (5/18/2020)</c:v>
                </c:pt>
              </c:strCache>
            </c:strRef>
          </c:tx>
          <c:spPr>
            <a:solidFill>
              <a:srgbClr val="0070C0"/>
            </a:solidFill>
            <a:ln>
              <a:solidFill>
                <a:schemeClr val="tx1"/>
              </a:solidFill>
            </a:ln>
          </c:spPr>
          <c:dPt>
            <c:idx val="0"/>
            <c:bubble3D val="0"/>
            <c:spPr>
              <a:solidFill>
                <a:srgbClr val="00B050"/>
              </a:solidFill>
              <a:ln w="19050">
                <a:solidFill>
                  <a:schemeClr val="tx1"/>
                </a:solidFill>
              </a:ln>
              <a:effectLst/>
            </c:spPr>
            <c:extLst>
              <c:ext xmlns:c16="http://schemas.microsoft.com/office/drawing/2014/chart" uri="{C3380CC4-5D6E-409C-BE32-E72D297353CC}">
                <c16:uniqueId val="{00000001-7B2A-40F2-BAE8-29DC1EF5E441}"/>
              </c:ext>
            </c:extLst>
          </c:dPt>
          <c:dPt>
            <c:idx val="1"/>
            <c:bubble3D val="0"/>
            <c:spPr>
              <a:solidFill>
                <a:srgbClr val="0070C0"/>
              </a:solidFill>
              <a:ln w="19050">
                <a:solidFill>
                  <a:schemeClr val="tx1"/>
                </a:solidFill>
              </a:ln>
              <a:effectLst/>
            </c:spPr>
            <c:extLst>
              <c:ext xmlns:c16="http://schemas.microsoft.com/office/drawing/2014/chart" uri="{C3380CC4-5D6E-409C-BE32-E72D297353CC}">
                <c16:uniqueId val="{00000003-7B2A-40F2-BAE8-29DC1EF5E441}"/>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'pie charts br-l'!$A$9:$A$10</c:f>
              <c:strCache>
                <c:ptCount val="2"/>
                <c:pt idx="0">
                  <c:v>Linear</c:v>
                </c:pt>
                <c:pt idx="1">
                  <c:v>Branched</c:v>
                </c:pt>
              </c:strCache>
            </c:strRef>
          </c:cat>
          <c:val>
            <c:numRef>
              <c:f>'pie charts br-l'!$AQ$9:$AQ$10</c:f>
              <c:numCache>
                <c:formatCode>0.000</c:formatCode>
                <c:ptCount val="2"/>
                <c:pt idx="0">
                  <c:v>0.53432314773447476</c:v>
                </c:pt>
                <c:pt idx="1">
                  <c:v>0.46567996924579469</c:v>
                </c:pt>
              </c:numCache>
            </c:numRef>
          </c:val>
          <c:extLst>
            <c:ext xmlns:c16="http://schemas.microsoft.com/office/drawing/2014/chart" uri="{C3380CC4-5D6E-409C-BE32-E72D297353CC}">
              <c16:uniqueId val="{00000004-7B2A-40F2-BAE8-29DC1EF5E44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solidFill>
      <a:sysClr val="window" lastClr="FFFFFF"/>
    </a:solidFill>
    <a:ln w="60325" cap="flat" cmpd="sng" algn="ctr">
      <a:solidFill>
        <a:srgbClr val="00B0F0"/>
      </a:solidFill>
      <a:round/>
    </a:ln>
    <a:effectLst/>
  </c:spPr>
  <c:txPr>
    <a:bodyPr/>
    <a:lstStyle/>
    <a:p>
      <a:pPr>
        <a:defRPr>
          <a:solidFill>
            <a:schemeClr val="tx1"/>
          </a:solidFill>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'pie charts br-l'!$AW$3</c:f>
              <c:strCache>
                <c:ptCount val="1"/>
                <c:pt idx="0">
                  <c:v>EP16 (5/18/2020)</c:v>
                </c:pt>
              </c:strCache>
            </c:strRef>
          </c:tx>
          <c:spPr>
            <a:solidFill>
              <a:srgbClr val="0070C0"/>
            </a:solidFill>
            <a:ln>
              <a:solidFill>
                <a:schemeClr val="tx1"/>
              </a:solidFill>
            </a:ln>
          </c:spPr>
          <c:dPt>
            <c:idx val="0"/>
            <c:bubble3D val="0"/>
            <c:spPr>
              <a:solidFill>
                <a:srgbClr val="00B050"/>
              </a:solidFill>
              <a:ln w="19050">
                <a:solidFill>
                  <a:schemeClr val="tx1"/>
                </a:solidFill>
              </a:ln>
              <a:effectLst/>
            </c:spPr>
            <c:extLst>
              <c:ext xmlns:c16="http://schemas.microsoft.com/office/drawing/2014/chart" uri="{C3380CC4-5D6E-409C-BE32-E72D297353CC}">
                <c16:uniqueId val="{00000001-999A-4FF1-ABFC-0EE2176FFAD9}"/>
              </c:ext>
            </c:extLst>
          </c:dPt>
          <c:dPt>
            <c:idx val="1"/>
            <c:bubble3D val="0"/>
            <c:spPr>
              <a:solidFill>
                <a:srgbClr val="0070C0"/>
              </a:solidFill>
              <a:ln w="19050">
                <a:solidFill>
                  <a:schemeClr val="tx1"/>
                </a:solidFill>
              </a:ln>
              <a:effectLst/>
            </c:spPr>
            <c:extLst>
              <c:ext xmlns:c16="http://schemas.microsoft.com/office/drawing/2014/chart" uri="{C3380CC4-5D6E-409C-BE32-E72D297353CC}">
                <c16:uniqueId val="{00000003-999A-4FF1-ABFC-0EE2176FFAD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'pie charts br-l'!$A$9:$A$10</c:f>
              <c:strCache>
                <c:ptCount val="2"/>
                <c:pt idx="0">
                  <c:v>Linear</c:v>
                </c:pt>
                <c:pt idx="1">
                  <c:v>Branched</c:v>
                </c:pt>
              </c:strCache>
            </c:strRef>
          </c:cat>
          <c:val>
            <c:numRef>
              <c:f>'pie charts br-l'!$AW$9:$AW$10</c:f>
              <c:numCache>
                <c:formatCode>0.000</c:formatCode>
                <c:ptCount val="2"/>
                <c:pt idx="0">
                  <c:v>0.57655704847450084</c:v>
                </c:pt>
                <c:pt idx="1">
                  <c:v>0.42344369386088632</c:v>
                </c:pt>
              </c:numCache>
            </c:numRef>
          </c:val>
          <c:extLst>
            <c:ext xmlns:c16="http://schemas.microsoft.com/office/drawing/2014/chart" uri="{C3380CC4-5D6E-409C-BE32-E72D297353CC}">
              <c16:uniqueId val="{00000004-999A-4FF1-ABFC-0EE2176FFAD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solidFill>
      <a:sysClr val="window" lastClr="FFFFFF"/>
    </a:solidFill>
    <a:ln w="60325" cap="flat" cmpd="sng" algn="ctr">
      <a:solidFill>
        <a:srgbClr val="00B0F0"/>
      </a:solidFill>
      <a:round/>
    </a:ln>
    <a:effectLst/>
  </c:spPr>
  <c:txPr>
    <a:bodyPr/>
    <a:lstStyle/>
    <a:p>
      <a:pPr>
        <a:defRPr>
          <a:solidFill>
            <a:schemeClr val="tx1"/>
          </a:solidFill>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PFOS!$AP$3</c:f>
              <c:strCache>
                <c:ptCount val="1"/>
                <c:pt idx="0">
                  <c:v>RC14 (6/29/2020)</c:v>
                </c:pt>
              </c:strCache>
            </c:strRef>
          </c:tx>
          <c:spPr>
            <a:solidFill>
              <a:srgbClr val="0070C0"/>
            </a:solidFill>
            <a:ln>
              <a:solidFill>
                <a:schemeClr val="tx1"/>
              </a:solidFill>
            </a:ln>
          </c:spPr>
          <c:dPt>
            <c:idx val="0"/>
            <c:bubble3D val="0"/>
            <c:spPr>
              <a:solidFill>
                <a:srgbClr val="00B050"/>
              </a:solidFill>
              <a:ln w="19050">
                <a:solidFill>
                  <a:schemeClr val="tx1"/>
                </a:solidFill>
              </a:ln>
              <a:effectLst/>
            </c:spPr>
            <c:extLst>
              <c:ext xmlns:c16="http://schemas.microsoft.com/office/drawing/2014/chart" uri="{C3380CC4-5D6E-409C-BE32-E72D297353CC}">
                <c16:uniqueId val="{00000001-964C-4436-8315-B45638ACB3F7}"/>
              </c:ext>
            </c:extLst>
          </c:dPt>
          <c:dPt>
            <c:idx val="1"/>
            <c:bubble3D val="0"/>
            <c:spPr>
              <a:solidFill>
                <a:srgbClr val="0070C0"/>
              </a:solidFill>
              <a:ln w="19050">
                <a:solidFill>
                  <a:schemeClr val="tx1"/>
                </a:solidFill>
              </a:ln>
              <a:effectLst/>
            </c:spPr>
            <c:extLst>
              <c:ext xmlns:c16="http://schemas.microsoft.com/office/drawing/2014/chart" uri="{C3380CC4-5D6E-409C-BE32-E72D297353CC}">
                <c16:uniqueId val="{00000003-964C-4436-8315-B45638ACB3F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PFOS!$A$9:$A$10</c:f>
              <c:strCache>
                <c:ptCount val="2"/>
                <c:pt idx="0">
                  <c:v>Linear</c:v>
                </c:pt>
                <c:pt idx="1">
                  <c:v>Branched</c:v>
                </c:pt>
              </c:strCache>
            </c:strRef>
          </c:cat>
          <c:val>
            <c:numRef>
              <c:f>PFOS!$AP$9:$AP$10</c:f>
              <c:numCache>
                <c:formatCode>0.000</c:formatCode>
                <c:ptCount val="2"/>
                <c:pt idx="0">
                  <c:v>0.49753202966958865</c:v>
                </c:pt>
                <c:pt idx="1">
                  <c:v>0.50247606203641271</c:v>
                </c:pt>
              </c:numCache>
            </c:numRef>
          </c:val>
          <c:extLst>
            <c:ext xmlns:c16="http://schemas.microsoft.com/office/drawing/2014/chart" uri="{C3380CC4-5D6E-409C-BE32-E72D297353CC}">
              <c16:uniqueId val="{00000004-964C-4436-8315-B45638ACB3F7}"/>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solidFill>
      <a:sysClr val="window" lastClr="FFFFFF"/>
    </a:solidFill>
    <a:ln w="60325" cap="flat" cmpd="sng" algn="ctr">
      <a:solidFill>
        <a:srgbClr val="00B0F0"/>
      </a:solidFill>
      <a:round/>
    </a:ln>
    <a:effectLst/>
  </c:spPr>
  <c:txPr>
    <a:bodyPr/>
    <a:lstStyle/>
    <a:p>
      <a:pPr>
        <a:defRPr>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t>Valley Branch Creek - PFOS</a:t>
            </a:r>
            <a:r>
              <a:rPr lang="en-US" sz="1800" baseline="0"/>
              <a:t> Impacts</a:t>
            </a:r>
          </a:p>
        </c:rich>
      </c:tx>
      <c:overlay val="0"/>
      <c:spPr>
        <a:noFill/>
        <a:ln>
          <a:noFill/>
        </a:ln>
        <a:effectLst/>
      </c:spPr>
    </c:title>
    <c:autoTitleDeleted val="0"/>
    <c:plotArea>
      <c:layout/>
      <c:barChart>
        <c:barDir val="col"/>
        <c:grouping val="clustered"/>
        <c:varyColors val="0"/>
        <c:ser>
          <c:idx val="1"/>
          <c:order val="2"/>
          <c:tx>
            <c:v>Spring</c:v>
          </c:tx>
          <c:spPr>
            <a:solidFill>
              <a:srgbClr val="2D9CC3"/>
            </a:solidFill>
            <a:ln>
              <a:solidFill>
                <a:sysClr val="windowText" lastClr="000000"/>
              </a:solidFill>
            </a:ln>
          </c:spPr>
          <c:invertIfNegative val="0"/>
          <c:cat>
            <c:strRef>
              <c:f>('Segment 7 - graphs'!$B$4,'Segment 7 - graphs'!$B$13,'Segment 7 - graphs'!$B$23)</c:f>
              <c:strCache>
                <c:ptCount val="3"/>
                <c:pt idx="0">
                  <c:v>VB1</c:v>
                </c:pt>
                <c:pt idx="1">
                  <c:v>VB2</c:v>
                </c:pt>
                <c:pt idx="2">
                  <c:v>VB3</c:v>
                </c:pt>
              </c:strCache>
            </c:strRef>
          </c:cat>
          <c:val>
            <c:numRef>
              <c:f>('Segment 7 - graphs'!$G$6,'Segment 7 - graphs'!$G$15,'Segment 7 - graphs'!$G$25)</c:f>
              <c:numCache>
                <c:formatCode>General</c:formatCode>
                <c:ptCount val="3"/>
                <c:pt idx="0">
                  <c:v>3.8600000000000001E-3</c:v>
                </c:pt>
                <c:pt idx="1">
                  <c:v>1.41E-2</c:v>
                </c:pt>
                <c:pt idx="2">
                  <c:v>1.44E-2</c:v>
                </c:pt>
              </c:numCache>
            </c:numRef>
          </c:val>
          <c:extLst>
            <c:ext xmlns:c16="http://schemas.microsoft.com/office/drawing/2014/chart" uri="{C3380CC4-5D6E-409C-BE32-E72D297353CC}">
              <c16:uniqueId val="{00000000-08F4-4904-A030-1E8C60CD5201}"/>
            </c:ext>
          </c:extLst>
        </c:ser>
        <c:ser>
          <c:idx val="4"/>
          <c:order val="5"/>
          <c:tx>
            <c:v>Summer</c:v>
          </c:tx>
          <c:spPr>
            <a:solidFill>
              <a:srgbClr val="248C53"/>
            </a:solidFill>
            <a:ln>
              <a:solidFill>
                <a:sysClr val="windowText" lastClr="000000"/>
              </a:solidFill>
            </a:ln>
          </c:spPr>
          <c:invertIfNegative val="0"/>
          <c:cat>
            <c:strRef>
              <c:f>('Segment 7 - graphs'!$B$4,'Segment 7 - graphs'!$B$13,'Segment 7 - graphs'!$B$23)</c:f>
              <c:strCache>
                <c:ptCount val="3"/>
                <c:pt idx="0">
                  <c:v>VB1</c:v>
                </c:pt>
                <c:pt idx="1">
                  <c:v>VB2</c:v>
                </c:pt>
                <c:pt idx="2">
                  <c:v>VB3</c:v>
                </c:pt>
              </c:strCache>
            </c:strRef>
          </c:cat>
          <c:val>
            <c:numRef>
              <c:f>('Segment 7 - graphs'!$G$9,'Segment 7 - graphs'!$G$18,'Segment 7 - graphs'!$G$28)</c:f>
              <c:numCache>
                <c:formatCode>General</c:formatCode>
                <c:ptCount val="3"/>
                <c:pt idx="0">
                  <c:v>4.8999999999999998E-3</c:v>
                </c:pt>
                <c:pt idx="2">
                  <c:v>1.34E-2</c:v>
                </c:pt>
              </c:numCache>
            </c:numRef>
          </c:val>
          <c:extLst>
            <c:ext xmlns:c16="http://schemas.microsoft.com/office/drawing/2014/chart" uri="{C3380CC4-5D6E-409C-BE32-E72D297353CC}">
              <c16:uniqueId val="{00000001-08F4-4904-A030-1E8C60CD5201}"/>
            </c:ext>
          </c:extLst>
        </c:ser>
        <c:dLbls>
          <c:showLegendKey val="0"/>
          <c:showVal val="0"/>
          <c:showCatName val="0"/>
          <c:showSerName val="0"/>
          <c:showPercent val="0"/>
          <c:showBubbleSize val="0"/>
        </c:dLbls>
        <c:gapWidth val="150"/>
        <c:axId val="1034674632"/>
        <c:axId val="1034667416"/>
        <c:extLst>
          <c:ext xmlns:c15="http://schemas.microsoft.com/office/drawing/2012/chart" uri="{02D57815-91ED-43cb-92C2-25804820EDAC}">
            <c15:filteredBarSeries>
              <c15:ser>
                <c:idx val="8"/>
                <c:order val="0"/>
                <c:tx>
                  <c:v>Winter</c:v>
                </c:tx>
                <c:spPr>
                  <a:solidFill>
                    <a:schemeClr val="accent5">
                      <a:lumMod val="40000"/>
                      <a:lumOff val="60000"/>
                    </a:schemeClr>
                  </a:solidFill>
                  <a:ln>
                    <a:solidFill>
                      <a:sysClr val="windowText" lastClr="000000"/>
                    </a:solidFill>
                  </a:ln>
                </c:spPr>
                <c:invertIfNegative val="0"/>
                <c:cat>
                  <c:strRef>
                    <c:extLst>
                      <c:ext uri="{02D57815-91ED-43cb-92C2-25804820EDAC}">
                        <c15:formulaRef>
                          <c15:sqref>('Segment 7 - graphs'!$B$4,'Segment 7 - graphs'!$B$13,'Segment 7 - graphs'!$B$23)</c15:sqref>
                        </c15:formulaRef>
                      </c:ext>
                    </c:extLst>
                    <c:strCache>
                      <c:ptCount val="3"/>
                      <c:pt idx="0">
                        <c:v>VB1</c:v>
                      </c:pt>
                      <c:pt idx="1">
                        <c:v>VB2</c:v>
                      </c:pt>
                      <c:pt idx="2">
                        <c:v>VB3</c:v>
                      </c:pt>
                    </c:strCache>
                  </c:strRef>
                </c:cat>
                <c:val>
                  <c:numRef>
                    <c:extLst>
                      <c:ext uri="{02D57815-91ED-43cb-92C2-25804820EDAC}">
                        <c15:formulaRef>
                          <c15:sqref>('Segment 7 - graphs'!$G$4,'Segment 7 - graphs'!$G$13,'Segment 7 - graphs'!$G$23)</c15:sqref>
                        </c15:formulaRef>
                      </c:ext>
                    </c:extLst>
                    <c:numCache>
                      <c:formatCode>General</c:formatCode>
                      <c:ptCount val="3"/>
                      <c:pt idx="1">
                        <c:v>1.34E-2</c:v>
                      </c:pt>
                    </c:numCache>
                  </c:numRef>
                </c:val>
                <c:extLst>
                  <c:ext xmlns:c16="http://schemas.microsoft.com/office/drawing/2014/chart" uri="{C3380CC4-5D6E-409C-BE32-E72D297353CC}">
                    <c16:uniqueId val="{00000002-08F4-4904-A030-1E8C60CD5201}"/>
                  </c:ext>
                </c:extLst>
              </c15:ser>
            </c15:filteredBarSeries>
            <c15:filteredBarSeries>
              <c15:ser>
                <c:idx val="0"/>
                <c:order val="1"/>
                <c:tx>
                  <c:strRef>
                    <c:extLst xmlns:c15="http://schemas.microsoft.com/office/drawing/2012/chart">
                      <c:ext xmlns:c15="http://schemas.microsoft.com/office/drawing/2012/chart" uri="{02D57815-91ED-43cb-92C2-25804820EDAC}">
                        <c15:formulaRef>
                          <c15:sqref>'Segment 7 - graphs'!$F$5</c15:sqref>
                        </c15:formulaRef>
                      </c:ext>
                    </c:extLst>
                    <c:strCache>
                      <c:ptCount val="1"/>
                      <c:pt idx="0">
                        <c:v>Event Triggered  - April 2020</c:v>
                      </c:pt>
                    </c:strCache>
                  </c:strRef>
                </c:tx>
                <c:spPr>
                  <a:pattFill prst="lgCheck">
                    <a:fgClr>
                      <a:srgbClr val="FF66FF"/>
                    </a:fgClr>
                    <a:bgClr>
                      <a:schemeClr val="bg1"/>
                    </a:bgClr>
                  </a:pattFill>
                  <a:ln>
                    <a:solidFill>
                      <a:sysClr val="windowText" lastClr="000000"/>
                    </a:solidFill>
                  </a:ln>
                </c:spPr>
                <c:invertIfNegative val="0"/>
                <c:cat>
                  <c:strRef>
                    <c:extLst xmlns:c15="http://schemas.microsoft.com/office/drawing/2012/chart">
                      <c:ext xmlns:c15="http://schemas.microsoft.com/office/drawing/2012/chart" uri="{02D57815-91ED-43cb-92C2-25804820EDAC}">
                        <c15:formulaRef>
                          <c15:sqref>('Segment 7 - graphs'!$B$4,'Segment 7 - graphs'!$B$13,'Segment 7 - graphs'!$B$23)</c15:sqref>
                        </c15:formulaRef>
                      </c:ext>
                    </c:extLst>
                    <c:strCache>
                      <c:ptCount val="3"/>
                      <c:pt idx="0">
                        <c:v>VB1</c:v>
                      </c:pt>
                      <c:pt idx="1">
                        <c:v>VB2</c:v>
                      </c:pt>
                      <c:pt idx="2">
                        <c:v>VB3</c:v>
                      </c:pt>
                    </c:strCache>
                  </c:strRef>
                </c:cat>
                <c:val>
                  <c:numRef>
                    <c:extLst xmlns:c15="http://schemas.microsoft.com/office/drawing/2012/chart">
                      <c:ext xmlns:c15="http://schemas.microsoft.com/office/drawing/2012/chart" uri="{02D57815-91ED-43cb-92C2-25804820EDAC}">
                        <c15:formulaRef>
                          <c15:sqref>('Segment 7 - graphs'!$G$5,'Segment 7 - graphs'!$G$14,'Segment 7 - graphs'!$G$24)</c15:sqref>
                        </c15:formulaRef>
                      </c:ext>
                    </c:extLst>
                    <c:numCache>
                      <c:formatCode>General</c:formatCode>
                      <c:ptCount val="3"/>
                      <c:pt idx="0">
                        <c:v>2.5699999999999998E-3</c:v>
                      </c:pt>
                    </c:numCache>
                  </c:numRef>
                </c:val>
                <c:extLst xmlns:c15="http://schemas.microsoft.com/office/drawing/2012/chart">
                  <c:ext xmlns:c16="http://schemas.microsoft.com/office/drawing/2014/chart" uri="{C3380CC4-5D6E-409C-BE32-E72D297353CC}">
                    <c16:uniqueId val="{00000003-08F4-4904-A030-1E8C60CD5201}"/>
                  </c:ext>
                </c:extLst>
              </c15:ser>
            </c15:filteredBarSeries>
            <c15:filteredBarSeries>
              <c15:ser>
                <c:idx val="2"/>
                <c:order val="3"/>
                <c:tx>
                  <c:strRef>
                    <c:extLst xmlns:c15="http://schemas.microsoft.com/office/drawing/2012/chart">
                      <c:ext xmlns:c15="http://schemas.microsoft.com/office/drawing/2012/chart" uri="{02D57815-91ED-43cb-92C2-25804820EDAC}">
                        <c15:formulaRef>
                          <c15:sqref>'Segment 7 - graphs'!$F$7</c15:sqref>
                        </c15:formulaRef>
                      </c:ext>
                    </c:extLst>
                    <c:strCache>
                      <c:ptCount val="1"/>
                      <c:pt idx="0">
                        <c:v>Event Triggered  - May 2020</c:v>
                      </c:pt>
                    </c:strCache>
                  </c:strRef>
                </c:tx>
                <c:spPr>
                  <a:pattFill prst="lgCheck">
                    <a:fgClr>
                      <a:srgbClr val="FF66FF"/>
                    </a:fgClr>
                    <a:bgClr>
                      <a:schemeClr val="bg1"/>
                    </a:bgClr>
                  </a:pattFill>
                  <a:ln>
                    <a:solidFill>
                      <a:sysClr val="windowText" lastClr="000000"/>
                    </a:solidFill>
                  </a:ln>
                </c:spPr>
                <c:invertIfNegative val="0"/>
                <c:cat>
                  <c:strRef>
                    <c:extLst xmlns:c15="http://schemas.microsoft.com/office/drawing/2012/chart">
                      <c:ext xmlns:c15="http://schemas.microsoft.com/office/drawing/2012/chart" uri="{02D57815-91ED-43cb-92C2-25804820EDAC}">
                        <c15:formulaRef>
                          <c15:sqref>('Segment 7 - graphs'!$B$4,'Segment 7 - graphs'!$B$13,'Segment 7 - graphs'!$B$23)</c15:sqref>
                        </c15:formulaRef>
                      </c:ext>
                    </c:extLst>
                    <c:strCache>
                      <c:ptCount val="3"/>
                      <c:pt idx="0">
                        <c:v>VB1</c:v>
                      </c:pt>
                      <c:pt idx="1">
                        <c:v>VB2</c:v>
                      </c:pt>
                      <c:pt idx="2">
                        <c:v>VB3</c:v>
                      </c:pt>
                    </c:strCache>
                  </c:strRef>
                </c:cat>
                <c:val>
                  <c:numRef>
                    <c:extLst xmlns:c15="http://schemas.microsoft.com/office/drawing/2012/chart">
                      <c:ext xmlns:c15="http://schemas.microsoft.com/office/drawing/2012/chart" uri="{02D57815-91ED-43cb-92C2-25804820EDAC}">
                        <c15:formulaRef>
                          <c15:sqref>('Segment 7 - graphs'!$G$7,'Segment 7 - graphs'!$G$16,'Segment 7 - graphs'!$G$26)</c15:sqref>
                        </c15:formulaRef>
                      </c:ext>
                    </c:extLst>
                    <c:numCache>
                      <c:formatCode>General</c:formatCode>
                      <c:ptCount val="3"/>
                      <c:pt idx="2">
                        <c:v>1.3299999999999999E-2</c:v>
                      </c:pt>
                    </c:numCache>
                  </c:numRef>
                </c:val>
                <c:extLst xmlns:c15="http://schemas.microsoft.com/office/drawing/2012/chart">
                  <c:ext xmlns:c16="http://schemas.microsoft.com/office/drawing/2014/chart" uri="{C3380CC4-5D6E-409C-BE32-E72D297353CC}">
                    <c16:uniqueId val="{00000004-08F4-4904-A030-1E8C60CD5201}"/>
                  </c:ext>
                </c:extLst>
              </c15:ser>
            </c15:filteredBarSeries>
            <c15:filteredBarSeries>
              <c15:ser>
                <c:idx val="3"/>
                <c:order val="4"/>
                <c:tx>
                  <c:strRef>
                    <c:extLst xmlns:c15="http://schemas.microsoft.com/office/drawing/2012/chart">
                      <c:ext xmlns:c15="http://schemas.microsoft.com/office/drawing/2012/chart" uri="{02D57815-91ED-43cb-92C2-25804820EDAC}">
                        <c15:formulaRef>
                          <c15:sqref>'Segment 7 - graphs'!$F$8</c15:sqref>
                        </c15:formulaRef>
                      </c:ext>
                    </c:extLst>
                    <c:strCache>
                      <c:ptCount val="1"/>
                      <c:pt idx="0">
                        <c:v>Event Triggered  - June 2020</c:v>
                      </c:pt>
                    </c:strCache>
                  </c:strRef>
                </c:tx>
                <c:spPr>
                  <a:pattFill prst="lgCheck">
                    <a:fgClr>
                      <a:schemeClr val="accent6">
                        <a:lumMod val="60000"/>
                        <a:lumOff val="40000"/>
                      </a:schemeClr>
                    </a:fgClr>
                    <a:bgClr>
                      <a:schemeClr val="bg1"/>
                    </a:bgClr>
                  </a:pattFill>
                  <a:ln>
                    <a:solidFill>
                      <a:sysClr val="windowText" lastClr="000000"/>
                    </a:solidFill>
                  </a:ln>
                </c:spPr>
                <c:invertIfNegative val="0"/>
                <c:cat>
                  <c:strRef>
                    <c:extLst xmlns:c15="http://schemas.microsoft.com/office/drawing/2012/chart">
                      <c:ext xmlns:c15="http://schemas.microsoft.com/office/drawing/2012/chart" uri="{02D57815-91ED-43cb-92C2-25804820EDAC}">
                        <c15:formulaRef>
                          <c15:sqref>('Segment 7 - graphs'!$B$4,'Segment 7 - graphs'!$B$13,'Segment 7 - graphs'!$B$23)</c15:sqref>
                        </c15:formulaRef>
                      </c:ext>
                    </c:extLst>
                    <c:strCache>
                      <c:ptCount val="3"/>
                      <c:pt idx="0">
                        <c:v>VB1</c:v>
                      </c:pt>
                      <c:pt idx="1">
                        <c:v>VB2</c:v>
                      </c:pt>
                      <c:pt idx="2">
                        <c:v>VB3</c:v>
                      </c:pt>
                    </c:strCache>
                  </c:strRef>
                </c:cat>
                <c:val>
                  <c:numRef>
                    <c:extLst xmlns:c15="http://schemas.microsoft.com/office/drawing/2012/chart">
                      <c:ext xmlns:c15="http://schemas.microsoft.com/office/drawing/2012/chart" uri="{02D57815-91ED-43cb-92C2-25804820EDAC}">
                        <c15:formulaRef>
                          <c15:sqref>('Segment 7 - graphs'!$G$8,'Segment 7 - graphs'!$G$17,'Segment 7 - graphs'!$G$27)</c15:sqref>
                        </c15:formulaRef>
                      </c:ext>
                    </c:extLst>
                    <c:numCache>
                      <c:formatCode>General</c:formatCode>
                      <c:ptCount val="3"/>
                      <c:pt idx="2">
                        <c:v>1.23E-2</c:v>
                      </c:pt>
                    </c:numCache>
                  </c:numRef>
                </c:val>
                <c:extLst xmlns:c15="http://schemas.microsoft.com/office/drawing/2012/chart">
                  <c:ext xmlns:c16="http://schemas.microsoft.com/office/drawing/2014/chart" uri="{C3380CC4-5D6E-409C-BE32-E72D297353CC}">
                    <c16:uniqueId val="{00000005-08F4-4904-A030-1E8C60CD5201}"/>
                  </c:ext>
                </c:extLst>
              </c15:ser>
            </c15:filteredBarSeries>
            <c15:filteredBarSeries>
              <c15:ser>
                <c:idx val="5"/>
                <c:order val="6"/>
                <c:tx>
                  <c:strRef>
                    <c:extLst xmlns:c15="http://schemas.microsoft.com/office/drawing/2012/chart">
                      <c:ext xmlns:c15="http://schemas.microsoft.com/office/drawing/2012/chart" uri="{02D57815-91ED-43cb-92C2-25804820EDAC}">
                        <c15:formulaRef>
                          <c15:sqref>'Segment 7 - graphs'!$F$10</c15:sqref>
                        </c15:formulaRef>
                      </c:ext>
                    </c:extLst>
                    <c:strCache>
                      <c:ptCount val="1"/>
                      <c:pt idx="0">
                        <c:v>Event Triggered (Dry) - August 2020</c:v>
                      </c:pt>
                    </c:strCache>
                  </c:strRef>
                </c:tx>
                <c:spPr>
                  <a:solidFill>
                    <a:schemeClr val="accent6">
                      <a:lumMod val="60000"/>
                      <a:lumOff val="40000"/>
                    </a:schemeClr>
                  </a:solidFill>
                  <a:ln>
                    <a:solidFill>
                      <a:sysClr val="windowText" lastClr="000000"/>
                    </a:solidFill>
                  </a:ln>
                </c:spPr>
                <c:invertIfNegative val="0"/>
                <c:cat>
                  <c:strRef>
                    <c:extLst xmlns:c15="http://schemas.microsoft.com/office/drawing/2012/chart">
                      <c:ext xmlns:c15="http://schemas.microsoft.com/office/drawing/2012/chart" uri="{02D57815-91ED-43cb-92C2-25804820EDAC}">
                        <c15:formulaRef>
                          <c15:sqref>('Segment 7 - graphs'!$B$4,'Segment 7 - graphs'!$B$13,'Segment 7 - graphs'!$B$23)</c15:sqref>
                        </c15:formulaRef>
                      </c:ext>
                    </c:extLst>
                    <c:strCache>
                      <c:ptCount val="3"/>
                      <c:pt idx="0">
                        <c:v>VB1</c:v>
                      </c:pt>
                      <c:pt idx="1">
                        <c:v>VB2</c:v>
                      </c:pt>
                      <c:pt idx="2">
                        <c:v>VB3</c:v>
                      </c:pt>
                    </c:strCache>
                  </c:strRef>
                </c:cat>
                <c:val>
                  <c:numRef>
                    <c:extLst xmlns:c15="http://schemas.microsoft.com/office/drawing/2012/chart">
                      <c:ext xmlns:c15="http://schemas.microsoft.com/office/drawing/2012/chart" uri="{02D57815-91ED-43cb-92C2-25804820EDAC}">
                        <c15:formulaRef>
                          <c15:sqref>('Segment 7 - graphs'!$G$10,'Segment 7 - graphs'!$G$19,'Segment 7 - graphs'!$G$29)</c15:sqref>
                        </c15:formulaRef>
                      </c:ext>
                    </c:extLst>
                    <c:numCache>
                      <c:formatCode>General</c:formatCode>
                      <c:ptCount val="3"/>
                      <c:pt idx="2">
                        <c:v>1.4200000000000001E-2</c:v>
                      </c:pt>
                    </c:numCache>
                  </c:numRef>
                </c:val>
                <c:extLst xmlns:c15="http://schemas.microsoft.com/office/drawing/2012/chart">
                  <c:ext xmlns:c16="http://schemas.microsoft.com/office/drawing/2014/chart" uri="{C3380CC4-5D6E-409C-BE32-E72D297353CC}">
                    <c16:uniqueId val="{00000006-08F4-4904-A030-1E8C60CD5201}"/>
                  </c:ext>
                </c:extLst>
              </c15:ser>
            </c15:filteredBarSeries>
            <c15:filteredBarSeries>
              <c15:ser>
                <c:idx val="6"/>
                <c:order val="7"/>
                <c:tx>
                  <c:v>Fall</c:v>
                </c:tx>
                <c:spPr>
                  <a:solidFill>
                    <a:schemeClr val="accent4">
                      <a:lumMod val="75000"/>
                    </a:schemeClr>
                  </a:solidFill>
                  <a:ln>
                    <a:solidFill>
                      <a:sysClr val="windowText" lastClr="000000"/>
                    </a:solidFill>
                  </a:ln>
                </c:spPr>
                <c:invertIfNegative val="0"/>
                <c:cat>
                  <c:strRef>
                    <c:extLst xmlns:c15="http://schemas.microsoft.com/office/drawing/2012/chart">
                      <c:ext xmlns:c15="http://schemas.microsoft.com/office/drawing/2012/chart" uri="{02D57815-91ED-43cb-92C2-25804820EDAC}">
                        <c15:formulaRef>
                          <c15:sqref>('Segment 7 - graphs'!$B$4,'Segment 7 - graphs'!$B$13,'Segment 7 - graphs'!$B$23)</c15:sqref>
                        </c15:formulaRef>
                      </c:ext>
                    </c:extLst>
                    <c:strCache>
                      <c:ptCount val="3"/>
                      <c:pt idx="0">
                        <c:v>VB1</c:v>
                      </c:pt>
                      <c:pt idx="1">
                        <c:v>VB2</c:v>
                      </c:pt>
                      <c:pt idx="2">
                        <c:v>VB3</c:v>
                      </c:pt>
                    </c:strCache>
                  </c:strRef>
                </c:cat>
                <c:val>
                  <c:numRef>
                    <c:extLst xmlns:c15="http://schemas.microsoft.com/office/drawing/2012/chart">
                      <c:ext xmlns:c15="http://schemas.microsoft.com/office/drawing/2012/chart" uri="{02D57815-91ED-43cb-92C2-25804820EDAC}">
                        <c15:formulaRef>
                          <c15:sqref>('Segment 7 - graphs'!$G$11,'Segment 7 - graphs'!$G$20,'Segment 7 - graphs'!$G$30)</c15:sqref>
                        </c15:formulaRef>
                      </c:ext>
                    </c:extLst>
                    <c:numCache>
                      <c:formatCode>General</c:formatCode>
                      <c:ptCount val="3"/>
                      <c:pt idx="2">
                        <c:v>9.4000000000000004E-3</c:v>
                      </c:pt>
                    </c:numCache>
                  </c:numRef>
                </c:val>
                <c:extLst xmlns:c15="http://schemas.microsoft.com/office/drawing/2012/chart">
                  <c:ext xmlns:c16="http://schemas.microsoft.com/office/drawing/2014/chart" uri="{C3380CC4-5D6E-409C-BE32-E72D297353CC}">
                    <c16:uniqueId val="{00000007-08F4-4904-A030-1E8C60CD5201}"/>
                  </c:ext>
                </c:extLst>
              </c15:ser>
            </c15:filteredBarSeries>
            <c15:filteredBarSeries>
              <c15:ser>
                <c:idx val="7"/>
                <c:order val="8"/>
                <c:tx>
                  <c:strRef>
                    <c:extLst xmlns:c15="http://schemas.microsoft.com/office/drawing/2012/chart">
                      <c:ext xmlns:c15="http://schemas.microsoft.com/office/drawing/2012/chart" uri="{02D57815-91ED-43cb-92C2-25804820EDAC}">
                        <c15:formulaRef>
                          <c15:sqref>'Segment 7 - graphs'!$F$12</c15:sqref>
                        </c15:formulaRef>
                      </c:ext>
                    </c:extLst>
                    <c:strCache>
                      <c:ptCount val="1"/>
                      <c:pt idx="0">
                        <c:v>Event Triggered  - September 2020</c:v>
                      </c:pt>
                    </c:strCache>
                  </c:strRef>
                </c:tx>
                <c:spPr>
                  <a:pattFill prst="lgCheck">
                    <a:fgClr>
                      <a:schemeClr val="accent4">
                        <a:lumMod val="75000"/>
                      </a:schemeClr>
                    </a:fgClr>
                    <a:bgClr>
                      <a:schemeClr val="bg1"/>
                    </a:bgClr>
                  </a:pattFill>
                  <a:ln>
                    <a:solidFill>
                      <a:sysClr val="windowText" lastClr="000000"/>
                    </a:solidFill>
                  </a:ln>
                </c:spPr>
                <c:invertIfNegative val="0"/>
                <c:cat>
                  <c:strRef>
                    <c:extLst xmlns:c15="http://schemas.microsoft.com/office/drawing/2012/chart">
                      <c:ext xmlns:c15="http://schemas.microsoft.com/office/drawing/2012/chart" uri="{02D57815-91ED-43cb-92C2-25804820EDAC}">
                        <c15:formulaRef>
                          <c15:sqref>('Segment 7 - graphs'!$B$4,'Segment 7 - graphs'!$B$13,'Segment 7 - graphs'!$B$23)</c15:sqref>
                        </c15:formulaRef>
                      </c:ext>
                    </c:extLst>
                    <c:strCache>
                      <c:ptCount val="3"/>
                      <c:pt idx="0">
                        <c:v>VB1</c:v>
                      </c:pt>
                      <c:pt idx="1">
                        <c:v>VB2</c:v>
                      </c:pt>
                      <c:pt idx="2">
                        <c:v>VB3</c:v>
                      </c:pt>
                    </c:strCache>
                  </c:strRef>
                </c:cat>
                <c:val>
                  <c:numRef>
                    <c:extLst xmlns:c15="http://schemas.microsoft.com/office/drawing/2012/chart">
                      <c:ext xmlns:c15="http://schemas.microsoft.com/office/drawing/2012/chart" uri="{02D57815-91ED-43cb-92C2-25804820EDAC}">
                        <c15:formulaRef>
                          <c15:sqref>('Segment 7 - graphs'!$G$12,'Segment 7 - graphs'!$G$21,'Segment 7 - graphs'!$G$31)</c15:sqref>
                        </c15:formulaRef>
                      </c:ext>
                    </c:extLst>
                    <c:numCache>
                      <c:formatCode>General</c:formatCode>
                      <c:ptCount val="3"/>
                      <c:pt idx="2">
                        <c:v>1.2699999999999999E-2</c:v>
                      </c:pt>
                    </c:numCache>
                  </c:numRef>
                </c:val>
                <c:extLst xmlns:c15="http://schemas.microsoft.com/office/drawing/2012/chart">
                  <c:ext xmlns:c16="http://schemas.microsoft.com/office/drawing/2014/chart" uri="{C3380CC4-5D6E-409C-BE32-E72D297353CC}">
                    <c16:uniqueId val="{00000008-08F4-4904-A030-1E8C60CD5201}"/>
                  </c:ext>
                </c:extLst>
              </c15:ser>
            </c15:filteredBarSeries>
          </c:ext>
        </c:extLst>
      </c:barChart>
      <c:catAx>
        <c:axId val="1034674632"/>
        <c:scaling>
          <c:orientation val="minMax"/>
        </c:scaling>
        <c:delete val="0"/>
        <c:axPos val="b"/>
        <c:numFmt formatCode="@"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34667416"/>
        <c:crosses val="autoZero"/>
        <c:auto val="1"/>
        <c:lblAlgn val="ctr"/>
        <c:lblOffset val="100"/>
        <c:noMultiLvlLbl val="0"/>
      </c:catAx>
      <c:valAx>
        <c:axId val="1034667416"/>
        <c:scaling>
          <c:orientation val="minMax"/>
          <c:max val="1.6000000000000004E-2"/>
          <c:min val="0"/>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PFOS Concentration (ppb)</a:t>
                </a:r>
              </a:p>
              <a:p>
                <a:pPr>
                  <a:defRPr/>
                </a:pPr>
                <a:endParaRPr lang="en-US"/>
              </a:p>
            </c:rich>
          </c:tx>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4674632"/>
        <c:crosses val="autoZero"/>
        <c:crossBetween val="between"/>
      </c:valAx>
    </c:plotArea>
    <c:legend>
      <c:legendPos val="r"/>
      <c:overlay val="0"/>
    </c:legend>
    <c:plotVisOnly val="1"/>
    <c:dispBlanksAs val="gap"/>
    <c:showDLblsOverMax val="0"/>
    <c:extLst/>
  </c:chart>
  <c:spPr>
    <a:ln w="50800">
      <a:solidFill>
        <a:sysClr val="windowText" lastClr="000000"/>
      </a:solidFill>
    </a:ln>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PFOS!$AX$3</c:f>
              <c:strCache>
                <c:ptCount val="1"/>
                <c:pt idx="0">
                  <c:v>WL6 (5/18/2020)</c:v>
                </c:pt>
              </c:strCache>
            </c:strRef>
          </c:tx>
          <c:spPr>
            <a:solidFill>
              <a:srgbClr val="0070C0"/>
            </a:solidFill>
            <a:ln>
              <a:solidFill>
                <a:schemeClr val="tx1"/>
              </a:solidFill>
            </a:ln>
          </c:spPr>
          <c:dPt>
            <c:idx val="0"/>
            <c:bubble3D val="0"/>
            <c:spPr>
              <a:solidFill>
                <a:srgbClr val="00B050"/>
              </a:solidFill>
              <a:ln w="19050">
                <a:solidFill>
                  <a:schemeClr val="tx1"/>
                </a:solidFill>
              </a:ln>
              <a:effectLst/>
            </c:spPr>
            <c:extLst>
              <c:ext xmlns:c16="http://schemas.microsoft.com/office/drawing/2014/chart" uri="{C3380CC4-5D6E-409C-BE32-E72D297353CC}">
                <c16:uniqueId val="{00000001-B6D9-4004-9F2E-D91114D6A755}"/>
              </c:ext>
            </c:extLst>
          </c:dPt>
          <c:dPt>
            <c:idx val="1"/>
            <c:bubble3D val="0"/>
            <c:spPr>
              <a:solidFill>
                <a:srgbClr val="0070C0"/>
              </a:solidFill>
              <a:ln w="19050">
                <a:solidFill>
                  <a:schemeClr val="tx1"/>
                </a:solidFill>
              </a:ln>
              <a:effectLst/>
            </c:spPr>
            <c:extLst>
              <c:ext xmlns:c16="http://schemas.microsoft.com/office/drawing/2014/chart" uri="{C3380CC4-5D6E-409C-BE32-E72D297353CC}">
                <c16:uniqueId val="{00000003-B6D9-4004-9F2E-D91114D6A755}"/>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PFOS!$A$9:$A$10</c:f>
              <c:strCache>
                <c:ptCount val="2"/>
                <c:pt idx="0">
                  <c:v>Linear</c:v>
                </c:pt>
                <c:pt idx="1">
                  <c:v>Branched</c:v>
                </c:pt>
              </c:strCache>
            </c:strRef>
          </c:cat>
          <c:val>
            <c:numRef>
              <c:f>PFOS!$AX$9:$AX$10</c:f>
              <c:numCache>
                <c:formatCode>0.000</c:formatCode>
                <c:ptCount val="2"/>
                <c:pt idx="0">
                  <c:v>0.56444189665056099</c:v>
                </c:pt>
                <c:pt idx="1">
                  <c:v>0.43559823110310375</c:v>
                </c:pt>
              </c:numCache>
            </c:numRef>
          </c:val>
          <c:extLst>
            <c:ext xmlns:c16="http://schemas.microsoft.com/office/drawing/2014/chart" uri="{C3380CC4-5D6E-409C-BE32-E72D297353CC}">
              <c16:uniqueId val="{00000004-B6D9-4004-9F2E-D91114D6A755}"/>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solidFill>
      <a:sysClr val="window" lastClr="FFFFFF"/>
    </a:solidFill>
    <a:ln w="60325" cap="flat" cmpd="sng" algn="ctr">
      <a:solidFill>
        <a:srgbClr val="00B0F0"/>
      </a:solidFill>
      <a:round/>
    </a:ln>
    <a:effectLst/>
  </c:spPr>
  <c:txPr>
    <a:bodyPr/>
    <a:lstStyle/>
    <a:p>
      <a:pPr>
        <a:defRPr>
          <a:solidFill>
            <a:schemeClr val="tx1"/>
          </a:solidFill>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PFOS!$AY$3</c:f>
              <c:strCache>
                <c:ptCount val="1"/>
                <c:pt idx="0">
                  <c:v>WL15 (5/18/2020)</c:v>
                </c:pt>
              </c:strCache>
            </c:strRef>
          </c:tx>
          <c:spPr>
            <a:solidFill>
              <a:srgbClr val="0070C0"/>
            </a:solidFill>
            <a:ln>
              <a:solidFill>
                <a:schemeClr val="tx1"/>
              </a:solidFill>
            </a:ln>
          </c:spPr>
          <c:dPt>
            <c:idx val="0"/>
            <c:bubble3D val="0"/>
            <c:spPr>
              <a:solidFill>
                <a:srgbClr val="00B050"/>
              </a:solidFill>
              <a:ln w="19050">
                <a:solidFill>
                  <a:schemeClr val="tx1"/>
                </a:solidFill>
              </a:ln>
              <a:effectLst/>
            </c:spPr>
            <c:extLst>
              <c:ext xmlns:c16="http://schemas.microsoft.com/office/drawing/2014/chart" uri="{C3380CC4-5D6E-409C-BE32-E72D297353CC}">
                <c16:uniqueId val="{00000001-D08C-4F64-A958-481D8A0B9FCB}"/>
              </c:ext>
            </c:extLst>
          </c:dPt>
          <c:dPt>
            <c:idx val="1"/>
            <c:bubble3D val="0"/>
            <c:spPr>
              <a:solidFill>
                <a:srgbClr val="0070C0"/>
              </a:solidFill>
              <a:ln w="19050">
                <a:solidFill>
                  <a:schemeClr val="tx1"/>
                </a:solidFill>
              </a:ln>
              <a:effectLst/>
            </c:spPr>
            <c:extLst>
              <c:ext xmlns:c16="http://schemas.microsoft.com/office/drawing/2014/chart" uri="{C3380CC4-5D6E-409C-BE32-E72D297353CC}">
                <c16:uniqueId val="{00000003-D08C-4F64-A958-481D8A0B9FCB}"/>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PFOS!$A$9:$A$10</c:f>
              <c:strCache>
                <c:ptCount val="2"/>
                <c:pt idx="0">
                  <c:v>Linear</c:v>
                </c:pt>
                <c:pt idx="1">
                  <c:v>Branched</c:v>
                </c:pt>
              </c:strCache>
            </c:strRef>
          </c:cat>
          <c:val>
            <c:numRef>
              <c:f>PFOS!$AY$9:$AY$10</c:f>
              <c:numCache>
                <c:formatCode>0.000</c:formatCode>
                <c:ptCount val="2"/>
                <c:pt idx="0">
                  <c:v>0.5767275593975969</c:v>
                </c:pt>
                <c:pt idx="1">
                  <c:v>0.42328059587886696</c:v>
                </c:pt>
              </c:numCache>
            </c:numRef>
          </c:val>
          <c:extLst>
            <c:ext xmlns:c16="http://schemas.microsoft.com/office/drawing/2014/chart" uri="{C3380CC4-5D6E-409C-BE32-E72D297353CC}">
              <c16:uniqueId val="{00000004-D08C-4F64-A958-481D8A0B9FCB}"/>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solidFill>
      <a:sysClr val="window" lastClr="FFFFFF"/>
    </a:solidFill>
    <a:ln w="60325" cap="flat" cmpd="sng" algn="ctr">
      <a:solidFill>
        <a:srgbClr val="00B0F0"/>
      </a:solidFill>
      <a:round/>
    </a:ln>
    <a:effectLst/>
  </c:spPr>
  <c:txPr>
    <a:bodyPr/>
    <a:lstStyle/>
    <a:p>
      <a:pPr>
        <a:defRPr>
          <a:solidFill>
            <a:schemeClr val="tx1"/>
          </a:solidFill>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PFOS!$BA$3</c:f>
              <c:strCache>
                <c:ptCount val="1"/>
                <c:pt idx="0">
                  <c:v>VB3 (5/18/2020)</c:v>
                </c:pt>
              </c:strCache>
            </c:strRef>
          </c:tx>
          <c:spPr>
            <a:solidFill>
              <a:srgbClr val="0070C0"/>
            </a:solidFill>
            <a:ln>
              <a:solidFill>
                <a:schemeClr val="tx1"/>
              </a:solidFill>
            </a:ln>
          </c:spPr>
          <c:dPt>
            <c:idx val="0"/>
            <c:bubble3D val="0"/>
            <c:spPr>
              <a:solidFill>
                <a:srgbClr val="00B050"/>
              </a:solidFill>
              <a:ln w="19050">
                <a:solidFill>
                  <a:schemeClr val="tx1"/>
                </a:solidFill>
              </a:ln>
              <a:effectLst/>
            </c:spPr>
            <c:extLst>
              <c:ext xmlns:c16="http://schemas.microsoft.com/office/drawing/2014/chart" uri="{C3380CC4-5D6E-409C-BE32-E72D297353CC}">
                <c16:uniqueId val="{00000001-6123-4C30-A404-D126CC546C92}"/>
              </c:ext>
            </c:extLst>
          </c:dPt>
          <c:dPt>
            <c:idx val="1"/>
            <c:bubble3D val="0"/>
            <c:spPr>
              <a:solidFill>
                <a:srgbClr val="0070C0"/>
              </a:solidFill>
              <a:ln w="19050">
                <a:solidFill>
                  <a:schemeClr val="tx1"/>
                </a:solidFill>
              </a:ln>
              <a:effectLst/>
            </c:spPr>
            <c:extLst>
              <c:ext xmlns:c16="http://schemas.microsoft.com/office/drawing/2014/chart" uri="{C3380CC4-5D6E-409C-BE32-E72D297353CC}">
                <c16:uniqueId val="{00000003-6123-4C30-A404-D126CC546C9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PFOS!$A$9:$A$10</c:f>
              <c:strCache>
                <c:ptCount val="2"/>
                <c:pt idx="0">
                  <c:v>Linear</c:v>
                </c:pt>
                <c:pt idx="1">
                  <c:v>Branched</c:v>
                </c:pt>
              </c:strCache>
            </c:strRef>
          </c:cat>
          <c:val>
            <c:numRef>
              <c:f>PFOS!$BA$9:$BA$10</c:f>
              <c:numCache>
                <c:formatCode>0.000</c:formatCode>
                <c:ptCount val="2"/>
                <c:pt idx="0">
                  <c:v>0.4857582351617018</c:v>
                </c:pt>
                <c:pt idx="1">
                  <c:v>0.51427703159000526</c:v>
                </c:pt>
              </c:numCache>
            </c:numRef>
          </c:val>
          <c:extLst>
            <c:ext xmlns:c16="http://schemas.microsoft.com/office/drawing/2014/chart" uri="{C3380CC4-5D6E-409C-BE32-E72D297353CC}">
              <c16:uniqueId val="{00000004-6123-4C30-A404-D126CC546C9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solidFill>
      <a:sysClr val="window" lastClr="FFFFFF"/>
    </a:solidFill>
    <a:ln w="60325" cap="flat" cmpd="sng" algn="ctr">
      <a:solidFill>
        <a:srgbClr val="00B0F0"/>
      </a:solidFill>
      <a:round/>
    </a:ln>
    <a:effectLst/>
  </c:spPr>
  <c:txPr>
    <a:bodyPr/>
    <a:lstStyle/>
    <a:p>
      <a:pPr>
        <a:defRPr>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1" dirty="0"/>
              <a:t>North Valley Branch</a:t>
            </a:r>
            <a:r>
              <a:rPr lang="en-US" sz="1400" b="1" baseline="0" dirty="0"/>
              <a:t> Creek</a:t>
            </a:r>
            <a:endParaRPr lang="en-US" sz="14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'Surface Water'!$B$362</c:f>
              <c:strCache>
                <c:ptCount val="1"/>
                <c:pt idx="0">
                  <c:v>VB3-WAT-BULK-01-073120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068-4B0E-BB5F-FAC7D922BE9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068-4B0E-BB5F-FAC7D922BE9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068-4B0E-BB5F-FAC7D922BE9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068-4B0E-BB5F-FAC7D922BE9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068-4B0E-BB5F-FAC7D922BE9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068-4B0E-BB5F-FAC7D922BE9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068-4B0E-BB5F-FAC7D922BE99}"/>
              </c:ext>
            </c:extLst>
          </c:dPt>
          <c:cat>
            <c:strRef>
              <c:f>'Surface Water'!$AX$4:$BD$4</c:f>
              <c:strCache>
                <c:ptCount val="7"/>
                <c:pt idx="0">
                  <c:v>Short-chain PFCAs</c:v>
                </c:pt>
                <c:pt idx="1">
                  <c:v>Long-chain PFCAs</c:v>
                </c:pt>
                <c:pt idx="2">
                  <c:v>Short-chain PFSAs</c:v>
                </c:pt>
                <c:pt idx="3">
                  <c:v>Long-chain PFSAs</c:v>
                </c:pt>
                <c:pt idx="4">
                  <c:v>Fluortelomers</c:v>
                </c:pt>
                <c:pt idx="5">
                  <c:v>FOSA, FASE, FASAAs</c:v>
                </c:pt>
                <c:pt idx="6">
                  <c:v>Replacement Chemistries</c:v>
                </c:pt>
              </c:strCache>
            </c:strRef>
          </c:cat>
          <c:val>
            <c:numRef>
              <c:f>'Surface Water'!$AX$362:$BD$362</c:f>
              <c:numCache>
                <c:formatCode>General</c:formatCode>
                <c:ptCount val="7"/>
                <c:pt idx="0">
                  <c:v>85.692919193574809</c:v>
                </c:pt>
                <c:pt idx="1">
                  <c:v>4.6440474239195746</c:v>
                </c:pt>
                <c:pt idx="2">
                  <c:v>1.1295962410533791</c:v>
                </c:pt>
                <c:pt idx="3">
                  <c:v>5.7470086871004744</c:v>
                </c:pt>
                <c:pt idx="4">
                  <c:v>2.7864284543517455</c:v>
                </c:pt>
                <c:pt idx="5">
                  <c:v>0</c:v>
                </c:pt>
                <c:pt idx="6">
                  <c:v>0</c:v>
                </c:pt>
              </c:numCache>
            </c:numRef>
          </c:val>
          <c:extLst>
            <c:ext xmlns:c16="http://schemas.microsoft.com/office/drawing/2014/chart" uri="{C3380CC4-5D6E-409C-BE32-E72D297353CC}">
              <c16:uniqueId val="{0000000E-D068-4B0E-BB5F-FAC7D922BE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60325">
      <a:solidFill>
        <a:srgbClr val="00B0F0"/>
      </a:solidFill>
    </a:ln>
    <a:effectLst/>
  </c:spPr>
  <c:txPr>
    <a:bodyPr/>
    <a:lstStyle/>
    <a:p>
      <a:pPr>
        <a:defRPr>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a:t>South Pond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'Surface Water'!$B$339</c:f>
              <c:strCache>
                <c:ptCount val="1"/>
                <c:pt idx="0">
                  <c:v>WL15-WAT-MID-01-091620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6C3-40AB-9CB7-D08E9654E7D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6C3-40AB-9CB7-D08E9654E7D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6C3-40AB-9CB7-D08E9654E7D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6C3-40AB-9CB7-D08E9654E7D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6C3-40AB-9CB7-D08E9654E7D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6C3-40AB-9CB7-D08E9654E7D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6C3-40AB-9CB7-D08E9654E7DF}"/>
              </c:ext>
            </c:extLst>
          </c:dPt>
          <c:cat>
            <c:strRef>
              <c:f>'Surface Water'!$AX$4:$BD$4</c:f>
              <c:strCache>
                <c:ptCount val="7"/>
                <c:pt idx="0">
                  <c:v>Short-chain PFCAs</c:v>
                </c:pt>
                <c:pt idx="1">
                  <c:v>Long-chain PFCAs</c:v>
                </c:pt>
                <c:pt idx="2">
                  <c:v>Short-chain PFSAs</c:v>
                </c:pt>
                <c:pt idx="3">
                  <c:v>Long-chain PFSAs</c:v>
                </c:pt>
                <c:pt idx="4">
                  <c:v>Fluortelomers</c:v>
                </c:pt>
                <c:pt idx="5">
                  <c:v>FOSA, FASE, FASAAs</c:v>
                </c:pt>
                <c:pt idx="6">
                  <c:v>Replacement Chemistries</c:v>
                </c:pt>
              </c:strCache>
            </c:strRef>
          </c:cat>
          <c:val>
            <c:numRef>
              <c:f>'Surface Water'!$AX$339:$BD$339</c:f>
              <c:numCache>
                <c:formatCode>General</c:formatCode>
                <c:ptCount val="7"/>
                <c:pt idx="0">
                  <c:v>56.555060332644857</c:v>
                </c:pt>
                <c:pt idx="1">
                  <c:v>10.313621045765844</c:v>
                </c:pt>
                <c:pt idx="2">
                  <c:v>1.1414284161321886</c:v>
                </c:pt>
                <c:pt idx="3">
                  <c:v>28.671594738558543</c:v>
                </c:pt>
                <c:pt idx="4">
                  <c:v>3.1253397108381349</c:v>
                </c:pt>
                <c:pt idx="5">
                  <c:v>0.19295575606044135</c:v>
                </c:pt>
                <c:pt idx="6">
                  <c:v>0</c:v>
                </c:pt>
              </c:numCache>
            </c:numRef>
          </c:val>
          <c:extLst>
            <c:ext xmlns:c16="http://schemas.microsoft.com/office/drawing/2014/chart" uri="{C3380CC4-5D6E-409C-BE32-E72D297353CC}">
              <c16:uniqueId val="{0000000E-56C3-40AB-9CB7-D08E9654E7D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60325">
      <a:solidFill>
        <a:srgbClr val="00B0F0"/>
      </a:solidFill>
    </a:ln>
    <a:effectLst/>
  </c:spPr>
  <c:txPr>
    <a:bodyPr/>
    <a:lstStyle/>
    <a:p>
      <a:pPr>
        <a:defRPr>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a:t>Horseshoe Lake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'Surface Water'!$B$287</c:f>
              <c:strCache>
                <c:ptCount val="1"/>
                <c:pt idx="0">
                  <c:v>WL6-WAT-BULK-01-091720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9C7-481C-9CF2-387A08F527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9C7-481C-9CF2-387A08F527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9C7-481C-9CF2-387A08F527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9C7-481C-9CF2-387A08F527C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9C7-481C-9CF2-387A08F527C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9C7-481C-9CF2-387A08F527C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9C7-481C-9CF2-387A08F527CC}"/>
              </c:ext>
            </c:extLst>
          </c:dPt>
          <c:cat>
            <c:strRef>
              <c:f>'Surface Water'!$AX$4:$BD$4</c:f>
              <c:strCache>
                <c:ptCount val="7"/>
                <c:pt idx="0">
                  <c:v>Short-chain PFCAs</c:v>
                </c:pt>
                <c:pt idx="1">
                  <c:v>Long-chain PFCAs</c:v>
                </c:pt>
                <c:pt idx="2">
                  <c:v>Short-chain PFSAs</c:v>
                </c:pt>
                <c:pt idx="3">
                  <c:v>Long-chain PFSAs</c:v>
                </c:pt>
                <c:pt idx="4">
                  <c:v>Fluortelomers</c:v>
                </c:pt>
                <c:pt idx="5">
                  <c:v>FOSA, FASE, FASAAs</c:v>
                </c:pt>
                <c:pt idx="6">
                  <c:v>Replacement Chemistries</c:v>
                </c:pt>
              </c:strCache>
            </c:strRef>
          </c:cat>
          <c:val>
            <c:numRef>
              <c:f>'Surface Water'!$AX$287:$BD$287</c:f>
              <c:numCache>
                <c:formatCode>General</c:formatCode>
                <c:ptCount val="7"/>
                <c:pt idx="0">
                  <c:v>61.407679729087171</c:v>
                </c:pt>
                <c:pt idx="1">
                  <c:v>13.58043304301437</c:v>
                </c:pt>
                <c:pt idx="2">
                  <c:v>1.0669511869831956</c:v>
                </c:pt>
                <c:pt idx="3">
                  <c:v>23.855636865482968</c:v>
                </c:pt>
                <c:pt idx="4">
                  <c:v>0</c:v>
                </c:pt>
                <c:pt idx="5">
                  <c:v>8.9299175432289185E-2</c:v>
                </c:pt>
                <c:pt idx="6">
                  <c:v>0</c:v>
                </c:pt>
              </c:numCache>
            </c:numRef>
          </c:val>
          <c:extLst>
            <c:ext xmlns:c16="http://schemas.microsoft.com/office/drawing/2014/chart" uri="{C3380CC4-5D6E-409C-BE32-E72D297353CC}">
              <c16:uniqueId val="{0000000E-69C7-481C-9CF2-387A08F527C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60325">
      <a:solidFill>
        <a:srgbClr val="00B0F0"/>
      </a:solidFill>
    </a:ln>
    <a:effectLst/>
  </c:spPr>
  <c:txPr>
    <a:bodyPr/>
    <a:lstStyle/>
    <a:p>
      <a:pPr>
        <a:defRPr>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a:t>Lake Elmo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'Surface Water'!$B$189</c:f>
              <c:strCache>
                <c:ptCount val="1"/>
                <c:pt idx="0">
                  <c:v>EP15-WAT-MID-01-091920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FC-464E-8403-A424C11A965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FC-464E-8403-A424C11A965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7FC-464E-8403-A424C11A965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7FC-464E-8403-A424C11A965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7FC-464E-8403-A424C11A965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7FC-464E-8403-A424C11A965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7FC-464E-8403-A424C11A965D}"/>
              </c:ext>
            </c:extLst>
          </c:dPt>
          <c:cat>
            <c:strRef>
              <c:f>'Surface Water'!$AX$4:$BD$4</c:f>
              <c:strCache>
                <c:ptCount val="7"/>
                <c:pt idx="0">
                  <c:v>Short-chain PFCAs</c:v>
                </c:pt>
                <c:pt idx="1">
                  <c:v>Long-chain PFCAs</c:v>
                </c:pt>
                <c:pt idx="2">
                  <c:v>Short-chain PFSAs</c:v>
                </c:pt>
                <c:pt idx="3">
                  <c:v>Long-chain PFSAs</c:v>
                </c:pt>
                <c:pt idx="4">
                  <c:v>Fluortelomers</c:v>
                </c:pt>
                <c:pt idx="5">
                  <c:v>FOSA, FASE, FASAAs</c:v>
                </c:pt>
                <c:pt idx="6">
                  <c:v>Replacement Chemistries</c:v>
                </c:pt>
              </c:strCache>
            </c:strRef>
          </c:cat>
          <c:val>
            <c:numRef>
              <c:f>'Surface Water'!$AX$189:$BD$189</c:f>
              <c:numCache>
                <c:formatCode>General</c:formatCode>
                <c:ptCount val="7"/>
                <c:pt idx="0">
                  <c:v>80.653978538165617</c:v>
                </c:pt>
                <c:pt idx="1">
                  <c:v>8.0684349058513849</c:v>
                </c:pt>
                <c:pt idx="2">
                  <c:v>0.75926300870621577</c:v>
                </c:pt>
                <c:pt idx="3">
                  <c:v>10.518323547276774</c:v>
                </c:pt>
                <c:pt idx="4">
                  <c:v>0</c:v>
                </c:pt>
                <c:pt idx="5">
                  <c:v>0</c:v>
                </c:pt>
                <c:pt idx="6">
                  <c:v>0</c:v>
                </c:pt>
              </c:numCache>
            </c:numRef>
          </c:val>
          <c:extLst>
            <c:ext xmlns:c16="http://schemas.microsoft.com/office/drawing/2014/chart" uri="{C3380CC4-5D6E-409C-BE32-E72D297353CC}">
              <c16:uniqueId val="{0000000E-77FC-464E-8403-A424C11A965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60325">
      <a:solidFill>
        <a:srgbClr val="00B0F0"/>
      </a:solidFill>
    </a:ln>
    <a:effectLst/>
  </c:spPr>
  <c:txPr>
    <a:bodyPr/>
    <a:lstStyle/>
    <a:p>
      <a:pPr>
        <a:defRPr>
          <a:solidFill>
            <a:schemeClr val="tx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200" b="1" dirty="0"/>
              <a:t>Lake</a:t>
            </a:r>
            <a:r>
              <a:rPr lang="en-US" sz="1200" b="1" baseline="0" dirty="0"/>
              <a:t> Elmo &amp; Eagle Point Lake</a:t>
            </a:r>
            <a:endParaRPr lang="en-US" sz="12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'Surface Water'!$B$202</c:f>
              <c:strCache>
                <c:ptCount val="1"/>
                <c:pt idx="0">
                  <c:v>EP16-WAT-BULK-01-091620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B08-4B1F-92D6-A4EF31647C0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B08-4B1F-92D6-A4EF31647C0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B08-4B1F-92D6-A4EF31647C0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B08-4B1F-92D6-A4EF31647C0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B08-4B1F-92D6-A4EF31647C0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B08-4B1F-92D6-A4EF31647C0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B08-4B1F-92D6-A4EF31647C0C}"/>
              </c:ext>
            </c:extLst>
          </c:dPt>
          <c:cat>
            <c:strRef>
              <c:f>'Surface Water'!$AX$4:$BD$4</c:f>
              <c:strCache>
                <c:ptCount val="7"/>
                <c:pt idx="0">
                  <c:v>Short-chain PFCAs</c:v>
                </c:pt>
                <c:pt idx="1">
                  <c:v>Long-chain PFCAs</c:v>
                </c:pt>
                <c:pt idx="2">
                  <c:v>Short-chain PFSAs</c:v>
                </c:pt>
                <c:pt idx="3">
                  <c:v>Long-chain PFSAs</c:v>
                </c:pt>
                <c:pt idx="4">
                  <c:v>Fluortelomers</c:v>
                </c:pt>
                <c:pt idx="5">
                  <c:v>FOSA, FASE, FASAAs</c:v>
                </c:pt>
                <c:pt idx="6">
                  <c:v>Replacement Chemistries</c:v>
                </c:pt>
              </c:strCache>
            </c:strRef>
          </c:cat>
          <c:val>
            <c:numRef>
              <c:f>'Surface Water'!$AX$202:$BD$202</c:f>
              <c:numCache>
                <c:formatCode>General</c:formatCode>
                <c:ptCount val="7"/>
                <c:pt idx="0">
                  <c:v>69.480052174695288</c:v>
                </c:pt>
                <c:pt idx="1">
                  <c:v>9.0855934871587287</c:v>
                </c:pt>
                <c:pt idx="2">
                  <c:v>0.76462915485989313</c:v>
                </c:pt>
                <c:pt idx="3">
                  <c:v>15.618674942652817</c:v>
                </c:pt>
                <c:pt idx="4">
                  <c:v>4.9476004137993081</c:v>
                </c:pt>
                <c:pt idx="5">
                  <c:v>0.10344982683398553</c:v>
                </c:pt>
                <c:pt idx="6">
                  <c:v>0</c:v>
                </c:pt>
              </c:numCache>
            </c:numRef>
          </c:val>
          <c:extLst>
            <c:ext xmlns:c16="http://schemas.microsoft.com/office/drawing/2014/chart" uri="{C3380CC4-5D6E-409C-BE32-E72D297353CC}">
              <c16:uniqueId val="{0000000E-CB08-4B1F-92D6-A4EF31647C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60325">
      <a:solidFill>
        <a:srgbClr val="00B0F0"/>
      </a:solidFill>
    </a:ln>
    <a:effectLst/>
  </c:spPr>
  <c:txPr>
    <a:bodyPr/>
    <a:lstStyle/>
    <a:p>
      <a:pPr>
        <a:defRPr>
          <a:solidFill>
            <a:schemeClr val="tx1"/>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a:t>Eagle</a:t>
            </a:r>
            <a:r>
              <a:rPr lang="en-US" sz="1600" b="1" baseline="0" dirty="0"/>
              <a:t> Point Lake</a:t>
            </a:r>
            <a:endParaRPr lang="en-US"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'Surface Water'!$B$213</c:f>
              <c:strCache>
                <c:ptCount val="1"/>
                <c:pt idx="0">
                  <c:v>EP18-WAT-MID-01-091520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659-465E-93E6-22C2CF1314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659-465E-93E6-22C2CF1314E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659-465E-93E6-22C2CF1314E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659-465E-93E6-22C2CF1314E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659-465E-93E6-22C2CF1314E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659-465E-93E6-22C2CF1314E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659-465E-93E6-22C2CF1314E2}"/>
              </c:ext>
            </c:extLst>
          </c:dPt>
          <c:cat>
            <c:strRef>
              <c:f>'Surface Water'!$AX$4:$BD$4</c:f>
              <c:strCache>
                <c:ptCount val="7"/>
                <c:pt idx="0">
                  <c:v>Short-chain PFCAs</c:v>
                </c:pt>
                <c:pt idx="1">
                  <c:v>Long-chain PFCAs</c:v>
                </c:pt>
                <c:pt idx="2">
                  <c:v>Short-chain PFSAs</c:v>
                </c:pt>
                <c:pt idx="3">
                  <c:v>Long-chain PFSAs</c:v>
                </c:pt>
                <c:pt idx="4">
                  <c:v>Fluortelomers</c:v>
                </c:pt>
                <c:pt idx="5">
                  <c:v>FOSA, FASE, FASAAs</c:v>
                </c:pt>
                <c:pt idx="6">
                  <c:v>Replacement Chemistries</c:v>
                </c:pt>
              </c:strCache>
            </c:strRef>
          </c:cat>
          <c:val>
            <c:numRef>
              <c:f>'Surface Water'!$AX$213:$BD$213</c:f>
              <c:numCache>
                <c:formatCode>General</c:formatCode>
                <c:ptCount val="7"/>
                <c:pt idx="0">
                  <c:v>31.62705667276051</c:v>
                </c:pt>
                <c:pt idx="1">
                  <c:v>18.994515539305301</c:v>
                </c:pt>
                <c:pt idx="2">
                  <c:v>1.8647166361974405</c:v>
                </c:pt>
                <c:pt idx="3">
                  <c:v>46.910420475319924</c:v>
                </c:pt>
                <c:pt idx="4">
                  <c:v>0.3656307129798903</c:v>
                </c:pt>
                <c:pt idx="5">
                  <c:v>0.23765996343692869</c:v>
                </c:pt>
                <c:pt idx="6">
                  <c:v>0</c:v>
                </c:pt>
              </c:numCache>
            </c:numRef>
          </c:val>
          <c:extLst>
            <c:ext xmlns:c16="http://schemas.microsoft.com/office/drawing/2014/chart" uri="{C3380CC4-5D6E-409C-BE32-E72D297353CC}">
              <c16:uniqueId val="{0000000E-9659-465E-93E6-22C2CF1314E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60325">
      <a:solidFill>
        <a:srgbClr val="00B0F0"/>
      </a:solidFill>
    </a:ln>
    <a:effectLst/>
  </c:spPr>
  <c:txPr>
    <a:bodyPr/>
    <a:lstStyle/>
    <a:p>
      <a:pPr>
        <a:defRPr>
          <a:solidFill>
            <a:schemeClr val="tx1"/>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a:t>P1007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'Surface Water'!$B$84</c:f>
              <c:strCache>
                <c:ptCount val="1"/>
                <c:pt idx="0">
                  <c:v>RC14-WAT-BULK-01-092120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2AF-4C77-A1A3-F8F41EE27AF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AF-4C77-A1A3-F8F41EE27AF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2AF-4C77-A1A3-F8F41EE27AF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2AF-4C77-A1A3-F8F41EE27AF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2AF-4C77-A1A3-F8F41EE27AF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2AF-4C77-A1A3-F8F41EE27AF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2AF-4C77-A1A3-F8F41EE27AF1}"/>
              </c:ext>
            </c:extLst>
          </c:dPt>
          <c:cat>
            <c:strRef>
              <c:f>'Surface Water'!$AX$4:$BD$4</c:f>
              <c:strCache>
                <c:ptCount val="7"/>
                <c:pt idx="0">
                  <c:v>Short-chain PFCAs</c:v>
                </c:pt>
                <c:pt idx="1">
                  <c:v>Long-chain PFCAs</c:v>
                </c:pt>
                <c:pt idx="2">
                  <c:v>Short-chain PFSAs</c:v>
                </c:pt>
                <c:pt idx="3">
                  <c:v>Long-chain PFSAs</c:v>
                </c:pt>
                <c:pt idx="4">
                  <c:v>Fluortelomers</c:v>
                </c:pt>
                <c:pt idx="5">
                  <c:v>FOSA, FASE, FASAAs</c:v>
                </c:pt>
                <c:pt idx="6">
                  <c:v>Replacement Chemistries</c:v>
                </c:pt>
              </c:strCache>
            </c:strRef>
          </c:cat>
          <c:val>
            <c:numRef>
              <c:f>'Surface Water'!$AX$84:$BD$84</c:f>
              <c:numCache>
                <c:formatCode>General</c:formatCode>
                <c:ptCount val="7"/>
                <c:pt idx="0">
                  <c:v>83.040935672514621</c:v>
                </c:pt>
                <c:pt idx="1">
                  <c:v>8.1871345029239784</c:v>
                </c:pt>
                <c:pt idx="2">
                  <c:v>2.5062656641604013</c:v>
                </c:pt>
                <c:pt idx="3">
                  <c:v>6.2656641604010019</c:v>
                </c:pt>
                <c:pt idx="4">
                  <c:v>0</c:v>
                </c:pt>
                <c:pt idx="5">
                  <c:v>0</c:v>
                </c:pt>
                <c:pt idx="6">
                  <c:v>0</c:v>
                </c:pt>
              </c:numCache>
            </c:numRef>
          </c:val>
          <c:extLst>
            <c:ext xmlns:c16="http://schemas.microsoft.com/office/drawing/2014/chart" uri="{C3380CC4-5D6E-409C-BE32-E72D297353CC}">
              <c16:uniqueId val="{0000000E-32AF-4C77-A1A3-F8F41EE27AF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60325">
      <a:solidFill>
        <a:srgbClr val="00B0F0"/>
      </a:solidFill>
    </a:ln>
    <a:effectLst/>
  </c:spPr>
  <c:txPr>
    <a:bodyPr/>
    <a:lstStyle/>
    <a:p>
      <a:pPr>
        <a:defRPr>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3274675" cy="1992313"/>
          </a:xfrm>
          <a:prstGeom prst="rect">
            <a:avLst/>
          </a:prstGeom>
        </p:spPr>
        <p:txBody>
          <a:bodyPr vert="horz" lIns="166080" tIns="83044" rIns="166080" bIns="83044" rtlCol="0"/>
          <a:lstStyle>
            <a:lvl1pPr algn="l" defTabSz="6474379" fontAlgn="auto">
              <a:spcBef>
                <a:spcPts val="0"/>
              </a:spcBef>
              <a:spcAft>
                <a:spcPts val="0"/>
              </a:spcAft>
              <a:defRPr sz="2100">
                <a:latin typeface="+mn-lt"/>
              </a:defRPr>
            </a:lvl1pPr>
          </a:lstStyle>
          <a:p>
            <a:pPr>
              <a:defRPr/>
            </a:pPr>
            <a:endParaRPr lang="en-US"/>
          </a:p>
        </p:txBody>
      </p:sp>
      <p:sp>
        <p:nvSpPr>
          <p:cNvPr id="3" name="Date Placeholder 2"/>
          <p:cNvSpPr>
            <a:spLocks noGrp="1"/>
          </p:cNvSpPr>
          <p:nvPr>
            <p:ph type="dt" idx="1"/>
          </p:nvPr>
        </p:nvSpPr>
        <p:spPr>
          <a:xfrm>
            <a:off x="17349788" y="0"/>
            <a:ext cx="13276262" cy="1992313"/>
          </a:xfrm>
          <a:prstGeom prst="rect">
            <a:avLst/>
          </a:prstGeom>
        </p:spPr>
        <p:txBody>
          <a:bodyPr vert="horz" lIns="166080" tIns="83044" rIns="166080" bIns="83044" rtlCol="0"/>
          <a:lstStyle>
            <a:lvl1pPr algn="r" defTabSz="6474379" fontAlgn="auto">
              <a:spcBef>
                <a:spcPts val="0"/>
              </a:spcBef>
              <a:spcAft>
                <a:spcPts val="0"/>
              </a:spcAft>
              <a:defRPr sz="2100">
                <a:latin typeface="+mn-lt"/>
              </a:defRPr>
            </a:lvl1pPr>
          </a:lstStyle>
          <a:p>
            <a:pPr>
              <a:defRPr/>
            </a:pPr>
            <a:fld id="{EDE513B7-83CF-47B4-B375-7D74C4177ED3}" type="datetimeFigureOut">
              <a:rPr lang="en-US"/>
              <a:pPr>
                <a:defRPr/>
              </a:pPr>
              <a:t>6/27/2025</a:t>
            </a:fld>
            <a:endParaRPr lang="en-US" dirty="0"/>
          </a:p>
        </p:txBody>
      </p:sp>
      <p:sp>
        <p:nvSpPr>
          <p:cNvPr id="4" name="Slide Image Placeholder 3"/>
          <p:cNvSpPr>
            <a:spLocks noGrp="1" noRot="1" noChangeAspect="1"/>
          </p:cNvSpPr>
          <p:nvPr>
            <p:ph type="sldImg" idx="2"/>
          </p:nvPr>
        </p:nvSpPr>
        <p:spPr>
          <a:xfrm>
            <a:off x="2532063" y="2986088"/>
            <a:ext cx="25568275" cy="14916150"/>
          </a:xfrm>
          <a:prstGeom prst="rect">
            <a:avLst/>
          </a:prstGeom>
          <a:noFill/>
          <a:ln w="12700">
            <a:solidFill>
              <a:prstClr val="black"/>
            </a:solidFill>
          </a:ln>
        </p:spPr>
        <p:txBody>
          <a:bodyPr vert="horz" lIns="166080" tIns="83044" rIns="166080" bIns="83044" rtlCol="0" anchor="ctr"/>
          <a:lstStyle/>
          <a:p>
            <a:pPr lvl="0"/>
            <a:endParaRPr lang="en-US" noProof="0" dirty="0"/>
          </a:p>
        </p:txBody>
      </p:sp>
      <p:sp>
        <p:nvSpPr>
          <p:cNvPr id="5" name="Notes Placeholder 4"/>
          <p:cNvSpPr>
            <a:spLocks noGrp="1"/>
          </p:cNvSpPr>
          <p:nvPr>
            <p:ph type="body" sz="quarter" idx="3"/>
          </p:nvPr>
        </p:nvSpPr>
        <p:spPr>
          <a:xfrm>
            <a:off x="3063875" y="18894425"/>
            <a:ext cx="24504650" cy="17895888"/>
          </a:xfrm>
          <a:prstGeom prst="rect">
            <a:avLst/>
          </a:prstGeom>
        </p:spPr>
        <p:txBody>
          <a:bodyPr vert="horz" lIns="166080" tIns="83044" rIns="166080" bIns="8304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37777738"/>
            <a:ext cx="13274675" cy="1992312"/>
          </a:xfrm>
          <a:prstGeom prst="rect">
            <a:avLst/>
          </a:prstGeom>
        </p:spPr>
        <p:txBody>
          <a:bodyPr vert="horz" lIns="166080" tIns="83044" rIns="166080" bIns="83044" rtlCol="0" anchor="b"/>
          <a:lstStyle>
            <a:lvl1pPr algn="l" defTabSz="6474379" fontAlgn="auto">
              <a:spcBef>
                <a:spcPts val="0"/>
              </a:spcBef>
              <a:spcAft>
                <a:spcPts val="0"/>
              </a:spcAft>
              <a:defRPr sz="2100">
                <a:latin typeface="+mn-lt"/>
              </a:defRPr>
            </a:lvl1pPr>
          </a:lstStyle>
          <a:p>
            <a:pPr>
              <a:defRPr/>
            </a:pPr>
            <a:endParaRPr lang="en-US"/>
          </a:p>
        </p:txBody>
      </p:sp>
      <p:sp>
        <p:nvSpPr>
          <p:cNvPr id="7" name="Slide Number Placeholder 6"/>
          <p:cNvSpPr>
            <a:spLocks noGrp="1"/>
          </p:cNvSpPr>
          <p:nvPr>
            <p:ph type="sldNum" sz="quarter" idx="5"/>
          </p:nvPr>
        </p:nvSpPr>
        <p:spPr>
          <a:xfrm>
            <a:off x="17349788" y="37777738"/>
            <a:ext cx="13276262" cy="1992312"/>
          </a:xfrm>
          <a:prstGeom prst="rect">
            <a:avLst/>
          </a:prstGeom>
        </p:spPr>
        <p:txBody>
          <a:bodyPr vert="horz" lIns="166080" tIns="83044" rIns="166080" bIns="83044" rtlCol="0" anchor="b"/>
          <a:lstStyle>
            <a:lvl1pPr algn="r" defTabSz="6474379" fontAlgn="auto">
              <a:spcBef>
                <a:spcPts val="0"/>
              </a:spcBef>
              <a:spcAft>
                <a:spcPts val="0"/>
              </a:spcAft>
              <a:defRPr sz="2100">
                <a:latin typeface="+mn-lt"/>
              </a:defRPr>
            </a:lvl1pPr>
          </a:lstStyle>
          <a:p>
            <a:pPr>
              <a:defRPr/>
            </a:pPr>
            <a:fld id="{D2477FA9-47B3-4B99-A451-B5DFB75B4AD2}" type="slidenum">
              <a:rPr lang="en-US"/>
              <a:pPr>
                <a:defRPr/>
              </a:pPr>
              <a:t>‹#›</a:t>
            </a:fld>
            <a:endParaRPr lang="en-US" dirty="0"/>
          </a:p>
        </p:txBody>
      </p:sp>
    </p:spTree>
    <p:extLst>
      <p:ext uri="{BB962C8B-B14F-4D97-AF65-F5344CB8AC3E}">
        <p14:creationId xmlns:p14="http://schemas.microsoft.com/office/powerpoint/2010/main" val="28771343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mn-lt"/>
        <a:ea typeface="+mn-ea"/>
        <a:cs typeface="+mn-cs"/>
      </a:defRPr>
    </a:lvl1pPr>
    <a:lvl2pPr marL="394820" algn="l" rtl="0" eaLnBrk="0" fontAlgn="base" hangingPunct="0">
      <a:spcBef>
        <a:spcPct val="30000"/>
      </a:spcBef>
      <a:spcAft>
        <a:spcPct val="0"/>
      </a:spcAft>
      <a:defRPr sz="1000" kern="1200">
        <a:solidFill>
          <a:schemeClr val="tx1"/>
        </a:solidFill>
        <a:latin typeface="+mn-lt"/>
        <a:ea typeface="+mn-ea"/>
        <a:cs typeface="+mn-cs"/>
      </a:defRPr>
    </a:lvl2pPr>
    <a:lvl3pPr marL="789639" algn="l" rtl="0" eaLnBrk="0" fontAlgn="base" hangingPunct="0">
      <a:spcBef>
        <a:spcPct val="30000"/>
      </a:spcBef>
      <a:spcAft>
        <a:spcPct val="0"/>
      </a:spcAft>
      <a:defRPr sz="1000" kern="1200">
        <a:solidFill>
          <a:schemeClr val="tx1"/>
        </a:solidFill>
        <a:latin typeface="+mn-lt"/>
        <a:ea typeface="+mn-ea"/>
        <a:cs typeface="+mn-cs"/>
      </a:defRPr>
    </a:lvl3pPr>
    <a:lvl4pPr marL="1184459" algn="l" rtl="0" eaLnBrk="0" fontAlgn="base" hangingPunct="0">
      <a:spcBef>
        <a:spcPct val="30000"/>
      </a:spcBef>
      <a:spcAft>
        <a:spcPct val="0"/>
      </a:spcAft>
      <a:defRPr sz="1000" kern="1200">
        <a:solidFill>
          <a:schemeClr val="tx1"/>
        </a:solidFill>
        <a:latin typeface="+mn-lt"/>
        <a:ea typeface="+mn-ea"/>
        <a:cs typeface="+mn-cs"/>
      </a:defRPr>
    </a:lvl4pPr>
    <a:lvl5pPr marL="1579278" algn="l" rtl="0" eaLnBrk="0" fontAlgn="base" hangingPunct="0">
      <a:spcBef>
        <a:spcPct val="30000"/>
      </a:spcBef>
      <a:spcAft>
        <a:spcPct val="0"/>
      </a:spcAft>
      <a:defRPr sz="1000" kern="1200">
        <a:solidFill>
          <a:schemeClr val="tx1"/>
        </a:solidFill>
        <a:latin typeface="+mn-lt"/>
        <a:ea typeface="+mn-ea"/>
        <a:cs typeface="+mn-cs"/>
      </a:defRPr>
    </a:lvl5pPr>
    <a:lvl6pPr marL="1974098" algn="l" defTabSz="789639" rtl="0" eaLnBrk="1" latinLnBrk="0" hangingPunct="1">
      <a:defRPr sz="1000" kern="1200">
        <a:solidFill>
          <a:schemeClr val="tx1"/>
        </a:solidFill>
        <a:latin typeface="+mn-lt"/>
        <a:ea typeface="+mn-ea"/>
        <a:cs typeface="+mn-cs"/>
      </a:defRPr>
    </a:lvl6pPr>
    <a:lvl7pPr marL="2368917" algn="l" defTabSz="789639" rtl="0" eaLnBrk="1" latinLnBrk="0" hangingPunct="1">
      <a:defRPr sz="1000" kern="1200">
        <a:solidFill>
          <a:schemeClr val="tx1"/>
        </a:solidFill>
        <a:latin typeface="+mn-lt"/>
        <a:ea typeface="+mn-ea"/>
        <a:cs typeface="+mn-cs"/>
      </a:defRPr>
    </a:lvl7pPr>
    <a:lvl8pPr marL="2763736" algn="l" defTabSz="789639" rtl="0" eaLnBrk="1" latinLnBrk="0" hangingPunct="1">
      <a:defRPr sz="1000" kern="1200">
        <a:solidFill>
          <a:schemeClr val="tx1"/>
        </a:solidFill>
        <a:latin typeface="+mn-lt"/>
        <a:ea typeface="+mn-ea"/>
        <a:cs typeface="+mn-cs"/>
      </a:defRPr>
    </a:lvl8pPr>
    <a:lvl9pPr marL="3158556" algn="l" defTabSz="789639"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532063" y="2986088"/>
            <a:ext cx="25568275"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0</a:t>
            </a:fld>
            <a:endParaRPr lang="en-US" dirty="0"/>
          </a:p>
        </p:txBody>
      </p:sp>
    </p:spTree>
    <p:extLst>
      <p:ext uri="{BB962C8B-B14F-4D97-AF65-F5344CB8AC3E}">
        <p14:creationId xmlns:p14="http://schemas.microsoft.com/office/powerpoint/2010/main" val="4052137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532063" y="2986088"/>
            <a:ext cx="25568275"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1</a:t>
            </a:fld>
            <a:endParaRPr lang="en-US" dirty="0"/>
          </a:p>
        </p:txBody>
      </p:sp>
    </p:spTree>
    <p:extLst>
      <p:ext uri="{BB962C8B-B14F-4D97-AF65-F5344CB8AC3E}">
        <p14:creationId xmlns:p14="http://schemas.microsoft.com/office/powerpoint/2010/main" val="2816022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532063" y="2986088"/>
            <a:ext cx="25568275"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2</a:t>
            </a:fld>
            <a:endParaRPr lang="en-US" dirty="0"/>
          </a:p>
        </p:txBody>
      </p:sp>
    </p:spTree>
    <p:extLst>
      <p:ext uri="{BB962C8B-B14F-4D97-AF65-F5344CB8AC3E}">
        <p14:creationId xmlns:p14="http://schemas.microsoft.com/office/powerpoint/2010/main" val="125077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532063" y="2986088"/>
            <a:ext cx="25568275"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3</a:t>
            </a:fld>
            <a:endParaRPr lang="en-US" dirty="0"/>
          </a:p>
        </p:txBody>
      </p:sp>
    </p:spTree>
    <p:extLst>
      <p:ext uri="{BB962C8B-B14F-4D97-AF65-F5344CB8AC3E}">
        <p14:creationId xmlns:p14="http://schemas.microsoft.com/office/powerpoint/2010/main" val="441661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532063" y="2986088"/>
            <a:ext cx="25568275"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4</a:t>
            </a:fld>
            <a:endParaRPr lang="en-US" dirty="0"/>
          </a:p>
        </p:txBody>
      </p:sp>
    </p:spTree>
    <p:extLst>
      <p:ext uri="{BB962C8B-B14F-4D97-AF65-F5344CB8AC3E}">
        <p14:creationId xmlns:p14="http://schemas.microsoft.com/office/powerpoint/2010/main" val="3646865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532063" y="2986088"/>
            <a:ext cx="25568275"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5</a:t>
            </a:fld>
            <a:endParaRPr lang="en-US" dirty="0"/>
          </a:p>
        </p:txBody>
      </p:sp>
    </p:spTree>
    <p:extLst>
      <p:ext uri="{BB962C8B-B14F-4D97-AF65-F5344CB8AC3E}">
        <p14:creationId xmlns:p14="http://schemas.microsoft.com/office/powerpoint/2010/main" val="1649364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532063" y="2986088"/>
            <a:ext cx="25568275"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6</a:t>
            </a:fld>
            <a:endParaRPr lang="en-US" dirty="0"/>
          </a:p>
        </p:txBody>
      </p:sp>
    </p:spTree>
    <p:extLst>
      <p:ext uri="{BB962C8B-B14F-4D97-AF65-F5344CB8AC3E}">
        <p14:creationId xmlns:p14="http://schemas.microsoft.com/office/powerpoint/2010/main" val="214165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532063" y="2986088"/>
            <a:ext cx="25568275"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7</a:t>
            </a:fld>
            <a:endParaRPr lang="en-US" dirty="0"/>
          </a:p>
        </p:txBody>
      </p:sp>
    </p:spTree>
    <p:extLst>
      <p:ext uri="{BB962C8B-B14F-4D97-AF65-F5344CB8AC3E}">
        <p14:creationId xmlns:p14="http://schemas.microsoft.com/office/powerpoint/2010/main" val="292366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532063" y="2986088"/>
            <a:ext cx="25568275"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8</a:t>
            </a:fld>
            <a:endParaRPr lang="en-US" dirty="0"/>
          </a:p>
        </p:txBody>
      </p:sp>
    </p:spTree>
    <p:extLst>
      <p:ext uri="{BB962C8B-B14F-4D97-AF65-F5344CB8AC3E}">
        <p14:creationId xmlns:p14="http://schemas.microsoft.com/office/powerpoint/2010/main" val="1959612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5965191"/>
            <a:ext cx="27980640" cy="4116070"/>
          </a:xfrm>
        </p:spPr>
        <p:txBody>
          <a:bodyPr/>
          <a:lstStyle/>
          <a:p>
            <a:r>
              <a:rPr lang="en-US"/>
              <a:t>Click to edit Master title style</a:t>
            </a:r>
          </a:p>
        </p:txBody>
      </p:sp>
      <p:sp>
        <p:nvSpPr>
          <p:cNvPr id="3" name="Subtitle 2"/>
          <p:cNvSpPr>
            <a:spLocks noGrp="1"/>
          </p:cNvSpPr>
          <p:nvPr>
            <p:ph type="subTitle" idx="1"/>
          </p:nvPr>
        </p:nvSpPr>
        <p:spPr>
          <a:xfrm>
            <a:off x="4937760" y="10881360"/>
            <a:ext cx="23042880" cy="4907280"/>
          </a:xfrm>
        </p:spPr>
        <p:txBody>
          <a:bodyPr/>
          <a:lstStyle>
            <a:lvl1pPr marL="0" indent="0" algn="ctr">
              <a:buNone/>
              <a:defRPr>
                <a:solidFill>
                  <a:schemeClr val="tx1">
                    <a:tint val="75000"/>
                  </a:schemeClr>
                </a:solidFill>
              </a:defRPr>
            </a:lvl1pPr>
            <a:lvl2pPr marL="1489022" indent="0" algn="ctr">
              <a:buNone/>
              <a:defRPr>
                <a:solidFill>
                  <a:schemeClr val="tx1">
                    <a:tint val="75000"/>
                  </a:schemeClr>
                </a:solidFill>
              </a:defRPr>
            </a:lvl2pPr>
            <a:lvl3pPr marL="2978044" indent="0" algn="ctr">
              <a:buNone/>
              <a:defRPr>
                <a:solidFill>
                  <a:schemeClr val="tx1">
                    <a:tint val="75000"/>
                  </a:schemeClr>
                </a:solidFill>
              </a:defRPr>
            </a:lvl3pPr>
            <a:lvl4pPr marL="4467067" indent="0" algn="ctr">
              <a:buNone/>
              <a:defRPr>
                <a:solidFill>
                  <a:schemeClr val="tx1">
                    <a:tint val="75000"/>
                  </a:schemeClr>
                </a:solidFill>
              </a:defRPr>
            </a:lvl4pPr>
            <a:lvl5pPr marL="5956089" indent="0" algn="ctr">
              <a:buNone/>
              <a:defRPr>
                <a:solidFill>
                  <a:schemeClr val="tx1">
                    <a:tint val="75000"/>
                  </a:schemeClr>
                </a:solidFill>
              </a:defRPr>
            </a:lvl5pPr>
            <a:lvl6pPr marL="7445110" indent="0" algn="ctr">
              <a:buNone/>
              <a:defRPr>
                <a:solidFill>
                  <a:schemeClr val="tx1">
                    <a:tint val="75000"/>
                  </a:schemeClr>
                </a:solidFill>
              </a:defRPr>
            </a:lvl6pPr>
            <a:lvl7pPr marL="8934133" indent="0" algn="ctr">
              <a:buNone/>
              <a:defRPr>
                <a:solidFill>
                  <a:schemeClr val="tx1">
                    <a:tint val="75000"/>
                  </a:schemeClr>
                </a:solidFill>
              </a:defRPr>
            </a:lvl7pPr>
            <a:lvl8pPr marL="10423156" indent="0" algn="ctr">
              <a:buNone/>
              <a:defRPr>
                <a:solidFill>
                  <a:schemeClr val="tx1">
                    <a:tint val="75000"/>
                  </a:schemeClr>
                </a:solidFill>
              </a:defRPr>
            </a:lvl8pPr>
            <a:lvl9pPr marL="119121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5633178-82A5-4803-8D54-AB15D041FA0B}" type="datetimeFigureOut">
              <a:rPr lang="en-US"/>
              <a:pPr>
                <a:defRPr/>
              </a:pPr>
              <a:t>6/27/2025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6A5AEC-9EEC-4CC4-BD80-87E9AB48690D}" type="slidenum">
              <a:rPr lang="en-US"/>
              <a:pPr>
                <a:defRPr/>
              </a:pPr>
              <a:t>‹#›</a:t>
            </a:fld>
            <a:endParaRPr lang="en-US" dirty="0"/>
          </a:p>
        </p:txBody>
      </p:sp>
    </p:spTree>
    <p:extLst>
      <p:ext uri="{BB962C8B-B14F-4D97-AF65-F5344CB8AC3E}">
        <p14:creationId xmlns:p14="http://schemas.microsoft.com/office/powerpoint/2010/main" val="1379448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5BE407A-BD8A-4283-829A-095BC99F70DE}" type="datetimeFigureOut">
              <a:rPr lang="en-US"/>
              <a:pPr>
                <a:defRPr/>
              </a:pPr>
              <a:t>6/27/2025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197F29-C1FB-4B60-BCC4-DC228580E170}" type="slidenum">
              <a:rPr lang="en-US"/>
              <a:pPr>
                <a:defRPr/>
              </a:pPr>
              <a:t>‹#›</a:t>
            </a:fld>
            <a:endParaRPr lang="en-US" dirty="0"/>
          </a:p>
        </p:txBody>
      </p:sp>
    </p:spTree>
    <p:extLst>
      <p:ext uri="{BB962C8B-B14F-4D97-AF65-F5344CB8AC3E}">
        <p14:creationId xmlns:p14="http://schemas.microsoft.com/office/powerpoint/2010/main" val="340343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0" y="768988"/>
            <a:ext cx="7406640" cy="1638427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45920" y="768988"/>
            <a:ext cx="21671280" cy="163842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C0EF91D-FD73-4B4C-9485-838F0863C3F6}" type="datetimeFigureOut">
              <a:rPr lang="en-US"/>
              <a:pPr>
                <a:defRPr/>
              </a:pPr>
              <a:t>6/27/2025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D2EA2F-41BE-4385-81D8-209FA3DF25C5}" type="slidenum">
              <a:rPr lang="en-US"/>
              <a:pPr>
                <a:defRPr/>
              </a:pPr>
              <a:t>‹#›</a:t>
            </a:fld>
            <a:endParaRPr lang="en-US" dirty="0"/>
          </a:p>
        </p:txBody>
      </p:sp>
    </p:spTree>
    <p:extLst>
      <p:ext uri="{BB962C8B-B14F-4D97-AF65-F5344CB8AC3E}">
        <p14:creationId xmlns:p14="http://schemas.microsoft.com/office/powerpoint/2010/main" val="1435990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CB312E-06AC-4D5D-A827-FE3D71493438}" type="datetimeFigureOut">
              <a:rPr lang="en-US"/>
              <a:pPr>
                <a:defRPr/>
              </a:pPr>
              <a:t>6/27/2025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8B58AF-2D0C-4A55-9EF3-7E7D53CCCB8D}" type="slidenum">
              <a:rPr lang="en-US"/>
              <a:pPr>
                <a:defRPr/>
              </a:pPr>
              <a:t>‹#›</a:t>
            </a:fld>
            <a:endParaRPr lang="en-US" dirty="0"/>
          </a:p>
        </p:txBody>
      </p:sp>
    </p:spTree>
    <p:extLst>
      <p:ext uri="{BB962C8B-B14F-4D97-AF65-F5344CB8AC3E}">
        <p14:creationId xmlns:p14="http://schemas.microsoft.com/office/powerpoint/2010/main" val="1071037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6" y="12339321"/>
            <a:ext cx="27980640" cy="3813810"/>
          </a:xfrm>
        </p:spPr>
        <p:txBody>
          <a:bodyPr anchor="t"/>
          <a:lstStyle>
            <a:lvl1pPr algn="l">
              <a:defRPr sz="13000" b="1" cap="all"/>
            </a:lvl1pPr>
          </a:lstStyle>
          <a:p>
            <a:r>
              <a:rPr lang="en-US"/>
              <a:t>Click to edit Master title style</a:t>
            </a:r>
          </a:p>
        </p:txBody>
      </p:sp>
      <p:sp>
        <p:nvSpPr>
          <p:cNvPr id="3" name="Text Placeholder 2"/>
          <p:cNvSpPr>
            <a:spLocks noGrp="1"/>
          </p:cNvSpPr>
          <p:nvPr>
            <p:ph type="body" idx="1"/>
          </p:nvPr>
        </p:nvSpPr>
        <p:spPr>
          <a:xfrm>
            <a:off x="2600326" y="8138798"/>
            <a:ext cx="27980640" cy="4200524"/>
          </a:xfrm>
        </p:spPr>
        <p:txBody>
          <a:bodyPr anchor="b"/>
          <a:lstStyle>
            <a:lvl1pPr marL="0" indent="0">
              <a:buNone/>
              <a:defRPr sz="6500">
                <a:solidFill>
                  <a:schemeClr val="tx1">
                    <a:tint val="75000"/>
                  </a:schemeClr>
                </a:solidFill>
              </a:defRPr>
            </a:lvl1pPr>
            <a:lvl2pPr marL="1489022" indent="0">
              <a:buNone/>
              <a:defRPr sz="5900">
                <a:solidFill>
                  <a:schemeClr val="tx1">
                    <a:tint val="75000"/>
                  </a:schemeClr>
                </a:solidFill>
              </a:defRPr>
            </a:lvl2pPr>
            <a:lvl3pPr marL="2978044" indent="0">
              <a:buNone/>
              <a:defRPr sz="5200">
                <a:solidFill>
                  <a:schemeClr val="tx1">
                    <a:tint val="75000"/>
                  </a:schemeClr>
                </a:solidFill>
              </a:defRPr>
            </a:lvl3pPr>
            <a:lvl4pPr marL="4467067" indent="0">
              <a:buNone/>
              <a:defRPr sz="4600">
                <a:solidFill>
                  <a:schemeClr val="tx1">
                    <a:tint val="75000"/>
                  </a:schemeClr>
                </a:solidFill>
              </a:defRPr>
            </a:lvl4pPr>
            <a:lvl5pPr marL="5956089" indent="0">
              <a:buNone/>
              <a:defRPr sz="4600">
                <a:solidFill>
                  <a:schemeClr val="tx1">
                    <a:tint val="75000"/>
                  </a:schemeClr>
                </a:solidFill>
              </a:defRPr>
            </a:lvl5pPr>
            <a:lvl6pPr marL="7445110" indent="0">
              <a:buNone/>
              <a:defRPr sz="4600">
                <a:solidFill>
                  <a:schemeClr val="tx1">
                    <a:tint val="75000"/>
                  </a:schemeClr>
                </a:solidFill>
              </a:defRPr>
            </a:lvl6pPr>
            <a:lvl7pPr marL="8934133" indent="0">
              <a:buNone/>
              <a:defRPr sz="4600">
                <a:solidFill>
                  <a:schemeClr val="tx1">
                    <a:tint val="75000"/>
                  </a:schemeClr>
                </a:solidFill>
              </a:defRPr>
            </a:lvl7pPr>
            <a:lvl8pPr marL="10423156" indent="0">
              <a:buNone/>
              <a:defRPr sz="4600">
                <a:solidFill>
                  <a:schemeClr val="tx1">
                    <a:tint val="75000"/>
                  </a:schemeClr>
                </a:solidFill>
              </a:defRPr>
            </a:lvl8pPr>
            <a:lvl9pPr marL="11912178" indent="0">
              <a:buNone/>
              <a:defRPr sz="4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E9DC4DC-F8EA-4DB8-8E1E-A1B43F563034}" type="datetimeFigureOut">
              <a:rPr lang="en-US"/>
              <a:pPr>
                <a:defRPr/>
              </a:pPr>
              <a:t>6/27/2025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BFFE5F-626A-4543-A714-8EBC5A472FF0}" type="slidenum">
              <a:rPr lang="en-US"/>
              <a:pPr>
                <a:defRPr/>
              </a:pPr>
              <a:t>‹#›</a:t>
            </a:fld>
            <a:endParaRPr lang="en-US" dirty="0"/>
          </a:p>
        </p:txBody>
      </p:sp>
    </p:spTree>
    <p:extLst>
      <p:ext uri="{BB962C8B-B14F-4D97-AF65-F5344CB8AC3E}">
        <p14:creationId xmlns:p14="http://schemas.microsoft.com/office/powerpoint/2010/main" val="637748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45920" y="4480562"/>
            <a:ext cx="14538960" cy="12672696"/>
          </a:xfrm>
        </p:spPr>
        <p:txBody>
          <a:bodyPr/>
          <a:lstStyle>
            <a:lvl1pPr>
              <a:defRPr sz="9100"/>
            </a:lvl1pPr>
            <a:lvl2pPr>
              <a:defRPr sz="7900"/>
            </a:lvl2pPr>
            <a:lvl3pPr>
              <a:defRPr sz="6500"/>
            </a:lvl3pPr>
            <a:lvl4pPr>
              <a:defRPr sz="5900"/>
            </a:lvl4pPr>
            <a:lvl5pPr>
              <a:defRPr sz="5900"/>
            </a:lvl5pPr>
            <a:lvl6pPr>
              <a:defRPr sz="5900"/>
            </a:lvl6pPr>
            <a:lvl7pPr>
              <a:defRPr sz="5900"/>
            </a:lvl7pPr>
            <a:lvl8pPr>
              <a:defRPr sz="5900"/>
            </a:lvl8pPr>
            <a:lvl9pPr>
              <a:defRPr sz="5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733520" y="4480562"/>
            <a:ext cx="14538960" cy="12672696"/>
          </a:xfrm>
        </p:spPr>
        <p:txBody>
          <a:bodyPr/>
          <a:lstStyle>
            <a:lvl1pPr>
              <a:defRPr sz="9100"/>
            </a:lvl1pPr>
            <a:lvl2pPr>
              <a:defRPr sz="7900"/>
            </a:lvl2pPr>
            <a:lvl3pPr>
              <a:defRPr sz="6500"/>
            </a:lvl3pPr>
            <a:lvl4pPr>
              <a:defRPr sz="5900"/>
            </a:lvl4pPr>
            <a:lvl5pPr>
              <a:defRPr sz="5900"/>
            </a:lvl5pPr>
            <a:lvl6pPr>
              <a:defRPr sz="5900"/>
            </a:lvl6pPr>
            <a:lvl7pPr>
              <a:defRPr sz="5900"/>
            </a:lvl7pPr>
            <a:lvl8pPr>
              <a:defRPr sz="5900"/>
            </a:lvl8pPr>
            <a:lvl9pPr>
              <a:defRPr sz="5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2BFF5FA-699B-4E8F-AF59-5B5C92741B70}" type="datetimeFigureOut">
              <a:rPr lang="en-US"/>
              <a:pPr>
                <a:defRPr/>
              </a:pPr>
              <a:t>6/27/2025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7AA5D2-D957-4AF5-B987-026A6EBE645B}" type="slidenum">
              <a:rPr lang="en-US"/>
              <a:pPr>
                <a:defRPr/>
              </a:pPr>
              <a:t>‹#›</a:t>
            </a:fld>
            <a:endParaRPr lang="en-US" dirty="0"/>
          </a:p>
        </p:txBody>
      </p:sp>
    </p:spTree>
    <p:extLst>
      <p:ext uri="{BB962C8B-B14F-4D97-AF65-F5344CB8AC3E}">
        <p14:creationId xmlns:p14="http://schemas.microsoft.com/office/powerpoint/2010/main" val="918773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0" y="4298317"/>
            <a:ext cx="14544676" cy="1791334"/>
          </a:xfrm>
        </p:spPr>
        <p:txBody>
          <a:bodyPr anchor="b"/>
          <a:lstStyle>
            <a:lvl1pPr marL="0" indent="0">
              <a:buNone/>
              <a:defRPr sz="7900" b="1"/>
            </a:lvl1pPr>
            <a:lvl2pPr marL="1489022" indent="0">
              <a:buNone/>
              <a:defRPr sz="6500" b="1"/>
            </a:lvl2pPr>
            <a:lvl3pPr marL="2978044" indent="0">
              <a:buNone/>
              <a:defRPr sz="5900" b="1"/>
            </a:lvl3pPr>
            <a:lvl4pPr marL="4467067" indent="0">
              <a:buNone/>
              <a:defRPr sz="5200" b="1"/>
            </a:lvl4pPr>
            <a:lvl5pPr marL="5956089" indent="0">
              <a:buNone/>
              <a:defRPr sz="5200" b="1"/>
            </a:lvl5pPr>
            <a:lvl6pPr marL="7445110" indent="0">
              <a:buNone/>
              <a:defRPr sz="5200" b="1"/>
            </a:lvl6pPr>
            <a:lvl7pPr marL="8934133" indent="0">
              <a:buNone/>
              <a:defRPr sz="5200" b="1"/>
            </a:lvl7pPr>
            <a:lvl8pPr marL="10423156" indent="0">
              <a:buNone/>
              <a:defRPr sz="5200" b="1"/>
            </a:lvl8pPr>
            <a:lvl9pPr marL="11912178" indent="0">
              <a:buNone/>
              <a:defRPr sz="5200" b="1"/>
            </a:lvl9pPr>
          </a:lstStyle>
          <a:p>
            <a:pPr lvl="0"/>
            <a:r>
              <a:rPr lang="en-US"/>
              <a:t>Click to edit Master text styles</a:t>
            </a:r>
          </a:p>
        </p:txBody>
      </p:sp>
      <p:sp>
        <p:nvSpPr>
          <p:cNvPr id="4" name="Content Placeholder 3"/>
          <p:cNvSpPr>
            <a:spLocks noGrp="1"/>
          </p:cNvSpPr>
          <p:nvPr>
            <p:ph sz="half" idx="2"/>
          </p:nvPr>
        </p:nvSpPr>
        <p:spPr>
          <a:xfrm>
            <a:off x="1645920" y="6089651"/>
            <a:ext cx="14544676" cy="11063606"/>
          </a:xfrm>
        </p:spPr>
        <p:txBody>
          <a:bodyPr/>
          <a:lstStyle>
            <a:lvl1pPr>
              <a:defRPr sz="7900"/>
            </a:lvl1pPr>
            <a:lvl2pPr>
              <a:defRPr sz="6500"/>
            </a:lvl2pPr>
            <a:lvl3pPr>
              <a:defRPr sz="5900"/>
            </a:lvl3pPr>
            <a:lvl4pPr>
              <a:defRPr sz="5200"/>
            </a:lvl4pPr>
            <a:lvl5pPr>
              <a:defRPr sz="5200"/>
            </a:lvl5pPr>
            <a:lvl6pPr>
              <a:defRPr sz="5200"/>
            </a:lvl6pPr>
            <a:lvl7pPr>
              <a:defRPr sz="5200"/>
            </a:lvl7pPr>
            <a:lvl8pPr>
              <a:defRPr sz="5200"/>
            </a:lvl8pPr>
            <a:lvl9pPr>
              <a:defRPr sz="5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091" y="4298317"/>
            <a:ext cx="14550390" cy="1791334"/>
          </a:xfrm>
        </p:spPr>
        <p:txBody>
          <a:bodyPr anchor="b"/>
          <a:lstStyle>
            <a:lvl1pPr marL="0" indent="0">
              <a:buNone/>
              <a:defRPr sz="7900" b="1"/>
            </a:lvl1pPr>
            <a:lvl2pPr marL="1489022" indent="0">
              <a:buNone/>
              <a:defRPr sz="6500" b="1"/>
            </a:lvl2pPr>
            <a:lvl3pPr marL="2978044" indent="0">
              <a:buNone/>
              <a:defRPr sz="5900" b="1"/>
            </a:lvl3pPr>
            <a:lvl4pPr marL="4467067" indent="0">
              <a:buNone/>
              <a:defRPr sz="5200" b="1"/>
            </a:lvl4pPr>
            <a:lvl5pPr marL="5956089" indent="0">
              <a:buNone/>
              <a:defRPr sz="5200" b="1"/>
            </a:lvl5pPr>
            <a:lvl6pPr marL="7445110" indent="0">
              <a:buNone/>
              <a:defRPr sz="5200" b="1"/>
            </a:lvl6pPr>
            <a:lvl7pPr marL="8934133" indent="0">
              <a:buNone/>
              <a:defRPr sz="5200" b="1"/>
            </a:lvl7pPr>
            <a:lvl8pPr marL="10423156" indent="0">
              <a:buNone/>
              <a:defRPr sz="5200" b="1"/>
            </a:lvl8pPr>
            <a:lvl9pPr marL="11912178" indent="0">
              <a:buNone/>
              <a:defRPr sz="5200" b="1"/>
            </a:lvl9pPr>
          </a:lstStyle>
          <a:p>
            <a:pPr lvl="0"/>
            <a:r>
              <a:rPr lang="en-US"/>
              <a:t>Click to edit Master text styles</a:t>
            </a:r>
          </a:p>
        </p:txBody>
      </p:sp>
      <p:sp>
        <p:nvSpPr>
          <p:cNvPr id="6" name="Content Placeholder 5"/>
          <p:cNvSpPr>
            <a:spLocks noGrp="1"/>
          </p:cNvSpPr>
          <p:nvPr>
            <p:ph sz="quarter" idx="4"/>
          </p:nvPr>
        </p:nvSpPr>
        <p:spPr>
          <a:xfrm>
            <a:off x="16722091" y="6089651"/>
            <a:ext cx="14550390" cy="11063606"/>
          </a:xfrm>
        </p:spPr>
        <p:txBody>
          <a:bodyPr/>
          <a:lstStyle>
            <a:lvl1pPr>
              <a:defRPr sz="7900"/>
            </a:lvl1pPr>
            <a:lvl2pPr>
              <a:defRPr sz="6500"/>
            </a:lvl2pPr>
            <a:lvl3pPr>
              <a:defRPr sz="5900"/>
            </a:lvl3pPr>
            <a:lvl4pPr>
              <a:defRPr sz="5200"/>
            </a:lvl4pPr>
            <a:lvl5pPr>
              <a:defRPr sz="5200"/>
            </a:lvl5pPr>
            <a:lvl6pPr>
              <a:defRPr sz="5200"/>
            </a:lvl6pPr>
            <a:lvl7pPr>
              <a:defRPr sz="5200"/>
            </a:lvl7pPr>
            <a:lvl8pPr>
              <a:defRPr sz="5200"/>
            </a:lvl8pPr>
            <a:lvl9pPr>
              <a:defRPr sz="5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99A1F54-2014-421C-8EA8-9D538293438C}" type="datetimeFigureOut">
              <a:rPr lang="en-US"/>
              <a:pPr>
                <a:defRPr/>
              </a:pPr>
              <a:t>6/27/2025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0E605D2-34D7-4AF7-915E-0040F775C874}" type="slidenum">
              <a:rPr lang="en-US"/>
              <a:pPr>
                <a:defRPr/>
              </a:pPr>
              <a:t>‹#›</a:t>
            </a:fld>
            <a:endParaRPr lang="en-US" dirty="0"/>
          </a:p>
        </p:txBody>
      </p:sp>
    </p:spTree>
    <p:extLst>
      <p:ext uri="{BB962C8B-B14F-4D97-AF65-F5344CB8AC3E}">
        <p14:creationId xmlns:p14="http://schemas.microsoft.com/office/powerpoint/2010/main" val="169981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5218B30-3B46-4977-8923-7853FCFEED06}" type="datetimeFigureOut">
              <a:rPr lang="en-US"/>
              <a:pPr>
                <a:defRPr/>
              </a:pPr>
              <a:t>6/27/2025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7071CAA-AE41-48A1-B8A5-001828C4D3C5}" type="slidenum">
              <a:rPr lang="en-US"/>
              <a:pPr>
                <a:defRPr/>
              </a:pPr>
              <a:t>‹#›</a:t>
            </a:fld>
            <a:endParaRPr lang="en-US" dirty="0"/>
          </a:p>
        </p:txBody>
      </p:sp>
    </p:spTree>
    <p:extLst>
      <p:ext uri="{BB962C8B-B14F-4D97-AF65-F5344CB8AC3E}">
        <p14:creationId xmlns:p14="http://schemas.microsoft.com/office/powerpoint/2010/main" val="2157556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F146087-F940-40E7-BCE9-57BC724BA411}" type="datetimeFigureOut">
              <a:rPr lang="en-US"/>
              <a:pPr>
                <a:defRPr/>
              </a:pPr>
              <a:t>6/27/2025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BDBC23B-745D-44AE-9A6B-61349FBFB1CF}" type="slidenum">
              <a:rPr lang="en-US"/>
              <a:pPr>
                <a:defRPr/>
              </a:pPr>
              <a:t>‹#›</a:t>
            </a:fld>
            <a:endParaRPr lang="en-US" dirty="0"/>
          </a:p>
        </p:txBody>
      </p:sp>
    </p:spTree>
    <p:extLst>
      <p:ext uri="{BB962C8B-B14F-4D97-AF65-F5344CB8AC3E}">
        <p14:creationId xmlns:p14="http://schemas.microsoft.com/office/powerpoint/2010/main" val="76774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3" y="764540"/>
            <a:ext cx="10829926" cy="3253740"/>
          </a:xfrm>
        </p:spPr>
        <p:txBody>
          <a:bodyPr anchor="b"/>
          <a:lstStyle>
            <a:lvl1pPr algn="l">
              <a:defRPr sz="6500" b="1"/>
            </a:lvl1pPr>
          </a:lstStyle>
          <a:p>
            <a:r>
              <a:rPr lang="en-US"/>
              <a:t>Click to edit Master title style</a:t>
            </a:r>
          </a:p>
        </p:txBody>
      </p:sp>
      <p:sp>
        <p:nvSpPr>
          <p:cNvPr id="3" name="Content Placeholder 2"/>
          <p:cNvSpPr>
            <a:spLocks noGrp="1"/>
          </p:cNvSpPr>
          <p:nvPr>
            <p:ph idx="1"/>
          </p:nvPr>
        </p:nvSpPr>
        <p:spPr>
          <a:xfrm>
            <a:off x="12870180" y="764542"/>
            <a:ext cx="18402300" cy="16388716"/>
          </a:xfrm>
        </p:spPr>
        <p:txBody>
          <a:bodyPr/>
          <a:lstStyle>
            <a:lvl1pPr>
              <a:defRPr sz="10500"/>
            </a:lvl1pPr>
            <a:lvl2pPr>
              <a:defRPr sz="9100"/>
            </a:lvl2pPr>
            <a:lvl3pPr>
              <a:defRPr sz="7900"/>
            </a:lvl3pPr>
            <a:lvl4pPr>
              <a:defRPr sz="6500"/>
            </a:lvl4pPr>
            <a:lvl5pPr>
              <a:defRPr sz="6500"/>
            </a:lvl5pPr>
            <a:lvl6pPr>
              <a:defRPr sz="6500"/>
            </a:lvl6pPr>
            <a:lvl7pPr>
              <a:defRPr sz="6500"/>
            </a:lvl7pPr>
            <a:lvl8pPr>
              <a:defRPr sz="6500"/>
            </a:lvl8pPr>
            <a:lvl9pPr>
              <a:defRPr sz="6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923" y="4018282"/>
            <a:ext cx="10829926" cy="13134976"/>
          </a:xfrm>
        </p:spPr>
        <p:txBody>
          <a:bodyPr/>
          <a:lstStyle>
            <a:lvl1pPr marL="0" indent="0">
              <a:buNone/>
              <a:defRPr sz="4600"/>
            </a:lvl1pPr>
            <a:lvl2pPr marL="1489022" indent="0">
              <a:buNone/>
              <a:defRPr sz="3900"/>
            </a:lvl2pPr>
            <a:lvl3pPr marL="2978044" indent="0">
              <a:buNone/>
              <a:defRPr sz="3300"/>
            </a:lvl3pPr>
            <a:lvl4pPr marL="4467067" indent="0">
              <a:buNone/>
              <a:defRPr sz="2900"/>
            </a:lvl4pPr>
            <a:lvl5pPr marL="5956089" indent="0">
              <a:buNone/>
              <a:defRPr sz="2900"/>
            </a:lvl5pPr>
            <a:lvl6pPr marL="7445110" indent="0">
              <a:buNone/>
              <a:defRPr sz="2900"/>
            </a:lvl6pPr>
            <a:lvl7pPr marL="8934133" indent="0">
              <a:buNone/>
              <a:defRPr sz="2900"/>
            </a:lvl7pPr>
            <a:lvl8pPr marL="10423156" indent="0">
              <a:buNone/>
              <a:defRPr sz="2900"/>
            </a:lvl8pPr>
            <a:lvl9pPr marL="11912178" indent="0">
              <a:buNone/>
              <a:defRPr sz="2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BC052A3-B6A2-4910-B749-15EC2808C3AD}" type="datetimeFigureOut">
              <a:rPr lang="en-US"/>
              <a:pPr>
                <a:defRPr/>
              </a:pPr>
              <a:t>6/27/2025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68AEB4-F2D8-41CF-9C5C-264E6950BCFA}" type="slidenum">
              <a:rPr lang="en-US"/>
              <a:pPr>
                <a:defRPr/>
              </a:pPr>
              <a:t>‹#›</a:t>
            </a:fld>
            <a:endParaRPr lang="en-US" dirty="0"/>
          </a:p>
        </p:txBody>
      </p:sp>
    </p:spTree>
    <p:extLst>
      <p:ext uri="{BB962C8B-B14F-4D97-AF65-F5344CB8AC3E}">
        <p14:creationId xmlns:p14="http://schemas.microsoft.com/office/powerpoint/2010/main" val="415996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6" y="13441681"/>
            <a:ext cx="19751040" cy="1586866"/>
          </a:xfrm>
        </p:spPr>
        <p:txBody>
          <a:bodyPr anchor="b"/>
          <a:lstStyle>
            <a:lvl1pPr algn="l">
              <a:defRPr sz="6500" b="1"/>
            </a:lvl1pPr>
          </a:lstStyle>
          <a:p>
            <a:r>
              <a:rPr lang="en-US"/>
              <a:t>Click to edit Master title style</a:t>
            </a:r>
          </a:p>
        </p:txBody>
      </p:sp>
      <p:sp>
        <p:nvSpPr>
          <p:cNvPr id="3" name="Picture Placeholder 2"/>
          <p:cNvSpPr>
            <a:spLocks noGrp="1"/>
          </p:cNvSpPr>
          <p:nvPr>
            <p:ph type="pic" idx="1"/>
          </p:nvPr>
        </p:nvSpPr>
        <p:spPr>
          <a:xfrm>
            <a:off x="6452236" y="1715770"/>
            <a:ext cx="19751040" cy="11521440"/>
          </a:xfrm>
        </p:spPr>
        <p:txBody>
          <a:bodyPr rtlCol="0">
            <a:normAutofit/>
          </a:bodyPr>
          <a:lstStyle>
            <a:lvl1pPr marL="0" indent="0">
              <a:buNone/>
              <a:defRPr sz="10500"/>
            </a:lvl1pPr>
            <a:lvl2pPr marL="1489022" indent="0">
              <a:buNone/>
              <a:defRPr sz="9100"/>
            </a:lvl2pPr>
            <a:lvl3pPr marL="2978044" indent="0">
              <a:buNone/>
              <a:defRPr sz="7900"/>
            </a:lvl3pPr>
            <a:lvl4pPr marL="4467067" indent="0">
              <a:buNone/>
              <a:defRPr sz="6500"/>
            </a:lvl4pPr>
            <a:lvl5pPr marL="5956089" indent="0">
              <a:buNone/>
              <a:defRPr sz="6500"/>
            </a:lvl5pPr>
            <a:lvl6pPr marL="7445110" indent="0">
              <a:buNone/>
              <a:defRPr sz="6500"/>
            </a:lvl6pPr>
            <a:lvl7pPr marL="8934133" indent="0">
              <a:buNone/>
              <a:defRPr sz="6500"/>
            </a:lvl7pPr>
            <a:lvl8pPr marL="10423156" indent="0">
              <a:buNone/>
              <a:defRPr sz="6500"/>
            </a:lvl8pPr>
            <a:lvl9pPr marL="11912178" indent="0">
              <a:buNone/>
              <a:defRPr sz="6500"/>
            </a:lvl9pPr>
          </a:lstStyle>
          <a:p>
            <a:pPr lvl="0"/>
            <a:endParaRPr lang="en-US" noProof="0" dirty="0"/>
          </a:p>
        </p:txBody>
      </p:sp>
      <p:sp>
        <p:nvSpPr>
          <p:cNvPr id="4" name="Text Placeholder 3"/>
          <p:cNvSpPr>
            <a:spLocks noGrp="1"/>
          </p:cNvSpPr>
          <p:nvPr>
            <p:ph type="body" sz="half" idx="2"/>
          </p:nvPr>
        </p:nvSpPr>
        <p:spPr>
          <a:xfrm>
            <a:off x="6452236" y="15028547"/>
            <a:ext cx="19751040" cy="2253614"/>
          </a:xfrm>
        </p:spPr>
        <p:txBody>
          <a:bodyPr/>
          <a:lstStyle>
            <a:lvl1pPr marL="0" indent="0">
              <a:buNone/>
              <a:defRPr sz="4600"/>
            </a:lvl1pPr>
            <a:lvl2pPr marL="1489022" indent="0">
              <a:buNone/>
              <a:defRPr sz="3900"/>
            </a:lvl2pPr>
            <a:lvl3pPr marL="2978044" indent="0">
              <a:buNone/>
              <a:defRPr sz="3300"/>
            </a:lvl3pPr>
            <a:lvl4pPr marL="4467067" indent="0">
              <a:buNone/>
              <a:defRPr sz="2900"/>
            </a:lvl4pPr>
            <a:lvl5pPr marL="5956089" indent="0">
              <a:buNone/>
              <a:defRPr sz="2900"/>
            </a:lvl5pPr>
            <a:lvl6pPr marL="7445110" indent="0">
              <a:buNone/>
              <a:defRPr sz="2900"/>
            </a:lvl6pPr>
            <a:lvl7pPr marL="8934133" indent="0">
              <a:buNone/>
              <a:defRPr sz="2900"/>
            </a:lvl7pPr>
            <a:lvl8pPr marL="10423156" indent="0">
              <a:buNone/>
              <a:defRPr sz="2900"/>
            </a:lvl8pPr>
            <a:lvl9pPr marL="11912178" indent="0">
              <a:buNone/>
              <a:defRPr sz="2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238540-E969-424D-8276-17FBFA02447A}" type="datetimeFigureOut">
              <a:rPr lang="en-US"/>
              <a:pPr>
                <a:defRPr/>
              </a:pPr>
              <a:t>6/27/2025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AC00EC-68C0-4A8F-A36B-92EB5BBD09AE}" type="slidenum">
              <a:rPr lang="en-US"/>
              <a:pPr>
                <a:defRPr/>
              </a:pPr>
              <a:t>‹#›</a:t>
            </a:fld>
            <a:endParaRPr lang="en-US" dirty="0"/>
          </a:p>
        </p:txBody>
      </p:sp>
    </p:spTree>
    <p:extLst>
      <p:ext uri="{BB962C8B-B14F-4D97-AF65-F5344CB8AC3E}">
        <p14:creationId xmlns:p14="http://schemas.microsoft.com/office/powerpoint/2010/main" val="356347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F9F9F">
            <a:alpha val="36862"/>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645444" y="768615"/>
            <a:ext cx="296275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97805" tIns="148902" rIns="297805" bIns="14890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645444" y="4480191"/>
            <a:ext cx="29627513" cy="1267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97805" tIns="148902" rIns="297805" bIns="1489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5444" y="17798521"/>
            <a:ext cx="7681913" cy="1022350"/>
          </a:xfrm>
          <a:prstGeom prst="rect">
            <a:avLst/>
          </a:prstGeom>
        </p:spPr>
        <p:txBody>
          <a:bodyPr vert="horz" lIns="297805" tIns="148902" rIns="297805" bIns="148902" rtlCol="0" anchor="ctr"/>
          <a:lstStyle>
            <a:lvl1pPr algn="l" defTabSz="2978044" fontAlgn="auto">
              <a:spcBef>
                <a:spcPts val="0"/>
              </a:spcBef>
              <a:spcAft>
                <a:spcPts val="0"/>
              </a:spcAft>
              <a:defRPr sz="3900">
                <a:solidFill>
                  <a:schemeClr val="tx1">
                    <a:tint val="75000"/>
                  </a:schemeClr>
                </a:solidFill>
                <a:latin typeface="+mn-lt"/>
              </a:defRPr>
            </a:lvl1pPr>
          </a:lstStyle>
          <a:p>
            <a:pPr>
              <a:defRPr/>
            </a:pPr>
            <a:fld id="{99F605E0-8B84-429C-AA70-1747203BF360}" type="datetimeFigureOut">
              <a:rPr lang="en-US"/>
              <a:pPr>
                <a:defRPr/>
              </a:pPr>
              <a:t>6/27/2025</a:t>
            </a:fld>
            <a:endParaRPr lang="en-US" dirty="0"/>
          </a:p>
        </p:txBody>
      </p:sp>
      <p:sp>
        <p:nvSpPr>
          <p:cNvPr id="5" name="Footer Placeholder 4"/>
          <p:cNvSpPr>
            <a:spLocks noGrp="1"/>
          </p:cNvSpPr>
          <p:nvPr>
            <p:ph type="ftr" sz="quarter" idx="3"/>
          </p:nvPr>
        </p:nvSpPr>
        <p:spPr>
          <a:xfrm>
            <a:off x="11246644" y="17798521"/>
            <a:ext cx="10425113" cy="1022350"/>
          </a:xfrm>
          <a:prstGeom prst="rect">
            <a:avLst/>
          </a:prstGeom>
        </p:spPr>
        <p:txBody>
          <a:bodyPr vert="horz" lIns="297805" tIns="148902" rIns="297805" bIns="148902" rtlCol="0" anchor="ctr"/>
          <a:lstStyle>
            <a:lvl1pPr algn="ctr" defTabSz="2978044" fontAlgn="auto">
              <a:spcBef>
                <a:spcPts val="0"/>
              </a:spcBef>
              <a:spcAft>
                <a:spcPts val="0"/>
              </a:spcAft>
              <a:defRPr sz="3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23591044" y="17798521"/>
            <a:ext cx="7681913" cy="1022350"/>
          </a:xfrm>
          <a:prstGeom prst="rect">
            <a:avLst/>
          </a:prstGeom>
        </p:spPr>
        <p:txBody>
          <a:bodyPr vert="horz" lIns="297805" tIns="148902" rIns="297805" bIns="148902" rtlCol="0" anchor="ctr"/>
          <a:lstStyle>
            <a:lvl1pPr algn="r" defTabSz="2978044" fontAlgn="auto">
              <a:spcBef>
                <a:spcPts val="0"/>
              </a:spcBef>
              <a:spcAft>
                <a:spcPts val="0"/>
              </a:spcAft>
              <a:defRPr sz="3900">
                <a:solidFill>
                  <a:schemeClr val="tx1">
                    <a:tint val="75000"/>
                  </a:schemeClr>
                </a:solidFill>
                <a:latin typeface="+mn-lt"/>
              </a:defRPr>
            </a:lvl1pPr>
          </a:lstStyle>
          <a:p>
            <a:pPr>
              <a:defRPr/>
            </a:pPr>
            <a:fld id="{529EF08F-2B03-447A-8FD6-50FA6F74477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977597" rtl="0" eaLnBrk="0" fontAlgn="base" hangingPunct="0">
        <a:spcBef>
          <a:spcPct val="0"/>
        </a:spcBef>
        <a:spcAft>
          <a:spcPct val="0"/>
        </a:spcAft>
        <a:defRPr sz="14300" kern="1200">
          <a:solidFill>
            <a:schemeClr val="tx1"/>
          </a:solidFill>
          <a:latin typeface="+mj-lt"/>
          <a:ea typeface="+mj-ea"/>
          <a:cs typeface="+mj-cs"/>
        </a:defRPr>
      </a:lvl1pPr>
      <a:lvl2pPr algn="ctr" defTabSz="2977597" rtl="0" eaLnBrk="0" fontAlgn="base" hangingPunct="0">
        <a:spcBef>
          <a:spcPct val="0"/>
        </a:spcBef>
        <a:spcAft>
          <a:spcPct val="0"/>
        </a:spcAft>
        <a:defRPr sz="14300">
          <a:solidFill>
            <a:schemeClr val="tx1"/>
          </a:solidFill>
          <a:latin typeface="Calibri" pitchFamily="34" charset="0"/>
        </a:defRPr>
      </a:lvl2pPr>
      <a:lvl3pPr algn="ctr" defTabSz="2977597" rtl="0" eaLnBrk="0" fontAlgn="base" hangingPunct="0">
        <a:spcBef>
          <a:spcPct val="0"/>
        </a:spcBef>
        <a:spcAft>
          <a:spcPct val="0"/>
        </a:spcAft>
        <a:defRPr sz="14300">
          <a:solidFill>
            <a:schemeClr val="tx1"/>
          </a:solidFill>
          <a:latin typeface="Calibri" pitchFamily="34" charset="0"/>
        </a:defRPr>
      </a:lvl3pPr>
      <a:lvl4pPr algn="ctr" defTabSz="2977597" rtl="0" eaLnBrk="0" fontAlgn="base" hangingPunct="0">
        <a:spcBef>
          <a:spcPct val="0"/>
        </a:spcBef>
        <a:spcAft>
          <a:spcPct val="0"/>
        </a:spcAft>
        <a:defRPr sz="14300">
          <a:solidFill>
            <a:schemeClr val="tx1"/>
          </a:solidFill>
          <a:latin typeface="Calibri" pitchFamily="34" charset="0"/>
        </a:defRPr>
      </a:lvl4pPr>
      <a:lvl5pPr algn="ctr" defTabSz="2977597" rtl="0" eaLnBrk="0" fontAlgn="base" hangingPunct="0">
        <a:spcBef>
          <a:spcPct val="0"/>
        </a:spcBef>
        <a:spcAft>
          <a:spcPct val="0"/>
        </a:spcAft>
        <a:defRPr sz="14300">
          <a:solidFill>
            <a:schemeClr val="tx1"/>
          </a:solidFill>
          <a:latin typeface="Calibri" pitchFamily="34" charset="0"/>
        </a:defRPr>
      </a:lvl5pPr>
      <a:lvl6pPr marL="394820" algn="ctr" defTabSz="2977597" rtl="0" fontAlgn="base">
        <a:spcBef>
          <a:spcPct val="0"/>
        </a:spcBef>
        <a:spcAft>
          <a:spcPct val="0"/>
        </a:spcAft>
        <a:defRPr sz="14300">
          <a:solidFill>
            <a:schemeClr val="tx1"/>
          </a:solidFill>
          <a:latin typeface="Calibri" pitchFamily="34" charset="0"/>
        </a:defRPr>
      </a:lvl6pPr>
      <a:lvl7pPr marL="789639" algn="ctr" defTabSz="2977597" rtl="0" fontAlgn="base">
        <a:spcBef>
          <a:spcPct val="0"/>
        </a:spcBef>
        <a:spcAft>
          <a:spcPct val="0"/>
        </a:spcAft>
        <a:defRPr sz="14300">
          <a:solidFill>
            <a:schemeClr val="tx1"/>
          </a:solidFill>
          <a:latin typeface="Calibri" pitchFamily="34" charset="0"/>
        </a:defRPr>
      </a:lvl7pPr>
      <a:lvl8pPr marL="1184459" algn="ctr" defTabSz="2977597" rtl="0" fontAlgn="base">
        <a:spcBef>
          <a:spcPct val="0"/>
        </a:spcBef>
        <a:spcAft>
          <a:spcPct val="0"/>
        </a:spcAft>
        <a:defRPr sz="14300">
          <a:solidFill>
            <a:schemeClr val="tx1"/>
          </a:solidFill>
          <a:latin typeface="Calibri" pitchFamily="34" charset="0"/>
        </a:defRPr>
      </a:lvl8pPr>
      <a:lvl9pPr marL="1579278" algn="ctr" defTabSz="2977597" rtl="0" fontAlgn="base">
        <a:spcBef>
          <a:spcPct val="0"/>
        </a:spcBef>
        <a:spcAft>
          <a:spcPct val="0"/>
        </a:spcAft>
        <a:defRPr sz="14300">
          <a:solidFill>
            <a:schemeClr val="tx1"/>
          </a:solidFill>
          <a:latin typeface="Calibri" pitchFamily="34" charset="0"/>
        </a:defRPr>
      </a:lvl9pPr>
    </p:titleStyle>
    <p:bodyStyle>
      <a:lvl1pPr marL="1115914" indent="-1115914" algn="l" defTabSz="2977597" rtl="0" eaLnBrk="0" fontAlgn="base" hangingPunct="0">
        <a:spcBef>
          <a:spcPct val="20000"/>
        </a:spcBef>
        <a:spcAft>
          <a:spcPct val="0"/>
        </a:spcAft>
        <a:buFont typeface="Arial" charset="0"/>
        <a:buChar char="•"/>
        <a:defRPr sz="10500" kern="1200">
          <a:solidFill>
            <a:schemeClr val="tx1"/>
          </a:solidFill>
          <a:latin typeface="+mn-lt"/>
          <a:ea typeface="+mn-ea"/>
          <a:cs typeface="+mn-cs"/>
        </a:defRPr>
      </a:lvl1pPr>
      <a:lvl2pPr marL="2419641" indent="-929471" algn="l" defTabSz="2977597" rtl="0" eaLnBrk="0" fontAlgn="base" hangingPunct="0">
        <a:spcBef>
          <a:spcPct val="20000"/>
        </a:spcBef>
        <a:spcAft>
          <a:spcPct val="0"/>
        </a:spcAft>
        <a:buFont typeface="Arial" charset="0"/>
        <a:buChar char="–"/>
        <a:defRPr sz="9100" kern="1200">
          <a:solidFill>
            <a:schemeClr val="tx1"/>
          </a:solidFill>
          <a:latin typeface="+mn-lt"/>
          <a:ea typeface="+mn-ea"/>
          <a:cs typeface="+mn-cs"/>
        </a:defRPr>
      </a:lvl2pPr>
      <a:lvl3pPr marL="3721997" indent="-744400" algn="l" defTabSz="2977597" rtl="0" eaLnBrk="0" fontAlgn="base" hangingPunct="0">
        <a:spcBef>
          <a:spcPct val="20000"/>
        </a:spcBef>
        <a:spcAft>
          <a:spcPct val="0"/>
        </a:spcAft>
        <a:buFont typeface="Arial" charset="0"/>
        <a:buChar char="•"/>
        <a:defRPr sz="7900" kern="1200">
          <a:solidFill>
            <a:schemeClr val="tx1"/>
          </a:solidFill>
          <a:latin typeface="+mn-lt"/>
          <a:ea typeface="+mn-ea"/>
          <a:cs typeface="+mn-cs"/>
        </a:defRPr>
      </a:lvl3pPr>
      <a:lvl4pPr marL="5210795" indent="-744400" algn="l" defTabSz="2977597" rtl="0" eaLnBrk="0" fontAlgn="base" hangingPunct="0">
        <a:spcBef>
          <a:spcPct val="20000"/>
        </a:spcBef>
        <a:spcAft>
          <a:spcPct val="0"/>
        </a:spcAft>
        <a:buFont typeface="Arial" charset="0"/>
        <a:buChar char="–"/>
        <a:defRPr sz="6500" kern="1200">
          <a:solidFill>
            <a:schemeClr val="tx1"/>
          </a:solidFill>
          <a:latin typeface="+mn-lt"/>
          <a:ea typeface="+mn-ea"/>
          <a:cs typeface="+mn-cs"/>
        </a:defRPr>
      </a:lvl4pPr>
      <a:lvl5pPr marL="6699593" indent="-744400" algn="l" defTabSz="2977597" rtl="0" eaLnBrk="0" fontAlgn="base" hangingPunct="0">
        <a:spcBef>
          <a:spcPct val="20000"/>
        </a:spcBef>
        <a:spcAft>
          <a:spcPct val="0"/>
        </a:spcAft>
        <a:buFont typeface="Arial" charset="0"/>
        <a:buChar char="»"/>
        <a:defRPr sz="6500" kern="1200">
          <a:solidFill>
            <a:schemeClr val="tx1"/>
          </a:solidFill>
          <a:latin typeface="+mn-lt"/>
          <a:ea typeface="+mn-ea"/>
          <a:cs typeface="+mn-cs"/>
        </a:defRPr>
      </a:lvl5pPr>
      <a:lvl6pPr marL="8189622" indent="-744511" algn="l" defTabSz="2978044" rtl="0" eaLnBrk="1" latinLnBrk="0" hangingPunct="1">
        <a:spcBef>
          <a:spcPct val="20000"/>
        </a:spcBef>
        <a:buFont typeface="Arial" pitchFamily="34" charset="0"/>
        <a:buChar char="•"/>
        <a:defRPr sz="6500" kern="1200">
          <a:solidFill>
            <a:schemeClr val="tx1"/>
          </a:solidFill>
          <a:latin typeface="+mn-lt"/>
          <a:ea typeface="+mn-ea"/>
          <a:cs typeface="+mn-cs"/>
        </a:defRPr>
      </a:lvl6pPr>
      <a:lvl7pPr marL="9678645" indent="-744511" algn="l" defTabSz="2978044" rtl="0" eaLnBrk="1" latinLnBrk="0" hangingPunct="1">
        <a:spcBef>
          <a:spcPct val="20000"/>
        </a:spcBef>
        <a:buFont typeface="Arial" pitchFamily="34" charset="0"/>
        <a:buChar char="•"/>
        <a:defRPr sz="6500" kern="1200">
          <a:solidFill>
            <a:schemeClr val="tx1"/>
          </a:solidFill>
          <a:latin typeface="+mn-lt"/>
          <a:ea typeface="+mn-ea"/>
          <a:cs typeface="+mn-cs"/>
        </a:defRPr>
      </a:lvl7pPr>
      <a:lvl8pPr marL="11167667" indent="-744511" algn="l" defTabSz="2978044" rtl="0" eaLnBrk="1" latinLnBrk="0" hangingPunct="1">
        <a:spcBef>
          <a:spcPct val="20000"/>
        </a:spcBef>
        <a:buFont typeface="Arial" pitchFamily="34" charset="0"/>
        <a:buChar char="•"/>
        <a:defRPr sz="6500" kern="1200">
          <a:solidFill>
            <a:schemeClr val="tx1"/>
          </a:solidFill>
          <a:latin typeface="+mn-lt"/>
          <a:ea typeface="+mn-ea"/>
          <a:cs typeface="+mn-cs"/>
        </a:defRPr>
      </a:lvl8pPr>
      <a:lvl9pPr marL="12656689" indent="-744511" algn="l" defTabSz="2978044" rtl="0" eaLnBrk="1" latinLnBrk="0" hangingPunct="1">
        <a:spcBef>
          <a:spcPct val="20000"/>
        </a:spcBef>
        <a:buFont typeface="Arial" pitchFamily="34" charset="0"/>
        <a:buChar char="•"/>
        <a:defRPr sz="6500" kern="1200">
          <a:solidFill>
            <a:schemeClr val="tx1"/>
          </a:solidFill>
          <a:latin typeface="+mn-lt"/>
          <a:ea typeface="+mn-ea"/>
          <a:cs typeface="+mn-cs"/>
        </a:defRPr>
      </a:lvl9pPr>
    </p:bodyStyle>
    <p:otherStyle>
      <a:defPPr>
        <a:defRPr lang="en-US"/>
      </a:defPPr>
      <a:lvl1pPr marL="0" algn="l" defTabSz="2978044" rtl="0" eaLnBrk="1" latinLnBrk="0" hangingPunct="1">
        <a:defRPr sz="5900" kern="1200">
          <a:solidFill>
            <a:schemeClr val="tx1"/>
          </a:solidFill>
          <a:latin typeface="+mn-lt"/>
          <a:ea typeface="+mn-ea"/>
          <a:cs typeface="+mn-cs"/>
        </a:defRPr>
      </a:lvl1pPr>
      <a:lvl2pPr marL="1489022" algn="l" defTabSz="2978044" rtl="0" eaLnBrk="1" latinLnBrk="0" hangingPunct="1">
        <a:defRPr sz="5900" kern="1200">
          <a:solidFill>
            <a:schemeClr val="tx1"/>
          </a:solidFill>
          <a:latin typeface="+mn-lt"/>
          <a:ea typeface="+mn-ea"/>
          <a:cs typeface="+mn-cs"/>
        </a:defRPr>
      </a:lvl2pPr>
      <a:lvl3pPr marL="2978044" algn="l" defTabSz="2978044" rtl="0" eaLnBrk="1" latinLnBrk="0" hangingPunct="1">
        <a:defRPr sz="5900" kern="1200">
          <a:solidFill>
            <a:schemeClr val="tx1"/>
          </a:solidFill>
          <a:latin typeface="+mn-lt"/>
          <a:ea typeface="+mn-ea"/>
          <a:cs typeface="+mn-cs"/>
        </a:defRPr>
      </a:lvl3pPr>
      <a:lvl4pPr marL="4467067" algn="l" defTabSz="2978044" rtl="0" eaLnBrk="1" latinLnBrk="0" hangingPunct="1">
        <a:defRPr sz="5900" kern="1200">
          <a:solidFill>
            <a:schemeClr val="tx1"/>
          </a:solidFill>
          <a:latin typeface="+mn-lt"/>
          <a:ea typeface="+mn-ea"/>
          <a:cs typeface="+mn-cs"/>
        </a:defRPr>
      </a:lvl4pPr>
      <a:lvl5pPr marL="5956089" algn="l" defTabSz="2978044" rtl="0" eaLnBrk="1" latinLnBrk="0" hangingPunct="1">
        <a:defRPr sz="5900" kern="1200">
          <a:solidFill>
            <a:schemeClr val="tx1"/>
          </a:solidFill>
          <a:latin typeface="+mn-lt"/>
          <a:ea typeface="+mn-ea"/>
          <a:cs typeface="+mn-cs"/>
        </a:defRPr>
      </a:lvl5pPr>
      <a:lvl6pPr marL="7445110" algn="l" defTabSz="2978044" rtl="0" eaLnBrk="1" latinLnBrk="0" hangingPunct="1">
        <a:defRPr sz="5900" kern="1200">
          <a:solidFill>
            <a:schemeClr val="tx1"/>
          </a:solidFill>
          <a:latin typeface="+mn-lt"/>
          <a:ea typeface="+mn-ea"/>
          <a:cs typeface="+mn-cs"/>
        </a:defRPr>
      </a:lvl6pPr>
      <a:lvl7pPr marL="8934133" algn="l" defTabSz="2978044" rtl="0" eaLnBrk="1" latinLnBrk="0" hangingPunct="1">
        <a:defRPr sz="5900" kern="1200">
          <a:solidFill>
            <a:schemeClr val="tx1"/>
          </a:solidFill>
          <a:latin typeface="+mn-lt"/>
          <a:ea typeface="+mn-ea"/>
          <a:cs typeface="+mn-cs"/>
        </a:defRPr>
      </a:lvl7pPr>
      <a:lvl8pPr marL="10423156" algn="l" defTabSz="2978044" rtl="0" eaLnBrk="1" latinLnBrk="0" hangingPunct="1">
        <a:defRPr sz="5900" kern="1200">
          <a:solidFill>
            <a:schemeClr val="tx1"/>
          </a:solidFill>
          <a:latin typeface="+mn-lt"/>
          <a:ea typeface="+mn-ea"/>
          <a:cs typeface="+mn-cs"/>
        </a:defRPr>
      </a:lvl8pPr>
      <a:lvl9pPr marL="11912178" algn="l" defTabSz="2978044" rtl="0" eaLnBrk="1" latinLnBrk="0" hangingPunct="1">
        <a:defRPr sz="5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chart" Target="../charts/chart10.xml"/><Relationship Id="rId1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chart" Target="../charts/chart4.xml"/><Relationship Id="rId12" Type="http://schemas.openxmlformats.org/officeDocument/2006/relationships/chart" Target="../charts/chart9.xml"/><Relationship Id="rId17" Type="http://schemas.openxmlformats.org/officeDocument/2006/relationships/image" Target="../media/image8.png"/><Relationship Id="rId2" Type="http://schemas.openxmlformats.org/officeDocument/2006/relationships/notesSlide" Target="../notesSlides/notesSlide4.xml"/><Relationship Id="rId16" Type="http://schemas.openxmlformats.org/officeDocument/2006/relationships/chart" Target="../charts/chart13.xml"/><Relationship Id="rId1" Type="http://schemas.openxmlformats.org/officeDocument/2006/relationships/slideLayout" Target="../slideLayouts/slideLayout1.xml"/><Relationship Id="rId6" Type="http://schemas.openxmlformats.org/officeDocument/2006/relationships/chart" Target="../charts/chart3.xml"/><Relationship Id="rId11" Type="http://schemas.openxmlformats.org/officeDocument/2006/relationships/chart" Target="../charts/chart8.xml"/><Relationship Id="rId5" Type="http://schemas.openxmlformats.org/officeDocument/2006/relationships/image" Target="../media/image7.png"/><Relationship Id="rId15" Type="http://schemas.openxmlformats.org/officeDocument/2006/relationships/chart" Target="../charts/chart12.xml"/><Relationship Id="rId10" Type="http://schemas.openxmlformats.org/officeDocument/2006/relationships/chart" Target="../charts/chart7.xml"/><Relationship Id="rId4" Type="http://schemas.openxmlformats.org/officeDocument/2006/relationships/image" Target="../media/image1.png"/><Relationship Id="rId9" Type="http://schemas.openxmlformats.org/officeDocument/2006/relationships/chart" Target="../charts/chart6.xml"/><Relationship Id="rId14" Type="http://schemas.openxmlformats.org/officeDocument/2006/relationships/chart" Target="../charts/chart11.xml"/></Relationships>
</file>

<file path=ppt/slides/_rels/slide5.xml.rels><?xml version="1.0" encoding="UTF-8" standalone="yes"?>
<Relationships xmlns="http://schemas.openxmlformats.org/package/2006/relationships"><Relationship Id="rId8" Type="http://schemas.openxmlformats.org/officeDocument/2006/relationships/chart" Target="../charts/chart17.xml"/><Relationship Id="rId13" Type="http://schemas.openxmlformats.org/officeDocument/2006/relationships/chart" Target="../charts/chart22.xml"/><Relationship Id="rId3" Type="http://schemas.openxmlformats.org/officeDocument/2006/relationships/image" Target="../media/image1.png"/><Relationship Id="rId7" Type="http://schemas.openxmlformats.org/officeDocument/2006/relationships/chart" Target="../charts/chart16.xml"/><Relationship Id="rId12" Type="http://schemas.openxmlformats.org/officeDocument/2006/relationships/chart" Target="../charts/chart2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chart" Target="../charts/chart15.xml"/><Relationship Id="rId11" Type="http://schemas.openxmlformats.org/officeDocument/2006/relationships/chart" Target="../charts/chart20.xml"/><Relationship Id="rId5" Type="http://schemas.openxmlformats.org/officeDocument/2006/relationships/chart" Target="../charts/chart14.xml"/><Relationship Id="rId10" Type="http://schemas.openxmlformats.org/officeDocument/2006/relationships/chart" Target="../charts/chart19.xml"/><Relationship Id="rId4" Type="http://schemas.openxmlformats.org/officeDocument/2006/relationships/image" Target="../media/image6.png"/><Relationship Id="rId9" Type="http://schemas.openxmlformats.org/officeDocument/2006/relationships/chart" Target="../charts/chart18.xml"/><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6862"/>
          </a:schemeClr>
        </a:solidFill>
        <a:effectLst/>
      </p:bgPr>
    </p:bg>
    <p:spTree>
      <p:nvGrpSpPr>
        <p:cNvPr id="1" name=""/>
        <p:cNvGrpSpPr/>
        <p:nvPr/>
      </p:nvGrpSpPr>
      <p:grpSpPr>
        <a:xfrm>
          <a:off x="0" y="0"/>
          <a:ext cx="0" cy="0"/>
          <a:chOff x="0" y="0"/>
          <a:chExt cx="0" cy="0"/>
        </a:xfrm>
      </p:grpSpPr>
      <p:sp>
        <p:nvSpPr>
          <p:cNvPr id="6" name="Rounded Rectangle 5"/>
          <p:cNvSpPr/>
          <p:nvPr/>
        </p:nvSpPr>
        <p:spPr>
          <a:xfrm>
            <a:off x="288132" y="304800"/>
            <a:ext cx="13580268" cy="168910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endParaRPr lang="en-US" dirty="0">
              <a:solidFill>
                <a:sysClr val="windowText" lastClr="000000"/>
              </a:solidFill>
              <a:latin typeface="Arial" panose="020B0604020202020204" pitchFamily="34" charset="0"/>
              <a:cs typeface="Arial" panose="020B0604020202020204" pitchFamily="34" charset="0"/>
            </a:endParaRPr>
          </a:p>
        </p:txBody>
      </p:sp>
      <p:grpSp>
        <p:nvGrpSpPr>
          <p:cNvPr id="2052" name="Group 346"/>
          <p:cNvGrpSpPr>
            <a:grpSpLocks/>
          </p:cNvGrpSpPr>
          <p:nvPr/>
        </p:nvGrpSpPr>
        <p:grpSpPr bwMode="auto">
          <a:xfrm>
            <a:off x="285749" y="2133601"/>
            <a:ext cx="32344519" cy="16839319"/>
            <a:chOff x="457200" y="2743201"/>
            <a:chExt cx="7010400" cy="8311238"/>
          </a:xfrm>
        </p:grpSpPr>
        <p:sp>
          <p:nvSpPr>
            <p:cNvPr id="348" name="Round Same Side Corner Rectangle 347"/>
            <p:cNvSpPr/>
            <p:nvPr/>
          </p:nvSpPr>
          <p:spPr>
            <a:xfrm>
              <a:off x="457200" y="2743201"/>
              <a:ext cx="7010400" cy="8311238"/>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349" name="Round Same Side Corner Rectangle 348"/>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3600" b="1" dirty="0">
                  <a:solidFill>
                    <a:schemeClr val="bg1"/>
                  </a:solidFill>
                  <a:latin typeface="Arial" panose="020B0604020202020204" pitchFamily="34" charset="0"/>
                  <a:cs typeface="Arial" panose="020B0604020202020204" pitchFamily="34" charset="0"/>
                </a:rPr>
                <a:t>Introduction: Valley Branch Creek Surface Water System</a:t>
              </a:r>
            </a:p>
          </p:txBody>
        </p:sp>
      </p:grpSp>
      <p:sp>
        <p:nvSpPr>
          <p:cNvPr id="2055" name="Title 1"/>
          <p:cNvSpPr>
            <a:spLocks noGrp="1"/>
          </p:cNvSpPr>
          <p:nvPr>
            <p:ph type="ctrTitle"/>
          </p:nvPr>
        </p:nvSpPr>
        <p:spPr>
          <a:xfrm>
            <a:off x="5934076" y="527050"/>
            <a:ext cx="7019924" cy="1244600"/>
          </a:xfrm>
        </p:spPr>
        <p:txBody>
          <a:bodyPr/>
          <a:lstStyle/>
          <a:p>
            <a:pPr algn="r" eaLnBrk="1" hangingPunct="1"/>
            <a:r>
              <a:rPr lang="en-US" sz="3200" b="1" dirty="0">
                <a:solidFill>
                  <a:schemeClr val="bg1"/>
                </a:solidFill>
                <a:latin typeface="Arial" panose="020B0604020202020204" pitchFamily="34" charset="0"/>
                <a:cs typeface="Arial" panose="020B0604020202020204" pitchFamily="34" charset="0"/>
              </a:rPr>
              <a:t>Segment 7 | Project 1007</a:t>
            </a:r>
            <a:br>
              <a:rPr lang="en-US" sz="28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Minnesota Pollution Control Agency</a:t>
            </a:r>
          </a:p>
        </p:txBody>
      </p:sp>
      <p:sp>
        <p:nvSpPr>
          <p:cNvPr id="5" name="TextBox 4"/>
          <p:cNvSpPr txBox="1"/>
          <p:nvPr/>
        </p:nvSpPr>
        <p:spPr>
          <a:xfrm>
            <a:off x="19793509" y="3352800"/>
            <a:ext cx="12170694" cy="14483678"/>
          </a:xfrm>
          <a:prstGeom prst="rect">
            <a:avLst/>
          </a:prstGeom>
          <a:noFill/>
          <a:ln w="63500">
            <a:solidFill>
              <a:srgbClr val="00B0F0"/>
            </a:solidFill>
          </a:ln>
        </p:spPr>
        <p:txBody>
          <a:bodyPr wrap="square" lIns="78964" tIns="39482" rIns="78964" bIns="39482">
            <a:spAutoFit/>
          </a:bodyPr>
          <a:lstStyle/>
          <a:p>
            <a:pPr algn="just" defTabSz="2978044" fontAlgn="auto">
              <a:spcBef>
                <a:spcPts val="0"/>
              </a:spcBef>
              <a:spcAft>
                <a:spcPts val="0"/>
              </a:spcAft>
              <a:defRPr/>
            </a:pPr>
            <a:r>
              <a:rPr lang="en-US" sz="3600" dirty="0">
                <a:latin typeface="Arial" panose="020B0604020202020204" pitchFamily="34" charset="0"/>
                <a:cs typeface="Arial" panose="020B0604020202020204" pitchFamily="34" charset="0"/>
              </a:rPr>
              <a:t>Segment 7 consists of an unnamed intermittent stream flowing through wetlands and ponds, Lake Edith, and a forked perennial creek (North Valley Branch Creek, Valley Branch Creek, and Main Stem Valley Branch Creek) that discharges to the St Croix River.</a:t>
            </a:r>
          </a:p>
          <a:p>
            <a:pPr algn="just" defTabSz="2978044" fontAlgn="auto">
              <a:spcBef>
                <a:spcPts val="0"/>
              </a:spcBef>
              <a:spcAft>
                <a:spcPts val="0"/>
              </a:spcAft>
              <a:defRPr/>
            </a:pPr>
            <a:endParaRPr lang="en-US" sz="3600" dirty="0">
              <a:latin typeface="Arial" panose="020B0604020202020204" pitchFamily="34" charset="0"/>
              <a:cs typeface="Arial" panose="020B0604020202020204" pitchFamily="34" charset="0"/>
            </a:endParaRPr>
          </a:p>
          <a:p>
            <a:pPr algn="just" defTabSz="2978044" fontAlgn="auto">
              <a:spcBef>
                <a:spcPts val="0"/>
              </a:spcBef>
              <a:spcAft>
                <a:spcPts val="0"/>
              </a:spcAft>
              <a:defRPr/>
            </a:pPr>
            <a:r>
              <a:rPr lang="en-US" sz="3600" dirty="0">
                <a:latin typeface="Arial" panose="020B0604020202020204" pitchFamily="34" charset="0"/>
                <a:cs typeface="Arial" panose="020B0604020202020204" pitchFamily="34" charset="0"/>
              </a:rPr>
              <a:t>The surface water flow path begins with an unnamed intermittent stream just south of I-94. The stream flows generally east-southeast through low-lying wetlands, natural channels, and culverts into Lake Edith. </a:t>
            </a:r>
          </a:p>
          <a:p>
            <a:pPr algn="just" defTabSz="2978044" fontAlgn="auto">
              <a:spcBef>
                <a:spcPts val="0"/>
              </a:spcBef>
              <a:spcAft>
                <a:spcPts val="0"/>
              </a:spcAft>
              <a:defRPr/>
            </a:pPr>
            <a:endParaRPr lang="en-US" sz="3600" dirty="0">
              <a:latin typeface="Arial" panose="020B0604020202020204" pitchFamily="34" charset="0"/>
              <a:cs typeface="Arial" panose="020B0604020202020204" pitchFamily="34" charset="0"/>
            </a:endParaRPr>
          </a:p>
          <a:p>
            <a:pPr algn="just" defTabSz="2978044" fontAlgn="auto">
              <a:spcBef>
                <a:spcPts val="0"/>
              </a:spcBef>
              <a:spcAft>
                <a:spcPts val="0"/>
              </a:spcAft>
              <a:defRPr/>
            </a:pPr>
            <a:r>
              <a:rPr lang="en-US" sz="3600" dirty="0">
                <a:latin typeface="Arial" panose="020B0604020202020204" pitchFamily="34" charset="0"/>
                <a:cs typeface="Arial" panose="020B0604020202020204" pitchFamily="34" charset="0"/>
              </a:rPr>
              <a:t>Lake Edith, which is groundwater-fed, overflows to the south through a 24-inch diameter culvert, discharging to the headwaters of the North Valley Branch Creek. North Valley Branch Creek flows perennially south-southeast until the confluence with Valley Branch Creek.  Valley Branch Creek, which is also perennial and flows east-northeast, is known to be groundwater-fed as evidenced by the volume of flow and presence of numerous springs. Due to its spring-fed conditions, Valley Branch Creek is a trout steam (Barr Engineering Company, 2015). </a:t>
            </a:r>
          </a:p>
          <a:p>
            <a:pPr algn="just" defTabSz="2978044" fontAlgn="auto">
              <a:spcBef>
                <a:spcPts val="0"/>
              </a:spcBef>
              <a:spcAft>
                <a:spcPts val="0"/>
              </a:spcAft>
              <a:defRPr/>
            </a:pPr>
            <a:endParaRPr lang="en-US" sz="3600" dirty="0">
              <a:latin typeface="Arial" panose="020B0604020202020204" pitchFamily="34" charset="0"/>
              <a:cs typeface="Arial" panose="020B0604020202020204" pitchFamily="34" charset="0"/>
            </a:endParaRPr>
          </a:p>
          <a:p>
            <a:pPr algn="just" defTabSz="2978044" fontAlgn="auto">
              <a:spcBef>
                <a:spcPts val="0"/>
              </a:spcBef>
              <a:spcAft>
                <a:spcPts val="0"/>
              </a:spcAft>
              <a:defRPr/>
            </a:pPr>
            <a:r>
              <a:rPr lang="en-US" sz="3600" dirty="0">
                <a:latin typeface="Arial" panose="020B0604020202020204" pitchFamily="34" charset="0"/>
                <a:cs typeface="Arial" panose="020B0604020202020204" pitchFamily="34" charset="0"/>
              </a:rPr>
              <a:t>The Main Stem of Valley Branch Creek, or the confluence of Valley Branch Creek with the North Valley Branch Creek, flows perennially south-southeast and discharges to the St Croix River.</a:t>
            </a:r>
          </a:p>
        </p:txBody>
      </p:sp>
      <p:sp>
        <p:nvSpPr>
          <p:cNvPr id="66" name="Rectangle 65"/>
          <p:cNvSpPr/>
          <p:nvPr/>
        </p:nvSpPr>
        <p:spPr>
          <a:xfrm>
            <a:off x="2057400" y="13068300"/>
            <a:ext cx="242888"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a:defRPr/>
            </a:pPr>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0FAE2E5-0801-454A-BDF1-74FF7FEB2207}"/>
              </a:ext>
            </a:extLst>
          </p:cNvPr>
          <p:cNvPicPr>
            <a:picLocks noChangeAspect="1"/>
          </p:cNvPicPr>
          <p:nvPr/>
        </p:nvPicPr>
        <p:blipFill>
          <a:blip r:embed="rId3"/>
          <a:srcRect/>
          <a:stretch/>
        </p:blipFill>
        <p:spPr>
          <a:xfrm>
            <a:off x="31298139" y="229482"/>
            <a:ext cx="1332129" cy="303918"/>
          </a:xfrm>
          <a:prstGeom prst="rect">
            <a:avLst/>
          </a:prstGeom>
        </p:spPr>
      </p:pic>
      <p:pic>
        <p:nvPicPr>
          <p:cNvPr id="2048" name="Picture 2047">
            <a:extLst>
              <a:ext uri="{FF2B5EF4-FFF2-40B4-BE49-F238E27FC236}">
                <a16:creationId xmlns:a16="http://schemas.microsoft.com/office/drawing/2014/main" id="{AC673966-97E3-4806-BDA4-57E196D7E91B}"/>
              </a:ext>
            </a:extLst>
          </p:cNvPr>
          <p:cNvPicPr>
            <a:picLocks noChangeAspect="1"/>
          </p:cNvPicPr>
          <p:nvPr/>
        </p:nvPicPr>
        <p:blipFill rotWithShape="1">
          <a:blip r:embed="rId4"/>
          <a:srcRect b="5763"/>
          <a:stretch/>
        </p:blipFill>
        <p:spPr>
          <a:xfrm>
            <a:off x="703437" y="3315101"/>
            <a:ext cx="18651363" cy="14363299"/>
          </a:xfrm>
          <a:prstGeom prst="rect">
            <a:avLst/>
          </a:prstGeom>
          <a:ln w="76200">
            <a:solidFill>
              <a:srgbClr val="00B0F0"/>
            </a:solidFill>
          </a:ln>
        </p:spPr>
      </p:pic>
    </p:spTree>
    <p:extLst>
      <p:ext uri="{BB962C8B-B14F-4D97-AF65-F5344CB8AC3E}">
        <p14:creationId xmlns:p14="http://schemas.microsoft.com/office/powerpoint/2010/main" val="3202343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36862"/>
          </a:schemeClr>
        </a:solidFill>
        <a:effectLst/>
      </p:bgPr>
    </p:bg>
    <p:spTree>
      <p:nvGrpSpPr>
        <p:cNvPr id="1" name=""/>
        <p:cNvGrpSpPr/>
        <p:nvPr/>
      </p:nvGrpSpPr>
      <p:grpSpPr>
        <a:xfrm>
          <a:off x="0" y="0"/>
          <a:ext cx="0" cy="0"/>
          <a:chOff x="0" y="0"/>
          <a:chExt cx="0" cy="0"/>
        </a:xfrm>
      </p:grpSpPr>
      <p:sp>
        <p:nvSpPr>
          <p:cNvPr id="6" name="Rounded Rectangle 5"/>
          <p:cNvSpPr/>
          <p:nvPr/>
        </p:nvSpPr>
        <p:spPr>
          <a:xfrm>
            <a:off x="288132" y="304800"/>
            <a:ext cx="13580268" cy="168910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endParaRPr lang="en-US" dirty="0">
              <a:solidFill>
                <a:sysClr val="windowText" lastClr="000000"/>
              </a:solidFill>
              <a:latin typeface="Arial" panose="020B0604020202020204" pitchFamily="34" charset="0"/>
              <a:cs typeface="Arial" panose="020B0604020202020204" pitchFamily="34" charset="0"/>
            </a:endParaRPr>
          </a:p>
        </p:txBody>
      </p:sp>
      <p:grpSp>
        <p:nvGrpSpPr>
          <p:cNvPr id="2052" name="Group 346"/>
          <p:cNvGrpSpPr>
            <a:grpSpLocks/>
          </p:cNvGrpSpPr>
          <p:nvPr/>
        </p:nvGrpSpPr>
        <p:grpSpPr bwMode="auto">
          <a:xfrm>
            <a:off x="283121" y="2133599"/>
            <a:ext cx="32344519" cy="16839319"/>
            <a:chOff x="457200" y="2743201"/>
            <a:chExt cx="7010400" cy="8311238"/>
          </a:xfrm>
        </p:grpSpPr>
        <p:sp>
          <p:nvSpPr>
            <p:cNvPr id="348" name="Round Same Side Corner Rectangle 347"/>
            <p:cNvSpPr/>
            <p:nvPr/>
          </p:nvSpPr>
          <p:spPr>
            <a:xfrm>
              <a:off x="457200" y="2743201"/>
              <a:ext cx="7010400" cy="8311238"/>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349" name="Round Same Side Corner Rectangle 348"/>
            <p:cNvSpPr/>
            <p:nvPr/>
          </p:nvSpPr>
          <p:spPr>
            <a:xfrm>
              <a:off x="457200" y="2743201"/>
              <a:ext cx="7010400" cy="38279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3600" b="1" dirty="0">
                  <a:solidFill>
                    <a:schemeClr val="bg1"/>
                  </a:solidFill>
                  <a:latin typeface="Arial" panose="020B0604020202020204" pitchFamily="34" charset="0"/>
                  <a:cs typeface="Arial" panose="020B0604020202020204" pitchFamily="34" charset="0"/>
                </a:rPr>
                <a:t>Project 1007: Historic and Current Surface Water Flow Paths</a:t>
              </a:r>
            </a:p>
          </p:txBody>
        </p:sp>
      </p:grpSp>
      <p:sp>
        <p:nvSpPr>
          <p:cNvPr id="2055" name="Title 1"/>
          <p:cNvSpPr>
            <a:spLocks noGrp="1"/>
          </p:cNvSpPr>
          <p:nvPr>
            <p:ph type="ctrTitle"/>
          </p:nvPr>
        </p:nvSpPr>
        <p:spPr>
          <a:xfrm>
            <a:off x="5934076" y="527050"/>
            <a:ext cx="7019924" cy="1244600"/>
          </a:xfrm>
        </p:spPr>
        <p:txBody>
          <a:bodyPr/>
          <a:lstStyle/>
          <a:p>
            <a:pPr algn="r" eaLnBrk="1" hangingPunct="1"/>
            <a:r>
              <a:rPr lang="en-US" sz="3200" b="1" dirty="0">
                <a:solidFill>
                  <a:schemeClr val="bg1"/>
                </a:solidFill>
                <a:latin typeface="Arial" panose="020B0604020202020204" pitchFamily="34" charset="0"/>
                <a:cs typeface="Arial" panose="020B0604020202020204" pitchFamily="34" charset="0"/>
              </a:rPr>
              <a:t>Segment 7 | Project 1007</a:t>
            </a:r>
            <a:br>
              <a:rPr lang="en-US" sz="28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Minnesota Pollution Control Agency</a:t>
            </a:r>
          </a:p>
        </p:txBody>
      </p:sp>
      <p:sp>
        <p:nvSpPr>
          <p:cNvPr id="66" name="Rectangle 65"/>
          <p:cNvSpPr/>
          <p:nvPr/>
        </p:nvSpPr>
        <p:spPr>
          <a:xfrm>
            <a:off x="2057400" y="13068300"/>
            <a:ext cx="242888"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a:defRPr/>
            </a:pPr>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0FAE2E5-0801-454A-BDF1-74FF7FEB2207}"/>
              </a:ext>
            </a:extLst>
          </p:cNvPr>
          <p:cNvPicPr>
            <a:picLocks noChangeAspect="1"/>
          </p:cNvPicPr>
          <p:nvPr/>
        </p:nvPicPr>
        <p:blipFill>
          <a:blip r:embed="rId3"/>
          <a:srcRect/>
          <a:stretch/>
        </p:blipFill>
        <p:spPr>
          <a:xfrm>
            <a:off x="31298139" y="229482"/>
            <a:ext cx="1332129" cy="303918"/>
          </a:xfrm>
          <a:prstGeom prst="rect">
            <a:avLst/>
          </a:prstGeom>
        </p:spPr>
      </p:pic>
      <p:sp>
        <p:nvSpPr>
          <p:cNvPr id="42" name="TextBox 41">
            <a:extLst>
              <a:ext uri="{FF2B5EF4-FFF2-40B4-BE49-F238E27FC236}">
                <a16:creationId xmlns:a16="http://schemas.microsoft.com/office/drawing/2014/main" id="{3A7029B6-99AE-4E2F-853B-812AFC19F980}"/>
              </a:ext>
            </a:extLst>
          </p:cNvPr>
          <p:cNvSpPr txBox="1"/>
          <p:nvPr/>
        </p:nvSpPr>
        <p:spPr>
          <a:xfrm>
            <a:off x="477595" y="3048000"/>
            <a:ext cx="16216859" cy="3847207"/>
          </a:xfrm>
          <a:prstGeom prst="rect">
            <a:avLst/>
          </a:prstGeom>
          <a:solidFill>
            <a:schemeClr val="bg1"/>
          </a:solidFill>
          <a:ln w="63500">
            <a:solidFill>
              <a:srgbClr val="00B0F0"/>
            </a:solidFill>
          </a:ln>
        </p:spPr>
        <p:txBody>
          <a:bodyPr wrap="square" rtlCol="0">
            <a:spAutoFit/>
          </a:bodyPr>
          <a:lstStyle/>
          <a:p>
            <a:pPr algn="ctr" defTabSz="2978044" fontAlgn="auto">
              <a:spcBef>
                <a:spcPts val="0"/>
              </a:spcBef>
              <a:spcAft>
                <a:spcPts val="0"/>
              </a:spcAft>
              <a:defRPr/>
            </a:pPr>
            <a:r>
              <a:rPr lang="en-US" sz="3200" b="1" dirty="0">
                <a:solidFill>
                  <a:srgbClr val="00B0F0"/>
                </a:solidFill>
                <a:latin typeface="Arial" panose="020B0604020202020204" pitchFamily="34" charset="0"/>
                <a:cs typeface="Arial" panose="020B0604020202020204" pitchFamily="34" charset="0"/>
              </a:rPr>
              <a:t>Surface Water Flow: Pre and Post P1007</a:t>
            </a:r>
            <a:endParaRPr lang="en-US" sz="32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3200" dirty="0">
                <a:latin typeface="Arial" panose="020B0604020202020204" pitchFamily="34" charset="0"/>
                <a:cs typeface="Arial" panose="020B0604020202020204" pitchFamily="34" charset="0"/>
              </a:rPr>
              <a:t>Prior to the completion of P1007 (1987), a surface water flow path existed from the Oakdale Disposal Site (ODS) to the Valley Creek system. As part of P1007, a pipeline running parallel to I-94 was constructed to redirect flow from the West Lakeland Storage ponds and channels directly to the St Croix River, effectively cutting off surface water flow to south of the highway.</a:t>
            </a:r>
          </a:p>
          <a:p>
            <a:pPr algn="ctr" defTabSz="2978044" fontAlgn="auto">
              <a:spcBef>
                <a:spcPts val="0"/>
              </a:spcBef>
              <a:spcAft>
                <a:spcPts val="0"/>
              </a:spcAft>
              <a:defRPr/>
            </a:pPr>
            <a:endParaRPr lang="en-US" sz="20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3200" dirty="0">
                <a:latin typeface="Arial" panose="020B0604020202020204" pitchFamily="34" charset="0"/>
                <a:cs typeface="Arial" panose="020B0604020202020204" pitchFamily="34" charset="0"/>
              </a:rPr>
              <a:t>This historic flow path is likely a potential source of remaining PFAS impacts.  </a:t>
            </a:r>
            <a:endParaRPr lang="en-US" sz="2000" dirty="0">
              <a:latin typeface="Arial" panose="020B0604020202020204" pitchFamily="34" charset="0"/>
              <a:cs typeface="Arial" panose="020B0604020202020204" pitchFamily="34" charset="0"/>
            </a:endParaRPr>
          </a:p>
        </p:txBody>
      </p:sp>
      <p:pic>
        <p:nvPicPr>
          <p:cNvPr id="68" name="Picture 67">
            <a:extLst>
              <a:ext uri="{FF2B5EF4-FFF2-40B4-BE49-F238E27FC236}">
                <a16:creationId xmlns:a16="http://schemas.microsoft.com/office/drawing/2014/main" id="{7CC4A4D0-B3E9-4C6D-A8FD-5A56A43FBB60}"/>
              </a:ext>
            </a:extLst>
          </p:cNvPr>
          <p:cNvPicPr>
            <a:picLocks noChangeAspect="1"/>
          </p:cNvPicPr>
          <p:nvPr/>
        </p:nvPicPr>
        <p:blipFill>
          <a:blip r:embed="rId4"/>
          <a:stretch>
            <a:fillRect/>
          </a:stretch>
        </p:blipFill>
        <p:spPr>
          <a:xfrm>
            <a:off x="1254298" y="7063921"/>
            <a:ext cx="15410706" cy="11833679"/>
          </a:xfrm>
          <a:prstGeom prst="rect">
            <a:avLst/>
          </a:prstGeom>
          <a:ln w="50800">
            <a:solidFill>
              <a:srgbClr val="00B0F0"/>
            </a:solidFill>
          </a:ln>
        </p:spPr>
      </p:pic>
      <p:pic>
        <p:nvPicPr>
          <p:cNvPr id="71" name="Picture 70">
            <a:extLst>
              <a:ext uri="{FF2B5EF4-FFF2-40B4-BE49-F238E27FC236}">
                <a16:creationId xmlns:a16="http://schemas.microsoft.com/office/drawing/2014/main" id="{8D5E2B18-4392-4856-B770-2E4DBD818D99}"/>
              </a:ext>
            </a:extLst>
          </p:cNvPr>
          <p:cNvPicPr>
            <a:picLocks noChangeAspect="1"/>
          </p:cNvPicPr>
          <p:nvPr/>
        </p:nvPicPr>
        <p:blipFill>
          <a:blip r:embed="rId5"/>
          <a:stretch>
            <a:fillRect/>
          </a:stretch>
        </p:blipFill>
        <p:spPr>
          <a:xfrm>
            <a:off x="16992600" y="4668008"/>
            <a:ext cx="15482046" cy="11944031"/>
          </a:xfrm>
          <a:prstGeom prst="rect">
            <a:avLst/>
          </a:prstGeom>
          <a:ln w="50800">
            <a:solidFill>
              <a:srgbClr val="00B0F0"/>
            </a:solidFill>
          </a:ln>
        </p:spPr>
      </p:pic>
      <p:grpSp>
        <p:nvGrpSpPr>
          <p:cNvPr id="28" name="Group 27">
            <a:extLst>
              <a:ext uri="{FF2B5EF4-FFF2-40B4-BE49-F238E27FC236}">
                <a16:creationId xmlns:a16="http://schemas.microsoft.com/office/drawing/2014/main" id="{C894C779-F62C-47CD-A8C4-A27A7C4059EB}"/>
              </a:ext>
            </a:extLst>
          </p:cNvPr>
          <p:cNvGrpSpPr>
            <a:grpSpLocks noChangeAspect="1"/>
          </p:cNvGrpSpPr>
          <p:nvPr/>
        </p:nvGrpSpPr>
        <p:grpSpPr>
          <a:xfrm>
            <a:off x="1627979" y="6865977"/>
            <a:ext cx="15364621" cy="10390929"/>
            <a:chOff x="10682913" y="3977497"/>
            <a:chExt cx="17792050" cy="12032575"/>
          </a:xfrm>
        </p:grpSpPr>
        <p:grpSp>
          <p:nvGrpSpPr>
            <p:cNvPr id="29" name="Group 28">
              <a:extLst>
                <a:ext uri="{FF2B5EF4-FFF2-40B4-BE49-F238E27FC236}">
                  <a16:creationId xmlns:a16="http://schemas.microsoft.com/office/drawing/2014/main" id="{313E42CA-28F2-4353-84A4-5D46609FD80F}"/>
                </a:ext>
              </a:extLst>
            </p:cNvPr>
            <p:cNvGrpSpPr/>
            <p:nvPr/>
          </p:nvGrpSpPr>
          <p:grpSpPr>
            <a:xfrm>
              <a:off x="10682913" y="3977497"/>
              <a:ext cx="17792050" cy="10513204"/>
              <a:chOff x="10682913" y="3977497"/>
              <a:chExt cx="17792050" cy="10513204"/>
            </a:xfrm>
          </p:grpSpPr>
          <p:grpSp>
            <p:nvGrpSpPr>
              <p:cNvPr id="33" name="Group 32">
                <a:extLst>
                  <a:ext uri="{FF2B5EF4-FFF2-40B4-BE49-F238E27FC236}">
                    <a16:creationId xmlns:a16="http://schemas.microsoft.com/office/drawing/2014/main" id="{FA5196EE-9FB5-452B-A2AF-2213C08AFF1D}"/>
                  </a:ext>
                </a:extLst>
              </p:cNvPr>
              <p:cNvGrpSpPr/>
              <p:nvPr/>
            </p:nvGrpSpPr>
            <p:grpSpPr>
              <a:xfrm>
                <a:off x="10682913" y="5638800"/>
                <a:ext cx="14038163" cy="8851901"/>
                <a:chOff x="1981200" y="2971800"/>
                <a:chExt cx="6900350" cy="4267881"/>
              </a:xfrm>
            </p:grpSpPr>
            <p:sp>
              <p:nvSpPr>
                <p:cNvPr id="35" name="Freeform: Shape 34">
                  <a:extLst>
                    <a:ext uri="{FF2B5EF4-FFF2-40B4-BE49-F238E27FC236}">
                      <a16:creationId xmlns:a16="http://schemas.microsoft.com/office/drawing/2014/main" id="{531D2318-4FBB-4FCD-9C38-04E0510587F0}"/>
                    </a:ext>
                  </a:extLst>
                </p:cNvPr>
                <p:cNvSpPr/>
                <p:nvPr/>
              </p:nvSpPr>
              <p:spPr>
                <a:xfrm>
                  <a:off x="1981200" y="2971800"/>
                  <a:ext cx="3267075" cy="117157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7075" h="1171575">
                      <a:moveTo>
                        <a:pt x="0" y="0"/>
                      </a:moveTo>
                      <a:lnTo>
                        <a:pt x="266700" y="133350"/>
                      </a:lnTo>
                      <a:lnTo>
                        <a:pt x="1019175" y="257175"/>
                      </a:lnTo>
                      <a:lnTo>
                        <a:pt x="1371600" y="314325"/>
                      </a:lnTo>
                      <a:lnTo>
                        <a:pt x="1638300" y="447675"/>
                      </a:lnTo>
                      <a:lnTo>
                        <a:pt x="2057400" y="723900"/>
                      </a:lnTo>
                      <a:lnTo>
                        <a:pt x="2247900" y="990600"/>
                      </a:lnTo>
                      <a:lnTo>
                        <a:pt x="2476500" y="1104900"/>
                      </a:lnTo>
                      <a:lnTo>
                        <a:pt x="2638425" y="1171575"/>
                      </a:lnTo>
                      <a:lnTo>
                        <a:pt x="2952750" y="1162050"/>
                      </a:lnTo>
                      <a:lnTo>
                        <a:pt x="3267075" y="1162050"/>
                      </a:lnTo>
                    </a:path>
                  </a:pathLst>
                </a:custGeom>
                <a:noFill/>
                <a:ln w="76200" cap="flat" cmpd="sng" algn="ctr">
                  <a:solidFill>
                    <a:srgbClr val="00B0F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D20CE879-E70F-47A6-B393-42B545705233}"/>
                    </a:ext>
                  </a:extLst>
                </p:cNvPr>
                <p:cNvSpPr/>
                <p:nvPr/>
              </p:nvSpPr>
              <p:spPr>
                <a:xfrm>
                  <a:off x="5518943" y="4116462"/>
                  <a:ext cx="1401436" cy="70377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72467 w 1285875"/>
                    <a:gd name="connsiteY1" fmla="*/ 378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372312"/>
                    <a:gd name="connsiteY0" fmla="*/ 0 h 863362"/>
                    <a:gd name="connsiteX1" fmla="*/ 358904 w 1372312"/>
                    <a:gd name="connsiteY1" fmla="*/ 143247 h 863362"/>
                    <a:gd name="connsiteX2" fmla="*/ 629362 w 1372312"/>
                    <a:gd name="connsiteY2" fmla="*/ 415687 h 863362"/>
                    <a:gd name="connsiteX3" fmla="*/ 1048462 w 1372312"/>
                    <a:gd name="connsiteY3" fmla="*/ 587137 h 863362"/>
                    <a:gd name="connsiteX4" fmla="*/ 1181812 w 1372312"/>
                    <a:gd name="connsiteY4" fmla="*/ 796687 h 863362"/>
                    <a:gd name="connsiteX5" fmla="*/ 1372312 w 1372312"/>
                    <a:gd name="connsiteY5" fmla="*/ 863362 h 863362"/>
                    <a:gd name="connsiteX0" fmla="*/ 0 w 1406135"/>
                    <a:gd name="connsiteY0" fmla="*/ 0 h 921070"/>
                    <a:gd name="connsiteX1" fmla="*/ 392727 w 1406135"/>
                    <a:gd name="connsiteY1" fmla="*/ 200955 h 921070"/>
                    <a:gd name="connsiteX2" fmla="*/ 663185 w 1406135"/>
                    <a:gd name="connsiteY2" fmla="*/ 473395 h 921070"/>
                    <a:gd name="connsiteX3" fmla="*/ 1082285 w 1406135"/>
                    <a:gd name="connsiteY3" fmla="*/ 644845 h 921070"/>
                    <a:gd name="connsiteX4" fmla="*/ 1215635 w 1406135"/>
                    <a:gd name="connsiteY4" fmla="*/ 854395 h 921070"/>
                    <a:gd name="connsiteX5" fmla="*/ 1406135 w 1406135"/>
                    <a:gd name="connsiteY5" fmla="*/ 921070 h 921070"/>
                    <a:gd name="connsiteX0" fmla="*/ 0 w 1406135"/>
                    <a:gd name="connsiteY0" fmla="*/ 139 h 921209"/>
                    <a:gd name="connsiteX1" fmla="*/ 392727 w 1406135"/>
                    <a:gd name="connsiteY1" fmla="*/ 201094 h 921209"/>
                    <a:gd name="connsiteX2" fmla="*/ 663185 w 1406135"/>
                    <a:gd name="connsiteY2" fmla="*/ 473534 h 921209"/>
                    <a:gd name="connsiteX3" fmla="*/ 1082285 w 1406135"/>
                    <a:gd name="connsiteY3" fmla="*/ 644984 h 921209"/>
                    <a:gd name="connsiteX4" fmla="*/ 1215635 w 1406135"/>
                    <a:gd name="connsiteY4" fmla="*/ 854534 h 921209"/>
                    <a:gd name="connsiteX5" fmla="*/ 1406135 w 1406135"/>
                    <a:gd name="connsiteY5" fmla="*/ 921209 h 92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135" h="921209">
                      <a:moveTo>
                        <a:pt x="0" y="139"/>
                      </a:moveTo>
                      <a:cubicBezTo>
                        <a:pt x="138425" y="-5011"/>
                        <a:pt x="261818" y="134109"/>
                        <a:pt x="392727" y="201094"/>
                      </a:cubicBezTo>
                      <a:lnTo>
                        <a:pt x="663185" y="473534"/>
                      </a:lnTo>
                      <a:lnTo>
                        <a:pt x="1082285" y="644984"/>
                      </a:lnTo>
                      <a:lnTo>
                        <a:pt x="1215635" y="854534"/>
                      </a:lnTo>
                      <a:lnTo>
                        <a:pt x="1406135" y="921209"/>
                      </a:lnTo>
                    </a:path>
                  </a:pathLst>
                </a:custGeom>
                <a:noFill/>
                <a:ln w="76200" cap="flat" cmpd="sng" algn="ctr">
                  <a:solidFill>
                    <a:srgbClr val="00B0F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AEC21FDF-EB6E-4E5F-87DA-BC94285BD515}"/>
                    </a:ext>
                  </a:extLst>
                </p:cNvPr>
                <p:cNvSpPr/>
                <p:nvPr/>
              </p:nvSpPr>
              <p:spPr>
                <a:xfrm>
                  <a:off x="6825129" y="4944251"/>
                  <a:ext cx="95250" cy="171450"/>
                </a:xfrm>
                <a:custGeom>
                  <a:avLst/>
                  <a:gdLst>
                    <a:gd name="connsiteX0" fmla="*/ 95250 w 95250"/>
                    <a:gd name="connsiteY0" fmla="*/ 0 h 171450"/>
                    <a:gd name="connsiteX1" fmla="*/ 0 w 95250"/>
                    <a:gd name="connsiteY1" fmla="*/ 171450 h 171450"/>
                  </a:gdLst>
                  <a:ahLst/>
                  <a:cxnLst>
                    <a:cxn ang="0">
                      <a:pos x="connsiteX0" y="connsiteY0"/>
                    </a:cxn>
                    <a:cxn ang="0">
                      <a:pos x="connsiteX1" y="connsiteY1"/>
                    </a:cxn>
                  </a:cxnLst>
                  <a:rect l="l" t="t" r="r" b="b"/>
                  <a:pathLst>
                    <a:path w="95250" h="171450">
                      <a:moveTo>
                        <a:pt x="95250" y="0"/>
                      </a:moveTo>
                      <a:lnTo>
                        <a:pt x="0" y="171450"/>
                      </a:lnTo>
                    </a:path>
                  </a:pathLst>
                </a:custGeom>
                <a:noFill/>
                <a:ln w="76200" cap="flat" cmpd="sng" algn="ctr">
                  <a:solidFill>
                    <a:srgbClr val="00B0F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197E76BB-E0B7-4939-BEAC-B959F2A74C74}"/>
                    </a:ext>
                  </a:extLst>
                </p:cNvPr>
                <p:cNvSpPr/>
                <p:nvPr/>
              </p:nvSpPr>
              <p:spPr>
                <a:xfrm rot="1303996">
                  <a:off x="6797152" y="5324156"/>
                  <a:ext cx="95250" cy="171450"/>
                </a:xfrm>
                <a:custGeom>
                  <a:avLst/>
                  <a:gdLst>
                    <a:gd name="connsiteX0" fmla="*/ 95250 w 95250"/>
                    <a:gd name="connsiteY0" fmla="*/ 0 h 171450"/>
                    <a:gd name="connsiteX1" fmla="*/ 0 w 95250"/>
                    <a:gd name="connsiteY1" fmla="*/ 171450 h 171450"/>
                  </a:gdLst>
                  <a:ahLst/>
                  <a:cxnLst>
                    <a:cxn ang="0">
                      <a:pos x="connsiteX0" y="connsiteY0"/>
                    </a:cxn>
                    <a:cxn ang="0">
                      <a:pos x="connsiteX1" y="connsiteY1"/>
                    </a:cxn>
                  </a:cxnLst>
                  <a:rect l="l" t="t" r="r" b="b"/>
                  <a:pathLst>
                    <a:path w="95250" h="171450">
                      <a:moveTo>
                        <a:pt x="95250" y="0"/>
                      </a:moveTo>
                      <a:lnTo>
                        <a:pt x="0" y="171450"/>
                      </a:lnTo>
                    </a:path>
                  </a:pathLst>
                </a:custGeom>
                <a:noFill/>
                <a:ln w="76200" cap="flat" cmpd="sng" algn="ctr">
                  <a:solidFill>
                    <a:srgbClr val="00B0F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CAB92B3-5B6D-4B89-8D96-19B199178431}"/>
                    </a:ext>
                  </a:extLst>
                </p:cNvPr>
                <p:cNvSpPr/>
                <p:nvPr/>
              </p:nvSpPr>
              <p:spPr>
                <a:xfrm rot="18185731">
                  <a:off x="7193435" y="5323202"/>
                  <a:ext cx="95250" cy="171450"/>
                </a:xfrm>
                <a:custGeom>
                  <a:avLst/>
                  <a:gdLst>
                    <a:gd name="connsiteX0" fmla="*/ 95250 w 95250"/>
                    <a:gd name="connsiteY0" fmla="*/ 0 h 171450"/>
                    <a:gd name="connsiteX1" fmla="*/ 0 w 95250"/>
                    <a:gd name="connsiteY1" fmla="*/ 171450 h 171450"/>
                  </a:gdLst>
                  <a:ahLst/>
                  <a:cxnLst>
                    <a:cxn ang="0">
                      <a:pos x="connsiteX0" y="connsiteY0"/>
                    </a:cxn>
                    <a:cxn ang="0">
                      <a:pos x="connsiteX1" y="connsiteY1"/>
                    </a:cxn>
                  </a:cxnLst>
                  <a:rect l="l" t="t" r="r" b="b"/>
                  <a:pathLst>
                    <a:path w="95250" h="171450">
                      <a:moveTo>
                        <a:pt x="95250" y="0"/>
                      </a:moveTo>
                      <a:lnTo>
                        <a:pt x="0" y="171450"/>
                      </a:lnTo>
                    </a:path>
                  </a:pathLst>
                </a:custGeom>
                <a:noFill/>
                <a:ln w="76200" cap="flat" cmpd="sng" algn="ctr">
                  <a:solidFill>
                    <a:srgbClr val="00B0F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AC74B6C0-28FA-4F16-8961-D22B0AF777DF}"/>
                    </a:ext>
                  </a:extLst>
                </p:cNvPr>
                <p:cNvSpPr/>
                <p:nvPr/>
              </p:nvSpPr>
              <p:spPr>
                <a:xfrm rot="17895012">
                  <a:off x="7156146" y="4971941"/>
                  <a:ext cx="95250" cy="171450"/>
                </a:xfrm>
                <a:custGeom>
                  <a:avLst/>
                  <a:gdLst>
                    <a:gd name="connsiteX0" fmla="*/ 95250 w 95250"/>
                    <a:gd name="connsiteY0" fmla="*/ 0 h 171450"/>
                    <a:gd name="connsiteX1" fmla="*/ 0 w 95250"/>
                    <a:gd name="connsiteY1" fmla="*/ 171450 h 171450"/>
                  </a:gdLst>
                  <a:ahLst/>
                  <a:cxnLst>
                    <a:cxn ang="0">
                      <a:pos x="connsiteX0" y="connsiteY0"/>
                    </a:cxn>
                    <a:cxn ang="0">
                      <a:pos x="connsiteX1" y="connsiteY1"/>
                    </a:cxn>
                  </a:cxnLst>
                  <a:rect l="l" t="t" r="r" b="b"/>
                  <a:pathLst>
                    <a:path w="95250" h="171450">
                      <a:moveTo>
                        <a:pt x="95250" y="0"/>
                      </a:moveTo>
                      <a:lnTo>
                        <a:pt x="0" y="171450"/>
                      </a:lnTo>
                    </a:path>
                  </a:pathLst>
                </a:custGeom>
                <a:noFill/>
                <a:ln w="76200" cap="flat" cmpd="sng" algn="ctr">
                  <a:solidFill>
                    <a:srgbClr val="00B0F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2A031DA-A3E2-4C81-AC08-77DE2082C8A0}"/>
                    </a:ext>
                  </a:extLst>
                </p:cNvPr>
                <p:cNvSpPr/>
                <p:nvPr/>
              </p:nvSpPr>
              <p:spPr>
                <a:xfrm>
                  <a:off x="7121599" y="5627778"/>
                  <a:ext cx="1759951" cy="161190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190625 w 1285875"/>
                    <a:gd name="connsiteY4" fmla="*/ 438150 h 723900"/>
                    <a:gd name="connsiteX5" fmla="*/ 1285875 w 1285875"/>
                    <a:gd name="connsiteY5" fmla="*/ 723900 h 723900"/>
                    <a:gd name="connsiteX0" fmla="*/ 0 w 1590675"/>
                    <a:gd name="connsiteY0" fmla="*/ 0 h 571500"/>
                    <a:gd name="connsiteX1" fmla="*/ 257175 w 1590675"/>
                    <a:gd name="connsiteY1" fmla="*/ 123825 h 571500"/>
                    <a:gd name="connsiteX2" fmla="*/ 314325 w 1590675"/>
                    <a:gd name="connsiteY2" fmla="*/ 361950 h 571500"/>
                    <a:gd name="connsiteX3" fmla="*/ 723900 w 1590675"/>
                    <a:gd name="connsiteY3" fmla="*/ 466725 h 571500"/>
                    <a:gd name="connsiteX4" fmla="*/ 1190625 w 1590675"/>
                    <a:gd name="connsiteY4" fmla="*/ 438150 h 571500"/>
                    <a:gd name="connsiteX5" fmla="*/ 1590675 w 1590675"/>
                    <a:gd name="connsiteY5" fmla="*/ 571500 h 571500"/>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190625 w 1781175"/>
                    <a:gd name="connsiteY4" fmla="*/ 43815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28750 w 1781175"/>
                    <a:gd name="connsiteY4" fmla="*/ 49530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16265 w 1781175"/>
                    <a:gd name="connsiteY4" fmla="*/ 562656 h 1190625"/>
                    <a:gd name="connsiteX5" fmla="*/ 1781175 w 1781175"/>
                    <a:gd name="connsiteY5" fmla="*/ 1190625 h 1190625"/>
                    <a:gd name="connsiteX0" fmla="*/ 0 w 1437800"/>
                    <a:gd name="connsiteY0" fmla="*/ 0 h 1362075"/>
                    <a:gd name="connsiteX1" fmla="*/ 257175 w 1437800"/>
                    <a:gd name="connsiteY1" fmla="*/ 123825 h 1362075"/>
                    <a:gd name="connsiteX2" fmla="*/ 314325 w 1437800"/>
                    <a:gd name="connsiteY2" fmla="*/ 361950 h 1362075"/>
                    <a:gd name="connsiteX3" fmla="*/ 723900 w 1437800"/>
                    <a:gd name="connsiteY3" fmla="*/ 466725 h 1362075"/>
                    <a:gd name="connsiteX4" fmla="*/ 1416265 w 1437800"/>
                    <a:gd name="connsiteY4" fmla="*/ 562656 h 1362075"/>
                    <a:gd name="connsiteX5" fmla="*/ 1244313 w 1437800"/>
                    <a:gd name="connsiteY5" fmla="*/ 1362075 h 1362075"/>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6265 w 1718750"/>
                    <a:gd name="connsiteY4" fmla="*/ 562656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0023 w 1718750"/>
                    <a:gd name="connsiteY4" fmla="*/ 617765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611903"/>
                    <a:gd name="connsiteX1" fmla="*/ 165469 w 1759951"/>
                    <a:gd name="connsiteY1" fmla="*/ 251675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611903"/>
                    <a:gd name="connsiteX1" fmla="*/ 154626 w 1759951"/>
                    <a:gd name="connsiteY1" fmla="*/ 315490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611903"/>
                    <a:gd name="connsiteX1" fmla="*/ 154626 w 1759951"/>
                    <a:gd name="connsiteY1" fmla="*/ 315490 h 1611903"/>
                    <a:gd name="connsiteX2" fmla="*/ 355526 w 1759951"/>
                    <a:gd name="connsiteY2" fmla="*/ 394244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611903"/>
                    <a:gd name="connsiteX1" fmla="*/ 154626 w 1759951"/>
                    <a:gd name="connsiteY1" fmla="*/ 315490 h 1611903"/>
                    <a:gd name="connsiteX2" fmla="*/ 355526 w 1759951"/>
                    <a:gd name="connsiteY2" fmla="*/ 394244 h 1611903"/>
                    <a:gd name="connsiteX3" fmla="*/ 858740 w 1759951"/>
                    <a:gd name="connsiteY3" fmla="*/ 416515 h 1611903"/>
                    <a:gd name="connsiteX4" fmla="*/ 1463709 w 1759951"/>
                    <a:gd name="connsiteY4" fmla="*/ 585925 h 1611903"/>
                    <a:gd name="connsiteX5" fmla="*/ 1759951 w 1759951"/>
                    <a:gd name="connsiteY5" fmla="*/ 1611903 h 161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9951" h="1611903">
                      <a:moveTo>
                        <a:pt x="0" y="0"/>
                      </a:moveTo>
                      <a:cubicBezTo>
                        <a:pt x="97378" y="42092"/>
                        <a:pt x="75976" y="244007"/>
                        <a:pt x="154626" y="315490"/>
                      </a:cubicBezTo>
                      <a:lnTo>
                        <a:pt x="355526" y="394244"/>
                      </a:lnTo>
                      <a:cubicBezTo>
                        <a:pt x="523264" y="451302"/>
                        <a:pt x="628576" y="536712"/>
                        <a:pt x="858740" y="416515"/>
                      </a:cubicBezTo>
                      <a:cubicBezTo>
                        <a:pt x="1060396" y="472985"/>
                        <a:pt x="1262053" y="462100"/>
                        <a:pt x="1463709" y="585925"/>
                      </a:cubicBezTo>
                      <a:cubicBezTo>
                        <a:pt x="1581184" y="817700"/>
                        <a:pt x="1374045" y="1184186"/>
                        <a:pt x="1759951" y="1611903"/>
                      </a:cubicBezTo>
                    </a:path>
                  </a:pathLst>
                </a:custGeom>
                <a:noFill/>
                <a:ln w="76200" cap="flat" cmpd="sng" algn="ctr">
                  <a:solidFill>
                    <a:srgbClr val="00B0F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34" name="TextBox 33">
                <a:extLst>
                  <a:ext uri="{FF2B5EF4-FFF2-40B4-BE49-F238E27FC236}">
                    <a16:creationId xmlns:a16="http://schemas.microsoft.com/office/drawing/2014/main" id="{BD24AA1B-3FF1-4915-8F61-174A472C63A6}"/>
                  </a:ext>
                </a:extLst>
              </p:cNvPr>
              <p:cNvSpPr txBox="1"/>
              <p:nvPr/>
            </p:nvSpPr>
            <p:spPr>
              <a:xfrm>
                <a:off x="19505689" y="3977497"/>
                <a:ext cx="8969274" cy="2031489"/>
              </a:xfrm>
              <a:prstGeom prst="rect">
                <a:avLst/>
              </a:prstGeom>
              <a:noFill/>
              <a:ln w="76200">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3175">
                      <a:solidFill>
                        <a:schemeClr val="bg2">
                          <a:lumMod val="25000"/>
                        </a:schemeClr>
                      </a:solidFill>
                    </a:ln>
                    <a:solidFill>
                      <a:srgbClr val="0ADCE6"/>
                    </a:solidFill>
                    <a:uLnTx/>
                    <a:uFillTx/>
                    <a:latin typeface="Calibri"/>
                  </a:rPr>
                  <a:t>Pre-Project 1007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3175">
                      <a:solidFill>
                        <a:schemeClr val="bg2">
                          <a:lumMod val="25000"/>
                        </a:schemeClr>
                      </a:solidFill>
                    </a:ln>
                    <a:solidFill>
                      <a:srgbClr val="0ADCE6"/>
                    </a:solidFill>
                    <a:uLnTx/>
                    <a:uFillTx/>
                    <a:latin typeface="Calibri"/>
                  </a:rPr>
                  <a:t>Surface Water Flow Paths</a:t>
                </a:r>
              </a:p>
            </p:txBody>
          </p:sp>
        </p:grpSp>
        <p:sp>
          <p:nvSpPr>
            <p:cNvPr id="30" name="Rectangle 29">
              <a:extLst>
                <a:ext uri="{FF2B5EF4-FFF2-40B4-BE49-F238E27FC236}">
                  <a16:creationId xmlns:a16="http://schemas.microsoft.com/office/drawing/2014/main" id="{B639A15F-F20B-4B8C-BF28-DC323E47CA49}"/>
                </a:ext>
              </a:extLst>
            </p:cNvPr>
            <p:cNvSpPr/>
            <p:nvPr/>
          </p:nvSpPr>
          <p:spPr>
            <a:xfrm>
              <a:off x="20180525" y="11172529"/>
              <a:ext cx="7915086" cy="4837543"/>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43143A7-4D8D-4458-9F45-18D030382BBE}"/>
                </a:ext>
              </a:extLst>
            </p:cNvPr>
            <p:cNvSpPr txBox="1"/>
            <p:nvPr/>
          </p:nvSpPr>
          <p:spPr>
            <a:xfrm flipH="1">
              <a:off x="14886203" y="12190500"/>
              <a:ext cx="5068841" cy="1023911"/>
            </a:xfrm>
            <a:prstGeom prst="rect">
              <a:avLst/>
            </a:prstGeom>
            <a:noFill/>
            <a:ln w="76200">
              <a:noFill/>
            </a:ln>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3175">
                    <a:solidFill>
                      <a:schemeClr val="bg2">
                        <a:lumMod val="25000"/>
                      </a:schemeClr>
                    </a:solidFill>
                  </a:ln>
                  <a:solidFill>
                    <a:srgbClr val="0ADCE6"/>
                  </a:solidFill>
                  <a:uLnTx/>
                  <a:uFillTx/>
                  <a:latin typeface="Calibri"/>
                </a:rPr>
                <a:t>Segment 7</a:t>
              </a:r>
            </a:p>
          </p:txBody>
        </p:sp>
      </p:grpSp>
      <p:grpSp>
        <p:nvGrpSpPr>
          <p:cNvPr id="9" name="Group 8">
            <a:extLst>
              <a:ext uri="{FF2B5EF4-FFF2-40B4-BE49-F238E27FC236}">
                <a16:creationId xmlns:a16="http://schemas.microsoft.com/office/drawing/2014/main" id="{0C92D6E5-BB7E-4300-B3E9-1C77463920B4}"/>
              </a:ext>
            </a:extLst>
          </p:cNvPr>
          <p:cNvGrpSpPr/>
          <p:nvPr/>
        </p:nvGrpSpPr>
        <p:grpSpPr>
          <a:xfrm>
            <a:off x="17443146" y="4572000"/>
            <a:ext cx="15253695" cy="10277405"/>
            <a:chOff x="17664705" y="4114362"/>
            <a:chExt cx="15253695" cy="10277405"/>
          </a:xfrm>
        </p:grpSpPr>
        <p:grpSp>
          <p:nvGrpSpPr>
            <p:cNvPr id="8" name="Group 7">
              <a:extLst>
                <a:ext uri="{FF2B5EF4-FFF2-40B4-BE49-F238E27FC236}">
                  <a16:creationId xmlns:a16="http://schemas.microsoft.com/office/drawing/2014/main" id="{6C46C738-C6A5-4B9A-80F0-097EF544FA01}"/>
                </a:ext>
              </a:extLst>
            </p:cNvPr>
            <p:cNvGrpSpPr/>
            <p:nvPr/>
          </p:nvGrpSpPr>
          <p:grpSpPr>
            <a:xfrm>
              <a:off x="17664705" y="4238156"/>
              <a:ext cx="13534580" cy="10153611"/>
              <a:chOff x="17664705" y="4238156"/>
              <a:chExt cx="13534580" cy="10153611"/>
            </a:xfrm>
          </p:grpSpPr>
          <p:sp>
            <p:nvSpPr>
              <p:cNvPr id="43" name="Freeform: Shape 42">
                <a:extLst>
                  <a:ext uri="{FF2B5EF4-FFF2-40B4-BE49-F238E27FC236}">
                    <a16:creationId xmlns:a16="http://schemas.microsoft.com/office/drawing/2014/main" id="{A753D42E-A034-4CA0-B699-380955C45A77}"/>
                  </a:ext>
                </a:extLst>
              </p:cNvPr>
              <p:cNvSpPr/>
              <p:nvPr/>
            </p:nvSpPr>
            <p:spPr>
              <a:xfrm>
                <a:off x="21060068" y="6688321"/>
                <a:ext cx="3406655" cy="113298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267075"/>
                  <a:gd name="connsiteY0" fmla="*/ 49258 h 1220833"/>
                  <a:gd name="connsiteX1" fmla="*/ 461604 w 3267075"/>
                  <a:gd name="connsiteY1" fmla="*/ 0 h 1220833"/>
                  <a:gd name="connsiteX2" fmla="*/ 1019175 w 3267075"/>
                  <a:gd name="connsiteY2" fmla="*/ 306433 h 1220833"/>
                  <a:gd name="connsiteX3" fmla="*/ 1371600 w 3267075"/>
                  <a:gd name="connsiteY3" fmla="*/ 363583 h 1220833"/>
                  <a:gd name="connsiteX4" fmla="*/ 1638300 w 3267075"/>
                  <a:gd name="connsiteY4" fmla="*/ 496933 h 1220833"/>
                  <a:gd name="connsiteX5" fmla="*/ 2057400 w 3267075"/>
                  <a:gd name="connsiteY5" fmla="*/ 773158 h 1220833"/>
                  <a:gd name="connsiteX6" fmla="*/ 2247900 w 3267075"/>
                  <a:gd name="connsiteY6" fmla="*/ 1039858 h 1220833"/>
                  <a:gd name="connsiteX7" fmla="*/ 2476500 w 3267075"/>
                  <a:gd name="connsiteY7" fmla="*/ 1154158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20833"/>
                  <a:gd name="connsiteX1" fmla="*/ 461604 w 3267075"/>
                  <a:gd name="connsiteY1" fmla="*/ 0 h 1220833"/>
                  <a:gd name="connsiteX2" fmla="*/ 1019175 w 3267075"/>
                  <a:gd name="connsiteY2" fmla="*/ 306433 h 1220833"/>
                  <a:gd name="connsiteX3" fmla="*/ 1259155 w 3267075"/>
                  <a:gd name="connsiteY3" fmla="*/ 97973 h 1220833"/>
                  <a:gd name="connsiteX4" fmla="*/ 1638300 w 3267075"/>
                  <a:gd name="connsiteY4" fmla="*/ 496933 h 1220833"/>
                  <a:gd name="connsiteX5" fmla="*/ 2057400 w 3267075"/>
                  <a:gd name="connsiteY5" fmla="*/ 773158 h 1220833"/>
                  <a:gd name="connsiteX6" fmla="*/ 2247900 w 3267075"/>
                  <a:gd name="connsiteY6" fmla="*/ 1039858 h 1220833"/>
                  <a:gd name="connsiteX7" fmla="*/ 2476500 w 3267075"/>
                  <a:gd name="connsiteY7" fmla="*/ 1154158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20833"/>
                  <a:gd name="connsiteX1" fmla="*/ 461604 w 3267075"/>
                  <a:gd name="connsiteY1" fmla="*/ 0 h 1220833"/>
                  <a:gd name="connsiteX2" fmla="*/ 1019175 w 3267075"/>
                  <a:gd name="connsiteY2" fmla="*/ 306433 h 1220833"/>
                  <a:gd name="connsiteX3" fmla="*/ 1259155 w 3267075"/>
                  <a:gd name="connsiteY3" fmla="*/ 97973 h 1220833"/>
                  <a:gd name="connsiteX4" fmla="*/ 1638300 w 3267075"/>
                  <a:gd name="connsiteY4" fmla="*/ 496933 h 1220833"/>
                  <a:gd name="connsiteX5" fmla="*/ 2057400 w 3267075"/>
                  <a:gd name="connsiteY5" fmla="*/ 773158 h 1220833"/>
                  <a:gd name="connsiteX6" fmla="*/ 2247900 w 3267075"/>
                  <a:gd name="connsiteY6" fmla="*/ 1039858 h 1220833"/>
                  <a:gd name="connsiteX7" fmla="*/ 2476500 w 3267075"/>
                  <a:gd name="connsiteY7" fmla="*/ 1154158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20833"/>
                  <a:gd name="connsiteX1" fmla="*/ 461604 w 3267075"/>
                  <a:gd name="connsiteY1" fmla="*/ 0 h 1220833"/>
                  <a:gd name="connsiteX2" fmla="*/ 1019175 w 3267075"/>
                  <a:gd name="connsiteY2" fmla="*/ 306433 h 1220833"/>
                  <a:gd name="connsiteX3" fmla="*/ 1259155 w 3267075"/>
                  <a:gd name="connsiteY3" fmla="*/ 97973 h 1220833"/>
                  <a:gd name="connsiteX4" fmla="*/ 1638300 w 3267075"/>
                  <a:gd name="connsiteY4" fmla="*/ 496933 h 1220833"/>
                  <a:gd name="connsiteX5" fmla="*/ 1907473 w 3267075"/>
                  <a:gd name="connsiteY5" fmla="*/ 822960 h 1220833"/>
                  <a:gd name="connsiteX6" fmla="*/ 2247900 w 3267075"/>
                  <a:gd name="connsiteY6" fmla="*/ 1039858 h 1220833"/>
                  <a:gd name="connsiteX7" fmla="*/ 2476500 w 3267075"/>
                  <a:gd name="connsiteY7" fmla="*/ 1154158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20833"/>
                  <a:gd name="connsiteX1" fmla="*/ 461604 w 3267075"/>
                  <a:gd name="connsiteY1" fmla="*/ 0 h 1220833"/>
                  <a:gd name="connsiteX2" fmla="*/ 1019175 w 3267075"/>
                  <a:gd name="connsiteY2" fmla="*/ 306433 h 1220833"/>
                  <a:gd name="connsiteX3" fmla="*/ 1259155 w 3267075"/>
                  <a:gd name="connsiteY3" fmla="*/ 97973 h 1220833"/>
                  <a:gd name="connsiteX4" fmla="*/ 1638300 w 3267075"/>
                  <a:gd name="connsiteY4" fmla="*/ 496933 h 1220833"/>
                  <a:gd name="connsiteX5" fmla="*/ 1907473 w 3267075"/>
                  <a:gd name="connsiteY5" fmla="*/ 822960 h 1220833"/>
                  <a:gd name="connsiteX6" fmla="*/ 2247900 w 3267075"/>
                  <a:gd name="connsiteY6" fmla="*/ 1039858 h 1220833"/>
                  <a:gd name="connsiteX7" fmla="*/ 2476500 w 3267075"/>
                  <a:gd name="connsiteY7" fmla="*/ 1154158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20833"/>
                  <a:gd name="connsiteX1" fmla="*/ 461604 w 3267075"/>
                  <a:gd name="connsiteY1" fmla="*/ 0 h 1220833"/>
                  <a:gd name="connsiteX2" fmla="*/ 1019175 w 3267075"/>
                  <a:gd name="connsiteY2" fmla="*/ 306433 h 1220833"/>
                  <a:gd name="connsiteX3" fmla="*/ 1259155 w 3267075"/>
                  <a:gd name="connsiteY3" fmla="*/ 97973 h 1220833"/>
                  <a:gd name="connsiteX4" fmla="*/ 1638300 w 3267075"/>
                  <a:gd name="connsiteY4" fmla="*/ 496933 h 1220833"/>
                  <a:gd name="connsiteX5" fmla="*/ 1869992 w 3267075"/>
                  <a:gd name="connsiteY5" fmla="*/ 847861 h 1220833"/>
                  <a:gd name="connsiteX6" fmla="*/ 2247900 w 3267075"/>
                  <a:gd name="connsiteY6" fmla="*/ 1039858 h 1220833"/>
                  <a:gd name="connsiteX7" fmla="*/ 2476500 w 3267075"/>
                  <a:gd name="connsiteY7" fmla="*/ 1154158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20833"/>
                  <a:gd name="connsiteX1" fmla="*/ 461604 w 3267075"/>
                  <a:gd name="connsiteY1" fmla="*/ 0 h 1220833"/>
                  <a:gd name="connsiteX2" fmla="*/ 1019175 w 3267075"/>
                  <a:gd name="connsiteY2" fmla="*/ 306433 h 1220833"/>
                  <a:gd name="connsiteX3" fmla="*/ 1259155 w 3267075"/>
                  <a:gd name="connsiteY3" fmla="*/ 97973 h 1220833"/>
                  <a:gd name="connsiteX4" fmla="*/ 1638300 w 3267075"/>
                  <a:gd name="connsiteY4" fmla="*/ 496933 h 1220833"/>
                  <a:gd name="connsiteX5" fmla="*/ 1869992 w 3267075"/>
                  <a:gd name="connsiteY5" fmla="*/ 847861 h 1220833"/>
                  <a:gd name="connsiteX6" fmla="*/ 2247900 w 3267075"/>
                  <a:gd name="connsiteY6" fmla="*/ 1039858 h 1220833"/>
                  <a:gd name="connsiteX7" fmla="*/ 2476500 w 3267075"/>
                  <a:gd name="connsiteY7" fmla="*/ 1154158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20833"/>
                  <a:gd name="connsiteX1" fmla="*/ 461604 w 3267075"/>
                  <a:gd name="connsiteY1" fmla="*/ 0 h 1220833"/>
                  <a:gd name="connsiteX2" fmla="*/ 1019175 w 3267075"/>
                  <a:gd name="connsiteY2" fmla="*/ 306433 h 1220833"/>
                  <a:gd name="connsiteX3" fmla="*/ 1259155 w 3267075"/>
                  <a:gd name="connsiteY3" fmla="*/ 97973 h 1220833"/>
                  <a:gd name="connsiteX4" fmla="*/ 1638300 w 3267075"/>
                  <a:gd name="connsiteY4" fmla="*/ 496933 h 1220833"/>
                  <a:gd name="connsiteX5" fmla="*/ 1869992 w 3267075"/>
                  <a:gd name="connsiteY5" fmla="*/ 847861 h 1220833"/>
                  <a:gd name="connsiteX6" fmla="*/ 2169188 w 3267075"/>
                  <a:gd name="connsiteY6" fmla="*/ 923654 h 1220833"/>
                  <a:gd name="connsiteX7" fmla="*/ 2476500 w 3267075"/>
                  <a:gd name="connsiteY7" fmla="*/ 1154158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20833"/>
                  <a:gd name="connsiteX1" fmla="*/ 461604 w 3267075"/>
                  <a:gd name="connsiteY1" fmla="*/ 0 h 1220833"/>
                  <a:gd name="connsiteX2" fmla="*/ 1019175 w 3267075"/>
                  <a:gd name="connsiteY2" fmla="*/ 306433 h 1220833"/>
                  <a:gd name="connsiteX3" fmla="*/ 1259155 w 3267075"/>
                  <a:gd name="connsiteY3" fmla="*/ 97973 h 1220833"/>
                  <a:gd name="connsiteX4" fmla="*/ 1638300 w 3267075"/>
                  <a:gd name="connsiteY4" fmla="*/ 496933 h 1220833"/>
                  <a:gd name="connsiteX5" fmla="*/ 1869992 w 3267075"/>
                  <a:gd name="connsiteY5" fmla="*/ 847861 h 1220833"/>
                  <a:gd name="connsiteX6" fmla="*/ 2169188 w 3267075"/>
                  <a:gd name="connsiteY6" fmla="*/ 923654 h 1220833"/>
                  <a:gd name="connsiteX7" fmla="*/ 2476500 w 3267075"/>
                  <a:gd name="connsiteY7" fmla="*/ 1154158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20833"/>
                  <a:gd name="connsiteX1" fmla="*/ 461604 w 3267075"/>
                  <a:gd name="connsiteY1" fmla="*/ 0 h 1220833"/>
                  <a:gd name="connsiteX2" fmla="*/ 1019175 w 3267075"/>
                  <a:gd name="connsiteY2" fmla="*/ 306433 h 1220833"/>
                  <a:gd name="connsiteX3" fmla="*/ 1259155 w 3267075"/>
                  <a:gd name="connsiteY3" fmla="*/ 97973 h 1220833"/>
                  <a:gd name="connsiteX4" fmla="*/ 1638300 w 3267075"/>
                  <a:gd name="connsiteY4" fmla="*/ 496933 h 1220833"/>
                  <a:gd name="connsiteX5" fmla="*/ 1869992 w 3267075"/>
                  <a:gd name="connsiteY5" fmla="*/ 847861 h 1220833"/>
                  <a:gd name="connsiteX6" fmla="*/ 2169188 w 3267075"/>
                  <a:gd name="connsiteY6" fmla="*/ 923654 h 1220833"/>
                  <a:gd name="connsiteX7" fmla="*/ 2476500 w 3267075"/>
                  <a:gd name="connsiteY7" fmla="*/ 1154158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20833"/>
                  <a:gd name="connsiteX1" fmla="*/ 461604 w 3267075"/>
                  <a:gd name="connsiteY1" fmla="*/ 0 h 1220833"/>
                  <a:gd name="connsiteX2" fmla="*/ 1019175 w 3267075"/>
                  <a:gd name="connsiteY2" fmla="*/ 306433 h 1220833"/>
                  <a:gd name="connsiteX3" fmla="*/ 1259155 w 3267075"/>
                  <a:gd name="connsiteY3" fmla="*/ 97973 h 1220833"/>
                  <a:gd name="connsiteX4" fmla="*/ 1638300 w 3267075"/>
                  <a:gd name="connsiteY4" fmla="*/ 496933 h 1220833"/>
                  <a:gd name="connsiteX5" fmla="*/ 1869992 w 3267075"/>
                  <a:gd name="connsiteY5" fmla="*/ 847861 h 1220833"/>
                  <a:gd name="connsiteX6" fmla="*/ 2169188 w 3267075"/>
                  <a:gd name="connsiteY6" fmla="*/ 923654 h 1220833"/>
                  <a:gd name="connsiteX7" fmla="*/ 2476500 w 3267075"/>
                  <a:gd name="connsiteY7" fmla="*/ 1154158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20833"/>
                  <a:gd name="connsiteX1" fmla="*/ 461604 w 3267075"/>
                  <a:gd name="connsiteY1" fmla="*/ 0 h 1220833"/>
                  <a:gd name="connsiteX2" fmla="*/ 1019175 w 3267075"/>
                  <a:gd name="connsiteY2" fmla="*/ 306433 h 1220833"/>
                  <a:gd name="connsiteX3" fmla="*/ 1259155 w 3267075"/>
                  <a:gd name="connsiteY3" fmla="*/ 97973 h 1220833"/>
                  <a:gd name="connsiteX4" fmla="*/ 1638300 w 3267075"/>
                  <a:gd name="connsiteY4" fmla="*/ 496933 h 1220833"/>
                  <a:gd name="connsiteX5" fmla="*/ 1869992 w 3267075"/>
                  <a:gd name="connsiteY5" fmla="*/ 847861 h 1220833"/>
                  <a:gd name="connsiteX6" fmla="*/ 2169188 w 3267075"/>
                  <a:gd name="connsiteY6" fmla="*/ 923654 h 1220833"/>
                  <a:gd name="connsiteX7" fmla="*/ 2502737 w 3267075"/>
                  <a:gd name="connsiteY7" fmla="*/ 1016165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20833"/>
                  <a:gd name="connsiteX1" fmla="*/ 461604 w 3267075"/>
                  <a:gd name="connsiteY1" fmla="*/ 0 h 1220833"/>
                  <a:gd name="connsiteX2" fmla="*/ 1019175 w 3267075"/>
                  <a:gd name="connsiteY2" fmla="*/ 306433 h 1220833"/>
                  <a:gd name="connsiteX3" fmla="*/ 1259155 w 3267075"/>
                  <a:gd name="connsiteY3" fmla="*/ 97973 h 1220833"/>
                  <a:gd name="connsiteX4" fmla="*/ 1638300 w 3267075"/>
                  <a:gd name="connsiteY4" fmla="*/ 496933 h 1220833"/>
                  <a:gd name="connsiteX5" fmla="*/ 1869992 w 3267075"/>
                  <a:gd name="connsiteY5" fmla="*/ 847861 h 1220833"/>
                  <a:gd name="connsiteX6" fmla="*/ 2169188 w 3267075"/>
                  <a:gd name="connsiteY6" fmla="*/ 923654 h 1220833"/>
                  <a:gd name="connsiteX7" fmla="*/ 2502737 w 3267075"/>
                  <a:gd name="connsiteY7" fmla="*/ 1016165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20833"/>
                  <a:gd name="connsiteX1" fmla="*/ 461604 w 3267075"/>
                  <a:gd name="connsiteY1" fmla="*/ 0 h 1220833"/>
                  <a:gd name="connsiteX2" fmla="*/ 1019175 w 3267075"/>
                  <a:gd name="connsiteY2" fmla="*/ 306433 h 1220833"/>
                  <a:gd name="connsiteX3" fmla="*/ 1259155 w 3267075"/>
                  <a:gd name="connsiteY3" fmla="*/ 97973 h 1220833"/>
                  <a:gd name="connsiteX4" fmla="*/ 1638300 w 3267075"/>
                  <a:gd name="connsiteY4" fmla="*/ 496933 h 1220833"/>
                  <a:gd name="connsiteX5" fmla="*/ 1869992 w 3267075"/>
                  <a:gd name="connsiteY5" fmla="*/ 847861 h 1220833"/>
                  <a:gd name="connsiteX6" fmla="*/ 2169188 w 3267075"/>
                  <a:gd name="connsiteY6" fmla="*/ 923654 h 1220833"/>
                  <a:gd name="connsiteX7" fmla="*/ 2502737 w 3267075"/>
                  <a:gd name="connsiteY7" fmla="*/ 1016165 h 1220833"/>
                  <a:gd name="connsiteX8" fmla="*/ 2638425 w 3267075"/>
                  <a:gd name="connsiteY8" fmla="*/ 1220833 h 1220833"/>
                  <a:gd name="connsiteX9" fmla="*/ 2952750 w 3267075"/>
                  <a:gd name="connsiteY9" fmla="*/ 1211308 h 1220833"/>
                  <a:gd name="connsiteX10" fmla="*/ 3267075 w 3267075"/>
                  <a:gd name="connsiteY10" fmla="*/ 1211308 h 1220833"/>
                  <a:gd name="connsiteX0" fmla="*/ 0 w 3267075"/>
                  <a:gd name="connsiteY0" fmla="*/ 49258 h 1211308"/>
                  <a:gd name="connsiteX1" fmla="*/ 461604 w 3267075"/>
                  <a:gd name="connsiteY1" fmla="*/ 0 h 1211308"/>
                  <a:gd name="connsiteX2" fmla="*/ 1019175 w 3267075"/>
                  <a:gd name="connsiteY2" fmla="*/ 306433 h 1211308"/>
                  <a:gd name="connsiteX3" fmla="*/ 1259155 w 3267075"/>
                  <a:gd name="connsiteY3" fmla="*/ 97973 h 1211308"/>
                  <a:gd name="connsiteX4" fmla="*/ 1638300 w 3267075"/>
                  <a:gd name="connsiteY4" fmla="*/ 496933 h 1211308"/>
                  <a:gd name="connsiteX5" fmla="*/ 1869992 w 3267075"/>
                  <a:gd name="connsiteY5" fmla="*/ 847861 h 1211308"/>
                  <a:gd name="connsiteX6" fmla="*/ 2169188 w 3267075"/>
                  <a:gd name="connsiteY6" fmla="*/ 923654 h 1211308"/>
                  <a:gd name="connsiteX7" fmla="*/ 2502737 w 3267075"/>
                  <a:gd name="connsiteY7" fmla="*/ 1016165 h 1211308"/>
                  <a:gd name="connsiteX8" fmla="*/ 2907356 w 3267075"/>
                  <a:gd name="connsiteY8" fmla="*/ 1090103 h 1211308"/>
                  <a:gd name="connsiteX9" fmla="*/ 2952750 w 3267075"/>
                  <a:gd name="connsiteY9" fmla="*/ 1211308 h 1211308"/>
                  <a:gd name="connsiteX10" fmla="*/ 3267075 w 3267075"/>
                  <a:gd name="connsiteY10" fmla="*/ 1211308 h 1211308"/>
                  <a:gd name="connsiteX0" fmla="*/ 0 w 3267075"/>
                  <a:gd name="connsiteY0" fmla="*/ 49258 h 1211308"/>
                  <a:gd name="connsiteX1" fmla="*/ 461604 w 3267075"/>
                  <a:gd name="connsiteY1" fmla="*/ 0 h 1211308"/>
                  <a:gd name="connsiteX2" fmla="*/ 1019175 w 3267075"/>
                  <a:gd name="connsiteY2" fmla="*/ 306433 h 1211308"/>
                  <a:gd name="connsiteX3" fmla="*/ 1259155 w 3267075"/>
                  <a:gd name="connsiteY3" fmla="*/ 97973 h 1211308"/>
                  <a:gd name="connsiteX4" fmla="*/ 1638300 w 3267075"/>
                  <a:gd name="connsiteY4" fmla="*/ 496933 h 1211308"/>
                  <a:gd name="connsiteX5" fmla="*/ 1869992 w 3267075"/>
                  <a:gd name="connsiteY5" fmla="*/ 847861 h 1211308"/>
                  <a:gd name="connsiteX6" fmla="*/ 2169188 w 3267075"/>
                  <a:gd name="connsiteY6" fmla="*/ 923654 h 1211308"/>
                  <a:gd name="connsiteX7" fmla="*/ 2502737 w 3267075"/>
                  <a:gd name="connsiteY7" fmla="*/ 1016165 h 1211308"/>
                  <a:gd name="connsiteX8" fmla="*/ 2907356 w 3267075"/>
                  <a:gd name="connsiteY8" fmla="*/ 1090103 h 1211308"/>
                  <a:gd name="connsiteX9" fmla="*/ 2952750 w 3267075"/>
                  <a:gd name="connsiteY9" fmla="*/ 1211308 h 1211308"/>
                  <a:gd name="connsiteX10" fmla="*/ 3267075 w 3267075"/>
                  <a:gd name="connsiteY10" fmla="*/ 1211308 h 1211308"/>
                  <a:gd name="connsiteX0" fmla="*/ 0 w 3267075"/>
                  <a:gd name="connsiteY0" fmla="*/ 49258 h 1211308"/>
                  <a:gd name="connsiteX1" fmla="*/ 461604 w 3267075"/>
                  <a:gd name="connsiteY1" fmla="*/ 0 h 1211308"/>
                  <a:gd name="connsiteX2" fmla="*/ 1019175 w 3267075"/>
                  <a:gd name="connsiteY2" fmla="*/ 306433 h 1211308"/>
                  <a:gd name="connsiteX3" fmla="*/ 1259155 w 3267075"/>
                  <a:gd name="connsiteY3" fmla="*/ 97973 h 1211308"/>
                  <a:gd name="connsiteX4" fmla="*/ 1638300 w 3267075"/>
                  <a:gd name="connsiteY4" fmla="*/ 496933 h 1211308"/>
                  <a:gd name="connsiteX5" fmla="*/ 1869992 w 3267075"/>
                  <a:gd name="connsiteY5" fmla="*/ 847861 h 1211308"/>
                  <a:gd name="connsiteX6" fmla="*/ 2169188 w 3267075"/>
                  <a:gd name="connsiteY6" fmla="*/ 923654 h 1211308"/>
                  <a:gd name="connsiteX7" fmla="*/ 2502737 w 3267075"/>
                  <a:gd name="connsiteY7" fmla="*/ 1016165 h 1211308"/>
                  <a:gd name="connsiteX8" fmla="*/ 2907356 w 3267075"/>
                  <a:gd name="connsiteY8" fmla="*/ 1090103 h 1211308"/>
                  <a:gd name="connsiteX9" fmla="*/ 3129851 w 3267075"/>
                  <a:gd name="connsiteY9" fmla="*/ 1138680 h 1211308"/>
                  <a:gd name="connsiteX10" fmla="*/ 3267075 w 3267075"/>
                  <a:gd name="connsiteY10" fmla="*/ 1211308 h 1211308"/>
                  <a:gd name="connsiteX0" fmla="*/ 0 w 3227719"/>
                  <a:gd name="connsiteY0" fmla="*/ 49258 h 1185162"/>
                  <a:gd name="connsiteX1" fmla="*/ 461604 w 3227719"/>
                  <a:gd name="connsiteY1" fmla="*/ 0 h 1185162"/>
                  <a:gd name="connsiteX2" fmla="*/ 1019175 w 3227719"/>
                  <a:gd name="connsiteY2" fmla="*/ 306433 h 1185162"/>
                  <a:gd name="connsiteX3" fmla="*/ 1259155 w 3227719"/>
                  <a:gd name="connsiteY3" fmla="*/ 97973 h 1185162"/>
                  <a:gd name="connsiteX4" fmla="*/ 1638300 w 3227719"/>
                  <a:gd name="connsiteY4" fmla="*/ 496933 h 1185162"/>
                  <a:gd name="connsiteX5" fmla="*/ 1869992 w 3227719"/>
                  <a:gd name="connsiteY5" fmla="*/ 847861 h 1185162"/>
                  <a:gd name="connsiteX6" fmla="*/ 2169188 w 3227719"/>
                  <a:gd name="connsiteY6" fmla="*/ 923654 h 1185162"/>
                  <a:gd name="connsiteX7" fmla="*/ 2502737 w 3227719"/>
                  <a:gd name="connsiteY7" fmla="*/ 1016165 h 1185162"/>
                  <a:gd name="connsiteX8" fmla="*/ 2907356 w 3227719"/>
                  <a:gd name="connsiteY8" fmla="*/ 1090103 h 1185162"/>
                  <a:gd name="connsiteX9" fmla="*/ 3129851 w 3227719"/>
                  <a:gd name="connsiteY9" fmla="*/ 1138680 h 1185162"/>
                  <a:gd name="connsiteX10" fmla="*/ 3227719 w 3227719"/>
                  <a:gd name="connsiteY10" fmla="*/ 1185162 h 1185162"/>
                  <a:gd name="connsiteX0" fmla="*/ 0 w 3381207"/>
                  <a:gd name="connsiteY0" fmla="*/ 49258 h 1138680"/>
                  <a:gd name="connsiteX1" fmla="*/ 461604 w 3381207"/>
                  <a:gd name="connsiteY1" fmla="*/ 0 h 1138680"/>
                  <a:gd name="connsiteX2" fmla="*/ 1019175 w 3381207"/>
                  <a:gd name="connsiteY2" fmla="*/ 306433 h 1138680"/>
                  <a:gd name="connsiteX3" fmla="*/ 1259155 w 3381207"/>
                  <a:gd name="connsiteY3" fmla="*/ 97973 h 1138680"/>
                  <a:gd name="connsiteX4" fmla="*/ 1638300 w 3381207"/>
                  <a:gd name="connsiteY4" fmla="*/ 496933 h 1138680"/>
                  <a:gd name="connsiteX5" fmla="*/ 1869992 w 3381207"/>
                  <a:gd name="connsiteY5" fmla="*/ 847861 h 1138680"/>
                  <a:gd name="connsiteX6" fmla="*/ 2169188 w 3381207"/>
                  <a:gd name="connsiteY6" fmla="*/ 923654 h 1138680"/>
                  <a:gd name="connsiteX7" fmla="*/ 2502737 w 3381207"/>
                  <a:gd name="connsiteY7" fmla="*/ 1016165 h 1138680"/>
                  <a:gd name="connsiteX8" fmla="*/ 2907356 w 3381207"/>
                  <a:gd name="connsiteY8" fmla="*/ 1090103 h 1138680"/>
                  <a:gd name="connsiteX9" fmla="*/ 3129851 w 3381207"/>
                  <a:gd name="connsiteY9" fmla="*/ 1138680 h 1138680"/>
                  <a:gd name="connsiteX10" fmla="*/ 3381207 w 3381207"/>
                  <a:gd name="connsiteY10" fmla="*/ 1093651 h 1138680"/>
                  <a:gd name="connsiteX0" fmla="*/ 0 w 3416627"/>
                  <a:gd name="connsiteY0" fmla="*/ 49258 h 1193877"/>
                  <a:gd name="connsiteX1" fmla="*/ 461604 w 3416627"/>
                  <a:gd name="connsiteY1" fmla="*/ 0 h 1193877"/>
                  <a:gd name="connsiteX2" fmla="*/ 1019175 w 3416627"/>
                  <a:gd name="connsiteY2" fmla="*/ 306433 h 1193877"/>
                  <a:gd name="connsiteX3" fmla="*/ 1259155 w 3416627"/>
                  <a:gd name="connsiteY3" fmla="*/ 97973 h 1193877"/>
                  <a:gd name="connsiteX4" fmla="*/ 1638300 w 3416627"/>
                  <a:gd name="connsiteY4" fmla="*/ 496933 h 1193877"/>
                  <a:gd name="connsiteX5" fmla="*/ 1869992 w 3416627"/>
                  <a:gd name="connsiteY5" fmla="*/ 847861 h 1193877"/>
                  <a:gd name="connsiteX6" fmla="*/ 2169188 w 3416627"/>
                  <a:gd name="connsiteY6" fmla="*/ 923654 h 1193877"/>
                  <a:gd name="connsiteX7" fmla="*/ 2502737 w 3416627"/>
                  <a:gd name="connsiteY7" fmla="*/ 1016165 h 1193877"/>
                  <a:gd name="connsiteX8" fmla="*/ 2907356 w 3416627"/>
                  <a:gd name="connsiteY8" fmla="*/ 1090103 h 1193877"/>
                  <a:gd name="connsiteX9" fmla="*/ 3129851 w 3416627"/>
                  <a:gd name="connsiteY9" fmla="*/ 1138680 h 1193877"/>
                  <a:gd name="connsiteX10" fmla="*/ 3416627 w 3416627"/>
                  <a:gd name="connsiteY10" fmla="*/ 1193877 h 1193877"/>
                  <a:gd name="connsiteX0" fmla="*/ 0 w 3416627"/>
                  <a:gd name="connsiteY0" fmla="*/ 49258 h 1193877"/>
                  <a:gd name="connsiteX1" fmla="*/ 461604 w 3416627"/>
                  <a:gd name="connsiteY1" fmla="*/ 0 h 1193877"/>
                  <a:gd name="connsiteX2" fmla="*/ 1011796 w 3416627"/>
                  <a:gd name="connsiteY2" fmla="*/ 290092 h 1193877"/>
                  <a:gd name="connsiteX3" fmla="*/ 1259155 w 3416627"/>
                  <a:gd name="connsiteY3" fmla="*/ 97973 h 1193877"/>
                  <a:gd name="connsiteX4" fmla="*/ 1638300 w 3416627"/>
                  <a:gd name="connsiteY4" fmla="*/ 496933 h 1193877"/>
                  <a:gd name="connsiteX5" fmla="*/ 1869992 w 3416627"/>
                  <a:gd name="connsiteY5" fmla="*/ 847861 h 1193877"/>
                  <a:gd name="connsiteX6" fmla="*/ 2169188 w 3416627"/>
                  <a:gd name="connsiteY6" fmla="*/ 923654 h 1193877"/>
                  <a:gd name="connsiteX7" fmla="*/ 2502737 w 3416627"/>
                  <a:gd name="connsiteY7" fmla="*/ 1016165 h 1193877"/>
                  <a:gd name="connsiteX8" fmla="*/ 2907356 w 3416627"/>
                  <a:gd name="connsiteY8" fmla="*/ 1090103 h 1193877"/>
                  <a:gd name="connsiteX9" fmla="*/ 3129851 w 3416627"/>
                  <a:gd name="connsiteY9" fmla="*/ 1138680 h 1193877"/>
                  <a:gd name="connsiteX10" fmla="*/ 3416627 w 3416627"/>
                  <a:gd name="connsiteY10" fmla="*/ 1193877 h 1193877"/>
                  <a:gd name="connsiteX0" fmla="*/ 0 w 3416627"/>
                  <a:gd name="connsiteY0" fmla="*/ 49258 h 1193877"/>
                  <a:gd name="connsiteX1" fmla="*/ 461604 w 3416627"/>
                  <a:gd name="connsiteY1" fmla="*/ 0 h 1193877"/>
                  <a:gd name="connsiteX2" fmla="*/ 1011796 w 3416627"/>
                  <a:gd name="connsiteY2" fmla="*/ 290092 h 1193877"/>
                  <a:gd name="connsiteX3" fmla="*/ 1259155 w 3416627"/>
                  <a:gd name="connsiteY3" fmla="*/ 97973 h 1193877"/>
                  <a:gd name="connsiteX4" fmla="*/ 1638300 w 3416627"/>
                  <a:gd name="connsiteY4" fmla="*/ 496933 h 1193877"/>
                  <a:gd name="connsiteX5" fmla="*/ 1869992 w 3416627"/>
                  <a:gd name="connsiteY5" fmla="*/ 847861 h 1193877"/>
                  <a:gd name="connsiteX6" fmla="*/ 2169188 w 3416627"/>
                  <a:gd name="connsiteY6" fmla="*/ 923654 h 1193877"/>
                  <a:gd name="connsiteX7" fmla="*/ 2502737 w 3416627"/>
                  <a:gd name="connsiteY7" fmla="*/ 1016165 h 1193877"/>
                  <a:gd name="connsiteX8" fmla="*/ 2907356 w 3416627"/>
                  <a:gd name="connsiteY8" fmla="*/ 1090103 h 1193877"/>
                  <a:gd name="connsiteX9" fmla="*/ 3129851 w 3416627"/>
                  <a:gd name="connsiteY9" fmla="*/ 1138680 h 1193877"/>
                  <a:gd name="connsiteX10" fmla="*/ 3416627 w 3416627"/>
                  <a:gd name="connsiteY10" fmla="*/ 1193877 h 1193877"/>
                  <a:gd name="connsiteX0" fmla="*/ 0 w 3416627"/>
                  <a:gd name="connsiteY0" fmla="*/ 49258 h 1193877"/>
                  <a:gd name="connsiteX1" fmla="*/ 461604 w 3416627"/>
                  <a:gd name="connsiteY1" fmla="*/ 0 h 1193877"/>
                  <a:gd name="connsiteX2" fmla="*/ 1011796 w 3416627"/>
                  <a:gd name="connsiteY2" fmla="*/ 268304 h 1193877"/>
                  <a:gd name="connsiteX3" fmla="*/ 1259155 w 3416627"/>
                  <a:gd name="connsiteY3" fmla="*/ 97973 h 1193877"/>
                  <a:gd name="connsiteX4" fmla="*/ 1638300 w 3416627"/>
                  <a:gd name="connsiteY4" fmla="*/ 496933 h 1193877"/>
                  <a:gd name="connsiteX5" fmla="*/ 1869992 w 3416627"/>
                  <a:gd name="connsiteY5" fmla="*/ 847861 h 1193877"/>
                  <a:gd name="connsiteX6" fmla="*/ 2169188 w 3416627"/>
                  <a:gd name="connsiteY6" fmla="*/ 923654 h 1193877"/>
                  <a:gd name="connsiteX7" fmla="*/ 2502737 w 3416627"/>
                  <a:gd name="connsiteY7" fmla="*/ 1016165 h 1193877"/>
                  <a:gd name="connsiteX8" fmla="*/ 2907356 w 3416627"/>
                  <a:gd name="connsiteY8" fmla="*/ 1090103 h 1193877"/>
                  <a:gd name="connsiteX9" fmla="*/ 3129851 w 3416627"/>
                  <a:gd name="connsiteY9" fmla="*/ 1138680 h 1193877"/>
                  <a:gd name="connsiteX10" fmla="*/ 3416627 w 3416627"/>
                  <a:gd name="connsiteY10" fmla="*/ 1193877 h 1193877"/>
                  <a:gd name="connsiteX0" fmla="*/ 0 w 3416627"/>
                  <a:gd name="connsiteY0" fmla="*/ 49258 h 1193877"/>
                  <a:gd name="connsiteX1" fmla="*/ 461604 w 3416627"/>
                  <a:gd name="connsiteY1" fmla="*/ 0 h 1193877"/>
                  <a:gd name="connsiteX2" fmla="*/ 926465 w 3416627"/>
                  <a:gd name="connsiteY2" fmla="*/ 237183 h 1193877"/>
                  <a:gd name="connsiteX3" fmla="*/ 1011796 w 3416627"/>
                  <a:gd name="connsiteY3" fmla="*/ 268304 h 1193877"/>
                  <a:gd name="connsiteX4" fmla="*/ 1259155 w 3416627"/>
                  <a:gd name="connsiteY4" fmla="*/ 97973 h 1193877"/>
                  <a:gd name="connsiteX5" fmla="*/ 1638300 w 3416627"/>
                  <a:gd name="connsiteY5" fmla="*/ 496933 h 1193877"/>
                  <a:gd name="connsiteX6" fmla="*/ 1869992 w 3416627"/>
                  <a:gd name="connsiteY6" fmla="*/ 847861 h 1193877"/>
                  <a:gd name="connsiteX7" fmla="*/ 2169188 w 3416627"/>
                  <a:gd name="connsiteY7" fmla="*/ 923654 h 1193877"/>
                  <a:gd name="connsiteX8" fmla="*/ 2502737 w 3416627"/>
                  <a:gd name="connsiteY8" fmla="*/ 1016165 h 1193877"/>
                  <a:gd name="connsiteX9" fmla="*/ 2907356 w 3416627"/>
                  <a:gd name="connsiteY9" fmla="*/ 1090103 h 1193877"/>
                  <a:gd name="connsiteX10" fmla="*/ 3129851 w 3416627"/>
                  <a:gd name="connsiteY10" fmla="*/ 1138680 h 1193877"/>
                  <a:gd name="connsiteX11" fmla="*/ 3416627 w 3416627"/>
                  <a:gd name="connsiteY11" fmla="*/ 1193877 h 1193877"/>
                  <a:gd name="connsiteX0" fmla="*/ 0 w 3416627"/>
                  <a:gd name="connsiteY0" fmla="*/ 49258 h 1193877"/>
                  <a:gd name="connsiteX1" fmla="*/ 461604 w 3416627"/>
                  <a:gd name="connsiteY1" fmla="*/ 0 h 1193877"/>
                  <a:gd name="connsiteX2" fmla="*/ 749364 w 3416627"/>
                  <a:gd name="connsiteY2" fmla="*/ 155477 h 1193877"/>
                  <a:gd name="connsiteX3" fmla="*/ 1011796 w 3416627"/>
                  <a:gd name="connsiteY3" fmla="*/ 268304 h 1193877"/>
                  <a:gd name="connsiteX4" fmla="*/ 1259155 w 3416627"/>
                  <a:gd name="connsiteY4" fmla="*/ 97973 h 1193877"/>
                  <a:gd name="connsiteX5" fmla="*/ 1638300 w 3416627"/>
                  <a:gd name="connsiteY5" fmla="*/ 496933 h 1193877"/>
                  <a:gd name="connsiteX6" fmla="*/ 1869992 w 3416627"/>
                  <a:gd name="connsiteY6" fmla="*/ 847861 h 1193877"/>
                  <a:gd name="connsiteX7" fmla="*/ 2169188 w 3416627"/>
                  <a:gd name="connsiteY7" fmla="*/ 923654 h 1193877"/>
                  <a:gd name="connsiteX8" fmla="*/ 2502737 w 3416627"/>
                  <a:gd name="connsiteY8" fmla="*/ 1016165 h 1193877"/>
                  <a:gd name="connsiteX9" fmla="*/ 2907356 w 3416627"/>
                  <a:gd name="connsiteY9" fmla="*/ 1090103 h 1193877"/>
                  <a:gd name="connsiteX10" fmla="*/ 3129851 w 3416627"/>
                  <a:gd name="connsiteY10" fmla="*/ 1138680 h 1193877"/>
                  <a:gd name="connsiteX11" fmla="*/ 3416627 w 3416627"/>
                  <a:gd name="connsiteY11" fmla="*/ 1193877 h 1193877"/>
                  <a:gd name="connsiteX0" fmla="*/ 0 w 3416627"/>
                  <a:gd name="connsiteY0" fmla="*/ 49258 h 1193877"/>
                  <a:gd name="connsiteX1" fmla="*/ 461604 w 3416627"/>
                  <a:gd name="connsiteY1" fmla="*/ 0 h 1193877"/>
                  <a:gd name="connsiteX2" fmla="*/ 749364 w 3416627"/>
                  <a:gd name="connsiteY2" fmla="*/ 155477 h 1193877"/>
                  <a:gd name="connsiteX3" fmla="*/ 1011796 w 3416627"/>
                  <a:gd name="connsiteY3" fmla="*/ 268304 h 1193877"/>
                  <a:gd name="connsiteX4" fmla="*/ 1259155 w 3416627"/>
                  <a:gd name="connsiteY4" fmla="*/ 103420 h 1193877"/>
                  <a:gd name="connsiteX5" fmla="*/ 1638300 w 3416627"/>
                  <a:gd name="connsiteY5" fmla="*/ 496933 h 1193877"/>
                  <a:gd name="connsiteX6" fmla="*/ 1869992 w 3416627"/>
                  <a:gd name="connsiteY6" fmla="*/ 847861 h 1193877"/>
                  <a:gd name="connsiteX7" fmla="*/ 2169188 w 3416627"/>
                  <a:gd name="connsiteY7" fmla="*/ 923654 h 1193877"/>
                  <a:gd name="connsiteX8" fmla="*/ 2502737 w 3416627"/>
                  <a:gd name="connsiteY8" fmla="*/ 1016165 h 1193877"/>
                  <a:gd name="connsiteX9" fmla="*/ 2907356 w 3416627"/>
                  <a:gd name="connsiteY9" fmla="*/ 1090103 h 1193877"/>
                  <a:gd name="connsiteX10" fmla="*/ 3129851 w 3416627"/>
                  <a:gd name="connsiteY10" fmla="*/ 1138680 h 1193877"/>
                  <a:gd name="connsiteX11" fmla="*/ 3416627 w 3416627"/>
                  <a:gd name="connsiteY11" fmla="*/ 1193877 h 1193877"/>
                  <a:gd name="connsiteX0" fmla="*/ 0 w 3416627"/>
                  <a:gd name="connsiteY0" fmla="*/ 49258 h 1193877"/>
                  <a:gd name="connsiteX1" fmla="*/ 461604 w 3416627"/>
                  <a:gd name="connsiteY1" fmla="*/ 0 h 1193877"/>
                  <a:gd name="connsiteX2" fmla="*/ 749364 w 3416627"/>
                  <a:gd name="connsiteY2" fmla="*/ 155477 h 1193877"/>
                  <a:gd name="connsiteX3" fmla="*/ 1011796 w 3416627"/>
                  <a:gd name="connsiteY3" fmla="*/ 268304 h 1193877"/>
                  <a:gd name="connsiteX4" fmla="*/ 1259155 w 3416627"/>
                  <a:gd name="connsiteY4" fmla="*/ 103420 h 1193877"/>
                  <a:gd name="connsiteX5" fmla="*/ 1638300 w 3416627"/>
                  <a:gd name="connsiteY5" fmla="*/ 496933 h 1193877"/>
                  <a:gd name="connsiteX6" fmla="*/ 1869992 w 3416627"/>
                  <a:gd name="connsiteY6" fmla="*/ 847861 h 1193877"/>
                  <a:gd name="connsiteX7" fmla="*/ 2169188 w 3416627"/>
                  <a:gd name="connsiteY7" fmla="*/ 923654 h 1193877"/>
                  <a:gd name="connsiteX8" fmla="*/ 2502737 w 3416627"/>
                  <a:gd name="connsiteY8" fmla="*/ 1016165 h 1193877"/>
                  <a:gd name="connsiteX9" fmla="*/ 2907356 w 3416627"/>
                  <a:gd name="connsiteY9" fmla="*/ 1090103 h 1193877"/>
                  <a:gd name="connsiteX10" fmla="*/ 3129851 w 3416627"/>
                  <a:gd name="connsiteY10" fmla="*/ 1138680 h 1193877"/>
                  <a:gd name="connsiteX11" fmla="*/ 3416627 w 3416627"/>
                  <a:gd name="connsiteY11" fmla="*/ 1193877 h 1193877"/>
                  <a:gd name="connsiteX0" fmla="*/ 0 w 3416627"/>
                  <a:gd name="connsiteY0" fmla="*/ 49258 h 1193877"/>
                  <a:gd name="connsiteX1" fmla="*/ 461604 w 3416627"/>
                  <a:gd name="connsiteY1" fmla="*/ 0 h 1193877"/>
                  <a:gd name="connsiteX2" fmla="*/ 749364 w 3416627"/>
                  <a:gd name="connsiteY2" fmla="*/ 155477 h 1193877"/>
                  <a:gd name="connsiteX3" fmla="*/ 1011796 w 3416627"/>
                  <a:gd name="connsiteY3" fmla="*/ 268304 h 1193877"/>
                  <a:gd name="connsiteX4" fmla="*/ 1259155 w 3416627"/>
                  <a:gd name="connsiteY4" fmla="*/ 103420 h 1193877"/>
                  <a:gd name="connsiteX5" fmla="*/ 1638300 w 3416627"/>
                  <a:gd name="connsiteY5" fmla="*/ 496933 h 1193877"/>
                  <a:gd name="connsiteX6" fmla="*/ 1869992 w 3416627"/>
                  <a:gd name="connsiteY6" fmla="*/ 847861 h 1193877"/>
                  <a:gd name="connsiteX7" fmla="*/ 2169188 w 3416627"/>
                  <a:gd name="connsiteY7" fmla="*/ 923654 h 1193877"/>
                  <a:gd name="connsiteX8" fmla="*/ 2502737 w 3416627"/>
                  <a:gd name="connsiteY8" fmla="*/ 1016165 h 1193877"/>
                  <a:gd name="connsiteX9" fmla="*/ 2907356 w 3416627"/>
                  <a:gd name="connsiteY9" fmla="*/ 1090103 h 1193877"/>
                  <a:gd name="connsiteX10" fmla="*/ 3129851 w 3416627"/>
                  <a:gd name="connsiteY10" fmla="*/ 1138680 h 1193877"/>
                  <a:gd name="connsiteX11" fmla="*/ 3416627 w 3416627"/>
                  <a:gd name="connsiteY11" fmla="*/ 1193877 h 1193877"/>
                  <a:gd name="connsiteX0" fmla="*/ 0 w 3416627"/>
                  <a:gd name="connsiteY0" fmla="*/ 49258 h 1193877"/>
                  <a:gd name="connsiteX1" fmla="*/ 461604 w 3416627"/>
                  <a:gd name="connsiteY1" fmla="*/ 0 h 1193877"/>
                  <a:gd name="connsiteX2" fmla="*/ 604239 w 3416627"/>
                  <a:gd name="connsiteY2" fmla="*/ 54705 h 1193877"/>
                  <a:gd name="connsiteX3" fmla="*/ 749364 w 3416627"/>
                  <a:gd name="connsiteY3" fmla="*/ 155477 h 1193877"/>
                  <a:gd name="connsiteX4" fmla="*/ 1011796 w 3416627"/>
                  <a:gd name="connsiteY4" fmla="*/ 268304 h 1193877"/>
                  <a:gd name="connsiteX5" fmla="*/ 1259155 w 3416627"/>
                  <a:gd name="connsiteY5" fmla="*/ 103420 h 1193877"/>
                  <a:gd name="connsiteX6" fmla="*/ 1638300 w 3416627"/>
                  <a:gd name="connsiteY6" fmla="*/ 496933 h 1193877"/>
                  <a:gd name="connsiteX7" fmla="*/ 1869992 w 3416627"/>
                  <a:gd name="connsiteY7" fmla="*/ 847861 h 1193877"/>
                  <a:gd name="connsiteX8" fmla="*/ 2169188 w 3416627"/>
                  <a:gd name="connsiteY8" fmla="*/ 923654 h 1193877"/>
                  <a:gd name="connsiteX9" fmla="*/ 2502737 w 3416627"/>
                  <a:gd name="connsiteY9" fmla="*/ 1016165 h 1193877"/>
                  <a:gd name="connsiteX10" fmla="*/ 2907356 w 3416627"/>
                  <a:gd name="connsiteY10" fmla="*/ 1090103 h 1193877"/>
                  <a:gd name="connsiteX11" fmla="*/ 3129851 w 3416627"/>
                  <a:gd name="connsiteY11" fmla="*/ 1138680 h 1193877"/>
                  <a:gd name="connsiteX12" fmla="*/ 3416627 w 3416627"/>
                  <a:gd name="connsiteY12" fmla="*/ 1193877 h 1193877"/>
                  <a:gd name="connsiteX0" fmla="*/ 0 w 3416627"/>
                  <a:gd name="connsiteY0" fmla="*/ 49258 h 1193877"/>
                  <a:gd name="connsiteX1" fmla="*/ 461604 w 3416627"/>
                  <a:gd name="connsiteY1" fmla="*/ 0 h 1193877"/>
                  <a:gd name="connsiteX2" fmla="*/ 587021 w 3416627"/>
                  <a:gd name="connsiteY2" fmla="*/ 103728 h 1193877"/>
                  <a:gd name="connsiteX3" fmla="*/ 749364 w 3416627"/>
                  <a:gd name="connsiteY3" fmla="*/ 155477 h 1193877"/>
                  <a:gd name="connsiteX4" fmla="*/ 1011796 w 3416627"/>
                  <a:gd name="connsiteY4" fmla="*/ 268304 h 1193877"/>
                  <a:gd name="connsiteX5" fmla="*/ 1259155 w 3416627"/>
                  <a:gd name="connsiteY5" fmla="*/ 103420 h 1193877"/>
                  <a:gd name="connsiteX6" fmla="*/ 1638300 w 3416627"/>
                  <a:gd name="connsiteY6" fmla="*/ 496933 h 1193877"/>
                  <a:gd name="connsiteX7" fmla="*/ 1869992 w 3416627"/>
                  <a:gd name="connsiteY7" fmla="*/ 847861 h 1193877"/>
                  <a:gd name="connsiteX8" fmla="*/ 2169188 w 3416627"/>
                  <a:gd name="connsiteY8" fmla="*/ 923654 h 1193877"/>
                  <a:gd name="connsiteX9" fmla="*/ 2502737 w 3416627"/>
                  <a:gd name="connsiteY9" fmla="*/ 1016165 h 1193877"/>
                  <a:gd name="connsiteX10" fmla="*/ 2907356 w 3416627"/>
                  <a:gd name="connsiteY10" fmla="*/ 1090103 h 1193877"/>
                  <a:gd name="connsiteX11" fmla="*/ 3129851 w 3416627"/>
                  <a:gd name="connsiteY11" fmla="*/ 1138680 h 1193877"/>
                  <a:gd name="connsiteX12" fmla="*/ 3416627 w 3416627"/>
                  <a:gd name="connsiteY12" fmla="*/ 1193877 h 1193877"/>
                  <a:gd name="connsiteX0" fmla="*/ 0 w 3416627"/>
                  <a:gd name="connsiteY0" fmla="*/ 49258 h 1193877"/>
                  <a:gd name="connsiteX1" fmla="*/ 461604 w 3416627"/>
                  <a:gd name="connsiteY1" fmla="*/ 0 h 1193877"/>
                  <a:gd name="connsiteX2" fmla="*/ 587021 w 3416627"/>
                  <a:gd name="connsiteY2" fmla="*/ 103728 h 1193877"/>
                  <a:gd name="connsiteX3" fmla="*/ 749364 w 3416627"/>
                  <a:gd name="connsiteY3" fmla="*/ 155477 h 1193877"/>
                  <a:gd name="connsiteX4" fmla="*/ 1011796 w 3416627"/>
                  <a:gd name="connsiteY4" fmla="*/ 268304 h 1193877"/>
                  <a:gd name="connsiteX5" fmla="*/ 1259155 w 3416627"/>
                  <a:gd name="connsiteY5" fmla="*/ 103420 h 1193877"/>
                  <a:gd name="connsiteX6" fmla="*/ 1638300 w 3416627"/>
                  <a:gd name="connsiteY6" fmla="*/ 496933 h 1193877"/>
                  <a:gd name="connsiteX7" fmla="*/ 1869992 w 3416627"/>
                  <a:gd name="connsiteY7" fmla="*/ 847861 h 1193877"/>
                  <a:gd name="connsiteX8" fmla="*/ 2169188 w 3416627"/>
                  <a:gd name="connsiteY8" fmla="*/ 923654 h 1193877"/>
                  <a:gd name="connsiteX9" fmla="*/ 2502737 w 3416627"/>
                  <a:gd name="connsiteY9" fmla="*/ 1016165 h 1193877"/>
                  <a:gd name="connsiteX10" fmla="*/ 2907356 w 3416627"/>
                  <a:gd name="connsiteY10" fmla="*/ 1090103 h 1193877"/>
                  <a:gd name="connsiteX11" fmla="*/ 3129851 w 3416627"/>
                  <a:gd name="connsiteY11" fmla="*/ 1138680 h 1193877"/>
                  <a:gd name="connsiteX12" fmla="*/ 3416627 w 3416627"/>
                  <a:gd name="connsiteY12" fmla="*/ 1193877 h 1193877"/>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50030 h 1188430"/>
                  <a:gd name="connsiteX4" fmla="*/ 1011796 w 3416627"/>
                  <a:gd name="connsiteY4" fmla="*/ 262857 h 1188430"/>
                  <a:gd name="connsiteX5" fmla="*/ 1259155 w 3416627"/>
                  <a:gd name="connsiteY5" fmla="*/ 97973 h 1188430"/>
                  <a:gd name="connsiteX6" fmla="*/ 1638300 w 3416627"/>
                  <a:gd name="connsiteY6" fmla="*/ 491486 h 1188430"/>
                  <a:gd name="connsiteX7" fmla="*/ 1869992 w 3416627"/>
                  <a:gd name="connsiteY7" fmla="*/ 842414 h 1188430"/>
                  <a:gd name="connsiteX8" fmla="*/ 2169188 w 3416627"/>
                  <a:gd name="connsiteY8" fmla="*/ 918207 h 1188430"/>
                  <a:gd name="connsiteX9" fmla="*/ 2502737 w 3416627"/>
                  <a:gd name="connsiteY9" fmla="*/ 1010718 h 1188430"/>
                  <a:gd name="connsiteX10" fmla="*/ 2907356 w 3416627"/>
                  <a:gd name="connsiteY10" fmla="*/ 1084656 h 1188430"/>
                  <a:gd name="connsiteX11" fmla="*/ 3129851 w 3416627"/>
                  <a:gd name="connsiteY11" fmla="*/ 1133233 h 1188430"/>
                  <a:gd name="connsiteX12" fmla="*/ 3416627 w 3416627"/>
                  <a:gd name="connsiteY12"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1011796 w 3416627"/>
                  <a:gd name="connsiteY4" fmla="*/ 262857 h 1188430"/>
                  <a:gd name="connsiteX5" fmla="*/ 1259155 w 3416627"/>
                  <a:gd name="connsiteY5" fmla="*/ 97973 h 1188430"/>
                  <a:gd name="connsiteX6" fmla="*/ 1638300 w 3416627"/>
                  <a:gd name="connsiteY6" fmla="*/ 491486 h 1188430"/>
                  <a:gd name="connsiteX7" fmla="*/ 1869992 w 3416627"/>
                  <a:gd name="connsiteY7" fmla="*/ 842414 h 1188430"/>
                  <a:gd name="connsiteX8" fmla="*/ 2169188 w 3416627"/>
                  <a:gd name="connsiteY8" fmla="*/ 918207 h 1188430"/>
                  <a:gd name="connsiteX9" fmla="*/ 2502737 w 3416627"/>
                  <a:gd name="connsiteY9" fmla="*/ 1010718 h 1188430"/>
                  <a:gd name="connsiteX10" fmla="*/ 2907356 w 3416627"/>
                  <a:gd name="connsiteY10" fmla="*/ 1084656 h 1188430"/>
                  <a:gd name="connsiteX11" fmla="*/ 3129851 w 3416627"/>
                  <a:gd name="connsiteY11" fmla="*/ 1133233 h 1188430"/>
                  <a:gd name="connsiteX12" fmla="*/ 3416627 w 3416627"/>
                  <a:gd name="connsiteY12"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62512 w 3416627"/>
                  <a:gd name="connsiteY4" fmla="*/ 229012 h 1188430"/>
                  <a:gd name="connsiteX5" fmla="*/ 1011796 w 3416627"/>
                  <a:gd name="connsiteY5" fmla="*/ 262857 h 1188430"/>
                  <a:gd name="connsiteX6" fmla="*/ 1259155 w 3416627"/>
                  <a:gd name="connsiteY6" fmla="*/ 97973 h 1188430"/>
                  <a:gd name="connsiteX7" fmla="*/ 1638300 w 3416627"/>
                  <a:gd name="connsiteY7" fmla="*/ 491486 h 1188430"/>
                  <a:gd name="connsiteX8" fmla="*/ 1869992 w 3416627"/>
                  <a:gd name="connsiteY8" fmla="*/ 842414 h 1188430"/>
                  <a:gd name="connsiteX9" fmla="*/ 2169188 w 3416627"/>
                  <a:gd name="connsiteY9" fmla="*/ 918207 h 1188430"/>
                  <a:gd name="connsiteX10" fmla="*/ 2502737 w 3416627"/>
                  <a:gd name="connsiteY10" fmla="*/ 1010718 h 1188430"/>
                  <a:gd name="connsiteX11" fmla="*/ 2907356 w 3416627"/>
                  <a:gd name="connsiteY11" fmla="*/ 1084656 h 1188430"/>
                  <a:gd name="connsiteX12" fmla="*/ 3129851 w 3416627"/>
                  <a:gd name="connsiteY12" fmla="*/ 1133233 h 1188430"/>
                  <a:gd name="connsiteX13" fmla="*/ 3416627 w 3416627"/>
                  <a:gd name="connsiteY13"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8300 w 3416627"/>
                  <a:gd name="connsiteY7" fmla="*/ 491486 h 1188430"/>
                  <a:gd name="connsiteX8" fmla="*/ 1869992 w 3416627"/>
                  <a:gd name="connsiteY8" fmla="*/ 842414 h 1188430"/>
                  <a:gd name="connsiteX9" fmla="*/ 2169188 w 3416627"/>
                  <a:gd name="connsiteY9" fmla="*/ 918207 h 1188430"/>
                  <a:gd name="connsiteX10" fmla="*/ 2502737 w 3416627"/>
                  <a:gd name="connsiteY10" fmla="*/ 1010718 h 1188430"/>
                  <a:gd name="connsiteX11" fmla="*/ 2907356 w 3416627"/>
                  <a:gd name="connsiteY11" fmla="*/ 1084656 h 1188430"/>
                  <a:gd name="connsiteX12" fmla="*/ 3129851 w 3416627"/>
                  <a:gd name="connsiteY12" fmla="*/ 1133233 h 1188430"/>
                  <a:gd name="connsiteX13" fmla="*/ 3416627 w 3416627"/>
                  <a:gd name="connsiteY13"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8300 w 3416627"/>
                  <a:gd name="connsiteY7" fmla="*/ 491486 h 1188430"/>
                  <a:gd name="connsiteX8" fmla="*/ 1869992 w 3416627"/>
                  <a:gd name="connsiteY8" fmla="*/ 842414 h 1188430"/>
                  <a:gd name="connsiteX9" fmla="*/ 2169188 w 3416627"/>
                  <a:gd name="connsiteY9" fmla="*/ 918207 h 1188430"/>
                  <a:gd name="connsiteX10" fmla="*/ 2502737 w 3416627"/>
                  <a:gd name="connsiteY10" fmla="*/ 1010718 h 1188430"/>
                  <a:gd name="connsiteX11" fmla="*/ 2907356 w 3416627"/>
                  <a:gd name="connsiteY11" fmla="*/ 1084656 h 1188430"/>
                  <a:gd name="connsiteX12" fmla="*/ 3129851 w 3416627"/>
                  <a:gd name="connsiteY12" fmla="*/ 1133233 h 1188430"/>
                  <a:gd name="connsiteX13" fmla="*/ 3416627 w 3416627"/>
                  <a:gd name="connsiteY13"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8300 w 3416627"/>
                  <a:gd name="connsiteY7" fmla="*/ 491486 h 1188430"/>
                  <a:gd name="connsiteX8" fmla="*/ 1869992 w 3416627"/>
                  <a:gd name="connsiteY8" fmla="*/ 842414 h 1188430"/>
                  <a:gd name="connsiteX9" fmla="*/ 2169188 w 3416627"/>
                  <a:gd name="connsiteY9" fmla="*/ 918207 h 1188430"/>
                  <a:gd name="connsiteX10" fmla="*/ 2502737 w 3416627"/>
                  <a:gd name="connsiteY10" fmla="*/ 1010718 h 1188430"/>
                  <a:gd name="connsiteX11" fmla="*/ 2907356 w 3416627"/>
                  <a:gd name="connsiteY11" fmla="*/ 1084656 h 1188430"/>
                  <a:gd name="connsiteX12" fmla="*/ 3129851 w 3416627"/>
                  <a:gd name="connsiteY12" fmla="*/ 1133233 h 1188430"/>
                  <a:gd name="connsiteX13" fmla="*/ 3416627 w 3416627"/>
                  <a:gd name="connsiteY13"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8300 w 3416627"/>
                  <a:gd name="connsiteY7" fmla="*/ 491486 h 1188430"/>
                  <a:gd name="connsiteX8" fmla="*/ 1869992 w 3416627"/>
                  <a:gd name="connsiteY8" fmla="*/ 842414 h 1188430"/>
                  <a:gd name="connsiteX9" fmla="*/ 2169188 w 3416627"/>
                  <a:gd name="connsiteY9" fmla="*/ 918207 h 1188430"/>
                  <a:gd name="connsiteX10" fmla="*/ 2502737 w 3416627"/>
                  <a:gd name="connsiteY10" fmla="*/ 1010718 h 1188430"/>
                  <a:gd name="connsiteX11" fmla="*/ 2907356 w 3416627"/>
                  <a:gd name="connsiteY11" fmla="*/ 1084656 h 1188430"/>
                  <a:gd name="connsiteX12" fmla="*/ 3129851 w 3416627"/>
                  <a:gd name="connsiteY12" fmla="*/ 1133233 h 1188430"/>
                  <a:gd name="connsiteX13" fmla="*/ 3416627 w 3416627"/>
                  <a:gd name="connsiteY13"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8300 w 3416627"/>
                  <a:gd name="connsiteY7" fmla="*/ 491486 h 1188430"/>
                  <a:gd name="connsiteX8" fmla="*/ 1869992 w 3416627"/>
                  <a:gd name="connsiteY8" fmla="*/ 842414 h 1188430"/>
                  <a:gd name="connsiteX9" fmla="*/ 2169188 w 3416627"/>
                  <a:gd name="connsiteY9" fmla="*/ 918207 h 1188430"/>
                  <a:gd name="connsiteX10" fmla="*/ 2502737 w 3416627"/>
                  <a:gd name="connsiteY10" fmla="*/ 1010718 h 1188430"/>
                  <a:gd name="connsiteX11" fmla="*/ 2907356 w 3416627"/>
                  <a:gd name="connsiteY11" fmla="*/ 1084656 h 1188430"/>
                  <a:gd name="connsiteX12" fmla="*/ 3129851 w 3416627"/>
                  <a:gd name="connsiteY12" fmla="*/ 1133233 h 1188430"/>
                  <a:gd name="connsiteX13" fmla="*/ 3416627 w 3416627"/>
                  <a:gd name="connsiteY13"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8300 w 3416627"/>
                  <a:gd name="connsiteY7" fmla="*/ 491486 h 1188430"/>
                  <a:gd name="connsiteX8" fmla="*/ 1869992 w 3416627"/>
                  <a:gd name="connsiteY8" fmla="*/ 842414 h 1188430"/>
                  <a:gd name="connsiteX9" fmla="*/ 2169188 w 3416627"/>
                  <a:gd name="connsiteY9" fmla="*/ 918207 h 1188430"/>
                  <a:gd name="connsiteX10" fmla="*/ 2502737 w 3416627"/>
                  <a:gd name="connsiteY10" fmla="*/ 1010718 h 1188430"/>
                  <a:gd name="connsiteX11" fmla="*/ 2907356 w 3416627"/>
                  <a:gd name="connsiteY11" fmla="*/ 1084656 h 1188430"/>
                  <a:gd name="connsiteX12" fmla="*/ 3129851 w 3416627"/>
                  <a:gd name="connsiteY12" fmla="*/ 1133233 h 1188430"/>
                  <a:gd name="connsiteX13" fmla="*/ 3416627 w 3416627"/>
                  <a:gd name="connsiteY13"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54698 w 3416627"/>
                  <a:gd name="connsiteY7" fmla="*/ 476960 h 1188430"/>
                  <a:gd name="connsiteX8" fmla="*/ 1869992 w 3416627"/>
                  <a:gd name="connsiteY8" fmla="*/ 842414 h 1188430"/>
                  <a:gd name="connsiteX9" fmla="*/ 2169188 w 3416627"/>
                  <a:gd name="connsiteY9" fmla="*/ 918207 h 1188430"/>
                  <a:gd name="connsiteX10" fmla="*/ 2502737 w 3416627"/>
                  <a:gd name="connsiteY10" fmla="*/ 1010718 h 1188430"/>
                  <a:gd name="connsiteX11" fmla="*/ 2907356 w 3416627"/>
                  <a:gd name="connsiteY11" fmla="*/ 1084656 h 1188430"/>
                  <a:gd name="connsiteX12" fmla="*/ 3129851 w 3416627"/>
                  <a:gd name="connsiteY12" fmla="*/ 1133233 h 1188430"/>
                  <a:gd name="connsiteX13" fmla="*/ 3416627 w 3416627"/>
                  <a:gd name="connsiteY13"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54698 w 3416627"/>
                  <a:gd name="connsiteY7" fmla="*/ 476960 h 1188430"/>
                  <a:gd name="connsiteX8" fmla="*/ 1869992 w 3416627"/>
                  <a:gd name="connsiteY8" fmla="*/ 842414 h 1188430"/>
                  <a:gd name="connsiteX9" fmla="*/ 2169188 w 3416627"/>
                  <a:gd name="connsiteY9" fmla="*/ 918207 h 1188430"/>
                  <a:gd name="connsiteX10" fmla="*/ 2502737 w 3416627"/>
                  <a:gd name="connsiteY10" fmla="*/ 1010718 h 1188430"/>
                  <a:gd name="connsiteX11" fmla="*/ 2907356 w 3416627"/>
                  <a:gd name="connsiteY11" fmla="*/ 1084656 h 1188430"/>
                  <a:gd name="connsiteX12" fmla="*/ 3129851 w 3416627"/>
                  <a:gd name="connsiteY12" fmla="*/ 1133233 h 1188430"/>
                  <a:gd name="connsiteX13" fmla="*/ 3416627 w 3416627"/>
                  <a:gd name="connsiteY13"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54698 w 3416627"/>
                  <a:gd name="connsiteY7" fmla="*/ 476960 h 1188430"/>
                  <a:gd name="connsiteX8" fmla="*/ 1869992 w 3416627"/>
                  <a:gd name="connsiteY8" fmla="*/ 842414 h 1188430"/>
                  <a:gd name="connsiteX9" fmla="*/ 2169188 w 3416627"/>
                  <a:gd name="connsiteY9" fmla="*/ 918207 h 1188430"/>
                  <a:gd name="connsiteX10" fmla="*/ 2502737 w 3416627"/>
                  <a:gd name="connsiteY10" fmla="*/ 1010718 h 1188430"/>
                  <a:gd name="connsiteX11" fmla="*/ 2907356 w 3416627"/>
                  <a:gd name="connsiteY11" fmla="*/ 1084656 h 1188430"/>
                  <a:gd name="connsiteX12" fmla="*/ 3129851 w 3416627"/>
                  <a:gd name="connsiteY12" fmla="*/ 1133233 h 1188430"/>
                  <a:gd name="connsiteX13" fmla="*/ 3416627 w 3416627"/>
                  <a:gd name="connsiteY13"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869992 w 3416627"/>
                  <a:gd name="connsiteY8" fmla="*/ 842414 h 1188430"/>
                  <a:gd name="connsiteX9" fmla="*/ 2169188 w 3416627"/>
                  <a:gd name="connsiteY9" fmla="*/ 918207 h 1188430"/>
                  <a:gd name="connsiteX10" fmla="*/ 2502737 w 3416627"/>
                  <a:gd name="connsiteY10" fmla="*/ 1010718 h 1188430"/>
                  <a:gd name="connsiteX11" fmla="*/ 2907356 w 3416627"/>
                  <a:gd name="connsiteY11" fmla="*/ 1084656 h 1188430"/>
                  <a:gd name="connsiteX12" fmla="*/ 3129851 w 3416627"/>
                  <a:gd name="connsiteY12" fmla="*/ 1133233 h 1188430"/>
                  <a:gd name="connsiteX13" fmla="*/ 3416627 w 3416627"/>
                  <a:gd name="connsiteY13"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869992 w 3416627"/>
                  <a:gd name="connsiteY8" fmla="*/ 842414 h 1188430"/>
                  <a:gd name="connsiteX9" fmla="*/ 2169188 w 3416627"/>
                  <a:gd name="connsiteY9" fmla="*/ 918207 h 1188430"/>
                  <a:gd name="connsiteX10" fmla="*/ 2502737 w 3416627"/>
                  <a:gd name="connsiteY10" fmla="*/ 1010718 h 1188430"/>
                  <a:gd name="connsiteX11" fmla="*/ 2907356 w 3416627"/>
                  <a:gd name="connsiteY11" fmla="*/ 1084656 h 1188430"/>
                  <a:gd name="connsiteX12" fmla="*/ 3129851 w 3416627"/>
                  <a:gd name="connsiteY12" fmla="*/ 1133233 h 1188430"/>
                  <a:gd name="connsiteX13" fmla="*/ 3416627 w 3416627"/>
                  <a:gd name="connsiteY13"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778353 w 3416627"/>
                  <a:gd name="connsiteY8" fmla="*/ 653884 h 1188430"/>
                  <a:gd name="connsiteX9" fmla="*/ 1869992 w 3416627"/>
                  <a:gd name="connsiteY9" fmla="*/ 842414 h 1188430"/>
                  <a:gd name="connsiteX10" fmla="*/ 2169188 w 3416627"/>
                  <a:gd name="connsiteY10" fmla="*/ 918207 h 1188430"/>
                  <a:gd name="connsiteX11" fmla="*/ 2502737 w 3416627"/>
                  <a:gd name="connsiteY11" fmla="*/ 1010718 h 1188430"/>
                  <a:gd name="connsiteX12" fmla="*/ 2907356 w 3416627"/>
                  <a:gd name="connsiteY12" fmla="*/ 1084656 h 1188430"/>
                  <a:gd name="connsiteX13" fmla="*/ 3129851 w 3416627"/>
                  <a:gd name="connsiteY13" fmla="*/ 1133233 h 1188430"/>
                  <a:gd name="connsiteX14" fmla="*/ 3416627 w 3416627"/>
                  <a:gd name="connsiteY14"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778353 w 3416627"/>
                  <a:gd name="connsiteY8" fmla="*/ 653884 h 1188430"/>
                  <a:gd name="connsiteX9" fmla="*/ 1869992 w 3416627"/>
                  <a:gd name="connsiteY9" fmla="*/ 842414 h 1188430"/>
                  <a:gd name="connsiteX10" fmla="*/ 2169188 w 3416627"/>
                  <a:gd name="connsiteY10" fmla="*/ 918207 h 1188430"/>
                  <a:gd name="connsiteX11" fmla="*/ 2502737 w 3416627"/>
                  <a:gd name="connsiteY11" fmla="*/ 1010718 h 1188430"/>
                  <a:gd name="connsiteX12" fmla="*/ 2907356 w 3416627"/>
                  <a:gd name="connsiteY12" fmla="*/ 1084656 h 1188430"/>
                  <a:gd name="connsiteX13" fmla="*/ 3129851 w 3416627"/>
                  <a:gd name="connsiteY13" fmla="*/ 1133233 h 1188430"/>
                  <a:gd name="connsiteX14" fmla="*/ 3416627 w 3416627"/>
                  <a:gd name="connsiteY14"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804590 w 3416627"/>
                  <a:gd name="connsiteY8" fmla="*/ 646621 h 1188430"/>
                  <a:gd name="connsiteX9" fmla="*/ 1869992 w 3416627"/>
                  <a:gd name="connsiteY9" fmla="*/ 842414 h 1188430"/>
                  <a:gd name="connsiteX10" fmla="*/ 2169188 w 3416627"/>
                  <a:gd name="connsiteY10" fmla="*/ 918207 h 1188430"/>
                  <a:gd name="connsiteX11" fmla="*/ 2502737 w 3416627"/>
                  <a:gd name="connsiteY11" fmla="*/ 1010718 h 1188430"/>
                  <a:gd name="connsiteX12" fmla="*/ 2907356 w 3416627"/>
                  <a:gd name="connsiteY12" fmla="*/ 1084656 h 1188430"/>
                  <a:gd name="connsiteX13" fmla="*/ 3129851 w 3416627"/>
                  <a:gd name="connsiteY13" fmla="*/ 1133233 h 1188430"/>
                  <a:gd name="connsiteX14" fmla="*/ 3416627 w 3416627"/>
                  <a:gd name="connsiteY14"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804590 w 3416627"/>
                  <a:gd name="connsiteY8" fmla="*/ 646621 h 1188430"/>
                  <a:gd name="connsiteX9" fmla="*/ 1869992 w 3416627"/>
                  <a:gd name="connsiteY9" fmla="*/ 842414 h 1188430"/>
                  <a:gd name="connsiteX10" fmla="*/ 2169188 w 3416627"/>
                  <a:gd name="connsiteY10" fmla="*/ 918207 h 1188430"/>
                  <a:gd name="connsiteX11" fmla="*/ 2502737 w 3416627"/>
                  <a:gd name="connsiteY11" fmla="*/ 1010718 h 1188430"/>
                  <a:gd name="connsiteX12" fmla="*/ 2907356 w 3416627"/>
                  <a:gd name="connsiteY12" fmla="*/ 1084656 h 1188430"/>
                  <a:gd name="connsiteX13" fmla="*/ 3129851 w 3416627"/>
                  <a:gd name="connsiteY13" fmla="*/ 1133233 h 1188430"/>
                  <a:gd name="connsiteX14" fmla="*/ 3416627 w 3416627"/>
                  <a:gd name="connsiteY14"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804590 w 3416627"/>
                  <a:gd name="connsiteY8" fmla="*/ 646621 h 1188430"/>
                  <a:gd name="connsiteX9" fmla="*/ 1869992 w 3416627"/>
                  <a:gd name="connsiteY9" fmla="*/ 842414 h 1188430"/>
                  <a:gd name="connsiteX10" fmla="*/ 2169188 w 3416627"/>
                  <a:gd name="connsiteY10" fmla="*/ 918207 h 1188430"/>
                  <a:gd name="connsiteX11" fmla="*/ 2502737 w 3416627"/>
                  <a:gd name="connsiteY11" fmla="*/ 1010718 h 1188430"/>
                  <a:gd name="connsiteX12" fmla="*/ 2907356 w 3416627"/>
                  <a:gd name="connsiteY12" fmla="*/ 1084656 h 1188430"/>
                  <a:gd name="connsiteX13" fmla="*/ 3129851 w 3416627"/>
                  <a:gd name="connsiteY13" fmla="*/ 1133233 h 1188430"/>
                  <a:gd name="connsiteX14" fmla="*/ 3416627 w 3416627"/>
                  <a:gd name="connsiteY14"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804590 w 3416627"/>
                  <a:gd name="connsiteY8" fmla="*/ 646621 h 1188430"/>
                  <a:gd name="connsiteX9" fmla="*/ 1869992 w 3416627"/>
                  <a:gd name="connsiteY9" fmla="*/ 842414 h 1188430"/>
                  <a:gd name="connsiteX10" fmla="*/ 2169188 w 3416627"/>
                  <a:gd name="connsiteY10" fmla="*/ 918207 h 1188430"/>
                  <a:gd name="connsiteX11" fmla="*/ 2502737 w 3416627"/>
                  <a:gd name="connsiteY11" fmla="*/ 1010718 h 1188430"/>
                  <a:gd name="connsiteX12" fmla="*/ 2907356 w 3416627"/>
                  <a:gd name="connsiteY12" fmla="*/ 1084656 h 1188430"/>
                  <a:gd name="connsiteX13" fmla="*/ 3129851 w 3416627"/>
                  <a:gd name="connsiteY13" fmla="*/ 1133233 h 1188430"/>
                  <a:gd name="connsiteX14" fmla="*/ 3416627 w 3416627"/>
                  <a:gd name="connsiteY14"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804590 w 3416627"/>
                  <a:gd name="connsiteY8" fmla="*/ 646621 h 1188430"/>
                  <a:gd name="connsiteX9" fmla="*/ 1879831 w 3416627"/>
                  <a:gd name="connsiteY9" fmla="*/ 838783 h 1188430"/>
                  <a:gd name="connsiteX10" fmla="*/ 2169188 w 3416627"/>
                  <a:gd name="connsiteY10" fmla="*/ 918207 h 1188430"/>
                  <a:gd name="connsiteX11" fmla="*/ 2502737 w 3416627"/>
                  <a:gd name="connsiteY11" fmla="*/ 1010718 h 1188430"/>
                  <a:gd name="connsiteX12" fmla="*/ 2907356 w 3416627"/>
                  <a:gd name="connsiteY12" fmla="*/ 1084656 h 1188430"/>
                  <a:gd name="connsiteX13" fmla="*/ 3129851 w 3416627"/>
                  <a:gd name="connsiteY13" fmla="*/ 1133233 h 1188430"/>
                  <a:gd name="connsiteX14" fmla="*/ 3416627 w 3416627"/>
                  <a:gd name="connsiteY14"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804590 w 3416627"/>
                  <a:gd name="connsiteY8" fmla="*/ 646621 h 1188430"/>
                  <a:gd name="connsiteX9" fmla="*/ 1879831 w 3416627"/>
                  <a:gd name="connsiteY9" fmla="*/ 838783 h 1188430"/>
                  <a:gd name="connsiteX10" fmla="*/ 2169188 w 3416627"/>
                  <a:gd name="connsiteY10" fmla="*/ 918207 h 1188430"/>
                  <a:gd name="connsiteX11" fmla="*/ 2502737 w 3416627"/>
                  <a:gd name="connsiteY11" fmla="*/ 1010718 h 1188430"/>
                  <a:gd name="connsiteX12" fmla="*/ 2907356 w 3416627"/>
                  <a:gd name="connsiteY12" fmla="*/ 1084656 h 1188430"/>
                  <a:gd name="connsiteX13" fmla="*/ 3129851 w 3416627"/>
                  <a:gd name="connsiteY13" fmla="*/ 1133233 h 1188430"/>
                  <a:gd name="connsiteX14" fmla="*/ 3416627 w 3416627"/>
                  <a:gd name="connsiteY14"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804590 w 3416627"/>
                  <a:gd name="connsiteY8" fmla="*/ 646621 h 1188430"/>
                  <a:gd name="connsiteX9" fmla="*/ 1879831 w 3416627"/>
                  <a:gd name="connsiteY9" fmla="*/ 838783 h 1188430"/>
                  <a:gd name="connsiteX10" fmla="*/ 2169188 w 3416627"/>
                  <a:gd name="connsiteY10" fmla="*/ 918207 h 1188430"/>
                  <a:gd name="connsiteX11" fmla="*/ 2502737 w 3416627"/>
                  <a:gd name="connsiteY11" fmla="*/ 1010718 h 1188430"/>
                  <a:gd name="connsiteX12" fmla="*/ 2907356 w 3416627"/>
                  <a:gd name="connsiteY12" fmla="*/ 1084656 h 1188430"/>
                  <a:gd name="connsiteX13" fmla="*/ 3129851 w 3416627"/>
                  <a:gd name="connsiteY13" fmla="*/ 1133233 h 1188430"/>
                  <a:gd name="connsiteX14" fmla="*/ 3416627 w 3416627"/>
                  <a:gd name="connsiteY14"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804590 w 3416627"/>
                  <a:gd name="connsiteY8" fmla="*/ 646621 h 1188430"/>
                  <a:gd name="connsiteX9" fmla="*/ 1879831 w 3416627"/>
                  <a:gd name="connsiteY9" fmla="*/ 838783 h 1188430"/>
                  <a:gd name="connsiteX10" fmla="*/ 2169188 w 3416627"/>
                  <a:gd name="connsiteY10" fmla="*/ 936364 h 1188430"/>
                  <a:gd name="connsiteX11" fmla="*/ 2502737 w 3416627"/>
                  <a:gd name="connsiteY11" fmla="*/ 1010718 h 1188430"/>
                  <a:gd name="connsiteX12" fmla="*/ 2907356 w 3416627"/>
                  <a:gd name="connsiteY12" fmla="*/ 1084656 h 1188430"/>
                  <a:gd name="connsiteX13" fmla="*/ 3129851 w 3416627"/>
                  <a:gd name="connsiteY13" fmla="*/ 1133233 h 1188430"/>
                  <a:gd name="connsiteX14" fmla="*/ 3416627 w 3416627"/>
                  <a:gd name="connsiteY14"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804590 w 3416627"/>
                  <a:gd name="connsiteY8" fmla="*/ 646621 h 1188430"/>
                  <a:gd name="connsiteX9" fmla="*/ 1879831 w 3416627"/>
                  <a:gd name="connsiteY9" fmla="*/ 838783 h 1188430"/>
                  <a:gd name="connsiteX10" fmla="*/ 2169188 w 3416627"/>
                  <a:gd name="connsiteY10" fmla="*/ 936364 h 1188430"/>
                  <a:gd name="connsiteX11" fmla="*/ 2502737 w 3416627"/>
                  <a:gd name="connsiteY11" fmla="*/ 1010718 h 1188430"/>
                  <a:gd name="connsiteX12" fmla="*/ 2907356 w 3416627"/>
                  <a:gd name="connsiteY12" fmla="*/ 1084656 h 1188430"/>
                  <a:gd name="connsiteX13" fmla="*/ 3129851 w 3416627"/>
                  <a:gd name="connsiteY13" fmla="*/ 1133233 h 1188430"/>
                  <a:gd name="connsiteX14" fmla="*/ 3416627 w 3416627"/>
                  <a:gd name="connsiteY14" fmla="*/ 1188430 h 1188430"/>
                  <a:gd name="connsiteX0" fmla="*/ 0 w 3416627"/>
                  <a:gd name="connsiteY0" fmla="*/ 43811 h 1188430"/>
                  <a:gd name="connsiteX1" fmla="*/ 345996 w 3416627"/>
                  <a:gd name="connsiteY1" fmla="*/ 0 h 1188430"/>
                  <a:gd name="connsiteX2" fmla="*/ 587021 w 3416627"/>
                  <a:gd name="connsiteY2" fmla="*/ 98281 h 1188430"/>
                  <a:gd name="connsiteX3" fmla="*/ 749364 w 3416627"/>
                  <a:gd name="connsiteY3" fmla="*/ 160924 h 1188430"/>
                  <a:gd name="connsiteX4" fmla="*/ 823156 w 3416627"/>
                  <a:gd name="connsiteY4" fmla="*/ 250800 h 1188430"/>
                  <a:gd name="connsiteX5" fmla="*/ 1011796 w 3416627"/>
                  <a:gd name="connsiteY5" fmla="*/ 262857 h 1188430"/>
                  <a:gd name="connsiteX6" fmla="*/ 1259155 w 3416627"/>
                  <a:gd name="connsiteY6" fmla="*/ 97973 h 1188430"/>
                  <a:gd name="connsiteX7" fmla="*/ 1635020 w 3416627"/>
                  <a:gd name="connsiteY7" fmla="*/ 480591 h 1188430"/>
                  <a:gd name="connsiteX8" fmla="*/ 1804590 w 3416627"/>
                  <a:gd name="connsiteY8" fmla="*/ 646621 h 1188430"/>
                  <a:gd name="connsiteX9" fmla="*/ 1879831 w 3416627"/>
                  <a:gd name="connsiteY9" fmla="*/ 838783 h 1188430"/>
                  <a:gd name="connsiteX10" fmla="*/ 2169188 w 3416627"/>
                  <a:gd name="connsiteY10" fmla="*/ 936364 h 1188430"/>
                  <a:gd name="connsiteX11" fmla="*/ 2502737 w 3416627"/>
                  <a:gd name="connsiteY11" fmla="*/ 1010718 h 1188430"/>
                  <a:gd name="connsiteX12" fmla="*/ 2907356 w 3416627"/>
                  <a:gd name="connsiteY12" fmla="*/ 1084656 h 1188430"/>
                  <a:gd name="connsiteX13" fmla="*/ 3129851 w 3416627"/>
                  <a:gd name="connsiteY13" fmla="*/ 1133233 h 1188430"/>
                  <a:gd name="connsiteX14" fmla="*/ 3416627 w 3416627"/>
                  <a:gd name="connsiteY14" fmla="*/ 1188430 h 1188430"/>
                  <a:gd name="connsiteX0" fmla="*/ 0 w 3419907"/>
                  <a:gd name="connsiteY0" fmla="*/ 98282 h 1188430"/>
                  <a:gd name="connsiteX1" fmla="*/ 349276 w 3419907"/>
                  <a:gd name="connsiteY1" fmla="*/ 0 h 1188430"/>
                  <a:gd name="connsiteX2" fmla="*/ 590301 w 3419907"/>
                  <a:gd name="connsiteY2" fmla="*/ 98281 h 1188430"/>
                  <a:gd name="connsiteX3" fmla="*/ 752644 w 3419907"/>
                  <a:gd name="connsiteY3" fmla="*/ 160924 h 1188430"/>
                  <a:gd name="connsiteX4" fmla="*/ 826436 w 3419907"/>
                  <a:gd name="connsiteY4" fmla="*/ 250800 h 1188430"/>
                  <a:gd name="connsiteX5" fmla="*/ 1015076 w 3419907"/>
                  <a:gd name="connsiteY5" fmla="*/ 262857 h 1188430"/>
                  <a:gd name="connsiteX6" fmla="*/ 1262435 w 3419907"/>
                  <a:gd name="connsiteY6" fmla="*/ 97973 h 1188430"/>
                  <a:gd name="connsiteX7" fmla="*/ 1638300 w 3419907"/>
                  <a:gd name="connsiteY7" fmla="*/ 480591 h 1188430"/>
                  <a:gd name="connsiteX8" fmla="*/ 1807870 w 3419907"/>
                  <a:gd name="connsiteY8" fmla="*/ 646621 h 1188430"/>
                  <a:gd name="connsiteX9" fmla="*/ 1883111 w 3419907"/>
                  <a:gd name="connsiteY9" fmla="*/ 838783 h 1188430"/>
                  <a:gd name="connsiteX10" fmla="*/ 2172468 w 3419907"/>
                  <a:gd name="connsiteY10" fmla="*/ 936364 h 1188430"/>
                  <a:gd name="connsiteX11" fmla="*/ 2506017 w 3419907"/>
                  <a:gd name="connsiteY11" fmla="*/ 1010718 h 1188430"/>
                  <a:gd name="connsiteX12" fmla="*/ 2910636 w 3419907"/>
                  <a:gd name="connsiteY12" fmla="*/ 1084656 h 1188430"/>
                  <a:gd name="connsiteX13" fmla="*/ 3133131 w 3419907"/>
                  <a:gd name="connsiteY13" fmla="*/ 1133233 h 1188430"/>
                  <a:gd name="connsiteX14" fmla="*/ 3419907 w 3419907"/>
                  <a:gd name="connsiteY14" fmla="*/ 1188430 h 1188430"/>
                  <a:gd name="connsiteX0" fmla="*/ 0 w 3419907"/>
                  <a:gd name="connsiteY0" fmla="*/ 87388 h 1177536"/>
                  <a:gd name="connsiteX1" fmla="*/ 349276 w 3419907"/>
                  <a:gd name="connsiteY1" fmla="*/ 0 h 1177536"/>
                  <a:gd name="connsiteX2" fmla="*/ 590301 w 3419907"/>
                  <a:gd name="connsiteY2" fmla="*/ 87387 h 1177536"/>
                  <a:gd name="connsiteX3" fmla="*/ 752644 w 3419907"/>
                  <a:gd name="connsiteY3" fmla="*/ 150030 h 1177536"/>
                  <a:gd name="connsiteX4" fmla="*/ 826436 w 3419907"/>
                  <a:gd name="connsiteY4" fmla="*/ 239906 h 1177536"/>
                  <a:gd name="connsiteX5" fmla="*/ 1015076 w 3419907"/>
                  <a:gd name="connsiteY5" fmla="*/ 251963 h 1177536"/>
                  <a:gd name="connsiteX6" fmla="*/ 1262435 w 3419907"/>
                  <a:gd name="connsiteY6" fmla="*/ 87079 h 1177536"/>
                  <a:gd name="connsiteX7" fmla="*/ 1638300 w 3419907"/>
                  <a:gd name="connsiteY7" fmla="*/ 469697 h 1177536"/>
                  <a:gd name="connsiteX8" fmla="*/ 1807870 w 3419907"/>
                  <a:gd name="connsiteY8" fmla="*/ 635727 h 1177536"/>
                  <a:gd name="connsiteX9" fmla="*/ 1883111 w 3419907"/>
                  <a:gd name="connsiteY9" fmla="*/ 827889 h 1177536"/>
                  <a:gd name="connsiteX10" fmla="*/ 2172468 w 3419907"/>
                  <a:gd name="connsiteY10" fmla="*/ 925470 h 1177536"/>
                  <a:gd name="connsiteX11" fmla="*/ 2506017 w 3419907"/>
                  <a:gd name="connsiteY11" fmla="*/ 999824 h 1177536"/>
                  <a:gd name="connsiteX12" fmla="*/ 2910636 w 3419907"/>
                  <a:gd name="connsiteY12" fmla="*/ 1073762 h 1177536"/>
                  <a:gd name="connsiteX13" fmla="*/ 3133131 w 3419907"/>
                  <a:gd name="connsiteY13" fmla="*/ 1122339 h 1177536"/>
                  <a:gd name="connsiteX14" fmla="*/ 3419907 w 3419907"/>
                  <a:gd name="connsiteY14" fmla="*/ 1177536 h 1177536"/>
                  <a:gd name="connsiteX0" fmla="*/ 0 w 3434665"/>
                  <a:gd name="connsiteY0" fmla="*/ 87388 h 1185707"/>
                  <a:gd name="connsiteX1" fmla="*/ 349276 w 3434665"/>
                  <a:gd name="connsiteY1" fmla="*/ 0 h 1185707"/>
                  <a:gd name="connsiteX2" fmla="*/ 590301 w 3434665"/>
                  <a:gd name="connsiteY2" fmla="*/ 87387 h 1185707"/>
                  <a:gd name="connsiteX3" fmla="*/ 752644 w 3434665"/>
                  <a:gd name="connsiteY3" fmla="*/ 150030 h 1185707"/>
                  <a:gd name="connsiteX4" fmla="*/ 826436 w 3434665"/>
                  <a:gd name="connsiteY4" fmla="*/ 239906 h 1185707"/>
                  <a:gd name="connsiteX5" fmla="*/ 1015076 w 3434665"/>
                  <a:gd name="connsiteY5" fmla="*/ 251963 h 1185707"/>
                  <a:gd name="connsiteX6" fmla="*/ 1262435 w 3434665"/>
                  <a:gd name="connsiteY6" fmla="*/ 87079 h 1185707"/>
                  <a:gd name="connsiteX7" fmla="*/ 1638300 w 3434665"/>
                  <a:gd name="connsiteY7" fmla="*/ 469697 h 1185707"/>
                  <a:gd name="connsiteX8" fmla="*/ 1807870 w 3434665"/>
                  <a:gd name="connsiteY8" fmla="*/ 635727 h 1185707"/>
                  <a:gd name="connsiteX9" fmla="*/ 1883111 w 3434665"/>
                  <a:gd name="connsiteY9" fmla="*/ 827889 h 1185707"/>
                  <a:gd name="connsiteX10" fmla="*/ 2172468 w 3434665"/>
                  <a:gd name="connsiteY10" fmla="*/ 925470 h 1185707"/>
                  <a:gd name="connsiteX11" fmla="*/ 2506017 w 3434665"/>
                  <a:gd name="connsiteY11" fmla="*/ 999824 h 1185707"/>
                  <a:gd name="connsiteX12" fmla="*/ 2910636 w 3434665"/>
                  <a:gd name="connsiteY12" fmla="*/ 1073762 h 1185707"/>
                  <a:gd name="connsiteX13" fmla="*/ 3133131 w 3434665"/>
                  <a:gd name="connsiteY13" fmla="*/ 1122339 h 1185707"/>
                  <a:gd name="connsiteX14" fmla="*/ 3434665 w 3434665"/>
                  <a:gd name="connsiteY14" fmla="*/ 1185707 h 1185707"/>
                  <a:gd name="connsiteX0" fmla="*/ 0 w 3454343"/>
                  <a:gd name="connsiteY0" fmla="*/ 87388 h 1193878"/>
                  <a:gd name="connsiteX1" fmla="*/ 349276 w 3454343"/>
                  <a:gd name="connsiteY1" fmla="*/ 0 h 1193878"/>
                  <a:gd name="connsiteX2" fmla="*/ 590301 w 3454343"/>
                  <a:gd name="connsiteY2" fmla="*/ 87387 h 1193878"/>
                  <a:gd name="connsiteX3" fmla="*/ 752644 w 3454343"/>
                  <a:gd name="connsiteY3" fmla="*/ 150030 h 1193878"/>
                  <a:gd name="connsiteX4" fmla="*/ 826436 w 3454343"/>
                  <a:gd name="connsiteY4" fmla="*/ 239906 h 1193878"/>
                  <a:gd name="connsiteX5" fmla="*/ 1015076 w 3454343"/>
                  <a:gd name="connsiteY5" fmla="*/ 251963 h 1193878"/>
                  <a:gd name="connsiteX6" fmla="*/ 1262435 w 3454343"/>
                  <a:gd name="connsiteY6" fmla="*/ 87079 h 1193878"/>
                  <a:gd name="connsiteX7" fmla="*/ 1638300 w 3454343"/>
                  <a:gd name="connsiteY7" fmla="*/ 469697 h 1193878"/>
                  <a:gd name="connsiteX8" fmla="*/ 1807870 w 3454343"/>
                  <a:gd name="connsiteY8" fmla="*/ 635727 h 1193878"/>
                  <a:gd name="connsiteX9" fmla="*/ 1883111 w 3454343"/>
                  <a:gd name="connsiteY9" fmla="*/ 827889 h 1193878"/>
                  <a:gd name="connsiteX10" fmla="*/ 2172468 w 3454343"/>
                  <a:gd name="connsiteY10" fmla="*/ 925470 h 1193878"/>
                  <a:gd name="connsiteX11" fmla="*/ 2506017 w 3454343"/>
                  <a:gd name="connsiteY11" fmla="*/ 999824 h 1193878"/>
                  <a:gd name="connsiteX12" fmla="*/ 2910636 w 3454343"/>
                  <a:gd name="connsiteY12" fmla="*/ 1073762 h 1193878"/>
                  <a:gd name="connsiteX13" fmla="*/ 3133131 w 3454343"/>
                  <a:gd name="connsiteY13" fmla="*/ 1122339 h 1193878"/>
                  <a:gd name="connsiteX14" fmla="*/ 3454343 w 3454343"/>
                  <a:gd name="connsiteY14" fmla="*/ 1193878 h 1193878"/>
                  <a:gd name="connsiteX0" fmla="*/ 0 w 3454343"/>
                  <a:gd name="connsiteY0" fmla="*/ 87388 h 1193878"/>
                  <a:gd name="connsiteX1" fmla="*/ 349276 w 3454343"/>
                  <a:gd name="connsiteY1" fmla="*/ 0 h 1193878"/>
                  <a:gd name="connsiteX2" fmla="*/ 590301 w 3454343"/>
                  <a:gd name="connsiteY2" fmla="*/ 87387 h 1193878"/>
                  <a:gd name="connsiteX3" fmla="*/ 752644 w 3454343"/>
                  <a:gd name="connsiteY3" fmla="*/ 150030 h 1193878"/>
                  <a:gd name="connsiteX4" fmla="*/ 826436 w 3454343"/>
                  <a:gd name="connsiteY4" fmla="*/ 239906 h 1193878"/>
                  <a:gd name="connsiteX5" fmla="*/ 1015076 w 3454343"/>
                  <a:gd name="connsiteY5" fmla="*/ 251963 h 1193878"/>
                  <a:gd name="connsiteX6" fmla="*/ 1638300 w 3454343"/>
                  <a:gd name="connsiteY6" fmla="*/ 469697 h 1193878"/>
                  <a:gd name="connsiteX7" fmla="*/ 1807870 w 3454343"/>
                  <a:gd name="connsiteY7" fmla="*/ 635727 h 1193878"/>
                  <a:gd name="connsiteX8" fmla="*/ 1883111 w 3454343"/>
                  <a:gd name="connsiteY8" fmla="*/ 827889 h 1193878"/>
                  <a:gd name="connsiteX9" fmla="*/ 2172468 w 3454343"/>
                  <a:gd name="connsiteY9" fmla="*/ 925470 h 1193878"/>
                  <a:gd name="connsiteX10" fmla="*/ 2506017 w 3454343"/>
                  <a:gd name="connsiteY10" fmla="*/ 999824 h 1193878"/>
                  <a:gd name="connsiteX11" fmla="*/ 2910636 w 3454343"/>
                  <a:gd name="connsiteY11" fmla="*/ 1073762 h 1193878"/>
                  <a:gd name="connsiteX12" fmla="*/ 3133131 w 3454343"/>
                  <a:gd name="connsiteY12" fmla="*/ 1122339 h 1193878"/>
                  <a:gd name="connsiteX13" fmla="*/ 3454343 w 3454343"/>
                  <a:gd name="connsiteY13" fmla="*/ 1193878 h 1193878"/>
                  <a:gd name="connsiteX0" fmla="*/ 0 w 3454343"/>
                  <a:gd name="connsiteY0" fmla="*/ 87388 h 1193878"/>
                  <a:gd name="connsiteX1" fmla="*/ 349276 w 3454343"/>
                  <a:gd name="connsiteY1" fmla="*/ 0 h 1193878"/>
                  <a:gd name="connsiteX2" fmla="*/ 590301 w 3454343"/>
                  <a:gd name="connsiteY2" fmla="*/ 87387 h 1193878"/>
                  <a:gd name="connsiteX3" fmla="*/ 752644 w 3454343"/>
                  <a:gd name="connsiteY3" fmla="*/ 150030 h 1193878"/>
                  <a:gd name="connsiteX4" fmla="*/ 826436 w 3454343"/>
                  <a:gd name="connsiteY4" fmla="*/ 239906 h 1193878"/>
                  <a:gd name="connsiteX5" fmla="*/ 1638300 w 3454343"/>
                  <a:gd name="connsiteY5" fmla="*/ 469697 h 1193878"/>
                  <a:gd name="connsiteX6" fmla="*/ 1807870 w 3454343"/>
                  <a:gd name="connsiteY6" fmla="*/ 635727 h 1193878"/>
                  <a:gd name="connsiteX7" fmla="*/ 1883111 w 3454343"/>
                  <a:gd name="connsiteY7" fmla="*/ 827889 h 1193878"/>
                  <a:gd name="connsiteX8" fmla="*/ 2172468 w 3454343"/>
                  <a:gd name="connsiteY8" fmla="*/ 925470 h 1193878"/>
                  <a:gd name="connsiteX9" fmla="*/ 2506017 w 3454343"/>
                  <a:gd name="connsiteY9" fmla="*/ 999824 h 1193878"/>
                  <a:gd name="connsiteX10" fmla="*/ 2910636 w 3454343"/>
                  <a:gd name="connsiteY10" fmla="*/ 1073762 h 1193878"/>
                  <a:gd name="connsiteX11" fmla="*/ 3133131 w 3454343"/>
                  <a:gd name="connsiteY11" fmla="*/ 1122339 h 1193878"/>
                  <a:gd name="connsiteX12" fmla="*/ 3454343 w 3454343"/>
                  <a:gd name="connsiteY12" fmla="*/ 1193878 h 1193878"/>
                  <a:gd name="connsiteX0" fmla="*/ 0 w 3454343"/>
                  <a:gd name="connsiteY0" fmla="*/ 87388 h 1193878"/>
                  <a:gd name="connsiteX1" fmla="*/ 349276 w 3454343"/>
                  <a:gd name="connsiteY1" fmla="*/ 0 h 1193878"/>
                  <a:gd name="connsiteX2" fmla="*/ 590301 w 3454343"/>
                  <a:gd name="connsiteY2" fmla="*/ 87387 h 1193878"/>
                  <a:gd name="connsiteX3" fmla="*/ 752644 w 3454343"/>
                  <a:gd name="connsiteY3" fmla="*/ 150030 h 1193878"/>
                  <a:gd name="connsiteX4" fmla="*/ 1638300 w 3454343"/>
                  <a:gd name="connsiteY4" fmla="*/ 469697 h 1193878"/>
                  <a:gd name="connsiteX5" fmla="*/ 1807870 w 3454343"/>
                  <a:gd name="connsiteY5" fmla="*/ 635727 h 1193878"/>
                  <a:gd name="connsiteX6" fmla="*/ 1883111 w 3454343"/>
                  <a:gd name="connsiteY6" fmla="*/ 827889 h 1193878"/>
                  <a:gd name="connsiteX7" fmla="*/ 2172468 w 3454343"/>
                  <a:gd name="connsiteY7" fmla="*/ 925470 h 1193878"/>
                  <a:gd name="connsiteX8" fmla="*/ 2506017 w 3454343"/>
                  <a:gd name="connsiteY8" fmla="*/ 999824 h 1193878"/>
                  <a:gd name="connsiteX9" fmla="*/ 2910636 w 3454343"/>
                  <a:gd name="connsiteY9" fmla="*/ 1073762 h 1193878"/>
                  <a:gd name="connsiteX10" fmla="*/ 3133131 w 3454343"/>
                  <a:gd name="connsiteY10" fmla="*/ 1122339 h 1193878"/>
                  <a:gd name="connsiteX11" fmla="*/ 3454343 w 3454343"/>
                  <a:gd name="connsiteY11" fmla="*/ 1193878 h 1193878"/>
                  <a:gd name="connsiteX0" fmla="*/ 0 w 3454343"/>
                  <a:gd name="connsiteY0" fmla="*/ 87388 h 1193878"/>
                  <a:gd name="connsiteX1" fmla="*/ 349276 w 3454343"/>
                  <a:gd name="connsiteY1" fmla="*/ 0 h 1193878"/>
                  <a:gd name="connsiteX2" fmla="*/ 590301 w 3454343"/>
                  <a:gd name="connsiteY2" fmla="*/ 87387 h 1193878"/>
                  <a:gd name="connsiteX3" fmla="*/ 1638300 w 3454343"/>
                  <a:gd name="connsiteY3" fmla="*/ 469697 h 1193878"/>
                  <a:gd name="connsiteX4" fmla="*/ 1807870 w 3454343"/>
                  <a:gd name="connsiteY4" fmla="*/ 635727 h 1193878"/>
                  <a:gd name="connsiteX5" fmla="*/ 1883111 w 3454343"/>
                  <a:gd name="connsiteY5" fmla="*/ 827889 h 1193878"/>
                  <a:gd name="connsiteX6" fmla="*/ 2172468 w 3454343"/>
                  <a:gd name="connsiteY6" fmla="*/ 925470 h 1193878"/>
                  <a:gd name="connsiteX7" fmla="*/ 2506017 w 3454343"/>
                  <a:gd name="connsiteY7" fmla="*/ 999824 h 1193878"/>
                  <a:gd name="connsiteX8" fmla="*/ 2910636 w 3454343"/>
                  <a:gd name="connsiteY8" fmla="*/ 1073762 h 1193878"/>
                  <a:gd name="connsiteX9" fmla="*/ 3133131 w 3454343"/>
                  <a:gd name="connsiteY9" fmla="*/ 1122339 h 1193878"/>
                  <a:gd name="connsiteX10" fmla="*/ 3454343 w 3454343"/>
                  <a:gd name="connsiteY10" fmla="*/ 1193878 h 1193878"/>
                  <a:gd name="connsiteX0" fmla="*/ 0 w 3454343"/>
                  <a:gd name="connsiteY0" fmla="*/ 87388 h 1193878"/>
                  <a:gd name="connsiteX1" fmla="*/ 349276 w 3454343"/>
                  <a:gd name="connsiteY1" fmla="*/ 0 h 1193878"/>
                  <a:gd name="connsiteX2" fmla="*/ 1638300 w 3454343"/>
                  <a:gd name="connsiteY2" fmla="*/ 469697 h 1193878"/>
                  <a:gd name="connsiteX3" fmla="*/ 1807870 w 3454343"/>
                  <a:gd name="connsiteY3" fmla="*/ 635727 h 1193878"/>
                  <a:gd name="connsiteX4" fmla="*/ 1883111 w 3454343"/>
                  <a:gd name="connsiteY4" fmla="*/ 827889 h 1193878"/>
                  <a:gd name="connsiteX5" fmla="*/ 2172468 w 3454343"/>
                  <a:gd name="connsiteY5" fmla="*/ 925470 h 1193878"/>
                  <a:gd name="connsiteX6" fmla="*/ 2506017 w 3454343"/>
                  <a:gd name="connsiteY6" fmla="*/ 999824 h 1193878"/>
                  <a:gd name="connsiteX7" fmla="*/ 2910636 w 3454343"/>
                  <a:gd name="connsiteY7" fmla="*/ 1073762 h 1193878"/>
                  <a:gd name="connsiteX8" fmla="*/ 3133131 w 3454343"/>
                  <a:gd name="connsiteY8" fmla="*/ 1122339 h 1193878"/>
                  <a:gd name="connsiteX9" fmla="*/ 3454343 w 3454343"/>
                  <a:gd name="connsiteY9" fmla="*/ 1193878 h 1193878"/>
                  <a:gd name="connsiteX0" fmla="*/ 0 w 3454343"/>
                  <a:gd name="connsiteY0" fmla="*/ 0 h 1106490"/>
                  <a:gd name="connsiteX1" fmla="*/ 1638300 w 3454343"/>
                  <a:gd name="connsiteY1" fmla="*/ 382309 h 1106490"/>
                  <a:gd name="connsiteX2" fmla="*/ 1807870 w 3454343"/>
                  <a:gd name="connsiteY2" fmla="*/ 548339 h 1106490"/>
                  <a:gd name="connsiteX3" fmla="*/ 1883111 w 3454343"/>
                  <a:gd name="connsiteY3" fmla="*/ 740501 h 1106490"/>
                  <a:gd name="connsiteX4" fmla="*/ 2172468 w 3454343"/>
                  <a:gd name="connsiteY4" fmla="*/ 838082 h 1106490"/>
                  <a:gd name="connsiteX5" fmla="*/ 2506017 w 3454343"/>
                  <a:gd name="connsiteY5" fmla="*/ 912436 h 1106490"/>
                  <a:gd name="connsiteX6" fmla="*/ 2910636 w 3454343"/>
                  <a:gd name="connsiteY6" fmla="*/ 986374 h 1106490"/>
                  <a:gd name="connsiteX7" fmla="*/ 3133131 w 3454343"/>
                  <a:gd name="connsiteY7" fmla="*/ 1034951 h 1106490"/>
                  <a:gd name="connsiteX8" fmla="*/ 3454343 w 3454343"/>
                  <a:gd name="connsiteY8" fmla="*/ 1106490 h 1106490"/>
                  <a:gd name="connsiteX0" fmla="*/ 0 w 1816043"/>
                  <a:gd name="connsiteY0" fmla="*/ 0 h 724181"/>
                  <a:gd name="connsiteX1" fmla="*/ 169570 w 1816043"/>
                  <a:gd name="connsiteY1" fmla="*/ 166030 h 724181"/>
                  <a:gd name="connsiteX2" fmla="*/ 244811 w 1816043"/>
                  <a:gd name="connsiteY2" fmla="*/ 358192 h 724181"/>
                  <a:gd name="connsiteX3" fmla="*/ 534168 w 1816043"/>
                  <a:gd name="connsiteY3" fmla="*/ 455773 h 724181"/>
                  <a:gd name="connsiteX4" fmla="*/ 867717 w 1816043"/>
                  <a:gd name="connsiteY4" fmla="*/ 530127 h 724181"/>
                  <a:gd name="connsiteX5" fmla="*/ 1272336 w 1816043"/>
                  <a:gd name="connsiteY5" fmla="*/ 604065 h 724181"/>
                  <a:gd name="connsiteX6" fmla="*/ 1494831 w 1816043"/>
                  <a:gd name="connsiteY6" fmla="*/ 652642 h 724181"/>
                  <a:gd name="connsiteX7" fmla="*/ 1816043 w 1816043"/>
                  <a:gd name="connsiteY7" fmla="*/ 724181 h 724181"/>
                  <a:gd name="connsiteX0" fmla="*/ 0 w 1757009"/>
                  <a:gd name="connsiteY0" fmla="*/ 0 h 661540"/>
                  <a:gd name="connsiteX1" fmla="*/ 110536 w 1757009"/>
                  <a:gd name="connsiteY1" fmla="*/ 103389 h 661540"/>
                  <a:gd name="connsiteX2" fmla="*/ 185777 w 1757009"/>
                  <a:gd name="connsiteY2" fmla="*/ 295551 h 661540"/>
                  <a:gd name="connsiteX3" fmla="*/ 475134 w 1757009"/>
                  <a:gd name="connsiteY3" fmla="*/ 393132 h 661540"/>
                  <a:gd name="connsiteX4" fmla="*/ 808683 w 1757009"/>
                  <a:gd name="connsiteY4" fmla="*/ 467486 h 661540"/>
                  <a:gd name="connsiteX5" fmla="*/ 1213302 w 1757009"/>
                  <a:gd name="connsiteY5" fmla="*/ 541424 h 661540"/>
                  <a:gd name="connsiteX6" fmla="*/ 1435797 w 1757009"/>
                  <a:gd name="connsiteY6" fmla="*/ 590001 h 661540"/>
                  <a:gd name="connsiteX7" fmla="*/ 1757009 w 1757009"/>
                  <a:gd name="connsiteY7" fmla="*/ 661540 h 661540"/>
                  <a:gd name="connsiteX0" fmla="*/ 0 w 1759469"/>
                  <a:gd name="connsiteY0" fmla="*/ 0 h 647923"/>
                  <a:gd name="connsiteX1" fmla="*/ 112996 w 1759469"/>
                  <a:gd name="connsiteY1" fmla="*/ 89772 h 647923"/>
                  <a:gd name="connsiteX2" fmla="*/ 188237 w 1759469"/>
                  <a:gd name="connsiteY2" fmla="*/ 281934 h 647923"/>
                  <a:gd name="connsiteX3" fmla="*/ 477594 w 1759469"/>
                  <a:gd name="connsiteY3" fmla="*/ 379515 h 647923"/>
                  <a:gd name="connsiteX4" fmla="*/ 811143 w 1759469"/>
                  <a:gd name="connsiteY4" fmla="*/ 453869 h 647923"/>
                  <a:gd name="connsiteX5" fmla="*/ 1215762 w 1759469"/>
                  <a:gd name="connsiteY5" fmla="*/ 527807 h 647923"/>
                  <a:gd name="connsiteX6" fmla="*/ 1438257 w 1759469"/>
                  <a:gd name="connsiteY6" fmla="*/ 576384 h 647923"/>
                  <a:gd name="connsiteX7" fmla="*/ 1759469 w 1759469"/>
                  <a:gd name="connsiteY7" fmla="*/ 647923 h 647923"/>
                  <a:gd name="connsiteX0" fmla="*/ 0 w 1759469"/>
                  <a:gd name="connsiteY0" fmla="*/ 0 h 647923"/>
                  <a:gd name="connsiteX1" fmla="*/ 112996 w 1759469"/>
                  <a:gd name="connsiteY1" fmla="*/ 89772 h 647923"/>
                  <a:gd name="connsiteX2" fmla="*/ 188237 w 1759469"/>
                  <a:gd name="connsiteY2" fmla="*/ 281934 h 647923"/>
                  <a:gd name="connsiteX3" fmla="*/ 477594 w 1759469"/>
                  <a:gd name="connsiteY3" fmla="*/ 379515 h 647923"/>
                  <a:gd name="connsiteX4" fmla="*/ 811143 w 1759469"/>
                  <a:gd name="connsiteY4" fmla="*/ 453869 h 647923"/>
                  <a:gd name="connsiteX5" fmla="*/ 1215762 w 1759469"/>
                  <a:gd name="connsiteY5" fmla="*/ 527807 h 647923"/>
                  <a:gd name="connsiteX6" fmla="*/ 1438257 w 1759469"/>
                  <a:gd name="connsiteY6" fmla="*/ 576384 h 647923"/>
                  <a:gd name="connsiteX7" fmla="*/ 1759469 w 1759469"/>
                  <a:gd name="connsiteY7" fmla="*/ 647923 h 64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9469" h="647923">
                    <a:moveTo>
                      <a:pt x="0" y="0"/>
                    </a:moveTo>
                    <a:cubicBezTo>
                      <a:pt x="71775" y="65416"/>
                      <a:pt x="21360" y="33100"/>
                      <a:pt x="112996" y="89772"/>
                    </a:cubicBezTo>
                    <a:cubicBezTo>
                      <a:pt x="191514" y="197284"/>
                      <a:pt x="142776" y="208829"/>
                      <a:pt x="188237" y="281934"/>
                    </a:cubicBezTo>
                    <a:cubicBezTo>
                      <a:pt x="274850" y="372563"/>
                      <a:pt x="259795" y="394196"/>
                      <a:pt x="477594" y="379515"/>
                    </a:cubicBezTo>
                    <a:cubicBezTo>
                      <a:pt x="583311" y="470876"/>
                      <a:pt x="551283" y="544078"/>
                      <a:pt x="811143" y="453869"/>
                    </a:cubicBezTo>
                    <a:cubicBezTo>
                      <a:pt x="1007236" y="493041"/>
                      <a:pt x="1013110" y="495898"/>
                      <a:pt x="1215762" y="527807"/>
                    </a:cubicBezTo>
                    <a:lnTo>
                      <a:pt x="1438257" y="576384"/>
                    </a:lnTo>
                    <a:lnTo>
                      <a:pt x="1759469" y="647923"/>
                    </a:lnTo>
                  </a:path>
                </a:pathLst>
              </a:custGeom>
              <a:noFill/>
              <a:ln w="76200" cap="flat" cmpd="sng" algn="ctr">
                <a:solidFill>
                  <a:srgbClr val="00B0F0"/>
                </a:solidFill>
                <a:prstDash val="solid"/>
                <a:headEnd type="none" w="med" len="med"/>
                <a:tailEnd type="non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249523AD-3D0C-47F9-AC6E-0E87D3DAF7BF}"/>
                  </a:ext>
                </a:extLst>
              </p:cNvPr>
              <p:cNvSpPr/>
              <p:nvPr/>
            </p:nvSpPr>
            <p:spPr>
              <a:xfrm>
                <a:off x="24431801" y="7819634"/>
                <a:ext cx="2036078" cy="242883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72467 w 1285875"/>
                  <a:gd name="connsiteY1" fmla="*/ 378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372312"/>
                  <a:gd name="connsiteY0" fmla="*/ 0 h 863362"/>
                  <a:gd name="connsiteX1" fmla="*/ 358904 w 1372312"/>
                  <a:gd name="connsiteY1" fmla="*/ 143247 h 863362"/>
                  <a:gd name="connsiteX2" fmla="*/ 629362 w 1372312"/>
                  <a:gd name="connsiteY2" fmla="*/ 415687 h 863362"/>
                  <a:gd name="connsiteX3" fmla="*/ 1048462 w 1372312"/>
                  <a:gd name="connsiteY3" fmla="*/ 587137 h 863362"/>
                  <a:gd name="connsiteX4" fmla="*/ 1181812 w 1372312"/>
                  <a:gd name="connsiteY4" fmla="*/ 796687 h 863362"/>
                  <a:gd name="connsiteX5" fmla="*/ 1372312 w 1372312"/>
                  <a:gd name="connsiteY5" fmla="*/ 863362 h 863362"/>
                  <a:gd name="connsiteX0" fmla="*/ 0 w 1406135"/>
                  <a:gd name="connsiteY0" fmla="*/ 0 h 921070"/>
                  <a:gd name="connsiteX1" fmla="*/ 392727 w 1406135"/>
                  <a:gd name="connsiteY1" fmla="*/ 200955 h 921070"/>
                  <a:gd name="connsiteX2" fmla="*/ 663185 w 1406135"/>
                  <a:gd name="connsiteY2" fmla="*/ 473395 h 921070"/>
                  <a:gd name="connsiteX3" fmla="*/ 1082285 w 1406135"/>
                  <a:gd name="connsiteY3" fmla="*/ 644845 h 921070"/>
                  <a:gd name="connsiteX4" fmla="*/ 1215635 w 1406135"/>
                  <a:gd name="connsiteY4" fmla="*/ 854395 h 921070"/>
                  <a:gd name="connsiteX5" fmla="*/ 1406135 w 1406135"/>
                  <a:gd name="connsiteY5" fmla="*/ 921070 h 921070"/>
                  <a:gd name="connsiteX0" fmla="*/ 0 w 1406135"/>
                  <a:gd name="connsiteY0" fmla="*/ 139 h 921209"/>
                  <a:gd name="connsiteX1" fmla="*/ 392727 w 1406135"/>
                  <a:gd name="connsiteY1" fmla="*/ 201094 h 921209"/>
                  <a:gd name="connsiteX2" fmla="*/ 663185 w 1406135"/>
                  <a:gd name="connsiteY2" fmla="*/ 473534 h 921209"/>
                  <a:gd name="connsiteX3" fmla="*/ 1082285 w 1406135"/>
                  <a:gd name="connsiteY3" fmla="*/ 644984 h 921209"/>
                  <a:gd name="connsiteX4" fmla="*/ 1215635 w 1406135"/>
                  <a:gd name="connsiteY4" fmla="*/ 854534 h 921209"/>
                  <a:gd name="connsiteX5" fmla="*/ 1406135 w 1406135"/>
                  <a:gd name="connsiteY5" fmla="*/ 921209 h 921209"/>
                  <a:gd name="connsiteX0" fmla="*/ 0 w 1406135"/>
                  <a:gd name="connsiteY0" fmla="*/ 80 h 921150"/>
                  <a:gd name="connsiteX1" fmla="*/ 323823 w 1406135"/>
                  <a:gd name="connsiteY1" fmla="*/ 307770 h 921150"/>
                  <a:gd name="connsiteX2" fmla="*/ 663185 w 1406135"/>
                  <a:gd name="connsiteY2" fmla="*/ 473475 h 921150"/>
                  <a:gd name="connsiteX3" fmla="*/ 1082285 w 1406135"/>
                  <a:gd name="connsiteY3" fmla="*/ 644925 h 921150"/>
                  <a:gd name="connsiteX4" fmla="*/ 1215635 w 1406135"/>
                  <a:gd name="connsiteY4" fmla="*/ 854475 h 921150"/>
                  <a:gd name="connsiteX5" fmla="*/ 1406135 w 1406135"/>
                  <a:gd name="connsiteY5" fmla="*/ 921150 h 921150"/>
                  <a:gd name="connsiteX0" fmla="*/ 0 w 1402508"/>
                  <a:gd name="connsiteY0" fmla="*/ 69 h 958265"/>
                  <a:gd name="connsiteX1" fmla="*/ 320196 w 1402508"/>
                  <a:gd name="connsiteY1" fmla="*/ 344885 h 958265"/>
                  <a:gd name="connsiteX2" fmla="*/ 659558 w 1402508"/>
                  <a:gd name="connsiteY2" fmla="*/ 510590 h 958265"/>
                  <a:gd name="connsiteX3" fmla="*/ 1078658 w 1402508"/>
                  <a:gd name="connsiteY3" fmla="*/ 682040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26891"/>
                  <a:gd name="connsiteY0" fmla="*/ 69 h 1338799"/>
                  <a:gd name="connsiteX1" fmla="*/ 320196 w 1126891"/>
                  <a:gd name="connsiteY1" fmla="*/ 344885 h 1338799"/>
                  <a:gd name="connsiteX2" fmla="*/ 659558 w 1126891"/>
                  <a:gd name="connsiteY2" fmla="*/ 510590 h 1338799"/>
                  <a:gd name="connsiteX3" fmla="*/ 864692 w 1126891"/>
                  <a:gd name="connsiteY3" fmla="*/ 798056 h 1338799"/>
                  <a:gd name="connsiteX4" fmla="*/ 1092332 w 1126891"/>
                  <a:gd name="connsiteY4" fmla="*/ 775574 h 1338799"/>
                  <a:gd name="connsiteX5" fmla="*/ 1126891 w 1126891"/>
                  <a:gd name="connsiteY5" fmla="*/ 1338799 h 1338799"/>
                  <a:gd name="connsiteX0" fmla="*/ 0 w 1154831"/>
                  <a:gd name="connsiteY0" fmla="*/ 69 h 1338799"/>
                  <a:gd name="connsiteX1" fmla="*/ 320196 w 1154831"/>
                  <a:gd name="connsiteY1" fmla="*/ 344885 h 1338799"/>
                  <a:gd name="connsiteX2" fmla="*/ 659558 w 1154831"/>
                  <a:gd name="connsiteY2" fmla="*/ 510590 h 1338799"/>
                  <a:gd name="connsiteX3" fmla="*/ 864692 w 1154831"/>
                  <a:gd name="connsiteY3" fmla="*/ 798056 h 1338799"/>
                  <a:gd name="connsiteX4" fmla="*/ 1092332 w 1154831"/>
                  <a:gd name="connsiteY4" fmla="*/ 775574 h 1338799"/>
                  <a:gd name="connsiteX5" fmla="*/ 1126891 w 1154831"/>
                  <a:gd name="connsiteY5" fmla="*/ 1338799 h 1338799"/>
                  <a:gd name="connsiteX0" fmla="*/ 0 w 1134851"/>
                  <a:gd name="connsiteY0" fmla="*/ 69 h 1338799"/>
                  <a:gd name="connsiteX1" fmla="*/ 320196 w 1134851"/>
                  <a:gd name="connsiteY1" fmla="*/ 344885 h 1338799"/>
                  <a:gd name="connsiteX2" fmla="*/ 659558 w 1134851"/>
                  <a:gd name="connsiteY2" fmla="*/ 510590 h 1338799"/>
                  <a:gd name="connsiteX3" fmla="*/ 864692 w 1134851"/>
                  <a:gd name="connsiteY3" fmla="*/ 798056 h 1338799"/>
                  <a:gd name="connsiteX4" fmla="*/ 1092332 w 1134851"/>
                  <a:gd name="connsiteY4" fmla="*/ 775574 h 1338799"/>
                  <a:gd name="connsiteX5" fmla="*/ 1133193 w 1134851"/>
                  <a:gd name="connsiteY5" fmla="*/ 991066 h 1338799"/>
                  <a:gd name="connsiteX6" fmla="*/ 1126891 w 1134851"/>
                  <a:gd name="connsiteY6" fmla="*/ 1338799 h 1338799"/>
                  <a:gd name="connsiteX0" fmla="*/ 0 w 1135367"/>
                  <a:gd name="connsiteY0" fmla="*/ 69 h 1775021"/>
                  <a:gd name="connsiteX1" fmla="*/ 320196 w 1135367"/>
                  <a:gd name="connsiteY1" fmla="*/ 344885 h 1775021"/>
                  <a:gd name="connsiteX2" fmla="*/ 659558 w 1135367"/>
                  <a:gd name="connsiteY2" fmla="*/ 510590 h 1775021"/>
                  <a:gd name="connsiteX3" fmla="*/ 864692 w 1135367"/>
                  <a:gd name="connsiteY3" fmla="*/ 798056 h 1775021"/>
                  <a:gd name="connsiteX4" fmla="*/ 1092332 w 1135367"/>
                  <a:gd name="connsiteY4" fmla="*/ 775574 h 1775021"/>
                  <a:gd name="connsiteX5" fmla="*/ 1133193 w 1135367"/>
                  <a:gd name="connsiteY5" fmla="*/ 991066 h 1775021"/>
                  <a:gd name="connsiteX6" fmla="*/ 1130517 w 1135367"/>
                  <a:gd name="connsiteY6" fmla="*/ 1775021 h 1775021"/>
                  <a:gd name="connsiteX0" fmla="*/ 0 w 1162822"/>
                  <a:gd name="connsiteY0" fmla="*/ 69 h 1775021"/>
                  <a:gd name="connsiteX1" fmla="*/ 320196 w 1162822"/>
                  <a:gd name="connsiteY1" fmla="*/ 344885 h 1775021"/>
                  <a:gd name="connsiteX2" fmla="*/ 659558 w 1162822"/>
                  <a:gd name="connsiteY2" fmla="*/ 510590 h 1775021"/>
                  <a:gd name="connsiteX3" fmla="*/ 864692 w 1162822"/>
                  <a:gd name="connsiteY3" fmla="*/ 798056 h 1775021"/>
                  <a:gd name="connsiteX4" fmla="*/ 1092332 w 1162822"/>
                  <a:gd name="connsiteY4" fmla="*/ 775574 h 1775021"/>
                  <a:gd name="connsiteX5" fmla="*/ 1162205 w 1162822"/>
                  <a:gd name="connsiteY5" fmla="*/ 995707 h 1775021"/>
                  <a:gd name="connsiteX6" fmla="*/ 1130517 w 1162822"/>
                  <a:gd name="connsiteY6" fmla="*/ 1775021 h 177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822" h="1775021">
                    <a:moveTo>
                      <a:pt x="0" y="69"/>
                    </a:moveTo>
                    <a:cubicBezTo>
                      <a:pt x="138425" y="-5081"/>
                      <a:pt x="189287" y="277900"/>
                      <a:pt x="320196" y="344885"/>
                    </a:cubicBezTo>
                    <a:lnTo>
                      <a:pt x="659558" y="510590"/>
                    </a:lnTo>
                    <a:lnTo>
                      <a:pt x="864692" y="798056"/>
                    </a:lnTo>
                    <a:lnTo>
                      <a:pt x="1092332" y="775574"/>
                    </a:lnTo>
                    <a:cubicBezTo>
                      <a:pt x="1137082" y="807742"/>
                      <a:pt x="1156445" y="901836"/>
                      <a:pt x="1162205" y="995707"/>
                    </a:cubicBezTo>
                    <a:cubicBezTo>
                      <a:pt x="1167965" y="1089578"/>
                      <a:pt x="1131567" y="1717066"/>
                      <a:pt x="1130517" y="1775021"/>
                    </a:cubicBezTo>
                  </a:path>
                </a:pathLst>
              </a:custGeom>
              <a:noFill/>
              <a:ln w="7620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D50E501D-6D3E-4E59-9FCA-A62EC88B1B0F}"/>
                  </a:ext>
                </a:extLst>
              </p:cNvPr>
              <p:cNvSpPr/>
              <p:nvPr/>
            </p:nvSpPr>
            <p:spPr>
              <a:xfrm flipV="1">
                <a:off x="26440765" y="9188451"/>
                <a:ext cx="4758520" cy="128717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72467 w 1285875"/>
                  <a:gd name="connsiteY1" fmla="*/ 378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372312"/>
                  <a:gd name="connsiteY0" fmla="*/ 0 h 863362"/>
                  <a:gd name="connsiteX1" fmla="*/ 358904 w 1372312"/>
                  <a:gd name="connsiteY1" fmla="*/ 143247 h 863362"/>
                  <a:gd name="connsiteX2" fmla="*/ 629362 w 1372312"/>
                  <a:gd name="connsiteY2" fmla="*/ 415687 h 863362"/>
                  <a:gd name="connsiteX3" fmla="*/ 1048462 w 1372312"/>
                  <a:gd name="connsiteY3" fmla="*/ 587137 h 863362"/>
                  <a:gd name="connsiteX4" fmla="*/ 1181812 w 1372312"/>
                  <a:gd name="connsiteY4" fmla="*/ 796687 h 863362"/>
                  <a:gd name="connsiteX5" fmla="*/ 1372312 w 1372312"/>
                  <a:gd name="connsiteY5" fmla="*/ 863362 h 863362"/>
                  <a:gd name="connsiteX0" fmla="*/ 0 w 1406135"/>
                  <a:gd name="connsiteY0" fmla="*/ 0 h 921070"/>
                  <a:gd name="connsiteX1" fmla="*/ 392727 w 1406135"/>
                  <a:gd name="connsiteY1" fmla="*/ 200955 h 921070"/>
                  <a:gd name="connsiteX2" fmla="*/ 663185 w 1406135"/>
                  <a:gd name="connsiteY2" fmla="*/ 473395 h 921070"/>
                  <a:gd name="connsiteX3" fmla="*/ 1082285 w 1406135"/>
                  <a:gd name="connsiteY3" fmla="*/ 644845 h 921070"/>
                  <a:gd name="connsiteX4" fmla="*/ 1215635 w 1406135"/>
                  <a:gd name="connsiteY4" fmla="*/ 854395 h 921070"/>
                  <a:gd name="connsiteX5" fmla="*/ 1406135 w 1406135"/>
                  <a:gd name="connsiteY5" fmla="*/ 921070 h 921070"/>
                  <a:gd name="connsiteX0" fmla="*/ 0 w 1406135"/>
                  <a:gd name="connsiteY0" fmla="*/ 139 h 921209"/>
                  <a:gd name="connsiteX1" fmla="*/ 392727 w 1406135"/>
                  <a:gd name="connsiteY1" fmla="*/ 201094 h 921209"/>
                  <a:gd name="connsiteX2" fmla="*/ 663185 w 1406135"/>
                  <a:gd name="connsiteY2" fmla="*/ 473534 h 921209"/>
                  <a:gd name="connsiteX3" fmla="*/ 1082285 w 1406135"/>
                  <a:gd name="connsiteY3" fmla="*/ 644984 h 921209"/>
                  <a:gd name="connsiteX4" fmla="*/ 1215635 w 1406135"/>
                  <a:gd name="connsiteY4" fmla="*/ 854534 h 921209"/>
                  <a:gd name="connsiteX5" fmla="*/ 1406135 w 1406135"/>
                  <a:gd name="connsiteY5" fmla="*/ 921209 h 921209"/>
                  <a:gd name="connsiteX0" fmla="*/ 0 w 1406135"/>
                  <a:gd name="connsiteY0" fmla="*/ 80 h 921150"/>
                  <a:gd name="connsiteX1" fmla="*/ 323823 w 1406135"/>
                  <a:gd name="connsiteY1" fmla="*/ 307770 h 921150"/>
                  <a:gd name="connsiteX2" fmla="*/ 663185 w 1406135"/>
                  <a:gd name="connsiteY2" fmla="*/ 473475 h 921150"/>
                  <a:gd name="connsiteX3" fmla="*/ 1082285 w 1406135"/>
                  <a:gd name="connsiteY3" fmla="*/ 644925 h 921150"/>
                  <a:gd name="connsiteX4" fmla="*/ 1215635 w 1406135"/>
                  <a:gd name="connsiteY4" fmla="*/ 854475 h 921150"/>
                  <a:gd name="connsiteX5" fmla="*/ 1406135 w 1406135"/>
                  <a:gd name="connsiteY5" fmla="*/ 921150 h 921150"/>
                  <a:gd name="connsiteX0" fmla="*/ 0 w 1402508"/>
                  <a:gd name="connsiteY0" fmla="*/ 69 h 958265"/>
                  <a:gd name="connsiteX1" fmla="*/ 320196 w 1402508"/>
                  <a:gd name="connsiteY1" fmla="*/ 344885 h 958265"/>
                  <a:gd name="connsiteX2" fmla="*/ 659558 w 1402508"/>
                  <a:gd name="connsiteY2" fmla="*/ 510590 h 958265"/>
                  <a:gd name="connsiteX3" fmla="*/ 1078658 w 1402508"/>
                  <a:gd name="connsiteY3" fmla="*/ 682040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26891"/>
                  <a:gd name="connsiteY0" fmla="*/ 69 h 1338799"/>
                  <a:gd name="connsiteX1" fmla="*/ 320196 w 1126891"/>
                  <a:gd name="connsiteY1" fmla="*/ 344885 h 1338799"/>
                  <a:gd name="connsiteX2" fmla="*/ 659558 w 1126891"/>
                  <a:gd name="connsiteY2" fmla="*/ 510590 h 1338799"/>
                  <a:gd name="connsiteX3" fmla="*/ 864692 w 1126891"/>
                  <a:gd name="connsiteY3" fmla="*/ 798056 h 1338799"/>
                  <a:gd name="connsiteX4" fmla="*/ 1092332 w 1126891"/>
                  <a:gd name="connsiteY4" fmla="*/ 775574 h 1338799"/>
                  <a:gd name="connsiteX5" fmla="*/ 1126891 w 1126891"/>
                  <a:gd name="connsiteY5" fmla="*/ 1338799 h 1338799"/>
                  <a:gd name="connsiteX0" fmla="*/ 0 w 1154831"/>
                  <a:gd name="connsiteY0" fmla="*/ 69 h 1338799"/>
                  <a:gd name="connsiteX1" fmla="*/ 320196 w 1154831"/>
                  <a:gd name="connsiteY1" fmla="*/ 344885 h 1338799"/>
                  <a:gd name="connsiteX2" fmla="*/ 659558 w 1154831"/>
                  <a:gd name="connsiteY2" fmla="*/ 510590 h 1338799"/>
                  <a:gd name="connsiteX3" fmla="*/ 864692 w 1154831"/>
                  <a:gd name="connsiteY3" fmla="*/ 798056 h 1338799"/>
                  <a:gd name="connsiteX4" fmla="*/ 1092332 w 1154831"/>
                  <a:gd name="connsiteY4" fmla="*/ 775574 h 1338799"/>
                  <a:gd name="connsiteX5" fmla="*/ 1126891 w 1154831"/>
                  <a:gd name="connsiteY5" fmla="*/ 1338799 h 1338799"/>
                  <a:gd name="connsiteX0" fmla="*/ 0 w 1134851"/>
                  <a:gd name="connsiteY0" fmla="*/ 69 h 1338799"/>
                  <a:gd name="connsiteX1" fmla="*/ 320196 w 1134851"/>
                  <a:gd name="connsiteY1" fmla="*/ 344885 h 1338799"/>
                  <a:gd name="connsiteX2" fmla="*/ 659558 w 1134851"/>
                  <a:gd name="connsiteY2" fmla="*/ 510590 h 1338799"/>
                  <a:gd name="connsiteX3" fmla="*/ 864692 w 1134851"/>
                  <a:gd name="connsiteY3" fmla="*/ 798056 h 1338799"/>
                  <a:gd name="connsiteX4" fmla="*/ 1092332 w 1134851"/>
                  <a:gd name="connsiteY4" fmla="*/ 775574 h 1338799"/>
                  <a:gd name="connsiteX5" fmla="*/ 1133193 w 1134851"/>
                  <a:gd name="connsiteY5" fmla="*/ 991066 h 1338799"/>
                  <a:gd name="connsiteX6" fmla="*/ 1126891 w 1134851"/>
                  <a:gd name="connsiteY6" fmla="*/ 1338799 h 1338799"/>
                  <a:gd name="connsiteX0" fmla="*/ 0 w 1135367"/>
                  <a:gd name="connsiteY0" fmla="*/ 69 h 1775021"/>
                  <a:gd name="connsiteX1" fmla="*/ 320196 w 1135367"/>
                  <a:gd name="connsiteY1" fmla="*/ 344885 h 1775021"/>
                  <a:gd name="connsiteX2" fmla="*/ 659558 w 1135367"/>
                  <a:gd name="connsiteY2" fmla="*/ 510590 h 1775021"/>
                  <a:gd name="connsiteX3" fmla="*/ 864692 w 1135367"/>
                  <a:gd name="connsiteY3" fmla="*/ 798056 h 1775021"/>
                  <a:gd name="connsiteX4" fmla="*/ 1092332 w 1135367"/>
                  <a:gd name="connsiteY4" fmla="*/ 775574 h 1775021"/>
                  <a:gd name="connsiteX5" fmla="*/ 1133193 w 1135367"/>
                  <a:gd name="connsiteY5" fmla="*/ 991066 h 1775021"/>
                  <a:gd name="connsiteX6" fmla="*/ 1130517 w 1135367"/>
                  <a:gd name="connsiteY6" fmla="*/ 1775021 h 1775021"/>
                  <a:gd name="connsiteX0" fmla="*/ 0 w 1162822"/>
                  <a:gd name="connsiteY0" fmla="*/ 69 h 1775021"/>
                  <a:gd name="connsiteX1" fmla="*/ 320196 w 1162822"/>
                  <a:gd name="connsiteY1" fmla="*/ 344885 h 1775021"/>
                  <a:gd name="connsiteX2" fmla="*/ 659558 w 1162822"/>
                  <a:gd name="connsiteY2" fmla="*/ 510590 h 1775021"/>
                  <a:gd name="connsiteX3" fmla="*/ 864692 w 1162822"/>
                  <a:gd name="connsiteY3" fmla="*/ 798056 h 1775021"/>
                  <a:gd name="connsiteX4" fmla="*/ 1092332 w 1162822"/>
                  <a:gd name="connsiteY4" fmla="*/ 775574 h 1775021"/>
                  <a:gd name="connsiteX5" fmla="*/ 1162205 w 1162822"/>
                  <a:gd name="connsiteY5" fmla="*/ 995707 h 1775021"/>
                  <a:gd name="connsiteX6" fmla="*/ 1130517 w 1162822"/>
                  <a:gd name="connsiteY6" fmla="*/ 1775021 h 1775021"/>
                  <a:gd name="connsiteX0" fmla="*/ 0 w 1162822"/>
                  <a:gd name="connsiteY0" fmla="*/ 152927 h 1927879"/>
                  <a:gd name="connsiteX1" fmla="*/ 292648 w 1162822"/>
                  <a:gd name="connsiteY1" fmla="*/ 13646 h 1927879"/>
                  <a:gd name="connsiteX2" fmla="*/ 659558 w 1162822"/>
                  <a:gd name="connsiteY2" fmla="*/ 663448 h 1927879"/>
                  <a:gd name="connsiteX3" fmla="*/ 864692 w 1162822"/>
                  <a:gd name="connsiteY3" fmla="*/ 950914 h 1927879"/>
                  <a:gd name="connsiteX4" fmla="*/ 1092332 w 1162822"/>
                  <a:gd name="connsiteY4" fmla="*/ 928432 h 1927879"/>
                  <a:gd name="connsiteX5" fmla="*/ 1162205 w 1162822"/>
                  <a:gd name="connsiteY5" fmla="*/ 1148565 h 1927879"/>
                  <a:gd name="connsiteX6" fmla="*/ 1130517 w 1162822"/>
                  <a:gd name="connsiteY6" fmla="*/ 1927879 h 1927879"/>
                  <a:gd name="connsiteX0" fmla="*/ 0 w 1162822"/>
                  <a:gd name="connsiteY0" fmla="*/ 139281 h 1914233"/>
                  <a:gd name="connsiteX1" fmla="*/ 292648 w 1162822"/>
                  <a:gd name="connsiteY1" fmla="*/ 0 h 1914233"/>
                  <a:gd name="connsiteX2" fmla="*/ 659558 w 1162822"/>
                  <a:gd name="connsiteY2" fmla="*/ 649802 h 1914233"/>
                  <a:gd name="connsiteX3" fmla="*/ 864692 w 1162822"/>
                  <a:gd name="connsiteY3" fmla="*/ 937268 h 1914233"/>
                  <a:gd name="connsiteX4" fmla="*/ 1092332 w 1162822"/>
                  <a:gd name="connsiteY4" fmla="*/ 914786 h 1914233"/>
                  <a:gd name="connsiteX5" fmla="*/ 1162205 w 1162822"/>
                  <a:gd name="connsiteY5" fmla="*/ 1134919 h 1914233"/>
                  <a:gd name="connsiteX6" fmla="*/ 1130517 w 1162822"/>
                  <a:gd name="connsiteY6" fmla="*/ 1914233 h 1914233"/>
                  <a:gd name="connsiteX0" fmla="*/ 0 w 1223429"/>
                  <a:gd name="connsiteY0" fmla="*/ 300646 h 1914233"/>
                  <a:gd name="connsiteX1" fmla="*/ 353255 w 1223429"/>
                  <a:gd name="connsiteY1" fmla="*/ 0 h 1914233"/>
                  <a:gd name="connsiteX2" fmla="*/ 720165 w 1223429"/>
                  <a:gd name="connsiteY2" fmla="*/ 649802 h 1914233"/>
                  <a:gd name="connsiteX3" fmla="*/ 925299 w 1223429"/>
                  <a:gd name="connsiteY3" fmla="*/ 937268 h 1914233"/>
                  <a:gd name="connsiteX4" fmla="*/ 1152939 w 1223429"/>
                  <a:gd name="connsiteY4" fmla="*/ 914786 h 1914233"/>
                  <a:gd name="connsiteX5" fmla="*/ 1222812 w 1223429"/>
                  <a:gd name="connsiteY5" fmla="*/ 1134919 h 1914233"/>
                  <a:gd name="connsiteX6" fmla="*/ 1191124 w 1223429"/>
                  <a:gd name="connsiteY6" fmla="*/ 1914233 h 1914233"/>
                  <a:gd name="connsiteX0" fmla="*/ 0 w 1223429"/>
                  <a:gd name="connsiteY0" fmla="*/ 300646 h 1914233"/>
                  <a:gd name="connsiteX1" fmla="*/ 353255 w 1223429"/>
                  <a:gd name="connsiteY1" fmla="*/ 0 h 1914233"/>
                  <a:gd name="connsiteX2" fmla="*/ 720165 w 1223429"/>
                  <a:gd name="connsiteY2" fmla="*/ 649802 h 1914233"/>
                  <a:gd name="connsiteX3" fmla="*/ 925299 w 1223429"/>
                  <a:gd name="connsiteY3" fmla="*/ 937268 h 1914233"/>
                  <a:gd name="connsiteX4" fmla="*/ 1152939 w 1223429"/>
                  <a:gd name="connsiteY4" fmla="*/ 914786 h 1914233"/>
                  <a:gd name="connsiteX5" fmla="*/ 1222812 w 1223429"/>
                  <a:gd name="connsiteY5" fmla="*/ 1134919 h 1914233"/>
                  <a:gd name="connsiteX6" fmla="*/ 1191124 w 1223429"/>
                  <a:gd name="connsiteY6" fmla="*/ 1914233 h 1914233"/>
                  <a:gd name="connsiteX0" fmla="*/ 0 w 1223429"/>
                  <a:gd name="connsiteY0" fmla="*/ 300646 h 1914233"/>
                  <a:gd name="connsiteX1" fmla="*/ 353255 w 1223429"/>
                  <a:gd name="connsiteY1" fmla="*/ 0 h 1914233"/>
                  <a:gd name="connsiteX2" fmla="*/ 706391 w 1223429"/>
                  <a:gd name="connsiteY2" fmla="*/ 24510 h 1914233"/>
                  <a:gd name="connsiteX3" fmla="*/ 925299 w 1223429"/>
                  <a:gd name="connsiteY3" fmla="*/ 937268 h 1914233"/>
                  <a:gd name="connsiteX4" fmla="*/ 1152939 w 1223429"/>
                  <a:gd name="connsiteY4" fmla="*/ 914786 h 1914233"/>
                  <a:gd name="connsiteX5" fmla="*/ 1222812 w 1223429"/>
                  <a:gd name="connsiteY5" fmla="*/ 1134919 h 1914233"/>
                  <a:gd name="connsiteX6" fmla="*/ 1191124 w 1223429"/>
                  <a:gd name="connsiteY6" fmla="*/ 1914233 h 1914233"/>
                  <a:gd name="connsiteX0" fmla="*/ 0 w 1223429"/>
                  <a:gd name="connsiteY0" fmla="*/ 280475 h 1894062"/>
                  <a:gd name="connsiteX1" fmla="*/ 356010 w 1223429"/>
                  <a:gd name="connsiteY1" fmla="*/ 0 h 1894062"/>
                  <a:gd name="connsiteX2" fmla="*/ 706391 w 1223429"/>
                  <a:gd name="connsiteY2" fmla="*/ 4339 h 1894062"/>
                  <a:gd name="connsiteX3" fmla="*/ 925299 w 1223429"/>
                  <a:gd name="connsiteY3" fmla="*/ 917097 h 1894062"/>
                  <a:gd name="connsiteX4" fmla="*/ 1152939 w 1223429"/>
                  <a:gd name="connsiteY4" fmla="*/ 894615 h 1894062"/>
                  <a:gd name="connsiteX5" fmla="*/ 1222812 w 1223429"/>
                  <a:gd name="connsiteY5" fmla="*/ 1114748 h 1894062"/>
                  <a:gd name="connsiteX6" fmla="*/ 1191124 w 1223429"/>
                  <a:gd name="connsiteY6" fmla="*/ 1894062 h 1894062"/>
                  <a:gd name="connsiteX0" fmla="*/ 0 w 1223429"/>
                  <a:gd name="connsiteY0" fmla="*/ 280475 h 1894062"/>
                  <a:gd name="connsiteX1" fmla="*/ 356010 w 1223429"/>
                  <a:gd name="connsiteY1" fmla="*/ 0 h 1894062"/>
                  <a:gd name="connsiteX2" fmla="*/ 706391 w 1223429"/>
                  <a:gd name="connsiteY2" fmla="*/ 4339 h 1894062"/>
                  <a:gd name="connsiteX3" fmla="*/ 743479 w 1223429"/>
                  <a:gd name="connsiteY3" fmla="*/ 513683 h 1894062"/>
                  <a:gd name="connsiteX4" fmla="*/ 1152939 w 1223429"/>
                  <a:gd name="connsiteY4" fmla="*/ 894615 h 1894062"/>
                  <a:gd name="connsiteX5" fmla="*/ 1222812 w 1223429"/>
                  <a:gd name="connsiteY5" fmla="*/ 1114748 h 1894062"/>
                  <a:gd name="connsiteX6" fmla="*/ 1191124 w 1223429"/>
                  <a:gd name="connsiteY6" fmla="*/ 1894062 h 1894062"/>
                  <a:gd name="connsiteX0" fmla="*/ 0 w 1223429"/>
                  <a:gd name="connsiteY0" fmla="*/ 280475 h 1894062"/>
                  <a:gd name="connsiteX1" fmla="*/ 356010 w 1223429"/>
                  <a:gd name="connsiteY1" fmla="*/ 0 h 1894062"/>
                  <a:gd name="connsiteX2" fmla="*/ 706391 w 1223429"/>
                  <a:gd name="connsiteY2" fmla="*/ 4339 h 1894062"/>
                  <a:gd name="connsiteX3" fmla="*/ 743479 w 1223429"/>
                  <a:gd name="connsiteY3" fmla="*/ 513683 h 1894062"/>
                  <a:gd name="connsiteX4" fmla="*/ 1152939 w 1223429"/>
                  <a:gd name="connsiteY4" fmla="*/ 894615 h 1894062"/>
                  <a:gd name="connsiteX5" fmla="*/ 1222812 w 1223429"/>
                  <a:gd name="connsiteY5" fmla="*/ 1114748 h 1894062"/>
                  <a:gd name="connsiteX6" fmla="*/ 1191124 w 1223429"/>
                  <a:gd name="connsiteY6" fmla="*/ 1894062 h 1894062"/>
                  <a:gd name="connsiteX0" fmla="*/ 0 w 1223429"/>
                  <a:gd name="connsiteY0" fmla="*/ 280475 h 1894062"/>
                  <a:gd name="connsiteX1" fmla="*/ 356010 w 1223429"/>
                  <a:gd name="connsiteY1" fmla="*/ 0 h 1894062"/>
                  <a:gd name="connsiteX2" fmla="*/ 706391 w 1223429"/>
                  <a:gd name="connsiteY2" fmla="*/ 4339 h 1894062"/>
                  <a:gd name="connsiteX3" fmla="*/ 743479 w 1223429"/>
                  <a:gd name="connsiteY3" fmla="*/ 513683 h 1894062"/>
                  <a:gd name="connsiteX4" fmla="*/ 951835 w 1223429"/>
                  <a:gd name="connsiteY4" fmla="*/ 585331 h 1894062"/>
                  <a:gd name="connsiteX5" fmla="*/ 1222812 w 1223429"/>
                  <a:gd name="connsiteY5" fmla="*/ 1114748 h 1894062"/>
                  <a:gd name="connsiteX6" fmla="*/ 1191124 w 1223429"/>
                  <a:gd name="connsiteY6" fmla="*/ 1894062 h 1894062"/>
                  <a:gd name="connsiteX0" fmla="*/ 0 w 1223429"/>
                  <a:gd name="connsiteY0" fmla="*/ 280475 h 1894062"/>
                  <a:gd name="connsiteX1" fmla="*/ 356010 w 1223429"/>
                  <a:gd name="connsiteY1" fmla="*/ 0 h 1894062"/>
                  <a:gd name="connsiteX2" fmla="*/ 706391 w 1223429"/>
                  <a:gd name="connsiteY2" fmla="*/ 4339 h 1894062"/>
                  <a:gd name="connsiteX3" fmla="*/ 743479 w 1223429"/>
                  <a:gd name="connsiteY3" fmla="*/ 513683 h 1894062"/>
                  <a:gd name="connsiteX4" fmla="*/ 951835 w 1223429"/>
                  <a:gd name="connsiteY4" fmla="*/ 585331 h 1894062"/>
                  <a:gd name="connsiteX5" fmla="*/ 1222812 w 1223429"/>
                  <a:gd name="connsiteY5" fmla="*/ 1114748 h 1894062"/>
                  <a:gd name="connsiteX6" fmla="*/ 1191124 w 1223429"/>
                  <a:gd name="connsiteY6" fmla="*/ 1894062 h 1894062"/>
                  <a:gd name="connsiteX0" fmla="*/ 0 w 1223429"/>
                  <a:gd name="connsiteY0" fmla="*/ 280475 h 1894062"/>
                  <a:gd name="connsiteX1" fmla="*/ 356010 w 1223429"/>
                  <a:gd name="connsiteY1" fmla="*/ 0 h 1894062"/>
                  <a:gd name="connsiteX2" fmla="*/ 706391 w 1223429"/>
                  <a:gd name="connsiteY2" fmla="*/ 4339 h 1894062"/>
                  <a:gd name="connsiteX3" fmla="*/ 740724 w 1223429"/>
                  <a:gd name="connsiteY3" fmla="*/ 580918 h 1894062"/>
                  <a:gd name="connsiteX4" fmla="*/ 951835 w 1223429"/>
                  <a:gd name="connsiteY4" fmla="*/ 585331 h 1894062"/>
                  <a:gd name="connsiteX5" fmla="*/ 1222812 w 1223429"/>
                  <a:gd name="connsiteY5" fmla="*/ 1114748 h 1894062"/>
                  <a:gd name="connsiteX6" fmla="*/ 1191124 w 1223429"/>
                  <a:gd name="connsiteY6" fmla="*/ 1894062 h 1894062"/>
                  <a:gd name="connsiteX0" fmla="*/ 0 w 1223429"/>
                  <a:gd name="connsiteY0" fmla="*/ 280475 h 1894062"/>
                  <a:gd name="connsiteX1" fmla="*/ 356010 w 1223429"/>
                  <a:gd name="connsiteY1" fmla="*/ 0 h 1894062"/>
                  <a:gd name="connsiteX2" fmla="*/ 706391 w 1223429"/>
                  <a:gd name="connsiteY2" fmla="*/ 4339 h 1894062"/>
                  <a:gd name="connsiteX3" fmla="*/ 740724 w 1223429"/>
                  <a:gd name="connsiteY3" fmla="*/ 580918 h 1894062"/>
                  <a:gd name="connsiteX4" fmla="*/ 951835 w 1223429"/>
                  <a:gd name="connsiteY4" fmla="*/ 585331 h 1894062"/>
                  <a:gd name="connsiteX5" fmla="*/ 1222812 w 1223429"/>
                  <a:gd name="connsiteY5" fmla="*/ 1114748 h 1894062"/>
                  <a:gd name="connsiteX6" fmla="*/ 1191124 w 1223429"/>
                  <a:gd name="connsiteY6" fmla="*/ 1894062 h 1894062"/>
                  <a:gd name="connsiteX0" fmla="*/ 0 w 1264439"/>
                  <a:gd name="connsiteY0" fmla="*/ 280475 h 1894062"/>
                  <a:gd name="connsiteX1" fmla="*/ 356010 w 1264439"/>
                  <a:gd name="connsiteY1" fmla="*/ 0 h 1894062"/>
                  <a:gd name="connsiteX2" fmla="*/ 706391 w 1264439"/>
                  <a:gd name="connsiteY2" fmla="*/ 4339 h 1894062"/>
                  <a:gd name="connsiteX3" fmla="*/ 740724 w 1264439"/>
                  <a:gd name="connsiteY3" fmla="*/ 580918 h 1894062"/>
                  <a:gd name="connsiteX4" fmla="*/ 951835 w 1264439"/>
                  <a:gd name="connsiteY4" fmla="*/ 585331 h 1894062"/>
                  <a:gd name="connsiteX5" fmla="*/ 1264135 w 1264439"/>
                  <a:gd name="connsiteY5" fmla="*/ 818912 h 1894062"/>
                  <a:gd name="connsiteX6" fmla="*/ 1191124 w 1264439"/>
                  <a:gd name="connsiteY6" fmla="*/ 1894062 h 1894062"/>
                  <a:gd name="connsiteX0" fmla="*/ 0 w 1314577"/>
                  <a:gd name="connsiteY0" fmla="*/ 280475 h 1894062"/>
                  <a:gd name="connsiteX1" fmla="*/ 356010 w 1314577"/>
                  <a:gd name="connsiteY1" fmla="*/ 0 h 1894062"/>
                  <a:gd name="connsiteX2" fmla="*/ 706391 w 1314577"/>
                  <a:gd name="connsiteY2" fmla="*/ 4339 h 1894062"/>
                  <a:gd name="connsiteX3" fmla="*/ 740724 w 1314577"/>
                  <a:gd name="connsiteY3" fmla="*/ 580918 h 1894062"/>
                  <a:gd name="connsiteX4" fmla="*/ 951835 w 1314577"/>
                  <a:gd name="connsiteY4" fmla="*/ 585331 h 1894062"/>
                  <a:gd name="connsiteX5" fmla="*/ 1264135 w 1314577"/>
                  <a:gd name="connsiteY5" fmla="*/ 818912 h 1894062"/>
                  <a:gd name="connsiteX6" fmla="*/ 1191124 w 1314577"/>
                  <a:gd name="connsiteY6" fmla="*/ 1894062 h 1894062"/>
                  <a:gd name="connsiteX0" fmla="*/ 0 w 1463868"/>
                  <a:gd name="connsiteY0" fmla="*/ 280475 h 932592"/>
                  <a:gd name="connsiteX1" fmla="*/ 356010 w 1463868"/>
                  <a:gd name="connsiteY1" fmla="*/ 0 h 932592"/>
                  <a:gd name="connsiteX2" fmla="*/ 706391 w 1463868"/>
                  <a:gd name="connsiteY2" fmla="*/ 4339 h 932592"/>
                  <a:gd name="connsiteX3" fmla="*/ 740724 w 1463868"/>
                  <a:gd name="connsiteY3" fmla="*/ 580918 h 932592"/>
                  <a:gd name="connsiteX4" fmla="*/ 951835 w 1463868"/>
                  <a:gd name="connsiteY4" fmla="*/ 585331 h 932592"/>
                  <a:gd name="connsiteX5" fmla="*/ 1264135 w 1463868"/>
                  <a:gd name="connsiteY5" fmla="*/ 818912 h 932592"/>
                  <a:gd name="connsiteX6" fmla="*/ 1463854 w 1463868"/>
                  <a:gd name="connsiteY6" fmla="*/ 932592 h 932592"/>
                  <a:gd name="connsiteX0" fmla="*/ 0 w 1728321"/>
                  <a:gd name="connsiteY0" fmla="*/ 280475 h 1099316"/>
                  <a:gd name="connsiteX1" fmla="*/ 356010 w 1728321"/>
                  <a:gd name="connsiteY1" fmla="*/ 0 h 1099316"/>
                  <a:gd name="connsiteX2" fmla="*/ 706391 w 1728321"/>
                  <a:gd name="connsiteY2" fmla="*/ 4339 h 1099316"/>
                  <a:gd name="connsiteX3" fmla="*/ 740724 w 1728321"/>
                  <a:gd name="connsiteY3" fmla="*/ 580918 h 1099316"/>
                  <a:gd name="connsiteX4" fmla="*/ 951835 w 1728321"/>
                  <a:gd name="connsiteY4" fmla="*/ 585331 h 1099316"/>
                  <a:gd name="connsiteX5" fmla="*/ 1264135 w 1728321"/>
                  <a:gd name="connsiteY5" fmla="*/ 818912 h 1099316"/>
                  <a:gd name="connsiteX6" fmla="*/ 1463854 w 1728321"/>
                  <a:gd name="connsiteY6" fmla="*/ 932592 h 1099316"/>
                  <a:gd name="connsiteX0" fmla="*/ 0 w 2239017"/>
                  <a:gd name="connsiteY0" fmla="*/ 280475 h 1473525"/>
                  <a:gd name="connsiteX1" fmla="*/ 356010 w 2239017"/>
                  <a:gd name="connsiteY1" fmla="*/ 0 h 1473525"/>
                  <a:gd name="connsiteX2" fmla="*/ 706391 w 2239017"/>
                  <a:gd name="connsiteY2" fmla="*/ 4339 h 1473525"/>
                  <a:gd name="connsiteX3" fmla="*/ 740724 w 2239017"/>
                  <a:gd name="connsiteY3" fmla="*/ 580918 h 1473525"/>
                  <a:gd name="connsiteX4" fmla="*/ 951835 w 2239017"/>
                  <a:gd name="connsiteY4" fmla="*/ 585331 h 1473525"/>
                  <a:gd name="connsiteX5" fmla="*/ 1264135 w 2239017"/>
                  <a:gd name="connsiteY5" fmla="*/ 818912 h 1473525"/>
                  <a:gd name="connsiteX6" fmla="*/ 2064411 w 2239017"/>
                  <a:gd name="connsiteY6" fmla="*/ 1362900 h 1473525"/>
                  <a:gd name="connsiteX0" fmla="*/ 0 w 2064411"/>
                  <a:gd name="connsiteY0" fmla="*/ 280475 h 1362900"/>
                  <a:gd name="connsiteX1" fmla="*/ 356010 w 2064411"/>
                  <a:gd name="connsiteY1" fmla="*/ 0 h 1362900"/>
                  <a:gd name="connsiteX2" fmla="*/ 706391 w 2064411"/>
                  <a:gd name="connsiteY2" fmla="*/ 4339 h 1362900"/>
                  <a:gd name="connsiteX3" fmla="*/ 740724 w 2064411"/>
                  <a:gd name="connsiteY3" fmla="*/ 580918 h 1362900"/>
                  <a:gd name="connsiteX4" fmla="*/ 951835 w 2064411"/>
                  <a:gd name="connsiteY4" fmla="*/ 585331 h 1362900"/>
                  <a:gd name="connsiteX5" fmla="*/ 1264135 w 2064411"/>
                  <a:gd name="connsiteY5" fmla="*/ 818912 h 1362900"/>
                  <a:gd name="connsiteX6" fmla="*/ 2064411 w 2064411"/>
                  <a:gd name="connsiteY6" fmla="*/ 1362900 h 1362900"/>
                  <a:gd name="connsiteX0" fmla="*/ 0 w 2064411"/>
                  <a:gd name="connsiteY0" fmla="*/ 280475 h 1362900"/>
                  <a:gd name="connsiteX1" fmla="*/ 356010 w 2064411"/>
                  <a:gd name="connsiteY1" fmla="*/ 0 h 1362900"/>
                  <a:gd name="connsiteX2" fmla="*/ 706391 w 2064411"/>
                  <a:gd name="connsiteY2" fmla="*/ 4339 h 1362900"/>
                  <a:gd name="connsiteX3" fmla="*/ 740724 w 2064411"/>
                  <a:gd name="connsiteY3" fmla="*/ 580918 h 1362900"/>
                  <a:gd name="connsiteX4" fmla="*/ 951835 w 2064411"/>
                  <a:gd name="connsiteY4" fmla="*/ 585331 h 1362900"/>
                  <a:gd name="connsiteX5" fmla="*/ 1264135 w 2064411"/>
                  <a:gd name="connsiteY5" fmla="*/ 818912 h 1362900"/>
                  <a:gd name="connsiteX6" fmla="*/ 1509933 w 2064411"/>
                  <a:gd name="connsiteY6" fmla="*/ 925869 h 1362900"/>
                  <a:gd name="connsiteX7" fmla="*/ 2064411 w 2064411"/>
                  <a:gd name="connsiteY7" fmla="*/ 1362900 h 1362900"/>
                  <a:gd name="connsiteX0" fmla="*/ 0 w 2064411"/>
                  <a:gd name="connsiteY0" fmla="*/ 280475 h 1362900"/>
                  <a:gd name="connsiteX1" fmla="*/ 356010 w 2064411"/>
                  <a:gd name="connsiteY1" fmla="*/ 0 h 1362900"/>
                  <a:gd name="connsiteX2" fmla="*/ 706391 w 2064411"/>
                  <a:gd name="connsiteY2" fmla="*/ 4339 h 1362900"/>
                  <a:gd name="connsiteX3" fmla="*/ 740724 w 2064411"/>
                  <a:gd name="connsiteY3" fmla="*/ 580918 h 1362900"/>
                  <a:gd name="connsiteX4" fmla="*/ 951835 w 2064411"/>
                  <a:gd name="connsiteY4" fmla="*/ 585331 h 1362900"/>
                  <a:gd name="connsiteX5" fmla="*/ 1264135 w 2064411"/>
                  <a:gd name="connsiteY5" fmla="*/ 818912 h 1362900"/>
                  <a:gd name="connsiteX6" fmla="*/ 1529217 w 2064411"/>
                  <a:gd name="connsiteY6" fmla="*/ 757780 h 1362900"/>
                  <a:gd name="connsiteX7" fmla="*/ 2064411 w 2064411"/>
                  <a:gd name="connsiteY7" fmla="*/ 1362900 h 1362900"/>
                  <a:gd name="connsiteX0" fmla="*/ 0 w 2064411"/>
                  <a:gd name="connsiteY0" fmla="*/ 280475 h 1362900"/>
                  <a:gd name="connsiteX1" fmla="*/ 356010 w 2064411"/>
                  <a:gd name="connsiteY1" fmla="*/ 0 h 1362900"/>
                  <a:gd name="connsiteX2" fmla="*/ 706391 w 2064411"/>
                  <a:gd name="connsiteY2" fmla="*/ 4339 h 1362900"/>
                  <a:gd name="connsiteX3" fmla="*/ 740724 w 2064411"/>
                  <a:gd name="connsiteY3" fmla="*/ 580918 h 1362900"/>
                  <a:gd name="connsiteX4" fmla="*/ 951835 w 2064411"/>
                  <a:gd name="connsiteY4" fmla="*/ 585331 h 1362900"/>
                  <a:gd name="connsiteX5" fmla="*/ 1264135 w 2064411"/>
                  <a:gd name="connsiteY5" fmla="*/ 818912 h 1362900"/>
                  <a:gd name="connsiteX6" fmla="*/ 1529217 w 2064411"/>
                  <a:gd name="connsiteY6" fmla="*/ 757780 h 1362900"/>
                  <a:gd name="connsiteX7" fmla="*/ 2064411 w 2064411"/>
                  <a:gd name="connsiteY7" fmla="*/ 1362900 h 1362900"/>
                  <a:gd name="connsiteX0" fmla="*/ 0 w 2064411"/>
                  <a:gd name="connsiteY0" fmla="*/ 280475 h 1362900"/>
                  <a:gd name="connsiteX1" fmla="*/ 356010 w 2064411"/>
                  <a:gd name="connsiteY1" fmla="*/ 0 h 1362900"/>
                  <a:gd name="connsiteX2" fmla="*/ 706391 w 2064411"/>
                  <a:gd name="connsiteY2" fmla="*/ 4339 h 1362900"/>
                  <a:gd name="connsiteX3" fmla="*/ 740724 w 2064411"/>
                  <a:gd name="connsiteY3" fmla="*/ 580918 h 1362900"/>
                  <a:gd name="connsiteX4" fmla="*/ 951835 w 2064411"/>
                  <a:gd name="connsiteY4" fmla="*/ 585331 h 1362900"/>
                  <a:gd name="connsiteX5" fmla="*/ 1264135 w 2064411"/>
                  <a:gd name="connsiteY5" fmla="*/ 818912 h 1362900"/>
                  <a:gd name="connsiteX6" fmla="*/ 1529217 w 2064411"/>
                  <a:gd name="connsiteY6" fmla="*/ 757780 h 1362900"/>
                  <a:gd name="connsiteX7" fmla="*/ 2064411 w 2064411"/>
                  <a:gd name="connsiteY7" fmla="*/ 1362900 h 1362900"/>
                  <a:gd name="connsiteX0" fmla="*/ 0 w 2064411"/>
                  <a:gd name="connsiteY0" fmla="*/ 280475 h 1362900"/>
                  <a:gd name="connsiteX1" fmla="*/ 356010 w 2064411"/>
                  <a:gd name="connsiteY1" fmla="*/ 0 h 1362900"/>
                  <a:gd name="connsiteX2" fmla="*/ 706391 w 2064411"/>
                  <a:gd name="connsiteY2" fmla="*/ 4339 h 1362900"/>
                  <a:gd name="connsiteX3" fmla="*/ 740724 w 2064411"/>
                  <a:gd name="connsiteY3" fmla="*/ 580918 h 1362900"/>
                  <a:gd name="connsiteX4" fmla="*/ 951835 w 2064411"/>
                  <a:gd name="connsiteY4" fmla="*/ 585331 h 1362900"/>
                  <a:gd name="connsiteX5" fmla="*/ 1264135 w 2064411"/>
                  <a:gd name="connsiteY5" fmla="*/ 818912 h 1362900"/>
                  <a:gd name="connsiteX6" fmla="*/ 1529217 w 2064411"/>
                  <a:gd name="connsiteY6" fmla="*/ 798121 h 1362900"/>
                  <a:gd name="connsiteX7" fmla="*/ 2064411 w 2064411"/>
                  <a:gd name="connsiteY7" fmla="*/ 1362900 h 1362900"/>
                  <a:gd name="connsiteX0" fmla="*/ 0 w 2064411"/>
                  <a:gd name="connsiteY0" fmla="*/ 280475 h 1362900"/>
                  <a:gd name="connsiteX1" fmla="*/ 356010 w 2064411"/>
                  <a:gd name="connsiteY1" fmla="*/ 0 h 1362900"/>
                  <a:gd name="connsiteX2" fmla="*/ 706391 w 2064411"/>
                  <a:gd name="connsiteY2" fmla="*/ 4339 h 1362900"/>
                  <a:gd name="connsiteX3" fmla="*/ 740724 w 2064411"/>
                  <a:gd name="connsiteY3" fmla="*/ 580918 h 1362900"/>
                  <a:gd name="connsiteX4" fmla="*/ 951835 w 2064411"/>
                  <a:gd name="connsiteY4" fmla="*/ 585331 h 1362900"/>
                  <a:gd name="connsiteX5" fmla="*/ 1264135 w 2064411"/>
                  <a:gd name="connsiteY5" fmla="*/ 818912 h 1362900"/>
                  <a:gd name="connsiteX6" fmla="*/ 1529217 w 2064411"/>
                  <a:gd name="connsiteY6" fmla="*/ 798121 h 1362900"/>
                  <a:gd name="connsiteX7" fmla="*/ 2064411 w 2064411"/>
                  <a:gd name="connsiteY7" fmla="*/ 1362900 h 1362900"/>
                  <a:gd name="connsiteX0" fmla="*/ 0 w 2064411"/>
                  <a:gd name="connsiteY0" fmla="*/ 280475 h 1362900"/>
                  <a:gd name="connsiteX1" fmla="*/ 356010 w 2064411"/>
                  <a:gd name="connsiteY1" fmla="*/ 0 h 1362900"/>
                  <a:gd name="connsiteX2" fmla="*/ 706391 w 2064411"/>
                  <a:gd name="connsiteY2" fmla="*/ 4339 h 1362900"/>
                  <a:gd name="connsiteX3" fmla="*/ 740724 w 2064411"/>
                  <a:gd name="connsiteY3" fmla="*/ 580918 h 1362900"/>
                  <a:gd name="connsiteX4" fmla="*/ 951835 w 2064411"/>
                  <a:gd name="connsiteY4" fmla="*/ 585331 h 1362900"/>
                  <a:gd name="connsiteX5" fmla="*/ 1264135 w 2064411"/>
                  <a:gd name="connsiteY5" fmla="*/ 818912 h 1362900"/>
                  <a:gd name="connsiteX6" fmla="*/ 1529217 w 2064411"/>
                  <a:gd name="connsiteY6" fmla="*/ 798121 h 1362900"/>
                  <a:gd name="connsiteX7" fmla="*/ 2064411 w 2064411"/>
                  <a:gd name="connsiteY7" fmla="*/ 1362900 h 1362900"/>
                  <a:gd name="connsiteX0" fmla="*/ 0 w 2064411"/>
                  <a:gd name="connsiteY0" fmla="*/ 280475 h 1362900"/>
                  <a:gd name="connsiteX1" fmla="*/ 356010 w 2064411"/>
                  <a:gd name="connsiteY1" fmla="*/ 0 h 1362900"/>
                  <a:gd name="connsiteX2" fmla="*/ 706391 w 2064411"/>
                  <a:gd name="connsiteY2" fmla="*/ 4339 h 1362900"/>
                  <a:gd name="connsiteX3" fmla="*/ 740724 w 2064411"/>
                  <a:gd name="connsiteY3" fmla="*/ 580918 h 1362900"/>
                  <a:gd name="connsiteX4" fmla="*/ 951835 w 2064411"/>
                  <a:gd name="connsiteY4" fmla="*/ 585331 h 1362900"/>
                  <a:gd name="connsiteX5" fmla="*/ 1264135 w 2064411"/>
                  <a:gd name="connsiteY5" fmla="*/ 818912 h 1362900"/>
                  <a:gd name="connsiteX6" fmla="*/ 1529217 w 2064411"/>
                  <a:gd name="connsiteY6" fmla="*/ 798121 h 1362900"/>
                  <a:gd name="connsiteX7" fmla="*/ 2064411 w 2064411"/>
                  <a:gd name="connsiteY7" fmla="*/ 1362900 h 136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411" h="1362900">
                    <a:moveTo>
                      <a:pt x="0" y="280475"/>
                    </a:moveTo>
                    <a:cubicBezTo>
                      <a:pt x="58534" y="53447"/>
                      <a:pt x="125926" y="20422"/>
                      <a:pt x="356010" y="0"/>
                    </a:cubicBezTo>
                    <a:lnTo>
                      <a:pt x="706391" y="4339"/>
                    </a:lnTo>
                    <a:lnTo>
                      <a:pt x="740724" y="580918"/>
                    </a:lnTo>
                    <a:cubicBezTo>
                      <a:pt x="968121" y="566700"/>
                      <a:pt x="776780" y="559207"/>
                      <a:pt x="951835" y="585331"/>
                    </a:cubicBezTo>
                    <a:cubicBezTo>
                      <a:pt x="996585" y="617499"/>
                      <a:pt x="955342" y="597293"/>
                      <a:pt x="1264135" y="818912"/>
                    </a:cubicBezTo>
                    <a:lnTo>
                      <a:pt x="1529217" y="798121"/>
                    </a:lnTo>
                    <a:cubicBezTo>
                      <a:pt x="1662596" y="908957"/>
                      <a:pt x="1971998" y="1290061"/>
                      <a:pt x="2064411" y="1362900"/>
                    </a:cubicBezTo>
                  </a:path>
                </a:pathLst>
              </a:custGeom>
              <a:noFill/>
              <a:ln w="76200" cap="flat" cmpd="sng" algn="ctr">
                <a:solidFill>
                  <a:srgbClr val="00B0F0"/>
                </a:solidFill>
                <a:prstDash val="solid"/>
                <a:headEnd type="none" w="med" len="med"/>
                <a:tailEnd type="arrow"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C6D94828-B8CE-4FCE-A5BF-558BAFF32DD0}"/>
                  </a:ext>
                </a:extLst>
              </p:cNvPr>
              <p:cNvSpPr/>
              <p:nvPr/>
            </p:nvSpPr>
            <p:spPr>
              <a:xfrm>
                <a:off x="19991657" y="4238156"/>
                <a:ext cx="906193" cy="194421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72467 w 1285875"/>
                  <a:gd name="connsiteY1" fmla="*/ 378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372312"/>
                  <a:gd name="connsiteY0" fmla="*/ 0 h 863362"/>
                  <a:gd name="connsiteX1" fmla="*/ 358904 w 1372312"/>
                  <a:gd name="connsiteY1" fmla="*/ 143247 h 863362"/>
                  <a:gd name="connsiteX2" fmla="*/ 629362 w 1372312"/>
                  <a:gd name="connsiteY2" fmla="*/ 415687 h 863362"/>
                  <a:gd name="connsiteX3" fmla="*/ 1048462 w 1372312"/>
                  <a:gd name="connsiteY3" fmla="*/ 587137 h 863362"/>
                  <a:gd name="connsiteX4" fmla="*/ 1181812 w 1372312"/>
                  <a:gd name="connsiteY4" fmla="*/ 796687 h 863362"/>
                  <a:gd name="connsiteX5" fmla="*/ 1372312 w 1372312"/>
                  <a:gd name="connsiteY5" fmla="*/ 863362 h 863362"/>
                  <a:gd name="connsiteX0" fmla="*/ 0 w 1406135"/>
                  <a:gd name="connsiteY0" fmla="*/ 0 h 921070"/>
                  <a:gd name="connsiteX1" fmla="*/ 392727 w 1406135"/>
                  <a:gd name="connsiteY1" fmla="*/ 200955 h 921070"/>
                  <a:gd name="connsiteX2" fmla="*/ 663185 w 1406135"/>
                  <a:gd name="connsiteY2" fmla="*/ 473395 h 921070"/>
                  <a:gd name="connsiteX3" fmla="*/ 1082285 w 1406135"/>
                  <a:gd name="connsiteY3" fmla="*/ 644845 h 921070"/>
                  <a:gd name="connsiteX4" fmla="*/ 1215635 w 1406135"/>
                  <a:gd name="connsiteY4" fmla="*/ 854395 h 921070"/>
                  <a:gd name="connsiteX5" fmla="*/ 1406135 w 1406135"/>
                  <a:gd name="connsiteY5" fmla="*/ 921070 h 921070"/>
                  <a:gd name="connsiteX0" fmla="*/ 0 w 1406135"/>
                  <a:gd name="connsiteY0" fmla="*/ 139 h 921209"/>
                  <a:gd name="connsiteX1" fmla="*/ 392727 w 1406135"/>
                  <a:gd name="connsiteY1" fmla="*/ 201094 h 921209"/>
                  <a:gd name="connsiteX2" fmla="*/ 663185 w 1406135"/>
                  <a:gd name="connsiteY2" fmla="*/ 473534 h 921209"/>
                  <a:gd name="connsiteX3" fmla="*/ 1082285 w 1406135"/>
                  <a:gd name="connsiteY3" fmla="*/ 644984 h 921209"/>
                  <a:gd name="connsiteX4" fmla="*/ 1215635 w 1406135"/>
                  <a:gd name="connsiteY4" fmla="*/ 854534 h 921209"/>
                  <a:gd name="connsiteX5" fmla="*/ 1406135 w 1406135"/>
                  <a:gd name="connsiteY5" fmla="*/ 921209 h 921209"/>
                  <a:gd name="connsiteX0" fmla="*/ 0 w 1406135"/>
                  <a:gd name="connsiteY0" fmla="*/ 80 h 921150"/>
                  <a:gd name="connsiteX1" fmla="*/ 323823 w 1406135"/>
                  <a:gd name="connsiteY1" fmla="*/ 307770 h 921150"/>
                  <a:gd name="connsiteX2" fmla="*/ 663185 w 1406135"/>
                  <a:gd name="connsiteY2" fmla="*/ 473475 h 921150"/>
                  <a:gd name="connsiteX3" fmla="*/ 1082285 w 1406135"/>
                  <a:gd name="connsiteY3" fmla="*/ 644925 h 921150"/>
                  <a:gd name="connsiteX4" fmla="*/ 1215635 w 1406135"/>
                  <a:gd name="connsiteY4" fmla="*/ 854475 h 921150"/>
                  <a:gd name="connsiteX5" fmla="*/ 1406135 w 1406135"/>
                  <a:gd name="connsiteY5" fmla="*/ 921150 h 921150"/>
                  <a:gd name="connsiteX0" fmla="*/ 0 w 1402508"/>
                  <a:gd name="connsiteY0" fmla="*/ 69 h 958265"/>
                  <a:gd name="connsiteX1" fmla="*/ 320196 w 1402508"/>
                  <a:gd name="connsiteY1" fmla="*/ 344885 h 958265"/>
                  <a:gd name="connsiteX2" fmla="*/ 659558 w 1402508"/>
                  <a:gd name="connsiteY2" fmla="*/ 510590 h 958265"/>
                  <a:gd name="connsiteX3" fmla="*/ 1078658 w 1402508"/>
                  <a:gd name="connsiteY3" fmla="*/ 682040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26891"/>
                  <a:gd name="connsiteY0" fmla="*/ 69 h 1338799"/>
                  <a:gd name="connsiteX1" fmla="*/ 320196 w 1126891"/>
                  <a:gd name="connsiteY1" fmla="*/ 344885 h 1338799"/>
                  <a:gd name="connsiteX2" fmla="*/ 659558 w 1126891"/>
                  <a:gd name="connsiteY2" fmla="*/ 510590 h 1338799"/>
                  <a:gd name="connsiteX3" fmla="*/ 864692 w 1126891"/>
                  <a:gd name="connsiteY3" fmla="*/ 798056 h 1338799"/>
                  <a:gd name="connsiteX4" fmla="*/ 1092332 w 1126891"/>
                  <a:gd name="connsiteY4" fmla="*/ 775574 h 1338799"/>
                  <a:gd name="connsiteX5" fmla="*/ 1126891 w 1126891"/>
                  <a:gd name="connsiteY5" fmla="*/ 1338799 h 1338799"/>
                  <a:gd name="connsiteX0" fmla="*/ 0 w 1154831"/>
                  <a:gd name="connsiteY0" fmla="*/ 69 h 1338799"/>
                  <a:gd name="connsiteX1" fmla="*/ 320196 w 1154831"/>
                  <a:gd name="connsiteY1" fmla="*/ 344885 h 1338799"/>
                  <a:gd name="connsiteX2" fmla="*/ 659558 w 1154831"/>
                  <a:gd name="connsiteY2" fmla="*/ 510590 h 1338799"/>
                  <a:gd name="connsiteX3" fmla="*/ 864692 w 1154831"/>
                  <a:gd name="connsiteY3" fmla="*/ 798056 h 1338799"/>
                  <a:gd name="connsiteX4" fmla="*/ 1092332 w 1154831"/>
                  <a:gd name="connsiteY4" fmla="*/ 775574 h 1338799"/>
                  <a:gd name="connsiteX5" fmla="*/ 1126891 w 1154831"/>
                  <a:gd name="connsiteY5" fmla="*/ 1338799 h 1338799"/>
                  <a:gd name="connsiteX0" fmla="*/ 0 w 1134851"/>
                  <a:gd name="connsiteY0" fmla="*/ 69 h 1338799"/>
                  <a:gd name="connsiteX1" fmla="*/ 320196 w 1134851"/>
                  <a:gd name="connsiteY1" fmla="*/ 344885 h 1338799"/>
                  <a:gd name="connsiteX2" fmla="*/ 659558 w 1134851"/>
                  <a:gd name="connsiteY2" fmla="*/ 510590 h 1338799"/>
                  <a:gd name="connsiteX3" fmla="*/ 864692 w 1134851"/>
                  <a:gd name="connsiteY3" fmla="*/ 798056 h 1338799"/>
                  <a:gd name="connsiteX4" fmla="*/ 1092332 w 1134851"/>
                  <a:gd name="connsiteY4" fmla="*/ 775574 h 1338799"/>
                  <a:gd name="connsiteX5" fmla="*/ 1133193 w 1134851"/>
                  <a:gd name="connsiteY5" fmla="*/ 991066 h 1338799"/>
                  <a:gd name="connsiteX6" fmla="*/ 1126891 w 1134851"/>
                  <a:gd name="connsiteY6" fmla="*/ 1338799 h 1338799"/>
                  <a:gd name="connsiteX0" fmla="*/ 0 w 1135367"/>
                  <a:gd name="connsiteY0" fmla="*/ 69 h 1775021"/>
                  <a:gd name="connsiteX1" fmla="*/ 320196 w 1135367"/>
                  <a:gd name="connsiteY1" fmla="*/ 344885 h 1775021"/>
                  <a:gd name="connsiteX2" fmla="*/ 659558 w 1135367"/>
                  <a:gd name="connsiteY2" fmla="*/ 510590 h 1775021"/>
                  <a:gd name="connsiteX3" fmla="*/ 864692 w 1135367"/>
                  <a:gd name="connsiteY3" fmla="*/ 798056 h 1775021"/>
                  <a:gd name="connsiteX4" fmla="*/ 1092332 w 1135367"/>
                  <a:gd name="connsiteY4" fmla="*/ 775574 h 1775021"/>
                  <a:gd name="connsiteX5" fmla="*/ 1133193 w 1135367"/>
                  <a:gd name="connsiteY5" fmla="*/ 991066 h 1775021"/>
                  <a:gd name="connsiteX6" fmla="*/ 1130517 w 1135367"/>
                  <a:gd name="connsiteY6" fmla="*/ 1775021 h 1775021"/>
                  <a:gd name="connsiteX0" fmla="*/ 0 w 1162822"/>
                  <a:gd name="connsiteY0" fmla="*/ 69 h 1775021"/>
                  <a:gd name="connsiteX1" fmla="*/ 320196 w 1162822"/>
                  <a:gd name="connsiteY1" fmla="*/ 344885 h 1775021"/>
                  <a:gd name="connsiteX2" fmla="*/ 659558 w 1162822"/>
                  <a:gd name="connsiteY2" fmla="*/ 510590 h 1775021"/>
                  <a:gd name="connsiteX3" fmla="*/ 864692 w 1162822"/>
                  <a:gd name="connsiteY3" fmla="*/ 798056 h 1775021"/>
                  <a:gd name="connsiteX4" fmla="*/ 1092332 w 1162822"/>
                  <a:gd name="connsiteY4" fmla="*/ 775574 h 1775021"/>
                  <a:gd name="connsiteX5" fmla="*/ 1162205 w 1162822"/>
                  <a:gd name="connsiteY5" fmla="*/ 995707 h 1775021"/>
                  <a:gd name="connsiteX6" fmla="*/ 1130517 w 1162822"/>
                  <a:gd name="connsiteY6" fmla="*/ 1775021 h 1775021"/>
                  <a:gd name="connsiteX0" fmla="*/ 0 w 1162822"/>
                  <a:gd name="connsiteY0" fmla="*/ 69 h 1775021"/>
                  <a:gd name="connsiteX1" fmla="*/ 320196 w 1162822"/>
                  <a:gd name="connsiteY1" fmla="*/ 344885 h 1775021"/>
                  <a:gd name="connsiteX2" fmla="*/ 864692 w 1162822"/>
                  <a:gd name="connsiteY2" fmla="*/ 798056 h 1775021"/>
                  <a:gd name="connsiteX3" fmla="*/ 1092332 w 1162822"/>
                  <a:gd name="connsiteY3" fmla="*/ 775574 h 1775021"/>
                  <a:gd name="connsiteX4" fmla="*/ 1162205 w 1162822"/>
                  <a:gd name="connsiteY4" fmla="*/ 995707 h 1775021"/>
                  <a:gd name="connsiteX5" fmla="*/ 1130517 w 1162822"/>
                  <a:gd name="connsiteY5" fmla="*/ 1775021 h 1775021"/>
                  <a:gd name="connsiteX0" fmla="*/ 0 w 842626"/>
                  <a:gd name="connsiteY0" fmla="*/ 0 h 1430136"/>
                  <a:gd name="connsiteX1" fmla="*/ 544496 w 842626"/>
                  <a:gd name="connsiteY1" fmla="*/ 453171 h 1430136"/>
                  <a:gd name="connsiteX2" fmla="*/ 772136 w 842626"/>
                  <a:gd name="connsiteY2" fmla="*/ 430689 h 1430136"/>
                  <a:gd name="connsiteX3" fmla="*/ 842009 w 842626"/>
                  <a:gd name="connsiteY3" fmla="*/ 650822 h 1430136"/>
                  <a:gd name="connsiteX4" fmla="*/ 810321 w 842626"/>
                  <a:gd name="connsiteY4" fmla="*/ 1430136 h 1430136"/>
                  <a:gd name="connsiteX0" fmla="*/ 0 w 382055"/>
                  <a:gd name="connsiteY0" fmla="*/ 0 h 1365167"/>
                  <a:gd name="connsiteX1" fmla="*/ 83925 w 382055"/>
                  <a:gd name="connsiteY1" fmla="*/ 388202 h 1365167"/>
                  <a:gd name="connsiteX2" fmla="*/ 311565 w 382055"/>
                  <a:gd name="connsiteY2" fmla="*/ 365720 h 1365167"/>
                  <a:gd name="connsiteX3" fmla="*/ 381438 w 382055"/>
                  <a:gd name="connsiteY3" fmla="*/ 585853 h 1365167"/>
                  <a:gd name="connsiteX4" fmla="*/ 349750 w 382055"/>
                  <a:gd name="connsiteY4" fmla="*/ 1365167 h 1365167"/>
                  <a:gd name="connsiteX0" fmla="*/ 0 w 450959"/>
                  <a:gd name="connsiteY0" fmla="*/ 0 h 1448699"/>
                  <a:gd name="connsiteX1" fmla="*/ 152829 w 450959"/>
                  <a:gd name="connsiteY1" fmla="*/ 471734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152829 w 450959"/>
                  <a:gd name="connsiteY1" fmla="*/ 471734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36239 w 450959"/>
                  <a:gd name="connsiteY1" fmla="*/ 39284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36239 w 450959"/>
                  <a:gd name="connsiteY1" fmla="*/ 39284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22444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22444 w 450959"/>
                  <a:gd name="connsiteY2" fmla="*/ 449252 h 1448699"/>
                  <a:gd name="connsiteX3" fmla="*/ 450342 w 450959"/>
                  <a:gd name="connsiteY3" fmla="*/ 669385 h 1448699"/>
                  <a:gd name="connsiteX4" fmla="*/ 418654 w 45095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45647"/>
                  <a:gd name="connsiteY0" fmla="*/ 0 h 1448699"/>
                  <a:gd name="connsiteX1" fmla="*/ 225359 w 445647"/>
                  <a:gd name="connsiteY1" fmla="*/ 462453 h 1448699"/>
                  <a:gd name="connsiteX2" fmla="*/ 322444 w 445647"/>
                  <a:gd name="connsiteY2" fmla="*/ 449252 h 1448699"/>
                  <a:gd name="connsiteX3" fmla="*/ 435836 w 445647"/>
                  <a:gd name="connsiteY3" fmla="*/ 859652 h 1448699"/>
                  <a:gd name="connsiteX4" fmla="*/ 437750 w 445647"/>
                  <a:gd name="connsiteY4" fmla="*/ 1153545 h 1448699"/>
                  <a:gd name="connsiteX5" fmla="*/ 418654 w 445647"/>
                  <a:gd name="connsiteY5" fmla="*/ 1448699 h 1448699"/>
                  <a:gd name="connsiteX0" fmla="*/ 0 w 517625"/>
                  <a:gd name="connsiteY0" fmla="*/ 0 h 1448699"/>
                  <a:gd name="connsiteX1" fmla="*/ 225359 w 517625"/>
                  <a:gd name="connsiteY1" fmla="*/ 462453 h 1448699"/>
                  <a:gd name="connsiteX2" fmla="*/ 322444 w 517625"/>
                  <a:gd name="connsiteY2" fmla="*/ 449252 h 1448699"/>
                  <a:gd name="connsiteX3" fmla="*/ 435836 w 517625"/>
                  <a:gd name="connsiteY3" fmla="*/ 859652 h 1448699"/>
                  <a:gd name="connsiteX4" fmla="*/ 517534 w 517625"/>
                  <a:gd name="connsiteY4" fmla="*/ 1060732 h 1448699"/>
                  <a:gd name="connsiteX5" fmla="*/ 418654 w 517625"/>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34124 w 517534"/>
                  <a:gd name="connsiteY5" fmla="*/ 1343812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583278"/>
                  <a:gd name="connsiteX1" fmla="*/ 225359 w 517534"/>
                  <a:gd name="connsiteY1" fmla="*/ 462453 h 1583278"/>
                  <a:gd name="connsiteX2" fmla="*/ 322444 w 517534"/>
                  <a:gd name="connsiteY2" fmla="*/ 449252 h 1583278"/>
                  <a:gd name="connsiteX3" fmla="*/ 435836 w 517534"/>
                  <a:gd name="connsiteY3" fmla="*/ 859652 h 1583278"/>
                  <a:gd name="connsiteX4" fmla="*/ 517534 w 517534"/>
                  <a:gd name="connsiteY4" fmla="*/ 1060732 h 1583278"/>
                  <a:gd name="connsiteX5" fmla="*/ 408739 w 517534"/>
                  <a:gd name="connsiteY5" fmla="*/ 1320609 h 1583278"/>
                  <a:gd name="connsiteX6" fmla="*/ 444040 w 517534"/>
                  <a:gd name="connsiteY6" fmla="*/ 1583278 h 1583278"/>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08739 w 517534"/>
                  <a:gd name="connsiteY5" fmla="*/ 1320609 h 1420855"/>
                  <a:gd name="connsiteX6" fmla="*/ 407774 w 517534"/>
                  <a:gd name="connsiteY6" fmla="*/ 1420855 h 1420855"/>
                  <a:gd name="connsiteX0" fmla="*/ 0 w 525703"/>
                  <a:gd name="connsiteY0" fmla="*/ 0 h 1420855"/>
                  <a:gd name="connsiteX1" fmla="*/ 225359 w 525703"/>
                  <a:gd name="connsiteY1" fmla="*/ 462453 h 1420855"/>
                  <a:gd name="connsiteX2" fmla="*/ 322444 w 525703"/>
                  <a:gd name="connsiteY2" fmla="*/ 449252 h 1420855"/>
                  <a:gd name="connsiteX3" fmla="*/ 435836 w 525703"/>
                  <a:gd name="connsiteY3" fmla="*/ 859652 h 1420855"/>
                  <a:gd name="connsiteX4" fmla="*/ 517534 w 525703"/>
                  <a:gd name="connsiteY4" fmla="*/ 1060732 h 1420855"/>
                  <a:gd name="connsiteX5" fmla="*/ 474017 w 525703"/>
                  <a:gd name="connsiteY5" fmla="*/ 1269562 h 1420855"/>
                  <a:gd name="connsiteX6" fmla="*/ 407774 w 525703"/>
                  <a:gd name="connsiteY6" fmla="*/ 1420855 h 1420855"/>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74017 w 517534"/>
                  <a:gd name="connsiteY5" fmla="*/ 1269562 h 1420855"/>
                  <a:gd name="connsiteX6" fmla="*/ 407774 w 517534"/>
                  <a:gd name="connsiteY6" fmla="*/ 1420855 h 1420855"/>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74017 w 517534"/>
                  <a:gd name="connsiteY5" fmla="*/ 1269562 h 1420855"/>
                  <a:gd name="connsiteX6" fmla="*/ 357002 w 517534"/>
                  <a:gd name="connsiteY6" fmla="*/ 1420855 h 14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534" h="1420855">
                    <a:moveTo>
                      <a:pt x="0" y="0"/>
                    </a:moveTo>
                    <a:cubicBezTo>
                      <a:pt x="112595" y="194370"/>
                      <a:pt x="127271" y="263442"/>
                      <a:pt x="225359" y="462453"/>
                    </a:cubicBezTo>
                    <a:lnTo>
                      <a:pt x="322444" y="449252"/>
                    </a:lnTo>
                    <a:cubicBezTo>
                      <a:pt x="309169" y="871235"/>
                      <a:pt x="252376" y="853953"/>
                      <a:pt x="435836" y="859652"/>
                    </a:cubicBezTo>
                    <a:cubicBezTo>
                      <a:pt x="447801" y="1037362"/>
                      <a:pt x="444241" y="1032168"/>
                      <a:pt x="517534" y="1060732"/>
                    </a:cubicBezTo>
                    <a:cubicBezTo>
                      <a:pt x="517249" y="1141425"/>
                      <a:pt x="506816" y="1262910"/>
                      <a:pt x="474017" y="1269562"/>
                    </a:cubicBezTo>
                    <a:cubicBezTo>
                      <a:pt x="412205" y="1327262"/>
                      <a:pt x="365020" y="1410335"/>
                      <a:pt x="357002" y="1420855"/>
                    </a:cubicBezTo>
                  </a:path>
                </a:pathLst>
              </a:custGeom>
              <a:noFill/>
              <a:ln w="7620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7F7F7C17-2DA2-49F2-9FD4-436CD766D7DB}"/>
                  </a:ext>
                </a:extLst>
              </p:cNvPr>
              <p:cNvSpPr/>
              <p:nvPr/>
            </p:nvSpPr>
            <p:spPr>
              <a:xfrm>
                <a:off x="20624805" y="6172202"/>
                <a:ext cx="504718" cy="57849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72467 w 1285875"/>
                  <a:gd name="connsiteY1" fmla="*/ 378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372312"/>
                  <a:gd name="connsiteY0" fmla="*/ 0 h 863362"/>
                  <a:gd name="connsiteX1" fmla="*/ 358904 w 1372312"/>
                  <a:gd name="connsiteY1" fmla="*/ 143247 h 863362"/>
                  <a:gd name="connsiteX2" fmla="*/ 629362 w 1372312"/>
                  <a:gd name="connsiteY2" fmla="*/ 415687 h 863362"/>
                  <a:gd name="connsiteX3" fmla="*/ 1048462 w 1372312"/>
                  <a:gd name="connsiteY3" fmla="*/ 587137 h 863362"/>
                  <a:gd name="connsiteX4" fmla="*/ 1181812 w 1372312"/>
                  <a:gd name="connsiteY4" fmla="*/ 796687 h 863362"/>
                  <a:gd name="connsiteX5" fmla="*/ 1372312 w 1372312"/>
                  <a:gd name="connsiteY5" fmla="*/ 863362 h 863362"/>
                  <a:gd name="connsiteX0" fmla="*/ 0 w 1406135"/>
                  <a:gd name="connsiteY0" fmla="*/ 0 h 921070"/>
                  <a:gd name="connsiteX1" fmla="*/ 392727 w 1406135"/>
                  <a:gd name="connsiteY1" fmla="*/ 200955 h 921070"/>
                  <a:gd name="connsiteX2" fmla="*/ 663185 w 1406135"/>
                  <a:gd name="connsiteY2" fmla="*/ 473395 h 921070"/>
                  <a:gd name="connsiteX3" fmla="*/ 1082285 w 1406135"/>
                  <a:gd name="connsiteY3" fmla="*/ 644845 h 921070"/>
                  <a:gd name="connsiteX4" fmla="*/ 1215635 w 1406135"/>
                  <a:gd name="connsiteY4" fmla="*/ 854395 h 921070"/>
                  <a:gd name="connsiteX5" fmla="*/ 1406135 w 1406135"/>
                  <a:gd name="connsiteY5" fmla="*/ 921070 h 921070"/>
                  <a:gd name="connsiteX0" fmla="*/ 0 w 1406135"/>
                  <a:gd name="connsiteY0" fmla="*/ 139 h 921209"/>
                  <a:gd name="connsiteX1" fmla="*/ 392727 w 1406135"/>
                  <a:gd name="connsiteY1" fmla="*/ 201094 h 921209"/>
                  <a:gd name="connsiteX2" fmla="*/ 663185 w 1406135"/>
                  <a:gd name="connsiteY2" fmla="*/ 473534 h 921209"/>
                  <a:gd name="connsiteX3" fmla="*/ 1082285 w 1406135"/>
                  <a:gd name="connsiteY3" fmla="*/ 644984 h 921209"/>
                  <a:gd name="connsiteX4" fmla="*/ 1215635 w 1406135"/>
                  <a:gd name="connsiteY4" fmla="*/ 854534 h 921209"/>
                  <a:gd name="connsiteX5" fmla="*/ 1406135 w 1406135"/>
                  <a:gd name="connsiteY5" fmla="*/ 921209 h 921209"/>
                  <a:gd name="connsiteX0" fmla="*/ 0 w 1406135"/>
                  <a:gd name="connsiteY0" fmla="*/ 80 h 921150"/>
                  <a:gd name="connsiteX1" fmla="*/ 323823 w 1406135"/>
                  <a:gd name="connsiteY1" fmla="*/ 307770 h 921150"/>
                  <a:gd name="connsiteX2" fmla="*/ 663185 w 1406135"/>
                  <a:gd name="connsiteY2" fmla="*/ 473475 h 921150"/>
                  <a:gd name="connsiteX3" fmla="*/ 1082285 w 1406135"/>
                  <a:gd name="connsiteY3" fmla="*/ 644925 h 921150"/>
                  <a:gd name="connsiteX4" fmla="*/ 1215635 w 1406135"/>
                  <a:gd name="connsiteY4" fmla="*/ 854475 h 921150"/>
                  <a:gd name="connsiteX5" fmla="*/ 1406135 w 1406135"/>
                  <a:gd name="connsiteY5" fmla="*/ 921150 h 921150"/>
                  <a:gd name="connsiteX0" fmla="*/ 0 w 1402508"/>
                  <a:gd name="connsiteY0" fmla="*/ 69 h 958265"/>
                  <a:gd name="connsiteX1" fmla="*/ 320196 w 1402508"/>
                  <a:gd name="connsiteY1" fmla="*/ 344885 h 958265"/>
                  <a:gd name="connsiteX2" fmla="*/ 659558 w 1402508"/>
                  <a:gd name="connsiteY2" fmla="*/ 510590 h 958265"/>
                  <a:gd name="connsiteX3" fmla="*/ 1078658 w 1402508"/>
                  <a:gd name="connsiteY3" fmla="*/ 682040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26891"/>
                  <a:gd name="connsiteY0" fmla="*/ 69 h 1338799"/>
                  <a:gd name="connsiteX1" fmla="*/ 320196 w 1126891"/>
                  <a:gd name="connsiteY1" fmla="*/ 344885 h 1338799"/>
                  <a:gd name="connsiteX2" fmla="*/ 659558 w 1126891"/>
                  <a:gd name="connsiteY2" fmla="*/ 510590 h 1338799"/>
                  <a:gd name="connsiteX3" fmla="*/ 864692 w 1126891"/>
                  <a:gd name="connsiteY3" fmla="*/ 798056 h 1338799"/>
                  <a:gd name="connsiteX4" fmla="*/ 1092332 w 1126891"/>
                  <a:gd name="connsiteY4" fmla="*/ 775574 h 1338799"/>
                  <a:gd name="connsiteX5" fmla="*/ 1126891 w 1126891"/>
                  <a:gd name="connsiteY5" fmla="*/ 1338799 h 1338799"/>
                  <a:gd name="connsiteX0" fmla="*/ 0 w 1154831"/>
                  <a:gd name="connsiteY0" fmla="*/ 69 h 1338799"/>
                  <a:gd name="connsiteX1" fmla="*/ 320196 w 1154831"/>
                  <a:gd name="connsiteY1" fmla="*/ 344885 h 1338799"/>
                  <a:gd name="connsiteX2" fmla="*/ 659558 w 1154831"/>
                  <a:gd name="connsiteY2" fmla="*/ 510590 h 1338799"/>
                  <a:gd name="connsiteX3" fmla="*/ 864692 w 1154831"/>
                  <a:gd name="connsiteY3" fmla="*/ 798056 h 1338799"/>
                  <a:gd name="connsiteX4" fmla="*/ 1092332 w 1154831"/>
                  <a:gd name="connsiteY4" fmla="*/ 775574 h 1338799"/>
                  <a:gd name="connsiteX5" fmla="*/ 1126891 w 1154831"/>
                  <a:gd name="connsiteY5" fmla="*/ 1338799 h 1338799"/>
                  <a:gd name="connsiteX0" fmla="*/ 0 w 1134851"/>
                  <a:gd name="connsiteY0" fmla="*/ 69 h 1338799"/>
                  <a:gd name="connsiteX1" fmla="*/ 320196 w 1134851"/>
                  <a:gd name="connsiteY1" fmla="*/ 344885 h 1338799"/>
                  <a:gd name="connsiteX2" fmla="*/ 659558 w 1134851"/>
                  <a:gd name="connsiteY2" fmla="*/ 510590 h 1338799"/>
                  <a:gd name="connsiteX3" fmla="*/ 864692 w 1134851"/>
                  <a:gd name="connsiteY3" fmla="*/ 798056 h 1338799"/>
                  <a:gd name="connsiteX4" fmla="*/ 1092332 w 1134851"/>
                  <a:gd name="connsiteY4" fmla="*/ 775574 h 1338799"/>
                  <a:gd name="connsiteX5" fmla="*/ 1133193 w 1134851"/>
                  <a:gd name="connsiteY5" fmla="*/ 991066 h 1338799"/>
                  <a:gd name="connsiteX6" fmla="*/ 1126891 w 1134851"/>
                  <a:gd name="connsiteY6" fmla="*/ 1338799 h 1338799"/>
                  <a:gd name="connsiteX0" fmla="*/ 0 w 1135367"/>
                  <a:gd name="connsiteY0" fmla="*/ 69 h 1775021"/>
                  <a:gd name="connsiteX1" fmla="*/ 320196 w 1135367"/>
                  <a:gd name="connsiteY1" fmla="*/ 344885 h 1775021"/>
                  <a:gd name="connsiteX2" fmla="*/ 659558 w 1135367"/>
                  <a:gd name="connsiteY2" fmla="*/ 510590 h 1775021"/>
                  <a:gd name="connsiteX3" fmla="*/ 864692 w 1135367"/>
                  <a:gd name="connsiteY3" fmla="*/ 798056 h 1775021"/>
                  <a:gd name="connsiteX4" fmla="*/ 1092332 w 1135367"/>
                  <a:gd name="connsiteY4" fmla="*/ 775574 h 1775021"/>
                  <a:gd name="connsiteX5" fmla="*/ 1133193 w 1135367"/>
                  <a:gd name="connsiteY5" fmla="*/ 991066 h 1775021"/>
                  <a:gd name="connsiteX6" fmla="*/ 1130517 w 1135367"/>
                  <a:gd name="connsiteY6" fmla="*/ 1775021 h 1775021"/>
                  <a:gd name="connsiteX0" fmla="*/ 0 w 1162822"/>
                  <a:gd name="connsiteY0" fmla="*/ 69 h 1775021"/>
                  <a:gd name="connsiteX1" fmla="*/ 320196 w 1162822"/>
                  <a:gd name="connsiteY1" fmla="*/ 344885 h 1775021"/>
                  <a:gd name="connsiteX2" fmla="*/ 659558 w 1162822"/>
                  <a:gd name="connsiteY2" fmla="*/ 510590 h 1775021"/>
                  <a:gd name="connsiteX3" fmla="*/ 864692 w 1162822"/>
                  <a:gd name="connsiteY3" fmla="*/ 798056 h 1775021"/>
                  <a:gd name="connsiteX4" fmla="*/ 1092332 w 1162822"/>
                  <a:gd name="connsiteY4" fmla="*/ 775574 h 1775021"/>
                  <a:gd name="connsiteX5" fmla="*/ 1162205 w 1162822"/>
                  <a:gd name="connsiteY5" fmla="*/ 995707 h 1775021"/>
                  <a:gd name="connsiteX6" fmla="*/ 1130517 w 1162822"/>
                  <a:gd name="connsiteY6" fmla="*/ 1775021 h 1775021"/>
                  <a:gd name="connsiteX0" fmla="*/ 0 w 1162822"/>
                  <a:gd name="connsiteY0" fmla="*/ 69 h 1775021"/>
                  <a:gd name="connsiteX1" fmla="*/ 320196 w 1162822"/>
                  <a:gd name="connsiteY1" fmla="*/ 344885 h 1775021"/>
                  <a:gd name="connsiteX2" fmla="*/ 864692 w 1162822"/>
                  <a:gd name="connsiteY2" fmla="*/ 798056 h 1775021"/>
                  <a:gd name="connsiteX3" fmla="*/ 1092332 w 1162822"/>
                  <a:gd name="connsiteY3" fmla="*/ 775574 h 1775021"/>
                  <a:gd name="connsiteX4" fmla="*/ 1162205 w 1162822"/>
                  <a:gd name="connsiteY4" fmla="*/ 995707 h 1775021"/>
                  <a:gd name="connsiteX5" fmla="*/ 1130517 w 1162822"/>
                  <a:gd name="connsiteY5" fmla="*/ 1775021 h 1775021"/>
                  <a:gd name="connsiteX0" fmla="*/ 0 w 842626"/>
                  <a:gd name="connsiteY0" fmla="*/ 0 h 1430136"/>
                  <a:gd name="connsiteX1" fmla="*/ 544496 w 842626"/>
                  <a:gd name="connsiteY1" fmla="*/ 453171 h 1430136"/>
                  <a:gd name="connsiteX2" fmla="*/ 772136 w 842626"/>
                  <a:gd name="connsiteY2" fmla="*/ 430689 h 1430136"/>
                  <a:gd name="connsiteX3" fmla="*/ 842009 w 842626"/>
                  <a:gd name="connsiteY3" fmla="*/ 650822 h 1430136"/>
                  <a:gd name="connsiteX4" fmla="*/ 810321 w 842626"/>
                  <a:gd name="connsiteY4" fmla="*/ 1430136 h 1430136"/>
                  <a:gd name="connsiteX0" fmla="*/ 0 w 382055"/>
                  <a:gd name="connsiteY0" fmla="*/ 0 h 1365167"/>
                  <a:gd name="connsiteX1" fmla="*/ 83925 w 382055"/>
                  <a:gd name="connsiteY1" fmla="*/ 388202 h 1365167"/>
                  <a:gd name="connsiteX2" fmla="*/ 311565 w 382055"/>
                  <a:gd name="connsiteY2" fmla="*/ 365720 h 1365167"/>
                  <a:gd name="connsiteX3" fmla="*/ 381438 w 382055"/>
                  <a:gd name="connsiteY3" fmla="*/ 585853 h 1365167"/>
                  <a:gd name="connsiteX4" fmla="*/ 349750 w 382055"/>
                  <a:gd name="connsiteY4" fmla="*/ 1365167 h 1365167"/>
                  <a:gd name="connsiteX0" fmla="*/ 0 w 450959"/>
                  <a:gd name="connsiteY0" fmla="*/ 0 h 1448699"/>
                  <a:gd name="connsiteX1" fmla="*/ 152829 w 450959"/>
                  <a:gd name="connsiteY1" fmla="*/ 471734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152829 w 450959"/>
                  <a:gd name="connsiteY1" fmla="*/ 471734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36239 w 450959"/>
                  <a:gd name="connsiteY1" fmla="*/ 39284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36239 w 450959"/>
                  <a:gd name="connsiteY1" fmla="*/ 39284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22444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22444 w 450959"/>
                  <a:gd name="connsiteY2" fmla="*/ 449252 h 1448699"/>
                  <a:gd name="connsiteX3" fmla="*/ 450342 w 450959"/>
                  <a:gd name="connsiteY3" fmla="*/ 669385 h 1448699"/>
                  <a:gd name="connsiteX4" fmla="*/ 418654 w 45095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45647"/>
                  <a:gd name="connsiteY0" fmla="*/ 0 h 1448699"/>
                  <a:gd name="connsiteX1" fmla="*/ 225359 w 445647"/>
                  <a:gd name="connsiteY1" fmla="*/ 462453 h 1448699"/>
                  <a:gd name="connsiteX2" fmla="*/ 322444 w 445647"/>
                  <a:gd name="connsiteY2" fmla="*/ 449252 h 1448699"/>
                  <a:gd name="connsiteX3" fmla="*/ 435836 w 445647"/>
                  <a:gd name="connsiteY3" fmla="*/ 859652 h 1448699"/>
                  <a:gd name="connsiteX4" fmla="*/ 437750 w 445647"/>
                  <a:gd name="connsiteY4" fmla="*/ 1153545 h 1448699"/>
                  <a:gd name="connsiteX5" fmla="*/ 418654 w 445647"/>
                  <a:gd name="connsiteY5" fmla="*/ 1448699 h 1448699"/>
                  <a:gd name="connsiteX0" fmla="*/ 0 w 517625"/>
                  <a:gd name="connsiteY0" fmla="*/ 0 h 1448699"/>
                  <a:gd name="connsiteX1" fmla="*/ 225359 w 517625"/>
                  <a:gd name="connsiteY1" fmla="*/ 462453 h 1448699"/>
                  <a:gd name="connsiteX2" fmla="*/ 322444 w 517625"/>
                  <a:gd name="connsiteY2" fmla="*/ 449252 h 1448699"/>
                  <a:gd name="connsiteX3" fmla="*/ 435836 w 517625"/>
                  <a:gd name="connsiteY3" fmla="*/ 859652 h 1448699"/>
                  <a:gd name="connsiteX4" fmla="*/ 517534 w 517625"/>
                  <a:gd name="connsiteY4" fmla="*/ 1060732 h 1448699"/>
                  <a:gd name="connsiteX5" fmla="*/ 418654 w 517625"/>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34124 w 517534"/>
                  <a:gd name="connsiteY5" fmla="*/ 1343812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583278"/>
                  <a:gd name="connsiteX1" fmla="*/ 225359 w 517534"/>
                  <a:gd name="connsiteY1" fmla="*/ 462453 h 1583278"/>
                  <a:gd name="connsiteX2" fmla="*/ 322444 w 517534"/>
                  <a:gd name="connsiteY2" fmla="*/ 449252 h 1583278"/>
                  <a:gd name="connsiteX3" fmla="*/ 435836 w 517534"/>
                  <a:gd name="connsiteY3" fmla="*/ 859652 h 1583278"/>
                  <a:gd name="connsiteX4" fmla="*/ 517534 w 517534"/>
                  <a:gd name="connsiteY4" fmla="*/ 1060732 h 1583278"/>
                  <a:gd name="connsiteX5" fmla="*/ 408739 w 517534"/>
                  <a:gd name="connsiteY5" fmla="*/ 1320609 h 1583278"/>
                  <a:gd name="connsiteX6" fmla="*/ 444040 w 517534"/>
                  <a:gd name="connsiteY6" fmla="*/ 1583278 h 1583278"/>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08739 w 517534"/>
                  <a:gd name="connsiteY5" fmla="*/ 1320609 h 1420855"/>
                  <a:gd name="connsiteX6" fmla="*/ 407774 w 517534"/>
                  <a:gd name="connsiteY6" fmla="*/ 1420855 h 1420855"/>
                  <a:gd name="connsiteX0" fmla="*/ 0 w 525703"/>
                  <a:gd name="connsiteY0" fmla="*/ 0 h 1420855"/>
                  <a:gd name="connsiteX1" fmla="*/ 225359 w 525703"/>
                  <a:gd name="connsiteY1" fmla="*/ 462453 h 1420855"/>
                  <a:gd name="connsiteX2" fmla="*/ 322444 w 525703"/>
                  <a:gd name="connsiteY2" fmla="*/ 449252 h 1420855"/>
                  <a:gd name="connsiteX3" fmla="*/ 435836 w 525703"/>
                  <a:gd name="connsiteY3" fmla="*/ 859652 h 1420855"/>
                  <a:gd name="connsiteX4" fmla="*/ 517534 w 525703"/>
                  <a:gd name="connsiteY4" fmla="*/ 1060732 h 1420855"/>
                  <a:gd name="connsiteX5" fmla="*/ 474017 w 525703"/>
                  <a:gd name="connsiteY5" fmla="*/ 1269562 h 1420855"/>
                  <a:gd name="connsiteX6" fmla="*/ 407774 w 525703"/>
                  <a:gd name="connsiteY6" fmla="*/ 1420855 h 1420855"/>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74017 w 517534"/>
                  <a:gd name="connsiteY5" fmla="*/ 1269562 h 1420855"/>
                  <a:gd name="connsiteX6" fmla="*/ 407774 w 517534"/>
                  <a:gd name="connsiteY6" fmla="*/ 1420855 h 1420855"/>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74017 w 517534"/>
                  <a:gd name="connsiteY5" fmla="*/ 1269562 h 1420855"/>
                  <a:gd name="connsiteX6" fmla="*/ 357002 w 517534"/>
                  <a:gd name="connsiteY6" fmla="*/ 1420855 h 1420855"/>
                  <a:gd name="connsiteX0" fmla="*/ 0 w 560387"/>
                  <a:gd name="connsiteY0" fmla="*/ 0 h 1717857"/>
                  <a:gd name="connsiteX1" fmla="*/ 225359 w 560387"/>
                  <a:gd name="connsiteY1" fmla="*/ 462453 h 1717857"/>
                  <a:gd name="connsiteX2" fmla="*/ 322444 w 560387"/>
                  <a:gd name="connsiteY2" fmla="*/ 449252 h 1717857"/>
                  <a:gd name="connsiteX3" fmla="*/ 435836 w 560387"/>
                  <a:gd name="connsiteY3" fmla="*/ 859652 h 1717857"/>
                  <a:gd name="connsiteX4" fmla="*/ 517534 w 560387"/>
                  <a:gd name="connsiteY4" fmla="*/ 1060732 h 1717857"/>
                  <a:gd name="connsiteX5" fmla="*/ 474017 w 560387"/>
                  <a:gd name="connsiteY5" fmla="*/ 1269562 h 1717857"/>
                  <a:gd name="connsiteX6" fmla="*/ 560088 w 560387"/>
                  <a:gd name="connsiteY6" fmla="*/ 1717857 h 1717857"/>
                  <a:gd name="connsiteX0" fmla="*/ 0 w 560221"/>
                  <a:gd name="connsiteY0" fmla="*/ 0 h 1717857"/>
                  <a:gd name="connsiteX1" fmla="*/ 225359 w 560221"/>
                  <a:gd name="connsiteY1" fmla="*/ 462453 h 1717857"/>
                  <a:gd name="connsiteX2" fmla="*/ 322444 w 560221"/>
                  <a:gd name="connsiteY2" fmla="*/ 449252 h 1717857"/>
                  <a:gd name="connsiteX3" fmla="*/ 435836 w 560221"/>
                  <a:gd name="connsiteY3" fmla="*/ 859652 h 1717857"/>
                  <a:gd name="connsiteX4" fmla="*/ 517534 w 560221"/>
                  <a:gd name="connsiteY4" fmla="*/ 1060732 h 1717857"/>
                  <a:gd name="connsiteX5" fmla="*/ 274558 w 560221"/>
                  <a:gd name="connsiteY5" fmla="*/ 1339172 h 1717857"/>
                  <a:gd name="connsiteX6" fmla="*/ 560088 w 560221"/>
                  <a:gd name="connsiteY6" fmla="*/ 1717857 h 1717857"/>
                  <a:gd name="connsiteX0" fmla="*/ 0 w 560221"/>
                  <a:gd name="connsiteY0" fmla="*/ 0 h 1717857"/>
                  <a:gd name="connsiteX1" fmla="*/ 225359 w 560221"/>
                  <a:gd name="connsiteY1" fmla="*/ 462453 h 1717857"/>
                  <a:gd name="connsiteX2" fmla="*/ 322444 w 560221"/>
                  <a:gd name="connsiteY2" fmla="*/ 449252 h 1717857"/>
                  <a:gd name="connsiteX3" fmla="*/ 435836 w 560221"/>
                  <a:gd name="connsiteY3" fmla="*/ 859652 h 1717857"/>
                  <a:gd name="connsiteX4" fmla="*/ 274558 w 560221"/>
                  <a:gd name="connsiteY4" fmla="*/ 1339172 h 1717857"/>
                  <a:gd name="connsiteX5" fmla="*/ 560088 w 560221"/>
                  <a:gd name="connsiteY5" fmla="*/ 1717857 h 1717857"/>
                  <a:gd name="connsiteX0" fmla="*/ 0 w 560221"/>
                  <a:gd name="connsiteY0" fmla="*/ 0 h 1717857"/>
                  <a:gd name="connsiteX1" fmla="*/ 225359 w 560221"/>
                  <a:gd name="connsiteY1" fmla="*/ 462453 h 1717857"/>
                  <a:gd name="connsiteX2" fmla="*/ 322444 w 560221"/>
                  <a:gd name="connsiteY2" fmla="*/ 449252 h 1717857"/>
                  <a:gd name="connsiteX3" fmla="*/ 274558 w 560221"/>
                  <a:gd name="connsiteY3" fmla="*/ 1339172 h 1717857"/>
                  <a:gd name="connsiteX4" fmla="*/ 560088 w 560221"/>
                  <a:gd name="connsiteY4" fmla="*/ 1717857 h 1717857"/>
                  <a:gd name="connsiteX0" fmla="*/ 0 w 560221"/>
                  <a:gd name="connsiteY0" fmla="*/ 0 h 1717857"/>
                  <a:gd name="connsiteX1" fmla="*/ 225359 w 560221"/>
                  <a:gd name="connsiteY1" fmla="*/ 462453 h 1717857"/>
                  <a:gd name="connsiteX2" fmla="*/ 274558 w 560221"/>
                  <a:gd name="connsiteY2" fmla="*/ 1339172 h 1717857"/>
                  <a:gd name="connsiteX3" fmla="*/ 560088 w 560221"/>
                  <a:gd name="connsiteY3" fmla="*/ 1717857 h 1717857"/>
                  <a:gd name="connsiteX0" fmla="*/ 0 w 560221"/>
                  <a:gd name="connsiteY0" fmla="*/ 0 h 1717857"/>
                  <a:gd name="connsiteX1" fmla="*/ 274558 w 560221"/>
                  <a:gd name="connsiteY1" fmla="*/ 1339172 h 1717857"/>
                  <a:gd name="connsiteX2" fmla="*/ 560088 w 560221"/>
                  <a:gd name="connsiteY2" fmla="*/ 1717857 h 1717857"/>
                  <a:gd name="connsiteX0" fmla="*/ 7225 w 292888"/>
                  <a:gd name="connsiteY0" fmla="*/ 0 h 378685"/>
                  <a:gd name="connsiteX1" fmla="*/ 292755 w 292888"/>
                  <a:gd name="connsiteY1" fmla="*/ 378685 h 378685"/>
                  <a:gd name="connsiteX0" fmla="*/ 7225 w 292888"/>
                  <a:gd name="connsiteY0" fmla="*/ 0 h 415810"/>
                  <a:gd name="connsiteX1" fmla="*/ 292755 w 292888"/>
                  <a:gd name="connsiteY1" fmla="*/ 415810 h 415810"/>
                  <a:gd name="connsiteX0" fmla="*/ 19737 w 305384"/>
                  <a:gd name="connsiteY0" fmla="*/ 16346 h 432156"/>
                  <a:gd name="connsiteX1" fmla="*/ 305267 w 305384"/>
                  <a:gd name="connsiteY1" fmla="*/ 432156 h 432156"/>
                  <a:gd name="connsiteX0" fmla="*/ 7225 w 292888"/>
                  <a:gd name="connsiteY0" fmla="*/ 9200 h 425010"/>
                  <a:gd name="connsiteX1" fmla="*/ 292755 w 292888"/>
                  <a:gd name="connsiteY1" fmla="*/ 425010 h 425010"/>
                  <a:gd name="connsiteX0" fmla="*/ 0 w 285663"/>
                  <a:gd name="connsiteY0" fmla="*/ 0 h 415810"/>
                  <a:gd name="connsiteX1" fmla="*/ 153219 w 285663"/>
                  <a:gd name="connsiteY1" fmla="*/ 208829 h 415810"/>
                  <a:gd name="connsiteX2" fmla="*/ 285530 w 285663"/>
                  <a:gd name="connsiteY2" fmla="*/ 415810 h 415810"/>
                  <a:gd name="connsiteX0" fmla="*/ 0 w 285655"/>
                  <a:gd name="connsiteY0" fmla="*/ 0 h 415810"/>
                  <a:gd name="connsiteX1" fmla="*/ 128740 w 285655"/>
                  <a:gd name="connsiteY1" fmla="*/ 208829 h 415810"/>
                  <a:gd name="connsiteX2" fmla="*/ 285530 w 285655"/>
                  <a:gd name="connsiteY2" fmla="*/ 415810 h 415810"/>
                  <a:gd name="connsiteX0" fmla="*/ 0 w 286050"/>
                  <a:gd name="connsiteY0" fmla="*/ 0 h 415810"/>
                  <a:gd name="connsiteX1" fmla="*/ 128740 w 286050"/>
                  <a:gd name="connsiteY1" fmla="*/ 208829 h 415810"/>
                  <a:gd name="connsiteX2" fmla="*/ 285530 w 286050"/>
                  <a:gd name="connsiteY2" fmla="*/ 415810 h 415810"/>
                  <a:gd name="connsiteX0" fmla="*/ 0 w 286050"/>
                  <a:gd name="connsiteY0" fmla="*/ 0 h 415810"/>
                  <a:gd name="connsiteX1" fmla="*/ 128740 w 286050"/>
                  <a:gd name="connsiteY1" fmla="*/ 208829 h 415810"/>
                  <a:gd name="connsiteX2" fmla="*/ 285530 w 286050"/>
                  <a:gd name="connsiteY2" fmla="*/ 415810 h 415810"/>
                  <a:gd name="connsiteX0" fmla="*/ 0 w 286066"/>
                  <a:gd name="connsiteY0" fmla="*/ 0 h 415810"/>
                  <a:gd name="connsiteX1" fmla="*/ 131460 w 286066"/>
                  <a:gd name="connsiteY1" fmla="*/ 167063 h 415810"/>
                  <a:gd name="connsiteX2" fmla="*/ 285530 w 286066"/>
                  <a:gd name="connsiteY2" fmla="*/ 415810 h 415810"/>
                  <a:gd name="connsiteX0" fmla="*/ 0 w 286066"/>
                  <a:gd name="connsiteY0" fmla="*/ 0 h 415810"/>
                  <a:gd name="connsiteX1" fmla="*/ 131460 w 286066"/>
                  <a:gd name="connsiteY1" fmla="*/ 167063 h 415810"/>
                  <a:gd name="connsiteX2" fmla="*/ 285530 w 286066"/>
                  <a:gd name="connsiteY2" fmla="*/ 415810 h 415810"/>
                  <a:gd name="connsiteX0" fmla="*/ 0 w 286050"/>
                  <a:gd name="connsiteY0" fmla="*/ 0 h 415810"/>
                  <a:gd name="connsiteX1" fmla="*/ 128740 w 286050"/>
                  <a:gd name="connsiteY1" fmla="*/ 184466 h 415810"/>
                  <a:gd name="connsiteX2" fmla="*/ 285530 w 286050"/>
                  <a:gd name="connsiteY2" fmla="*/ 415810 h 415810"/>
                  <a:gd name="connsiteX0" fmla="*/ 0 w 232338"/>
                  <a:gd name="connsiteY0" fmla="*/ 0 h 433213"/>
                  <a:gd name="connsiteX1" fmla="*/ 128740 w 232338"/>
                  <a:gd name="connsiteY1" fmla="*/ 184466 h 433213"/>
                  <a:gd name="connsiteX2" fmla="*/ 231132 w 232338"/>
                  <a:gd name="connsiteY2" fmla="*/ 433213 h 433213"/>
                  <a:gd name="connsiteX0" fmla="*/ 0 w 227071"/>
                  <a:gd name="connsiteY0" fmla="*/ 0 h 381006"/>
                  <a:gd name="connsiteX1" fmla="*/ 128740 w 227071"/>
                  <a:gd name="connsiteY1" fmla="*/ 184466 h 381006"/>
                  <a:gd name="connsiteX2" fmla="*/ 225692 w 227071"/>
                  <a:gd name="connsiteY2" fmla="*/ 381006 h 381006"/>
                  <a:gd name="connsiteX0" fmla="*/ 0 w 237641"/>
                  <a:gd name="connsiteY0" fmla="*/ 0 h 443655"/>
                  <a:gd name="connsiteX1" fmla="*/ 128740 w 237641"/>
                  <a:gd name="connsiteY1" fmla="*/ 184466 h 443655"/>
                  <a:gd name="connsiteX2" fmla="*/ 236571 w 237641"/>
                  <a:gd name="connsiteY2" fmla="*/ 443655 h 443655"/>
                  <a:gd name="connsiteX0" fmla="*/ 0 w 275237"/>
                  <a:gd name="connsiteY0" fmla="*/ 0 h 443655"/>
                  <a:gd name="connsiteX1" fmla="*/ 128740 w 275237"/>
                  <a:gd name="connsiteY1" fmla="*/ 184466 h 443655"/>
                  <a:gd name="connsiteX2" fmla="*/ 274649 w 275237"/>
                  <a:gd name="connsiteY2" fmla="*/ 443655 h 443655"/>
                  <a:gd name="connsiteX0" fmla="*/ 0 w 275410"/>
                  <a:gd name="connsiteY0" fmla="*/ 0 h 443655"/>
                  <a:gd name="connsiteX1" fmla="*/ 147779 w 275410"/>
                  <a:gd name="connsiteY1" fmla="*/ 177505 h 443655"/>
                  <a:gd name="connsiteX2" fmla="*/ 274649 w 275410"/>
                  <a:gd name="connsiteY2" fmla="*/ 443655 h 443655"/>
                  <a:gd name="connsiteX0" fmla="*/ 0 w 275257"/>
                  <a:gd name="connsiteY0" fmla="*/ 0 h 443655"/>
                  <a:gd name="connsiteX1" fmla="*/ 131460 w 275257"/>
                  <a:gd name="connsiteY1" fmla="*/ 191427 h 443655"/>
                  <a:gd name="connsiteX2" fmla="*/ 274649 w 275257"/>
                  <a:gd name="connsiteY2" fmla="*/ 443655 h 443655"/>
                  <a:gd name="connsiteX0" fmla="*/ 0 w 274992"/>
                  <a:gd name="connsiteY0" fmla="*/ 0 h 443655"/>
                  <a:gd name="connsiteX1" fmla="*/ 131460 w 274992"/>
                  <a:gd name="connsiteY1" fmla="*/ 191427 h 443655"/>
                  <a:gd name="connsiteX2" fmla="*/ 274649 w 274992"/>
                  <a:gd name="connsiteY2" fmla="*/ 443655 h 443655"/>
                  <a:gd name="connsiteX0" fmla="*/ 0 w 288560"/>
                  <a:gd name="connsiteY0" fmla="*/ 0 h 422772"/>
                  <a:gd name="connsiteX1" fmla="*/ 131460 w 288560"/>
                  <a:gd name="connsiteY1" fmla="*/ 191427 h 422772"/>
                  <a:gd name="connsiteX2" fmla="*/ 288248 w 288560"/>
                  <a:gd name="connsiteY2" fmla="*/ 422772 h 422772"/>
                  <a:gd name="connsiteX0" fmla="*/ 0 w 288248"/>
                  <a:gd name="connsiteY0" fmla="*/ 0 h 422772"/>
                  <a:gd name="connsiteX1" fmla="*/ 131460 w 288248"/>
                  <a:gd name="connsiteY1" fmla="*/ 191427 h 422772"/>
                  <a:gd name="connsiteX2" fmla="*/ 199456 w 288248"/>
                  <a:gd name="connsiteY2" fmla="*/ 330646 h 422772"/>
                  <a:gd name="connsiteX3" fmla="*/ 288248 w 288248"/>
                  <a:gd name="connsiteY3" fmla="*/ 422772 h 422772"/>
                  <a:gd name="connsiteX0" fmla="*/ 0 w 288248"/>
                  <a:gd name="connsiteY0" fmla="*/ 0 h 422772"/>
                  <a:gd name="connsiteX1" fmla="*/ 131460 w 288248"/>
                  <a:gd name="connsiteY1" fmla="*/ 191427 h 422772"/>
                  <a:gd name="connsiteX2" fmla="*/ 204896 w 288248"/>
                  <a:gd name="connsiteY2" fmla="*/ 299321 h 422772"/>
                  <a:gd name="connsiteX3" fmla="*/ 288248 w 288248"/>
                  <a:gd name="connsiteY3" fmla="*/ 422772 h 422772"/>
                  <a:gd name="connsiteX0" fmla="*/ 0 w 288248"/>
                  <a:gd name="connsiteY0" fmla="*/ 0 h 422772"/>
                  <a:gd name="connsiteX1" fmla="*/ 126020 w 288248"/>
                  <a:gd name="connsiteY1" fmla="*/ 174025 h 422772"/>
                  <a:gd name="connsiteX2" fmla="*/ 204896 w 288248"/>
                  <a:gd name="connsiteY2" fmla="*/ 299321 h 422772"/>
                  <a:gd name="connsiteX3" fmla="*/ 288248 w 288248"/>
                  <a:gd name="connsiteY3" fmla="*/ 422772 h 422772"/>
                  <a:gd name="connsiteX0" fmla="*/ 0 w 288248"/>
                  <a:gd name="connsiteY0" fmla="*/ 0 h 422772"/>
                  <a:gd name="connsiteX1" fmla="*/ 126020 w 288248"/>
                  <a:gd name="connsiteY1" fmla="*/ 174025 h 422772"/>
                  <a:gd name="connsiteX2" fmla="*/ 204896 w 288248"/>
                  <a:gd name="connsiteY2" fmla="*/ 299321 h 422772"/>
                  <a:gd name="connsiteX3" fmla="*/ 288248 w 288248"/>
                  <a:gd name="connsiteY3" fmla="*/ 422772 h 422772"/>
                  <a:gd name="connsiteX0" fmla="*/ 0 w 288248"/>
                  <a:gd name="connsiteY0" fmla="*/ 0 h 422772"/>
                  <a:gd name="connsiteX1" fmla="*/ 63461 w 288248"/>
                  <a:gd name="connsiteY1" fmla="*/ 97452 h 422772"/>
                  <a:gd name="connsiteX2" fmla="*/ 126020 w 288248"/>
                  <a:gd name="connsiteY2" fmla="*/ 174025 h 422772"/>
                  <a:gd name="connsiteX3" fmla="*/ 204896 w 288248"/>
                  <a:gd name="connsiteY3" fmla="*/ 299321 h 422772"/>
                  <a:gd name="connsiteX4" fmla="*/ 288248 w 288248"/>
                  <a:gd name="connsiteY4" fmla="*/ 422772 h 422772"/>
                  <a:gd name="connsiteX0" fmla="*/ 0 w 288248"/>
                  <a:gd name="connsiteY0" fmla="*/ 0 h 422772"/>
                  <a:gd name="connsiteX1" fmla="*/ 49861 w 288248"/>
                  <a:gd name="connsiteY1" fmla="*/ 107893 h 422772"/>
                  <a:gd name="connsiteX2" fmla="*/ 126020 w 288248"/>
                  <a:gd name="connsiteY2" fmla="*/ 174025 h 422772"/>
                  <a:gd name="connsiteX3" fmla="*/ 204896 w 288248"/>
                  <a:gd name="connsiteY3" fmla="*/ 299321 h 422772"/>
                  <a:gd name="connsiteX4" fmla="*/ 288248 w 288248"/>
                  <a:gd name="connsiteY4" fmla="*/ 422772 h 422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8" h="422772">
                    <a:moveTo>
                      <a:pt x="0" y="0"/>
                    </a:moveTo>
                    <a:cubicBezTo>
                      <a:pt x="10577" y="16242"/>
                      <a:pt x="28858" y="78889"/>
                      <a:pt x="49861" y="107893"/>
                    </a:cubicBezTo>
                    <a:cubicBezTo>
                      <a:pt x="70864" y="136897"/>
                      <a:pt x="102448" y="140380"/>
                      <a:pt x="126020" y="174025"/>
                    </a:cubicBezTo>
                    <a:cubicBezTo>
                      <a:pt x="159263" y="229133"/>
                      <a:pt x="178765" y="260764"/>
                      <a:pt x="204896" y="299321"/>
                    </a:cubicBezTo>
                    <a:cubicBezTo>
                      <a:pt x="231027" y="337878"/>
                      <a:pt x="273449" y="407418"/>
                      <a:pt x="288248" y="422772"/>
                    </a:cubicBezTo>
                  </a:path>
                </a:pathLst>
              </a:custGeom>
              <a:noFill/>
              <a:ln w="7620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DA1CADEE-21D8-4B6D-AB7F-B62507BD203C}"/>
                  </a:ext>
                </a:extLst>
              </p:cNvPr>
              <p:cNvSpPr/>
              <p:nvPr/>
            </p:nvSpPr>
            <p:spPr>
              <a:xfrm>
                <a:off x="20518169" y="4664856"/>
                <a:ext cx="379681" cy="36999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72467 w 1285875"/>
                  <a:gd name="connsiteY1" fmla="*/ 378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372312"/>
                  <a:gd name="connsiteY0" fmla="*/ 0 h 863362"/>
                  <a:gd name="connsiteX1" fmla="*/ 358904 w 1372312"/>
                  <a:gd name="connsiteY1" fmla="*/ 143247 h 863362"/>
                  <a:gd name="connsiteX2" fmla="*/ 629362 w 1372312"/>
                  <a:gd name="connsiteY2" fmla="*/ 415687 h 863362"/>
                  <a:gd name="connsiteX3" fmla="*/ 1048462 w 1372312"/>
                  <a:gd name="connsiteY3" fmla="*/ 587137 h 863362"/>
                  <a:gd name="connsiteX4" fmla="*/ 1181812 w 1372312"/>
                  <a:gd name="connsiteY4" fmla="*/ 796687 h 863362"/>
                  <a:gd name="connsiteX5" fmla="*/ 1372312 w 1372312"/>
                  <a:gd name="connsiteY5" fmla="*/ 863362 h 863362"/>
                  <a:gd name="connsiteX0" fmla="*/ 0 w 1406135"/>
                  <a:gd name="connsiteY0" fmla="*/ 0 h 921070"/>
                  <a:gd name="connsiteX1" fmla="*/ 392727 w 1406135"/>
                  <a:gd name="connsiteY1" fmla="*/ 200955 h 921070"/>
                  <a:gd name="connsiteX2" fmla="*/ 663185 w 1406135"/>
                  <a:gd name="connsiteY2" fmla="*/ 473395 h 921070"/>
                  <a:gd name="connsiteX3" fmla="*/ 1082285 w 1406135"/>
                  <a:gd name="connsiteY3" fmla="*/ 644845 h 921070"/>
                  <a:gd name="connsiteX4" fmla="*/ 1215635 w 1406135"/>
                  <a:gd name="connsiteY4" fmla="*/ 854395 h 921070"/>
                  <a:gd name="connsiteX5" fmla="*/ 1406135 w 1406135"/>
                  <a:gd name="connsiteY5" fmla="*/ 921070 h 921070"/>
                  <a:gd name="connsiteX0" fmla="*/ 0 w 1406135"/>
                  <a:gd name="connsiteY0" fmla="*/ 139 h 921209"/>
                  <a:gd name="connsiteX1" fmla="*/ 392727 w 1406135"/>
                  <a:gd name="connsiteY1" fmla="*/ 201094 h 921209"/>
                  <a:gd name="connsiteX2" fmla="*/ 663185 w 1406135"/>
                  <a:gd name="connsiteY2" fmla="*/ 473534 h 921209"/>
                  <a:gd name="connsiteX3" fmla="*/ 1082285 w 1406135"/>
                  <a:gd name="connsiteY3" fmla="*/ 644984 h 921209"/>
                  <a:gd name="connsiteX4" fmla="*/ 1215635 w 1406135"/>
                  <a:gd name="connsiteY4" fmla="*/ 854534 h 921209"/>
                  <a:gd name="connsiteX5" fmla="*/ 1406135 w 1406135"/>
                  <a:gd name="connsiteY5" fmla="*/ 921209 h 921209"/>
                  <a:gd name="connsiteX0" fmla="*/ 0 w 1406135"/>
                  <a:gd name="connsiteY0" fmla="*/ 80 h 921150"/>
                  <a:gd name="connsiteX1" fmla="*/ 323823 w 1406135"/>
                  <a:gd name="connsiteY1" fmla="*/ 307770 h 921150"/>
                  <a:gd name="connsiteX2" fmla="*/ 663185 w 1406135"/>
                  <a:gd name="connsiteY2" fmla="*/ 473475 h 921150"/>
                  <a:gd name="connsiteX3" fmla="*/ 1082285 w 1406135"/>
                  <a:gd name="connsiteY3" fmla="*/ 644925 h 921150"/>
                  <a:gd name="connsiteX4" fmla="*/ 1215635 w 1406135"/>
                  <a:gd name="connsiteY4" fmla="*/ 854475 h 921150"/>
                  <a:gd name="connsiteX5" fmla="*/ 1406135 w 1406135"/>
                  <a:gd name="connsiteY5" fmla="*/ 921150 h 921150"/>
                  <a:gd name="connsiteX0" fmla="*/ 0 w 1402508"/>
                  <a:gd name="connsiteY0" fmla="*/ 69 h 958265"/>
                  <a:gd name="connsiteX1" fmla="*/ 320196 w 1402508"/>
                  <a:gd name="connsiteY1" fmla="*/ 344885 h 958265"/>
                  <a:gd name="connsiteX2" fmla="*/ 659558 w 1402508"/>
                  <a:gd name="connsiteY2" fmla="*/ 510590 h 958265"/>
                  <a:gd name="connsiteX3" fmla="*/ 1078658 w 1402508"/>
                  <a:gd name="connsiteY3" fmla="*/ 682040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26891"/>
                  <a:gd name="connsiteY0" fmla="*/ 69 h 1338799"/>
                  <a:gd name="connsiteX1" fmla="*/ 320196 w 1126891"/>
                  <a:gd name="connsiteY1" fmla="*/ 344885 h 1338799"/>
                  <a:gd name="connsiteX2" fmla="*/ 659558 w 1126891"/>
                  <a:gd name="connsiteY2" fmla="*/ 510590 h 1338799"/>
                  <a:gd name="connsiteX3" fmla="*/ 864692 w 1126891"/>
                  <a:gd name="connsiteY3" fmla="*/ 798056 h 1338799"/>
                  <a:gd name="connsiteX4" fmla="*/ 1092332 w 1126891"/>
                  <a:gd name="connsiteY4" fmla="*/ 775574 h 1338799"/>
                  <a:gd name="connsiteX5" fmla="*/ 1126891 w 1126891"/>
                  <a:gd name="connsiteY5" fmla="*/ 1338799 h 1338799"/>
                  <a:gd name="connsiteX0" fmla="*/ 0 w 1154831"/>
                  <a:gd name="connsiteY0" fmla="*/ 69 h 1338799"/>
                  <a:gd name="connsiteX1" fmla="*/ 320196 w 1154831"/>
                  <a:gd name="connsiteY1" fmla="*/ 344885 h 1338799"/>
                  <a:gd name="connsiteX2" fmla="*/ 659558 w 1154831"/>
                  <a:gd name="connsiteY2" fmla="*/ 510590 h 1338799"/>
                  <a:gd name="connsiteX3" fmla="*/ 864692 w 1154831"/>
                  <a:gd name="connsiteY3" fmla="*/ 798056 h 1338799"/>
                  <a:gd name="connsiteX4" fmla="*/ 1092332 w 1154831"/>
                  <a:gd name="connsiteY4" fmla="*/ 775574 h 1338799"/>
                  <a:gd name="connsiteX5" fmla="*/ 1126891 w 1154831"/>
                  <a:gd name="connsiteY5" fmla="*/ 1338799 h 1338799"/>
                  <a:gd name="connsiteX0" fmla="*/ 0 w 1134851"/>
                  <a:gd name="connsiteY0" fmla="*/ 69 h 1338799"/>
                  <a:gd name="connsiteX1" fmla="*/ 320196 w 1134851"/>
                  <a:gd name="connsiteY1" fmla="*/ 344885 h 1338799"/>
                  <a:gd name="connsiteX2" fmla="*/ 659558 w 1134851"/>
                  <a:gd name="connsiteY2" fmla="*/ 510590 h 1338799"/>
                  <a:gd name="connsiteX3" fmla="*/ 864692 w 1134851"/>
                  <a:gd name="connsiteY3" fmla="*/ 798056 h 1338799"/>
                  <a:gd name="connsiteX4" fmla="*/ 1092332 w 1134851"/>
                  <a:gd name="connsiteY4" fmla="*/ 775574 h 1338799"/>
                  <a:gd name="connsiteX5" fmla="*/ 1133193 w 1134851"/>
                  <a:gd name="connsiteY5" fmla="*/ 991066 h 1338799"/>
                  <a:gd name="connsiteX6" fmla="*/ 1126891 w 1134851"/>
                  <a:gd name="connsiteY6" fmla="*/ 1338799 h 1338799"/>
                  <a:gd name="connsiteX0" fmla="*/ 0 w 1135367"/>
                  <a:gd name="connsiteY0" fmla="*/ 69 h 1775021"/>
                  <a:gd name="connsiteX1" fmla="*/ 320196 w 1135367"/>
                  <a:gd name="connsiteY1" fmla="*/ 344885 h 1775021"/>
                  <a:gd name="connsiteX2" fmla="*/ 659558 w 1135367"/>
                  <a:gd name="connsiteY2" fmla="*/ 510590 h 1775021"/>
                  <a:gd name="connsiteX3" fmla="*/ 864692 w 1135367"/>
                  <a:gd name="connsiteY3" fmla="*/ 798056 h 1775021"/>
                  <a:gd name="connsiteX4" fmla="*/ 1092332 w 1135367"/>
                  <a:gd name="connsiteY4" fmla="*/ 775574 h 1775021"/>
                  <a:gd name="connsiteX5" fmla="*/ 1133193 w 1135367"/>
                  <a:gd name="connsiteY5" fmla="*/ 991066 h 1775021"/>
                  <a:gd name="connsiteX6" fmla="*/ 1130517 w 1135367"/>
                  <a:gd name="connsiteY6" fmla="*/ 1775021 h 1775021"/>
                  <a:gd name="connsiteX0" fmla="*/ 0 w 1162822"/>
                  <a:gd name="connsiteY0" fmla="*/ 69 h 1775021"/>
                  <a:gd name="connsiteX1" fmla="*/ 320196 w 1162822"/>
                  <a:gd name="connsiteY1" fmla="*/ 344885 h 1775021"/>
                  <a:gd name="connsiteX2" fmla="*/ 659558 w 1162822"/>
                  <a:gd name="connsiteY2" fmla="*/ 510590 h 1775021"/>
                  <a:gd name="connsiteX3" fmla="*/ 864692 w 1162822"/>
                  <a:gd name="connsiteY3" fmla="*/ 798056 h 1775021"/>
                  <a:gd name="connsiteX4" fmla="*/ 1092332 w 1162822"/>
                  <a:gd name="connsiteY4" fmla="*/ 775574 h 1775021"/>
                  <a:gd name="connsiteX5" fmla="*/ 1162205 w 1162822"/>
                  <a:gd name="connsiteY5" fmla="*/ 995707 h 1775021"/>
                  <a:gd name="connsiteX6" fmla="*/ 1130517 w 1162822"/>
                  <a:gd name="connsiteY6" fmla="*/ 1775021 h 1775021"/>
                  <a:gd name="connsiteX0" fmla="*/ 0 w 1162822"/>
                  <a:gd name="connsiteY0" fmla="*/ 69 h 1775021"/>
                  <a:gd name="connsiteX1" fmla="*/ 320196 w 1162822"/>
                  <a:gd name="connsiteY1" fmla="*/ 344885 h 1775021"/>
                  <a:gd name="connsiteX2" fmla="*/ 864692 w 1162822"/>
                  <a:gd name="connsiteY2" fmla="*/ 798056 h 1775021"/>
                  <a:gd name="connsiteX3" fmla="*/ 1092332 w 1162822"/>
                  <a:gd name="connsiteY3" fmla="*/ 775574 h 1775021"/>
                  <a:gd name="connsiteX4" fmla="*/ 1162205 w 1162822"/>
                  <a:gd name="connsiteY4" fmla="*/ 995707 h 1775021"/>
                  <a:gd name="connsiteX5" fmla="*/ 1130517 w 1162822"/>
                  <a:gd name="connsiteY5" fmla="*/ 1775021 h 1775021"/>
                  <a:gd name="connsiteX0" fmla="*/ 0 w 842626"/>
                  <a:gd name="connsiteY0" fmla="*/ 0 h 1430136"/>
                  <a:gd name="connsiteX1" fmla="*/ 544496 w 842626"/>
                  <a:gd name="connsiteY1" fmla="*/ 453171 h 1430136"/>
                  <a:gd name="connsiteX2" fmla="*/ 772136 w 842626"/>
                  <a:gd name="connsiteY2" fmla="*/ 430689 h 1430136"/>
                  <a:gd name="connsiteX3" fmla="*/ 842009 w 842626"/>
                  <a:gd name="connsiteY3" fmla="*/ 650822 h 1430136"/>
                  <a:gd name="connsiteX4" fmla="*/ 810321 w 842626"/>
                  <a:gd name="connsiteY4" fmla="*/ 1430136 h 1430136"/>
                  <a:gd name="connsiteX0" fmla="*/ 0 w 382055"/>
                  <a:gd name="connsiteY0" fmla="*/ 0 h 1365167"/>
                  <a:gd name="connsiteX1" fmla="*/ 83925 w 382055"/>
                  <a:gd name="connsiteY1" fmla="*/ 388202 h 1365167"/>
                  <a:gd name="connsiteX2" fmla="*/ 311565 w 382055"/>
                  <a:gd name="connsiteY2" fmla="*/ 365720 h 1365167"/>
                  <a:gd name="connsiteX3" fmla="*/ 381438 w 382055"/>
                  <a:gd name="connsiteY3" fmla="*/ 585853 h 1365167"/>
                  <a:gd name="connsiteX4" fmla="*/ 349750 w 382055"/>
                  <a:gd name="connsiteY4" fmla="*/ 1365167 h 1365167"/>
                  <a:gd name="connsiteX0" fmla="*/ 0 w 450959"/>
                  <a:gd name="connsiteY0" fmla="*/ 0 h 1448699"/>
                  <a:gd name="connsiteX1" fmla="*/ 152829 w 450959"/>
                  <a:gd name="connsiteY1" fmla="*/ 471734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152829 w 450959"/>
                  <a:gd name="connsiteY1" fmla="*/ 471734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36239 w 450959"/>
                  <a:gd name="connsiteY1" fmla="*/ 39284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36239 w 450959"/>
                  <a:gd name="connsiteY1" fmla="*/ 39284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22444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22444 w 450959"/>
                  <a:gd name="connsiteY2" fmla="*/ 449252 h 1448699"/>
                  <a:gd name="connsiteX3" fmla="*/ 450342 w 450959"/>
                  <a:gd name="connsiteY3" fmla="*/ 669385 h 1448699"/>
                  <a:gd name="connsiteX4" fmla="*/ 418654 w 45095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45647"/>
                  <a:gd name="connsiteY0" fmla="*/ 0 h 1448699"/>
                  <a:gd name="connsiteX1" fmla="*/ 225359 w 445647"/>
                  <a:gd name="connsiteY1" fmla="*/ 462453 h 1448699"/>
                  <a:gd name="connsiteX2" fmla="*/ 322444 w 445647"/>
                  <a:gd name="connsiteY2" fmla="*/ 449252 h 1448699"/>
                  <a:gd name="connsiteX3" fmla="*/ 435836 w 445647"/>
                  <a:gd name="connsiteY3" fmla="*/ 859652 h 1448699"/>
                  <a:gd name="connsiteX4" fmla="*/ 437750 w 445647"/>
                  <a:gd name="connsiteY4" fmla="*/ 1153545 h 1448699"/>
                  <a:gd name="connsiteX5" fmla="*/ 418654 w 445647"/>
                  <a:gd name="connsiteY5" fmla="*/ 1448699 h 1448699"/>
                  <a:gd name="connsiteX0" fmla="*/ 0 w 517625"/>
                  <a:gd name="connsiteY0" fmla="*/ 0 h 1448699"/>
                  <a:gd name="connsiteX1" fmla="*/ 225359 w 517625"/>
                  <a:gd name="connsiteY1" fmla="*/ 462453 h 1448699"/>
                  <a:gd name="connsiteX2" fmla="*/ 322444 w 517625"/>
                  <a:gd name="connsiteY2" fmla="*/ 449252 h 1448699"/>
                  <a:gd name="connsiteX3" fmla="*/ 435836 w 517625"/>
                  <a:gd name="connsiteY3" fmla="*/ 859652 h 1448699"/>
                  <a:gd name="connsiteX4" fmla="*/ 517534 w 517625"/>
                  <a:gd name="connsiteY4" fmla="*/ 1060732 h 1448699"/>
                  <a:gd name="connsiteX5" fmla="*/ 418654 w 517625"/>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34124 w 517534"/>
                  <a:gd name="connsiteY5" fmla="*/ 1343812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583278"/>
                  <a:gd name="connsiteX1" fmla="*/ 225359 w 517534"/>
                  <a:gd name="connsiteY1" fmla="*/ 462453 h 1583278"/>
                  <a:gd name="connsiteX2" fmla="*/ 322444 w 517534"/>
                  <a:gd name="connsiteY2" fmla="*/ 449252 h 1583278"/>
                  <a:gd name="connsiteX3" fmla="*/ 435836 w 517534"/>
                  <a:gd name="connsiteY3" fmla="*/ 859652 h 1583278"/>
                  <a:gd name="connsiteX4" fmla="*/ 517534 w 517534"/>
                  <a:gd name="connsiteY4" fmla="*/ 1060732 h 1583278"/>
                  <a:gd name="connsiteX5" fmla="*/ 408739 w 517534"/>
                  <a:gd name="connsiteY5" fmla="*/ 1320609 h 1583278"/>
                  <a:gd name="connsiteX6" fmla="*/ 444040 w 517534"/>
                  <a:gd name="connsiteY6" fmla="*/ 1583278 h 1583278"/>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08739 w 517534"/>
                  <a:gd name="connsiteY5" fmla="*/ 1320609 h 1420855"/>
                  <a:gd name="connsiteX6" fmla="*/ 407774 w 517534"/>
                  <a:gd name="connsiteY6" fmla="*/ 1420855 h 1420855"/>
                  <a:gd name="connsiteX0" fmla="*/ 0 w 525703"/>
                  <a:gd name="connsiteY0" fmla="*/ 0 h 1420855"/>
                  <a:gd name="connsiteX1" fmla="*/ 225359 w 525703"/>
                  <a:gd name="connsiteY1" fmla="*/ 462453 h 1420855"/>
                  <a:gd name="connsiteX2" fmla="*/ 322444 w 525703"/>
                  <a:gd name="connsiteY2" fmla="*/ 449252 h 1420855"/>
                  <a:gd name="connsiteX3" fmla="*/ 435836 w 525703"/>
                  <a:gd name="connsiteY3" fmla="*/ 859652 h 1420855"/>
                  <a:gd name="connsiteX4" fmla="*/ 517534 w 525703"/>
                  <a:gd name="connsiteY4" fmla="*/ 1060732 h 1420855"/>
                  <a:gd name="connsiteX5" fmla="*/ 474017 w 525703"/>
                  <a:gd name="connsiteY5" fmla="*/ 1269562 h 1420855"/>
                  <a:gd name="connsiteX6" fmla="*/ 407774 w 525703"/>
                  <a:gd name="connsiteY6" fmla="*/ 1420855 h 1420855"/>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74017 w 517534"/>
                  <a:gd name="connsiteY5" fmla="*/ 1269562 h 1420855"/>
                  <a:gd name="connsiteX6" fmla="*/ 407774 w 517534"/>
                  <a:gd name="connsiteY6" fmla="*/ 1420855 h 1420855"/>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74017 w 517534"/>
                  <a:gd name="connsiteY5" fmla="*/ 1269562 h 1420855"/>
                  <a:gd name="connsiteX6" fmla="*/ 357002 w 517534"/>
                  <a:gd name="connsiteY6" fmla="*/ 1420855 h 1420855"/>
                  <a:gd name="connsiteX0" fmla="*/ 0 w 517534"/>
                  <a:gd name="connsiteY0" fmla="*/ 0 h 1420855"/>
                  <a:gd name="connsiteX1" fmla="*/ 225359 w 517534"/>
                  <a:gd name="connsiteY1" fmla="*/ 462453 h 1420855"/>
                  <a:gd name="connsiteX2" fmla="*/ 435836 w 517534"/>
                  <a:gd name="connsiteY2" fmla="*/ 859652 h 1420855"/>
                  <a:gd name="connsiteX3" fmla="*/ 517534 w 517534"/>
                  <a:gd name="connsiteY3" fmla="*/ 1060732 h 1420855"/>
                  <a:gd name="connsiteX4" fmla="*/ 474017 w 517534"/>
                  <a:gd name="connsiteY4" fmla="*/ 1269562 h 1420855"/>
                  <a:gd name="connsiteX5" fmla="*/ 357002 w 517534"/>
                  <a:gd name="connsiteY5" fmla="*/ 1420855 h 1420855"/>
                  <a:gd name="connsiteX0" fmla="*/ 0 w 517534"/>
                  <a:gd name="connsiteY0" fmla="*/ 0 h 1420855"/>
                  <a:gd name="connsiteX1" fmla="*/ 435836 w 517534"/>
                  <a:gd name="connsiteY1" fmla="*/ 859652 h 1420855"/>
                  <a:gd name="connsiteX2" fmla="*/ 517534 w 517534"/>
                  <a:gd name="connsiteY2" fmla="*/ 1060732 h 1420855"/>
                  <a:gd name="connsiteX3" fmla="*/ 474017 w 517534"/>
                  <a:gd name="connsiteY3" fmla="*/ 1269562 h 1420855"/>
                  <a:gd name="connsiteX4" fmla="*/ 357002 w 517534"/>
                  <a:gd name="connsiteY4" fmla="*/ 1420855 h 1420855"/>
                  <a:gd name="connsiteX0" fmla="*/ 0 w 517534"/>
                  <a:gd name="connsiteY0" fmla="*/ 0 h 1420855"/>
                  <a:gd name="connsiteX1" fmla="*/ 517534 w 517534"/>
                  <a:gd name="connsiteY1" fmla="*/ 1060732 h 1420855"/>
                  <a:gd name="connsiteX2" fmla="*/ 474017 w 517534"/>
                  <a:gd name="connsiteY2" fmla="*/ 1269562 h 1420855"/>
                  <a:gd name="connsiteX3" fmla="*/ 357002 w 517534"/>
                  <a:gd name="connsiteY3" fmla="*/ 1420855 h 1420855"/>
                  <a:gd name="connsiteX0" fmla="*/ 0 w 1638133"/>
                  <a:gd name="connsiteY0" fmla="*/ 0 h 1212026"/>
                  <a:gd name="connsiteX1" fmla="*/ 1638133 w 1638133"/>
                  <a:gd name="connsiteY1" fmla="*/ 851903 h 1212026"/>
                  <a:gd name="connsiteX2" fmla="*/ 1594616 w 1638133"/>
                  <a:gd name="connsiteY2" fmla="*/ 1060733 h 1212026"/>
                  <a:gd name="connsiteX3" fmla="*/ 1477601 w 1638133"/>
                  <a:gd name="connsiteY3" fmla="*/ 1212026 h 1212026"/>
                  <a:gd name="connsiteX0" fmla="*/ 3404 w 1641537"/>
                  <a:gd name="connsiteY0" fmla="*/ 0 h 1212026"/>
                  <a:gd name="connsiteX1" fmla="*/ 1641537 w 1641537"/>
                  <a:gd name="connsiteY1" fmla="*/ 851903 h 1212026"/>
                  <a:gd name="connsiteX2" fmla="*/ 1598020 w 1641537"/>
                  <a:gd name="connsiteY2" fmla="*/ 1060733 h 1212026"/>
                  <a:gd name="connsiteX3" fmla="*/ 1481005 w 1641537"/>
                  <a:gd name="connsiteY3" fmla="*/ 1212026 h 1212026"/>
                  <a:gd name="connsiteX0" fmla="*/ 119140 w 1714220"/>
                  <a:gd name="connsiteY0" fmla="*/ 0 h 1212026"/>
                  <a:gd name="connsiteX1" fmla="*/ 32855 w 1714220"/>
                  <a:gd name="connsiteY1" fmla="*/ 267181 h 1212026"/>
                  <a:gd name="connsiteX2" fmla="*/ 1713756 w 1714220"/>
                  <a:gd name="connsiteY2" fmla="*/ 1060733 h 1212026"/>
                  <a:gd name="connsiteX3" fmla="*/ 1596741 w 1714220"/>
                  <a:gd name="connsiteY3" fmla="*/ 1212026 h 1212026"/>
                  <a:gd name="connsiteX0" fmla="*/ 86286 w 1681366"/>
                  <a:gd name="connsiteY0" fmla="*/ 0 h 1212026"/>
                  <a:gd name="connsiteX1" fmla="*/ 1 w 1681366"/>
                  <a:gd name="connsiteY1" fmla="*/ 267181 h 1212026"/>
                  <a:gd name="connsiteX2" fmla="*/ 1680902 w 1681366"/>
                  <a:gd name="connsiteY2" fmla="*/ 1060733 h 1212026"/>
                  <a:gd name="connsiteX3" fmla="*/ 1563887 w 1681366"/>
                  <a:gd name="connsiteY3" fmla="*/ 1212026 h 1212026"/>
                  <a:gd name="connsiteX0" fmla="*/ 78126 w 1673208"/>
                  <a:gd name="connsiteY0" fmla="*/ 0 h 1212026"/>
                  <a:gd name="connsiteX1" fmla="*/ 1 w 1673208"/>
                  <a:gd name="connsiteY1" fmla="*/ 260220 h 1212026"/>
                  <a:gd name="connsiteX2" fmla="*/ 1672742 w 1673208"/>
                  <a:gd name="connsiteY2" fmla="*/ 1060733 h 1212026"/>
                  <a:gd name="connsiteX3" fmla="*/ 1555727 w 1673208"/>
                  <a:gd name="connsiteY3" fmla="*/ 1212026 h 1212026"/>
                  <a:gd name="connsiteX0" fmla="*/ 78504 w 1673586"/>
                  <a:gd name="connsiteY0" fmla="*/ 0 h 1212026"/>
                  <a:gd name="connsiteX1" fmla="*/ 379 w 1673586"/>
                  <a:gd name="connsiteY1" fmla="*/ 260220 h 1212026"/>
                  <a:gd name="connsiteX2" fmla="*/ 1673120 w 1673586"/>
                  <a:gd name="connsiteY2" fmla="*/ 1060733 h 1212026"/>
                  <a:gd name="connsiteX3" fmla="*/ 1556105 w 1673586"/>
                  <a:gd name="connsiteY3" fmla="*/ 1212026 h 1212026"/>
                  <a:gd name="connsiteX0" fmla="*/ 80354 w 1675418"/>
                  <a:gd name="connsiteY0" fmla="*/ 0 h 1212026"/>
                  <a:gd name="connsiteX1" fmla="*/ 2229 w 1675418"/>
                  <a:gd name="connsiteY1" fmla="*/ 260220 h 1212026"/>
                  <a:gd name="connsiteX2" fmla="*/ 1674970 w 1675418"/>
                  <a:gd name="connsiteY2" fmla="*/ 1060733 h 1212026"/>
                  <a:gd name="connsiteX3" fmla="*/ 1557955 w 1675418"/>
                  <a:gd name="connsiteY3" fmla="*/ 1212026 h 1212026"/>
                  <a:gd name="connsiteX0" fmla="*/ 147772 w 1625401"/>
                  <a:gd name="connsiteY0" fmla="*/ 0 h 1212026"/>
                  <a:gd name="connsiteX1" fmla="*/ 69647 w 1625401"/>
                  <a:gd name="connsiteY1" fmla="*/ 260220 h 1212026"/>
                  <a:gd name="connsiteX2" fmla="*/ 1651 w 1625401"/>
                  <a:gd name="connsiteY2" fmla="*/ 263702 h 1212026"/>
                  <a:gd name="connsiteX3" fmla="*/ 1625373 w 1625401"/>
                  <a:gd name="connsiteY3" fmla="*/ 1212026 h 1212026"/>
                  <a:gd name="connsiteX0" fmla="*/ 146121 w 146121"/>
                  <a:gd name="connsiteY0" fmla="*/ 0 h 263702"/>
                  <a:gd name="connsiteX1" fmla="*/ 67996 w 146121"/>
                  <a:gd name="connsiteY1" fmla="*/ 260220 h 263702"/>
                  <a:gd name="connsiteX2" fmla="*/ 0 w 146121"/>
                  <a:gd name="connsiteY2" fmla="*/ 263702 h 263702"/>
                  <a:gd name="connsiteX0" fmla="*/ 216839 w 216839"/>
                  <a:gd name="connsiteY0" fmla="*/ 0 h 263702"/>
                  <a:gd name="connsiteX1" fmla="*/ 138714 w 216839"/>
                  <a:gd name="connsiteY1" fmla="*/ 260220 h 263702"/>
                  <a:gd name="connsiteX2" fmla="*/ 0 w 216839"/>
                  <a:gd name="connsiteY2" fmla="*/ 263702 h 263702"/>
                  <a:gd name="connsiteX0" fmla="*/ 216839 w 216839"/>
                  <a:gd name="connsiteY0" fmla="*/ 3828 h 267530"/>
                  <a:gd name="connsiteX1" fmla="*/ 138714 w 216839"/>
                  <a:gd name="connsiteY1" fmla="*/ 264048 h 267530"/>
                  <a:gd name="connsiteX2" fmla="*/ 0 w 216839"/>
                  <a:gd name="connsiteY2" fmla="*/ 267530 h 267530"/>
                  <a:gd name="connsiteX0" fmla="*/ 216839 w 216839"/>
                  <a:gd name="connsiteY0" fmla="*/ 6693 h 270395"/>
                  <a:gd name="connsiteX1" fmla="*/ 138714 w 216839"/>
                  <a:gd name="connsiteY1" fmla="*/ 266913 h 270395"/>
                  <a:gd name="connsiteX2" fmla="*/ 0 w 216839"/>
                  <a:gd name="connsiteY2" fmla="*/ 270395 h 270395"/>
                </a:gdLst>
                <a:ahLst/>
                <a:cxnLst>
                  <a:cxn ang="0">
                    <a:pos x="connsiteX0" y="connsiteY0"/>
                  </a:cxn>
                  <a:cxn ang="0">
                    <a:pos x="connsiteX1" y="connsiteY1"/>
                  </a:cxn>
                  <a:cxn ang="0">
                    <a:pos x="connsiteX2" y="connsiteY2"/>
                  </a:cxn>
                </a:cxnLst>
                <a:rect l="l" t="t" r="r" b="b"/>
                <a:pathLst>
                  <a:path w="216839" h="270395">
                    <a:moveTo>
                      <a:pt x="216839" y="6693"/>
                    </a:moveTo>
                    <a:cubicBezTo>
                      <a:pt x="128826" y="-8995"/>
                      <a:pt x="133147" y="-21252"/>
                      <a:pt x="138714" y="266913"/>
                    </a:cubicBezTo>
                    <a:cubicBezTo>
                      <a:pt x="64992" y="274516"/>
                      <a:pt x="32799" y="263743"/>
                      <a:pt x="0" y="270395"/>
                    </a:cubicBezTo>
                  </a:path>
                </a:pathLst>
              </a:custGeom>
              <a:noFill/>
              <a:ln w="7620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65A39967-C1F1-47E1-BD7A-A36655867E00}"/>
                  </a:ext>
                </a:extLst>
              </p:cNvPr>
              <p:cNvSpPr/>
              <p:nvPr/>
            </p:nvSpPr>
            <p:spPr>
              <a:xfrm>
                <a:off x="17664705" y="5736166"/>
                <a:ext cx="2955027" cy="43482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72467 w 1285875"/>
                  <a:gd name="connsiteY1" fmla="*/ 378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372312"/>
                  <a:gd name="connsiteY0" fmla="*/ 0 h 863362"/>
                  <a:gd name="connsiteX1" fmla="*/ 358904 w 1372312"/>
                  <a:gd name="connsiteY1" fmla="*/ 143247 h 863362"/>
                  <a:gd name="connsiteX2" fmla="*/ 629362 w 1372312"/>
                  <a:gd name="connsiteY2" fmla="*/ 415687 h 863362"/>
                  <a:gd name="connsiteX3" fmla="*/ 1048462 w 1372312"/>
                  <a:gd name="connsiteY3" fmla="*/ 587137 h 863362"/>
                  <a:gd name="connsiteX4" fmla="*/ 1181812 w 1372312"/>
                  <a:gd name="connsiteY4" fmla="*/ 796687 h 863362"/>
                  <a:gd name="connsiteX5" fmla="*/ 1372312 w 1372312"/>
                  <a:gd name="connsiteY5" fmla="*/ 863362 h 863362"/>
                  <a:gd name="connsiteX0" fmla="*/ 0 w 1406135"/>
                  <a:gd name="connsiteY0" fmla="*/ 0 h 921070"/>
                  <a:gd name="connsiteX1" fmla="*/ 392727 w 1406135"/>
                  <a:gd name="connsiteY1" fmla="*/ 200955 h 921070"/>
                  <a:gd name="connsiteX2" fmla="*/ 663185 w 1406135"/>
                  <a:gd name="connsiteY2" fmla="*/ 473395 h 921070"/>
                  <a:gd name="connsiteX3" fmla="*/ 1082285 w 1406135"/>
                  <a:gd name="connsiteY3" fmla="*/ 644845 h 921070"/>
                  <a:gd name="connsiteX4" fmla="*/ 1215635 w 1406135"/>
                  <a:gd name="connsiteY4" fmla="*/ 854395 h 921070"/>
                  <a:gd name="connsiteX5" fmla="*/ 1406135 w 1406135"/>
                  <a:gd name="connsiteY5" fmla="*/ 921070 h 921070"/>
                  <a:gd name="connsiteX0" fmla="*/ 0 w 1406135"/>
                  <a:gd name="connsiteY0" fmla="*/ 139 h 921209"/>
                  <a:gd name="connsiteX1" fmla="*/ 392727 w 1406135"/>
                  <a:gd name="connsiteY1" fmla="*/ 201094 h 921209"/>
                  <a:gd name="connsiteX2" fmla="*/ 663185 w 1406135"/>
                  <a:gd name="connsiteY2" fmla="*/ 473534 h 921209"/>
                  <a:gd name="connsiteX3" fmla="*/ 1082285 w 1406135"/>
                  <a:gd name="connsiteY3" fmla="*/ 644984 h 921209"/>
                  <a:gd name="connsiteX4" fmla="*/ 1215635 w 1406135"/>
                  <a:gd name="connsiteY4" fmla="*/ 854534 h 921209"/>
                  <a:gd name="connsiteX5" fmla="*/ 1406135 w 1406135"/>
                  <a:gd name="connsiteY5" fmla="*/ 921209 h 921209"/>
                  <a:gd name="connsiteX0" fmla="*/ 0 w 1406135"/>
                  <a:gd name="connsiteY0" fmla="*/ 80 h 921150"/>
                  <a:gd name="connsiteX1" fmla="*/ 323823 w 1406135"/>
                  <a:gd name="connsiteY1" fmla="*/ 307770 h 921150"/>
                  <a:gd name="connsiteX2" fmla="*/ 663185 w 1406135"/>
                  <a:gd name="connsiteY2" fmla="*/ 473475 h 921150"/>
                  <a:gd name="connsiteX3" fmla="*/ 1082285 w 1406135"/>
                  <a:gd name="connsiteY3" fmla="*/ 644925 h 921150"/>
                  <a:gd name="connsiteX4" fmla="*/ 1215635 w 1406135"/>
                  <a:gd name="connsiteY4" fmla="*/ 854475 h 921150"/>
                  <a:gd name="connsiteX5" fmla="*/ 1406135 w 1406135"/>
                  <a:gd name="connsiteY5" fmla="*/ 921150 h 921150"/>
                  <a:gd name="connsiteX0" fmla="*/ 0 w 1402508"/>
                  <a:gd name="connsiteY0" fmla="*/ 69 h 958265"/>
                  <a:gd name="connsiteX1" fmla="*/ 320196 w 1402508"/>
                  <a:gd name="connsiteY1" fmla="*/ 344885 h 958265"/>
                  <a:gd name="connsiteX2" fmla="*/ 659558 w 1402508"/>
                  <a:gd name="connsiteY2" fmla="*/ 510590 h 958265"/>
                  <a:gd name="connsiteX3" fmla="*/ 1078658 w 1402508"/>
                  <a:gd name="connsiteY3" fmla="*/ 682040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26891"/>
                  <a:gd name="connsiteY0" fmla="*/ 69 h 1338799"/>
                  <a:gd name="connsiteX1" fmla="*/ 320196 w 1126891"/>
                  <a:gd name="connsiteY1" fmla="*/ 344885 h 1338799"/>
                  <a:gd name="connsiteX2" fmla="*/ 659558 w 1126891"/>
                  <a:gd name="connsiteY2" fmla="*/ 510590 h 1338799"/>
                  <a:gd name="connsiteX3" fmla="*/ 864692 w 1126891"/>
                  <a:gd name="connsiteY3" fmla="*/ 798056 h 1338799"/>
                  <a:gd name="connsiteX4" fmla="*/ 1092332 w 1126891"/>
                  <a:gd name="connsiteY4" fmla="*/ 775574 h 1338799"/>
                  <a:gd name="connsiteX5" fmla="*/ 1126891 w 1126891"/>
                  <a:gd name="connsiteY5" fmla="*/ 1338799 h 1338799"/>
                  <a:gd name="connsiteX0" fmla="*/ 0 w 1154831"/>
                  <a:gd name="connsiteY0" fmla="*/ 69 h 1338799"/>
                  <a:gd name="connsiteX1" fmla="*/ 320196 w 1154831"/>
                  <a:gd name="connsiteY1" fmla="*/ 344885 h 1338799"/>
                  <a:gd name="connsiteX2" fmla="*/ 659558 w 1154831"/>
                  <a:gd name="connsiteY2" fmla="*/ 510590 h 1338799"/>
                  <a:gd name="connsiteX3" fmla="*/ 864692 w 1154831"/>
                  <a:gd name="connsiteY3" fmla="*/ 798056 h 1338799"/>
                  <a:gd name="connsiteX4" fmla="*/ 1092332 w 1154831"/>
                  <a:gd name="connsiteY4" fmla="*/ 775574 h 1338799"/>
                  <a:gd name="connsiteX5" fmla="*/ 1126891 w 1154831"/>
                  <a:gd name="connsiteY5" fmla="*/ 1338799 h 1338799"/>
                  <a:gd name="connsiteX0" fmla="*/ 0 w 1134851"/>
                  <a:gd name="connsiteY0" fmla="*/ 69 h 1338799"/>
                  <a:gd name="connsiteX1" fmla="*/ 320196 w 1134851"/>
                  <a:gd name="connsiteY1" fmla="*/ 344885 h 1338799"/>
                  <a:gd name="connsiteX2" fmla="*/ 659558 w 1134851"/>
                  <a:gd name="connsiteY2" fmla="*/ 510590 h 1338799"/>
                  <a:gd name="connsiteX3" fmla="*/ 864692 w 1134851"/>
                  <a:gd name="connsiteY3" fmla="*/ 798056 h 1338799"/>
                  <a:gd name="connsiteX4" fmla="*/ 1092332 w 1134851"/>
                  <a:gd name="connsiteY4" fmla="*/ 775574 h 1338799"/>
                  <a:gd name="connsiteX5" fmla="*/ 1133193 w 1134851"/>
                  <a:gd name="connsiteY5" fmla="*/ 991066 h 1338799"/>
                  <a:gd name="connsiteX6" fmla="*/ 1126891 w 1134851"/>
                  <a:gd name="connsiteY6" fmla="*/ 1338799 h 1338799"/>
                  <a:gd name="connsiteX0" fmla="*/ 0 w 1135367"/>
                  <a:gd name="connsiteY0" fmla="*/ 69 h 1775021"/>
                  <a:gd name="connsiteX1" fmla="*/ 320196 w 1135367"/>
                  <a:gd name="connsiteY1" fmla="*/ 344885 h 1775021"/>
                  <a:gd name="connsiteX2" fmla="*/ 659558 w 1135367"/>
                  <a:gd name="connsiteY2" fmla="*/ 510590 h 1775021"/>
                  <a:gd name="connsiteX3" fmla="*/ 864692 w 1135367"/>
                  <a:gd name="connsiteY3" fmla="*/ 798056 h 1775021"/>
                  <a:gd name="connsiteX4" fmla="*/ 1092332 w 1135367"/>
                  <a:gd name="connsiteY4" fmla="*/ 775574 h 1775021"/>
                  <a:gd name="connsiteX5" fmla="*/ 1133193 w 1135367"/>
                  <a:gd name="connsiteY5" fmla="*/ 991066 h 1775021"/>
                  <a:gd name="connsiteX6" fmla="*/ 1130517 w 1135367"/>
                  <a:gd name="connsiteY6" fmla="*/ 1775021 h 1775021"/>
                  <a:gd name="connsiteX0" fmla="*/ 0 w 1162822"/>
                  <a:gd name="connsiteY0" fmla="*/ 69 h 1775021"/>
                  <a:gd name="connsiteX1" fmla="*/ 320196 w 1162822"/>
                  <a:gd name="connsiteY1" fmla="*/ 344885 h 1775021"/>
                  <a:gd name="connsiteX2" fmla="*/ 659558 w 1162822"/>
                  <a:gd name="connsiteY2" fmla="*/ 510590 h 1775021"/>
                  <a:gd name="connsiteX3" fmla="*/ 864692 w 1162822"/>
                  <a:gd name="connsiteY3" fmla="*/ 798056 h 1775021"/>
                  <a:gd name="connsiteX4" fmla="*/ 1092332 w 1162822"/>
                  <a:gd name="connsiteY4" fmla="*/ 775574 h 1775021"/>
                  <a:gd name="connsiteX5" fmla="*/ 1162205 w 1162822"/>
                  <a:gd name="connsiteY5" fmla="*/ 995707 h 1775021"/>
                  <a:gd name="connsiteX6" fmla="*/ 1130517 w 1162822"/>
                  <a:gd name="connsiteY6" fmla="*/ 1775021 h 1775021"/>
                  <a:gd name="connsiteX0" fmla="*/ 0 w 1162822"/>
                  <a:gd name="connsiteY0" fmla="*/ 69 h 1775021"/>
                  <a:gd name="connsiteX1" fmla="*/ 320196 w 1162822"/>
                  <a:gd name="connsiteY1" fmla="*/ 344885 h 1775021"/>
                  <a:gd name="connsiteX2" fmla="*/ 864692 w 1162822"/>
                  <a:gd name="connsiteY2" fmla="*/ 798056 h 1775021"/>
                  <a:gd name="connsiteX3" fmla="*/ 1092332 w 1162822"/>
                  <a:gd name="connsiteY3" fmla="*/ 775574 h 1775021"/>
                  <a:gd name="connsiteX4" fmla="*/ 1162205 w 1162822"/>
                  <a:gd name="connsiteY4" fmla="*/ 995707 h 1775021"/>
                  <a:gd name="connsiteX5" fmla="*/ 1130517 w 1162822"/>
                  <a:gd name="connsiteY5" fmla="*/ 1775021 h 1775021"/>
                  <a:gd name="connsiteX0" fmla="*/ 0 w 842626"/>
                  <a:gd name="connsiteY0" fmla="*/ 0 h 1430136"/>
                  <a:gd name="connsiteX1" fmla="*/ 544496 w 842626"/>
                  <a:gd name="connsiteY1" fmla="*/ 453171 h 1430136"/>
                  <a:gd name="connsiteX2" fmla="*/ 772136 w 842626"/>
                  <a:gd name="connsiteY2" fmla="*/ 430689 h 1430136"/>
                  <a:gd name="connsiteX3" fmla="*/ 842009 w 842626"/>
                  <a:gd name="connsiteY3" fmla="*/ 650822 h 1430136"/>
                  <a:gd name="connsiteX4" fmla="*/ 810321 w 842626"/>
                  <a:gd name="connsiteY4" fmla="*/ 1430136 h 1430136"/>
                  <a:gd name="connsiteX0" fmla="*/ 0 w 382055"/>
                  <a:gd name="connsiteY0" fmla="*/ 0 h 1365167"/>
                  <a:gd name="connsiteX1" fmla="*/ 83925 w 382055"/>
                  <a:gd name="connsiteY1" fmla="*/ 388202 h 1365167"/>
                  <a:gd name="connsiteX2" fmla="*/ 311565 w 382055"/>
                  <a:gd name="connsiteY2" fmla="*/ 365720 h 1365167"/>
                  <a:gd name="connsiteX3" fmla="*/ 381438 w 382055"/>
                  <a:gd name="connsiteY3" fmla="*/ 585853 h 1365167"/>
                  <a:gd name="connsiteX4" fmla="*/ 349750 w 382055"/>
                  <a:gd name="connsiteY4" fmla="*/ 1365167 h 1365167"/>
                  <a:gd name="connsiteX0" fmla="*/ 0 w 450959"/>
                  <a:gd name="connsiteY0" fmla="*/ 0 h 1448699"/>
                  <a:gd name="connsiteX1" fmla="*/ 152829 w 450959"/>
                  <a:gd name="connsiteY1" fmla="*/ 471734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152829 w 450959"/>
                  <a:gd name="connsiteY1" fmla="*/ 471734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36239 w 450959"/>
                  <a:gd name="connsiteY1" fmla="*/ 39284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36239 w 450959"/>
                  <a:gd name="connsiteY1" fmla="*/ 39284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22444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22444 w 450959"/>
                  <a:gd name="connsiteY2" fmla="*/ 449252 h 1448699"/>
                  <a:gd name="connsiteX3" fmla="*/ 450342 w 450959"/>
                  <a:gd name="connsiteY3" fmla="*/ 669385 h 1448699"/>
                  <a:gd name="connsiteX4" fmla="*/ 418654 w 45095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45647"/>
                  <a:gd name="connsiteY0" fmla="*/ 0 h 1448699"/>
                  <a:gd name="connsiteX1" fmla="*/ 225359 w 445647"/>
                  <a:gd name="connsiteY1" fmla="*/ 462453 h 1448699"/>
                  <a:gd name="connsiteX2" fmla="*/ 322444 w 445647"/>
                  <a:gd name="connsiteY2" fmla="*/ 449252 h 1448699"/>
                  <a:gd name="connsiteX3" fmla="*/ 435836 w 445647"/>
                  <a:gd name="connsiteY3" fmla="*/ 859652 h 1448699"/>
                  <a:gd name="connsiteX4" fmla="*/ 437750 w 445647"/>
                  <a:gd name="connsiteY4" fmla="*/ 1153545 h 1448699"/>
                  <a:gd name="connsiteX5" fmla="*/ 418654 w 445647"/>
                  <a:gd name="connsiteY5" fmla="*/ 1448699 h 1448699"/>
                  <a:gd name="connsiteX0" fmla="*/ 0 w 517625"/>
                  <a:gd name="connsiteY0" fmla="*/ 0 h 1448699"/>
                  <a:gd name="connsiteX1" fmla="*/ 225359 w 517625"/>
                  <a:gd name="connsiteY1" fmla="*/ 462453 h 1448699"/>
                  <a:gd name="connsiteX2" fmla="*/ 322444 w 517625"/>
                  <a:gd name="connsiteY2" fmla="*/ 449252 h 1448699"/>
                  <a:gd name="connsiteX3" fmla="*/ 435836 w 517625"/>
                  <a:gd name="connsiteY3" fmla="*/ 859652 h 1448699"/>
                  <a:gd name="connsiteX4" fmla="*/ 517534 w 517625"/>
                  <a:gd name="connsiteY4" fmla="*/ 1060732 h 1448699"/>
                  <a:gd name="connsiteX5" fmla="*/ 418654 w 517625"/>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34124 w 517534"/>
                  <a:gd name="connsiteY5" fmla="*/ 1343812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583278"/>
                  <a:gd name="connsiteX1" fmla="*/ 225359 w 517534"/>
                  <a:gd name="connsiteY1" fmla="*/ 462453 h 1583278"/>
                  <a:gd name="connsiteX2" fmla="*/ 322444 w 517534"/>
                  <a:gd name="connsiteY2" fmla="*/ 449252 h 1583278"/>
                  <a:gd name="connsiteX3" fmla="*/ 435836 w 517534"/>
                  <a:gd name="connsiteY3" fmla="*/ 859652 h 1583278"/>
                  <a:gd name="connsiteX4" fmla="*/ 517534 w 517534"/>
                  <a:gd name="connsiteY4" fmla="*/ 1060732 h 1583278"/>
                  <a:gd name="connsiteX5" fmla="*/ 408739 w 517534"/>
                  <a:gd name="connsiteY5" fmla="*/ 1320609 h 1583278"/>
                  <a:gd name="connsiteX6" fmla="*/ 444040 w 517534"/>
                  <a:gd name="connsiteY6" fmla="*/ 1583278 h 1583278"/>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08739 w 517534"/>
                  <a:gd name="connsiteY5" fmla="*/ 1320609 h 1420855"/>
                  <a:gd name="connsiteX6" fmla="*/ 407774 w 517534"/>
                  <a:gd name="connsiteY6" fmla="*/ 1420855 h 1420855"/>
                  <a:gd name="connsiteX0" fmla="*/ 0 w 525703"/>
                  <a:gd name="connsiteY0" fmla="*/ 0 h 1420855"/>
                  <a:gd name="connsiteX1" fmla="*/ 225359 w 525703"/>
                  <a:gd name="connsiteY1" fmla="*/ 462453 h 1420855"/>
                  <a:gd name="connsiteX2" fmla="*/ 322444 w 525703"/>
                  <a:gd name="connsiteY2" fmla="*/ 449252 h 1420855"/>
                  <a:gd name="connsiteX3" fmla="*/ 435836 w 525703"/>
                  <a:gd name="connsiteY3" fmla="*/ 859652 h 1420855"/>
                  <a:gd name="connsiteX4" fmla="*/ 517534 w 525703"/>
                  <a:gd name="connsiteY4" fmla="*/ 1060732 h 1420855"/>
                  <a:gd name="connsiteX5" fmla="*/ 474017 w 525703"/>
                  <a:gd name="connsiteY5" fmla="*/ 1269562 h 1420855"/>
                  <a:gd name="connsiteX6" fmla="*/ 407774 w 525703"/>
                  <a:gd name="connsiteY6" fmla="*/ 1420855 h 1420855"/>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74017 w 517534"/>
                  <a:gd name="connsiteY5" fmla="*/ 1269562 h 1420855"/>
                  <a:gd name="connsiteX6" fmla="*/ 407774 w 517534"/>
                  <a:gd name="connsiteY6" fmla="*/ 1420855 h 1420855"/>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74017 w 517534"/>
                  <a:gd name="connsiteY5" fmla="*/ 1269562 h 1420855"/>
                  <a:gd name="connsiteX6" fmla="*/ 357002 w 517534"/>
                  <a:gd name="connsiteY6" fmla="*/ 1420855 h 1420855"/>
                  <a:gd name="connsiteX0" fmla="*/ 0 w 560387"/>
                  <a:gd name="connsiteY0" fmla="*/ 0 h 1717857"/>
                  <a:gd name="connsiteX1" fmla="*/ 225359 w 560387"/>
                  <a:gd name="connsiteY1" fmla="*/ 462453 h 1717857"/>
                  <a:gd name="connsiteX2" fmla="*/ 322444 w 560387"/>
                  <a:gd name="connsiteY2" fmla="*/ 449252 h 1717857"/>
                  <a:gd name="connsiteX3" fmla="*/ 435836 w 560387"/>
                  <a:gd name="connsiteY3" fmla="*/ 859652 h 1717857"/>
                  <a:gd name="connsiteX4" fmla="*/ 517534 w 560387"/>
                  <a:gd name="connsiteY4" fmla="*/ 1060732 h 1717857"/>
                  <a:gd name="connsiteX5" fmla="*/ 474017 w 560387"/>
                  <a:gd name="connsiteY5" fmla="*/ 1269562 h 1717857"/>
                  <a:gd name="connsiteX6" fmla="*/ 560088 w 560387"/>
                  <a:gd name="connsiteY6" fmla="*/ 1717857 h 1717857"/>
                  <a:gd name="connsiteX0" fmla="*/ 0 w 560221"/>
                  <a:gd name="connsiteY0" fmla="*/ 0 h 1717857"/>
                  <a:gd name="connsiteX1" fmla="*/ 225359 w 560221"/>
                  <a:gd name="connsiteY1" fmla="*/ 462453 h 1717857"/>
                  <a:gd name="connsiteX2" fmla="*/ 322444 w 560221"/>
                  <a:gd name="connsiteY2" fmla="*/ 449252 h 1717857"/>
                  <a:gd name="connsiteX3" fmla="*/ 435836 w 560221"/>
                  <a:gd name="connsiteY3" fmla="*/ 859652 h 1717857"/>
                  <a:gd name="connsiteX4" fmla="*/ 517534 w 560221"/>
                  <a:gd name="connsiteY4" fmla="*/ 1060732 h 1717857"/>
                  <a:gd name="connsiteX5" fmla="*/ 274558 w 560221"/>
                  <a:gd name="connsiteY5" fmla="*/ 1339172 h 1717857"/>
                  <a:gd name="connsiteX6" fmla="*/ 560088 w 560221"/>
                  <a:gd name="connsiteY6" fmla="*/ 1717857 h 1717857"/>
                  <a:gd name="connsiteX0" fmla="*/ 0 w 560221"/>
                  <a:gd name="connsiteY0" fmla="*/ 0 h 1717857"/>
                  <a:gd name="connsiteX1" fmla="*/ 225359 w 560221"/>
                  <a:gd name="connsiteY1" fmla="*/ 462453 h 1717857"/>
                  <a:gd name="connsiteX2" fmla="*/ 322444 w 560221"/>
                  <a:gd name="connsiteY2" fmla="*/ 449252 h 1717857"/>
                  <a:gd name="connsiteX3" fmla="*/ 435836 w 560221"/>
                  <a:gd name="connsiteY3" fmla="*/ 859652 h 1717857"/>
                  <a:gd name="connsiteX4" fmla="*/ 274558 w 560221"/>
                  <a:gd name="connsiteY4" fmla="*/ 1339172 h 1717857"/>
                  <a:gd name="connsiteX5" fmla="*/ 560088 w 560221"/>
                  <a:gd name="connsiteY5" fmla="*/ 1717857 h 1717857"/>
                  <a:gd name="connsiteX0" fmla="*/ 0 w 560221"/>
                  <a:gd name="connsiteY0" fmla="*/ 0 h 1717857"/>
                  <a:gd name="connsiteX1" fmla="*/ 225359 w 560221"/>
                  <a:gd name="connsiteY1" fmla="*/ 462453 h 1717857"/>
                  <a:gd name="connsiteX2" fmla="*/ 322444 w 560221"/>
                  <a:gd name="connsiteY2" fmla="*/ 449252 h 1717857"/>
                  <a:gd name="connsiteX3" fmla="*/ 274558 w 560221"/>
                  <a:gd name="connsiteY3" fmla="*/ 1339172 h 1717857"/>
                  <a:gd name="connsiteX4" fmla="*/ 560088 w 560221"/>
                  <a:gd name="connsiteY4" fmla="*/ 1717857 h 1717857"/>
                  <a:gd name="connsiteX0" fmla="*/ 0 w 560221"/>
                  <a:gd name="connsiteY0" fmla="*/ 0 h 1717857"/>
                  <a:gd name="connsiteX1" fmla="*/ 225359 w 560221"/>
                  <a:gd name="connsiteY1" fmla="*/ 462453 h 1717857"/>
                  <a:gd name="connsiteX2" fmla="*/ 274558 w 560221"/>
                  <a:gd name="connsiteY2" fmla="*/ 1339172 h 1717857"/>
                  <a:gd name="connsiteX3" fmla="*/ 560088 w 560221"/>
                  <a:gd name="connsiteY3" fmla="*/ 1717857 h 1717857"/>
                  <a:gd name="connsiteX0" fmla="*/ 0 w 560221"/>
                  <a:gd name="connsiteY0" fmla="*/ 0 h 1717857"/>
                  <a:gd name="connsiteX1" fmla="*/ 274558 w 560221"/>
                  <a:gd name="connsiteY1" fmla="*/ 1339172 h 1717857"/>
                  <a:gd name="connsiteX2" fmla="*/ 560088 w 560221"/>
                  <a:gd name="connsiteY2" fmla="*/ 1717857 h 1717857"/>
                  <a:gd name="connsiteX0" fmla="*/ 7225 w 292888"/>
                  <a:gd name="connsiteY0" fmla="*/ 0 h 378685"/>
                  <a:gd name="connsiteX1" fmla="*/ 292755 w 292888"/>
                  <a:gd name="connsiteY1" fmla="*/ 378685 h 378685"/>
                  <a:gd name="connsiteX0" fmla="*/ 7225 w 292888"/>
                  <a:gd name="connsiteY0" fmla="*/ 0 h 415810"/>
                  <a:gd name="connsiteX1" fmla="*/ 292755 w 292888"/>
                  <a:gd name="connsiteY1" fmla="*/ 415810 h 415810"/>
                  <a:gd name="connsiteX0" fmla="*/ 19737 w 305384"/>
                  <a:gd name="connsiteY0" fmla="*/ 16346 h 432156"/>
                  <a:gd name="connsiteX1" fmla="*/ 305267 w 305384"/>
                  <a:gd name="connsiteY1" fmla="*/ 432156 h 432156"/>
                  <a:gd name="connsiteX0" fmla="*/ 7225 w 292888"/>
                  <a:gd name="connsiteY0" fmla="*/ 9200 h 425010"/>
                  <a:gd name="connsiteX1" fmla="*/ 292755 w 292888"/>
                  <a:gd name="connsiteY1" fmla="*/ 425010 h 425010"/>
                  <a:gd name="connsiteX0" fmla="*/ 8543 w 233036"/>
                  <a:gd name="connsiteY0" fmla="*/ 15430 h 211969"/>
                  <a:gd name="connsiteX1" fmla="*/ 232875 w 233036"/>
                  <a:gd name="connsiteY1" fmla="*/ 211969 h 211969"/>
                  <a:gd name="connsiteX0" fmla="*/ 4776 w 229279"/>
                  <a:gd name="connsiteY0" fmla="*/ 9 h 196548"/>
                  <a:gd name="connsiteX1" fmla="*/ 229108 w 229279"/>
                  <a:gd name="connsiteY1" fmla="*/ 196548 h 196548"/>
                  <a:gd name="connsiteX0" fmla="*/ 10357 w 234689"/>
                  <a:gd name="connsiteY0" fmla="*/ 48 h 196587"/>
                  <a:gd name="connsiteX1" fmla="*/ 234689 w 234689"/>
                  <a:gd name="connsiteY1" fmla="*/ 196587 h 196587"/>
                  <a:gd name="connsiteX0" fmla="*/ 0 w 224332"/>
                  <a:gd name="connsiteY0" fmla="*/ 0 h 196539"/>
                  <a:gd name="connsiteX1" fmla="*/ 224332 w 224332"/>
                  <a:gd name="connsiteY1" fmla="*/ 196539 h 196539"/>
                  <a:gd name="connsiteX0" fmla="*/ 0 w 224332"/>
                  <a:gd name="connsiteY0" fmla="*/ 0 h 196539"/>
                  <a:gd name="connsiteX1" fmla="*/ 224332 w 224332"/>
                  <a:gd name="connsiteY1" fmla="*/ 196539 h 196539"/>
                  <a:gd name="connsiteX0" fmla="*/ 0 w 218892"/>
                  <a:gd name="connsiteY0" fmla="*/ 0 h 205240"/>
                  <a:gd name="connsiteX1" fmla="*/ 218892 w 218892"/>
                  <a:gd name="connsiteY1" fmla="*/ 205240 h 205240"/>
                  <a:gd name="connsiteX0" fmla="*/ 0 w 218892"/>
                  <a:gd name="connsiteY0" fmla="*/ 0 h 205240"/>
                  <a:gd name="connsiteX1" fmla="*/ 218892 w 218892"/>
                  <a:gd name="connsiteY1" fmla="*/ 205240 h 205240"/>
                  <a:gd name="connsiteX0" fmla="*/ 0 w 218892"/>
                  <a:gd name="connsiteY0" fmla="*/ 0 h 205240"/>
                  <a:gd name="connsiteX1" fmla="*/ 218892 w 218892"/>
                  <a:gd name="connsiteY1" fmla="*/ 205240 h 205240"/>
                  <a:gd name="connsiteX0" fmla="*/ 0 w 218892"/>
                  <a:gd name="connsiteY0" fmla="*/ 0 h 205240"/>
                  <a:gd name="connsiteX1" fmla="*/ 218892 w 218892"/>
                  <a:gd name="connsiteY1" fmla="*/ 205240 h 205240"/>
                  <a:gd name="connsiteX0" fmla="*/ 0 w 221612"/>
                  <a:gd name="connsiteY0" fmla="*/ 0 h 201759"/>
                  <a:gd name="connsiteX1" fmla="*/ 221612 w 221612"/>
                  <a:gd name="connsiteY1" fmla="*/ 201759 h 201759"/>
                  <a:gd name="connsiteX0" fmla="*/ 0 w 221612"/>
                  <a:gd name="connsiteY0" fmla="*/ 0 h 201759"/>
                  <a:gd name="connsiteX1" fmla="*/ 67659 w 221612"/>
                  <a:gd name="connsiteY1" fmla="*/ 59941 h 201759"/>
                  <a:gd name="connsiteX2" fmla="*/ 221612 w 221612"/>
                  <a:gd name="connsiteY2" fmla="*/ 201759 h 201759"/>
                  <a:gd name="connsiteX0" fmla="*/ 0 w 221612"/>
                  <a:gd name="connsiteY0" fmla="*/ 0 h 201759"/>
                  <a:gd name="connsiteX1" fmla="*/ 81258 w 221612"/>
                  <a:gd name="connsiteY1" fmla="*/ 66902 h 201759"/>
                  <a:gd name="connsiteX2" fmla="*/ 221612 w 221612"/>
                  <a:gd name="connsiteY2" fmla="*/ 201759 h 201759"/>
                  <a:gd name="connsiteX0" fmla="*/ 0 w 221612"/>
                  <a:gd name="connsiteY0" fmla="*/ 0 h 201759"/>
                  <a:gd name="connsiteX1" fmla="*/ 81258 w 221612"/>
                  <a:gd name="connsiteY1" fmla="*/ 66902 h 201759"/>
                  <a:gd name="connsiteX2" fmla="*/ 221612 w 221612"/>
                  <a:gd name="connsiteY2" fmla="*/ 201759 h 201759"/>
                  <a:gd name="connsiteX0" fmla="*/ 0 w 221612"/>
                  <a:gd name="connsiteY0" fmla="*/ 0 h 201759"/>
                  <a:gd name="connsiteX1" fmla="*/ 81258 w 221612"/>
                  <a:gd name="connsiteY1" fmla="*/ 66902 h 201759"/>
                  <a:gd name="connsiteX2" fmla="*/ 221612 w 221612"/>
                  <a:gd name="connsiteY2" fmla="*/ 201759 h 201759"/>
                  <a:gd name="connsiteX0" fmla="*/ 0 w 221612"/>
                  <a:gd name="connsiteY0" fmla="*/ 0 h 201759"/>
                  <a:gd name="connsiteX1" fmla="*/ 81258 w 221612"/>
                  <a:gd name="connsiteY1" fmla="*/ 66902 h 201759"/>
                  <a:gd name="connsiteX2" fmla="*/ 221612 w 221612"/>
                  <a:gd name="connsiteY2" fmla="*/ 201759 h 201759"/>
                  <a:gd name="connsiteX0" fmla="*/ 0 w 221612"/>
                  <a:gd name="connsiteY0" fmla="*/ 0 h 201759"/>
                  <a:gd name="connsiteX1" fmla="*/ 81258 w 221612"/>
                  <a:gd name="connsiteY1" fmla="*/ 80824 h 201759"/>
                  <a:gd name="connsiteX2" fmla="*/ 221612 w 221612"/>
                  <a:gd name="connsiteY2" fmla="*/ 201759 h 201759"/>
                  <a:gd name="connsiteX0" fmla="*/ 0 w 221612"/>
                  <a:gd name="connsiteY0" fmla="*/ 0 h 201759"/>
                  <a:gd name="connsiteX1" fmla="*/ 81258 w 221612"/>
                  <a:gd name="connsiteY1" fmla="*/ 80824 h 201759"/>
                  <a:gd name="connsiteX2" fmla="*/ 221612 w 221612"/>
                  <a:gd name="connsiteY2" fmla="*/ 201759 h 201759"/>
                  <a:gd name="connsiteX0" fmla="*/ 0 w 221612"/>
                  <a:gd name="connsiteY0" fmla="*/ 0 h 201759"/>
                  <a:gd name="connsiteX1" fmla="*/ 81258 w 221612"/>
                  <a:gd name="connsiteY1" fmla="*/ 80824 h 201759"/>
                  <a:gd name="connsiteX2" fmla="*/ 221612 w 221612"/>
                  <a:gd name="connsiteY2" fmla="*/ 201759 h 201759"/>
                  <a:gd name="connsiteX0" fmla="*/ 0 w 221612"/>
                  <a:gd name="connsiteY0" fmla="*/ 0 h 201759"/>
                  <a:gd name="connsiteX1" fmla="*/ 81258 w 221612"/>
                  <a:gd name="connsiteY1" fmla="*/ 80824 h 201759"/>
                  <a:gd name="connsiteX2" fmla="*/ 221612 w 221612"/>
                  <a:gd name="connsiteY2" fmla="*/ 201759 h 201759"/>
                  <a:gd name="connsiteX0" fmla="*/ 8467 w 230079"/>
                  <a:gd name="connsiteY0" fmla="*/ 8149 h 209908"/>
                  <a:gd name="connsiteX1" fmla="*/ 5409 w 230079"/>
                  <a:gd name="connsiteY1" fmla="*/ 5441 h 209908"/>
                  <a:gd name="connsiteX2" fmla="*/ 89725 w 230079"/>
                  <a:gd name="connsiteY2" fmla="*/ 88973 h 209908"/>
                  <a:gd name="connsiteX3" fmla="*/ 230079 w 230079"/>
                  <a:gd name="connsiteY3" fmla="*/ 209908 h 209908"/>
                  <a:gd name="connsiteX0" fmla="*/ 40687 w 262299"/>
                  <a:gd name="connsiteY0" fmla="*/ 2 h 201761"/>
                  <a:gd name="connsiteX1" fmla="*/ 2270 w 262299"/>
                  <a:gd name="connsiteY1" fmla="*/ 146955 h 201761"/>
                  <a:gd name="connsiteX2" fmla="*/ 121945 w 262299"/>
                  <a:gd name="connsiteY2" fmla="*/ 80826 h 201761"/>
                  <a:gd name="connsiteX3" fmla="*/ 262299 w 262299"/>
                  <a:gd name="connsiteY3" fmla="*/ 201761 h 201761"/>
                  <a:gd name="connsiteX0" fmla="*/ 0 w 1687632"/>
                  <a:gd name="connsiteY0" fmla="*/ 0 h 288771"/>
                  <a:gd name="connsiteX1" fmla="*/ 1427603 w 1687632"/>
                  <a:gd name="connsiteY1" fmla="*/ 233965 h 288771"/>
                  <a:gd name="connsiteX2" fmla="*/ 1547278 w 1687632"/>
                  <a:gd name="connsiteY2" fmla="*/ 167836 h 288771"/>
                  <a:gd name="connsiteX3" fmla="*/ 1687632 w 1687632"/>
                  <a:gd name="connsiteY3" fmla="*/ 288771 h 288771"/>
                  <a:gd name="connsiteX0" fmla="*/ 0 w 1687632"/>
                  <a:gd name="connsiteY0" fmla="*/ 1 h 288772"/>
                  <a:gd name="connsiteX1" fmla="*/ 1482001 w 1687632"/>
                  <a:gd name="connsiteY1" fmla="*/ 101707 h 288772"/>
                  <a:gd name="connsiteX2" fmla="*/ 1547278 w 1687632"/>
                  <a:gd name="connsiteY2" fmla="*/ 167837 h 288772"/>
                  <a:gd name="connsiteX3" fmla="*/ 1687632 w 1687632"/>
                  <a:gd name="connsiteY3" fmla="*/ 288772 h 288772"/>
                  <a:gd name="connsiteX0" fmla="*/ 0 w 1687632"/>
                  <a:gd name="connsiteY0" fmla="*/ 0 h 288771"/>
                  <a:gd name="connsiteX1" fmla="*/ 1318808 w 1687632"/>
                  <a:gd name="connsiteY1" fmla="*/ 80824 h 288771"/>
                  <a:gd name="connsiteX2" fmla="*/ 1482001 w 1687632"/>
                  <a:gd name="connsiteY2" fmla="*/ 101706 h 288771"/>
                  <a:gd name="connsiteX3" fmla="*/ 1547278 w 1687632"/>
                  <a:gd name="connsiteY3" fmla="*/ 167836 h 288771"/>
                  <a:gd name="connsiteX4" fmla="*/ 1687632 w 1687632"/>
                  <a:gd name="connsiteY4" fmla="*/ 288771 h 288771"/>
                  <a:gd name="connsiteX0" fmla="*/ 0 w 1687632"/>
                  <a:gd name="connsiteY0" fmla="*/ 0 h 288771"/>
                  <a:gd name="connsiteX1" fmla="*/ 1337847 w 1687632"/>
                  <a:gd name="connsiteY1" fmla="*/ 143473 h 288771"/>
                  <a:gd name="connsiteX2" fmla="*/ 1482001 w 1687632"/>
                  <a:gd name="connsiteY2" fmla="*/ 101706 h 288771"/>
                  <a:gd name="connsiteX3" fmla="*/ 1547278 w 1687632"/>
                  <a:gd name="connsiteY3" fmla="*/ 167836 h 288771"/>
                  <a:gd name="connsiteX4" fmla="*/ 1687632 w 1687632"/>
                  <a:gd name="connsiteY4" fmla="*/ 288771 h 288771"/>
                  <a:gd name="connsiteX0" fmla="*/ 0 w 1687632"/>
                  <a:gd name="connsiteY0" fmla="*/ 0 h 288771"/>
                  <a:gd name="connsiteX1" fmla="*/ 1337847 w 1687632"/>
                  <a:gd name="connsiteY1" fmla="*/ 143473 h 288771"/>
                  <a:gd name="connsiteX2" fmla="*/ 1482001 w 1687632"/>
                  <a:gd name="connsiteY2" fmla="*/ 101706 h 288771"/>
                  <a:gd name="connsiteX3" fmla="*/ 1547278 w 1687632"/>
                  <a:gd name="connsiteY3" fmla="*/ 167836 h 288771"/>
                  <a:gd name="connsiteX4" fmla="*/ 1687632 w 1687632"/>
                  <a:gd name="connsiteY4" fmla="*/ 288771 h 288771"/>
                  <a:gd name="connsiteX0" fmla="*/ 0 w 1687632"/>
                  <a:gd name="connsiteY0" fmla="*/ 0 h 288771"/>
                  <a:gd name="connsiteX1" fmla="*/ 1337847 w 1687632"/>
                  <a:gd name="connsiteY1" fmla="*/ 143473 h 288771"/>
                  <a:gd name="connsiteX2" fmla="*/ 1482001 w 1687632"/>
                  <a:gd name="connsiteY2" fmla="*/ 101706 h 288771"/>
                  <a:gd name="connsiteX3" fmla="*/ 1547278 w 1687632"/>
                  <a:gd name="connsiteY3" fmla="*/ 167836 h 288771"/>
                  <a:gd name="connsiteX4" fmla="*/ 1687632 w 1687632"/>
                  <a:gd name="connsiteY4" fmla="*/ 288771 h 288771"/>
                  <a:gd name="connsiteX0" fmla="*/ 0 w 1687632"/>
                  <a:gd name="connsiteY0" fmla="*/ 0 h 288771"/>
                  <a:gd name="connsiteX1" fmla="*/ 1237211 w 1687632"/>
                  <a:gd name="connsiteY1" fmla="*/ 157395 h 288771"/>
                  <a:gd name="connsiteX2" fmla="*/ 1337847 w 1687632"/>
                  <a:gd name="connsiteY2" fmla="*/ 143473 h 288771"/>
                  <a:gd name="connsiteX3" fmla="*/ 1482001 w 1687632"/>
                  <a:gd name="connsiteY3" fmla="*/ 101706 h 288771"/>
                  <a:gd name="connsiteX4" fmla="*/ 1547278 w 1687632"/>
                  <a:gd name="connsiteY4" fmla="*/ 167836 h 288771"/>
                  <a:gd name="connsiteX5" fmla="*/ 1687632 w 1687632"/>
                  <a:gd name="connsiteY5" fmla="*/ 288771 h 288771"/>
                  <a:gd name="connsiteX0" fmla="*/ 0 w 1687632"/>
                  <a:gd name="connsiteY0" fmla="*/ 0 h 288771"/>
                  <a:gd name="connsiteX1" fmla="*/ 663315 w 1687632"/>
                  <a:gd name="connsiteY1" fmla="*/ 84305 h 288771"/>
                  <a:gd name="connsiteX2" fmla="*/ 1237211 w 1687632"/>
                  <a:gd name="connsiteY2" fmla="*/ 157395 h 288771"/>
                  <a:gd name="connsiteX3" fmla="*/ 1337847 w 1687632"/>
                  <a:gd name="connsiteY3" fmla="*/ 143473 h 288771"/>
                  <a:gd name="connsiteX4" fmla="*/ 1482001 w 1687632"/>
                  <a:gd name="connsiteY4" fmla="*/ 101706 h 288771"/>
                  <a:gd name="connsiteX5" fmla="*/ 1547278 w 1687632"/>
                  <a:gd name="connsiteY5" fmla="*/ 167836 h 288771"/>
                  <a:gd name="connsiteX6" fmla="*/ 1687632 w 1687632"/>
                  <a:gd name="connsiteY6" fmla="*/ 288771 h 288771"/>
                  <a:gd name="connsiteX0" fmla="*/ 0 w 1687632"/>
                  <a:gd name="connsiteY0" fmla="*/ 0 h 288771"/>
                  <a:gd name="connsiteX1" fmla="*/ 364127 w 1687632"/>
                  <a:gd name="connsiteY1" fmla="*/ 39058 h 288771"/>
                  <a:gd name="connsiteX2" fmla="*/ 663315 w 1687632"/>
                  <a:gd name="connsiteY2" fmla="*/ 84305 h 288771"/>
                  <a:gd name="connsiteX3" fmla="*/ 1237211 w 1687632"/>
                  <a:gd name="connsiteY3" fmla="*/ 157395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364127 w 1687632"/>
                  <a:gd name="connsiteY1" fmla="*/ 39058 h 288771"/>
                  <a:gd name="connsiteX2" fmla="*/ 663315 w 1687632"/>
                  <a:gd name="connsiteY2" fmla="*/ 84305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364127 w 1687632"/>
                  <a:gd name="connsiteY1" fmla="*/ 39058 h 288771"/>
                  <a:gd name="connsiteX2" fmla="*/ 663315 w 1687632"/>
                  <a:gd name="connsiteY2" fmla="*/ 84305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364127 w 1687632"/>
                  <a:gd name="connsiteY1" fmla="*/ 39058 h 288771"/>
                  <a:gd name="connsiteX2" fmla="*/ 663315 w 1687632"/>
                  <a:gd name="connsiteY2" fmla="*/ 84305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90177"/>
                  <a:gd name="connsiteX1" fmla="*/ 364127 w 1687632"/>
                  <a:gd name="connsiteY1" fmla="*/ 39058 h 290177"/>
                  <a:gd name="connsiteX2" fmla="*/ 1082178 w 1687632"/>
                  <a:gd name="connsiteY2" fmla="*/ 268772 h 290177"/>
                  <a:gd name="connsiteX3" fmla="*/ 1269850 w 1687632"/>
                  <a:gd name="connsiteY3" fmla="*/ 220044 h 290177"/>
                  <a:gd name="connsiteX4" fmla="*/ 1337847 w 1687632"/>
                  <a:gd name="connsiteY4" fmla="*/ 143473 h 290177"/>
                  <a:gd name="connsiteX5" fmla="*/ 1482001 w 1687632"/>
                  <a:gd name="connsiteY5" fmla="*/ 101706 h 290177"/>
                  <a:gd name="connsiteX6" fmla="*/ 1547278 w 1687632"/>
                  <a:gd name="connsiteY6" fmla="*/ 167836 h 290177"/>
                  <a:gd name="connsiteX7" fmla="*/ 1687632 w 1687632"/>
                  <a:gd name="connsiteY7" fmla="*/ 288771 h 290177"/>
                  <a:gd name="connsiteX0" fmla="*/ 0 w 1687632"/>
                  <a:gd name="connsiteY0" fmla="*/ 0 h 288771"/>
                  <a:gd name="connsiteX1" fmla="*/ 364127 w 1687632"/>
                  <a:gd name="connsiteY1" fmla="*/ 39058 h 288771"/>
                  <a:gd name="connsiteX2" fmla="*/ 1082178 w 1687632"/>
                  <a:gd name="connsiteY2" fmla="*/ 268772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364127 w 1687632"/>
                  <a:gd name="connsiteY1" fmla="*/ 39058 h 288771"/>
                  <a:gd name="connsiteX2" fmla="*/ 1082178 w 1687632"/>
                  <a:gd name="connsiteY2" fmla="*/ 268772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948903 w 1687632"/>
                  <a:gd name="connsiteY1" fmla="*/ 195680 h 288771"/>
                  <a:gd name="connsiteX2" fmla="*/ 1082178 w 1687632"/>
                  <a:gd name="connsiteY2" fmla="*/ 268772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948903 w 1687632"/>
                  <a:gd name="connsiteY1" fmla="*/ 195680 h 288771"/>
                  <a:gd name="connsiteX2" fmla="*/ 1082178 w 1687632"/>
                  <a:gd name="connsiteY2" fmla="*/ 268772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948903 w 1687632"/>
                  <a:gd name="connsiteY1" fmla="*/ 195680 h 288771"/>
                  <a:gd name="connsiteX2" fmla="*/ 1082178 w 1687632"/>
                  <a:gd name="connsiteY2" fmla="*/ 268772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714993 w 1687632"/>
                  <a:gd name="connsiteY1" fmla="*/ 129551 h 288771"/>
                  <a:gd name="connsiteX2" fmla="*/ 948903 w 1687632"/>
                  <a:gd name="connsiteY2" fmla="*/ 195680 h 288771"/>
                  <a:gd name="connsiteX3" fmla="*/ 1082178 w 1687632"/>
                  <a:gd name="connsiteY3" fmla="*/ 268772 h 288771"/>
                  <a:gd name="connsiteX4" fmla="*/ 1269850 w 1687632"/>
                  <a:gd name="connsiteY4" fmla="*/ 220044 h 288771"/>
                  <a:gd name="connsiteX5" fmla="*/ 1337847 w 1687632"/>
                  <a:gd name="connsiteY5" fmla="*/ 143473 h 288771"/>
                  <a:gd name="connsiteX6" fmla="*/ 1482001 w 1687632"/>
                  <a:gd name="connsiteY6" fmla="*/ 101706 h 288771"/>
                  <a:gd name="connsiteX7" fmla="*/ 1547278 w 1687632"/>
                  <a:gd name="connsiteY7" fmla="*/ 167836 h 288771"/>
                  <a:gd name="connsiteX8" fmla="*/ 1687632 w 1687632"/>
                  <a:gd name="connsiteY8" fmla="*/ 288771 h 288771"/>
                  <a:gd name="connsiteX0" fmla="*/ 0 w 1687632"/>
                  <a:gd name="connsiteY0" fmla="*/ 0 h 288771"/>
                  <a:gd name="connsiteX1" fmla="*/ 334208 w 1687632"/>
                  <a:gd name="connsiteY1" fmla="*/ 66902 h 288771"/>
                  <a:gd name="connsiteX2" fmla="*/ 714993 w 1687632"/>
                  <a:gd name="connsiteY2" fmla="*/ 129551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53708 w 1687632"/>
                  <a:gd name="connsiteY2" fmla="*/ 139993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53708 w 1687632"/>
                  <a:gd name="connsiteY2" fmla="*/ 139993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751711 w 1687632"/>
                  <a:gd name="connsiteY1" fmla="*/ 89526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751711 w 1687632"/>
                  <a:gd name="connsiteY1" fmla="*/ 89526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751711 w 1687632"/>
                  <a:gd name="connsiteY1" fmla="*/ 89526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751711 w 1687632"/>
                  <a:gd name="connsiteY1" fmla="*/ 89526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659235 w 1687632"/>
                  <a:gd name="connsiteY1" fmla="*/ 68642 h 288771"/>
                  <a:gd name="connsiteX2" fmla="*/ 751711 w 1687632"/>
                  <a:gd name="connsiteY2" fmla="*/ 89526 h 288771"/>
                  <a:gd name="connsiteX3" fmla="*/ 829229 w 1687632"/>
                  <a:gd name="connsiteY3" fmla="*/ 155655 h 288771"/>
                  <a:gd name="connsiteX4" fmla="*/ 948903 w 1687632"/>
                  <a:gd name="connsiteY4" fmla="*/ 195680 h 288771"/>
                  <a:gd name="connsiteX5" fmla="*/ 1082178 w 1687632"/>
                  <a:gd name="connsiteY5" fmla="*/ 268772 h 288771"/>
                  <a:gd name="connsiteX6" fmla="*/ 1269850 w 1687632"/>
                  <a:gd name="connsiteY6" fmla="*/ 220044 h 288771"/>
                  <a:gd name="connsiteX7" fmla="*/ 1337847 w 1687632"/>
                  <a:gd name="connsiteY7" fmla="*/ 143473 h 288771"/>
                  <a:gd name="connsiteX8" fmla="*/ 1482001 w 1687632"/>
                  <a:gd name="connsiteY8" fmla="*/ 101706 h 288771"/>
                  <a:gd name="connsiteX9" fmla="*/ 1547278 w 1687632"/>
                  <a:gd name="connsiteY9" fmla="*/ 167836 h 288771"/>
                  <a:gd name="connsiteX10" fmla="*/ 1687632 w 1687632"/>
                  <a:gd name="connsiteY10" fmla="*/ 288771 h 288771"/>
                  <a:gd name="connsiteX0" fmla="*/ 0 w 1687632"/>
                  <a:gd name="connsiteY0" fmla="*/ 0 h 288771"/>
                  <a:gd name="connsiteX1" fmla="*/ 383166 w 1687632"/>
                  <a:gd name="connsiteY1" fmla="*/ 37318 h 288771"/>
                  <a:gd name="connsiteX2" fmla="*/ 659235 w 1687632"/>
                  <a:gd name="connsiteY2" fmla="*/ 68642 h 288771"/>
                  <a:gd name="connsiteX3" fmla="*/ 751711 w 1687632"/>
                  <a:gd name="connsiteY3" fmla="*/ 89526 h 288771"/>
                  <a:gd name="connsiteX4" fmla="*/ 829229 w 1687632"/>
                  <a:gd name="connsiteY4" fmla="*/ 155655 h 288771"/>
                  <a:gd name="connsiteX5" fmla="*/ 948903 w 1687632"/>
                  <a:gd name="connsiteY5" fmla="*/ 195680 h 288771"/>
                  <a:gd name="connsiteX6" fmla="*/ 1082178 w 1687632"/>
                  <a:gd name="connsiteY6" fmla="*/ 268772 h 288771"/>
                  <a:gd name="connsiteX7" fmla="*/ 1269850 w 1687632"/>
                  <a:gd name="connsiteY7" fmla="*/ 220044 h 288771"/>
                  <a:gd name="connsiteX8" fmla="*/ 1337847 w 1687632"/>
                  <a:gd name="connsiteY8" fmla="*/ 143473 h 288771"/>
                  <a:gd name="connsiteX9" fmla="*/ 1482001 w 1687632"/>
                  <a:gd name="connsiteY9" fmla="*/ 101706 h 288771"/>
                  <a:gd name="connsiteX10" fmla="*/ 1547278 w 1687632"/>
                  <a:gd name="connsiteY10" fmla="*/ 167836 h 288771"/>
                  <a:gd name="connsiteX11" fmla="*/ 1687632 w 1687632"/>
                  <a:gd name="connsiteY11" fmla="*/ 288771 h 288771"/>
                  <a:gd name="connsiteX0" fmla="*/ 0 w 1687632"/>
                  <a:gd name="connsiteY0" fmla="*/ 0 h 288771"/>
                  <a:gd name="connsiteX1" fmla="*/ 383166 w 1687632"/>
                  <a:gd name="connsiteY1" fmla="*/ 37318 h 288771"/>
                  <a:gd name="connsiteX2" fmla="*/ 649715 w 1687632"/>
                  <a:gd name="connsiteY2" fmla="*/ 52980 h 288771"/>
                  <a:gd name="connsiteX3" fmla="*/ 751711 w 1687632"/>
                  <a:gd name="connsiteY3" fmla="*/ 89526 h 288771"/>
                  <a:gd name="connsiteX4" fmla="*/ 829229 w 1687632"/>
                  <a:gd name="connsiteY4" fmla="*/ 155655 h 288771"/>
                  <a:gd name="connsiteX5" fmla="*/ 948903 w 1687632"/>
                  <a:gd name="connsiteY5" fmla="*/ 195680 h 288771"/>
                  <a:gd name="connsiteX6" fmla="*/ 1082178 w 1687632"/>
                  <a:gd name="connsiteY6" fmla="*/ 268772 h 288771"/>
                  <a:gd name="connsiteX7" fmla="*/ 1269850 w 1687632"/>
                  <a:gd name="connsiteY7" fmla="*/ 220044 h 288771"/>
                  <a:gd name="connsiteX8" fmla="*/ 1337847 w 1687632"/>
                  <a:gd name="connsiteY8" fmla="*/ 143473 h 288771"/>
                  <a:gd name="connsiteX9" fmla="*/ 1482001 w 1687632"/>
                  <a:gd name="connsiteY9" fmla="*/ 101706 h 288771"/>
                  <a:gd name="connsiteX10" fmla="*/ 1547278 w 1687632"/>
                  <a:gd name="connsiteY10" fmla="*/ 167836 h 288771"/>
                  <a:gd name="connsiteX11" fmla="*/ 1687632 w 1687632"/>
                  <a:gd name="connsiteY11" fmla="*/ 288771 h 288771"/>
                  <a:gd name="connsiteX0" fmla="*/ 0 w 1687632"/>
                  <a:gd name="connsiteY0" fmla="*/ 0 h 288771"/>
                  <a:gd name="connsiteX1" fmla="*/ 383166 w 1687632"/>
                  <a:gd name="connsiteY1" fmla="*/ 37318 h 288771"/>
                  <a:gd name="connsiteX2" fmla="*/ 649715 w 1687632"/>
                  <a:gd name="connsiteY2" fmla="*/ 52980 h 288771"/>
                  <a:gd name="connsiteX3" fmla="*/ 751711 w 1687632"/>
                  <a:gd name="connsiteY3" fmla="*/ 89526 h 288771"/>
                  <a:gd name="connsiteX4" fmla="*/ 829229 w 1687632"/>
                  <a:gd name="connsiteY4" fmla="*/ 155655 h 288771"/>
                  <a:gd name="connsiteX5" fmla="*/ 948903 w 1687632"/>
                  <a:gd name="connsiteY5" fmla="*/ 195680 h 288771"/>
                  <a:gd name="connsiteX6" fmla="*/ 1082178 w 1687632"/>
                  <a:gd name="connsiteY6" fmla="*/ 268772 h 288771"/>
                  <a:gd name="connsiteX7" fmla="*/ 1269850 w 1687632"/>
                  <a:gd name="connsiteY7" fmla="*/ 220044 h 288771"/>
                  <a:gd name="connsiteX8" fmla="*/ 1337847 w 1687632"/>
                  <a:gd name="connsiteY8" fmla="*/ 143473 h 288771"/>
                  <a:gd name="connsiteX9" fmla="*/ 1482001 w 1687632"/>
                  <a:gd name="connsiteY9" fmla="*/ 101706 h 288771"/>
                  <a:gd name="connsiteX10" fmla="*/ 1547278 w 1687632"/>
                  <a:gd name="connsiteY10" fmla="*/ 167836 h 288771"/>
                  <a:gd name="connsiteX11" fmla="*/ 1687632 w 1687632"/>
                  <a:gd name="connsiteY11" fmla="*/ 288771 h 288771"/>
                  <a:gd name="connsiteX0" fmla="*/ 0 w 1687632"/>
                  <a:gd name="connsiteY0" fmla="*/ 0 h 288771"/>
                  <a:gd name="connsiteX1" fmla="*/ 383166 w 1687632"/>
                  <a:gd name="connsiteY1" fmla="*/ 37318 h 288771"/>
                  <a:gd name="connsiteX2" fmla="*/ 649715 w 1687632"/>
                  <a:gd name="connsiteY2" fmla="*/ 52980 h 288771"/>
                  <a:gd name="connsiteX3" fmla="*/ 751711 w 1687632"/>
                  <a:gd name="connsiteY3" fmla="*/ 89526 h 288771"/>
                  <a:gd name="connsiteX4" fmla="*/ 829229 w 1687632"/>
                  <a:gd name="connsiteY4" fmla="*/ 155655 h 288771"/>
                  <a:gd name="connsiteX5" fmla="*/ 948903 w 1687632"/>
                  <a:gd name="connsiteY5" fmla="*/ 195680 h 288771"/>
                  <a:gd name="connsiteX6" fmla="*/ 1082178 w 1687632"/>
                  <a:gd name="connsiteY6" fmla="*/ 268772 h 288771"/>
                  <a:gd name="connsiteX7" fmla="*/ 1269850 w 1687632"/>
                  <a:gd name="connsiteY7" fmla="*/ 220044 h 288771"/>
                  <a:gd name="connsiteX8" fmla="*/ 1337847 w 1687632"/>
                  <a:gd name="connsiteY8" fmla="*/ 143473 h 288771"/>
                  <a:gd name="connsiteX9" fmla="*/ 1482001 w 1687632"/>
                  <a:gd name="connsiteY9" fmla="*/ 101706 h 288771"/>
                  <a:gd name="connsiteX10" fmla="*/ 1547278 w 1687632"/>
                  <a:gd name="connsiteY10" fmla="*/ 167836 h 288771"/>
                  <a:gd name="connsiteX11" fmla="*/ 1687632 w 1687632"/>
                  <a:gd name="connsiteY11" fmla="*/ 288771 h 288771"/>
                  <a:gd name="connsiteX0" fmla="*/ 0 w 1687632"/>
                  <a:gd name="connsiteY0" fmla="*/ 8311 h 297082"/>
                  <a:gd name="connsiteX1" fmla="*/ 414444 w 1687632"/>
                  <a:gd name="connsiteY1" fmla="*/ 5603 h 297082"/>
                  <a:gd name="connsiteX2" fmla="*/ 649715 w 1687632"/>
                  <a:gd name="connsiteY2" fmla="*/ 61291 h 297082"/>
                  <a:gd name="connsiteX3" fmla="*/ 751711 w 1687632"/>
                  <a:gd name="connsiteY3" fmla="*/ 97837 h 297082"/>
                  <a:gd name="connsiteX4" fmla="*/ 829229 w 1687632"/>
                  <a:gd name="connsiteY4" fmla="*/ 163966 h 297082"/>
                  <a:gd name="connsiteX5" fmla="*/ 948903 w 1687632"/>
                  <a:gd name="connsiteY5" fmla="*/ 203991 h 297082"/>
                  <a:gd name="connsiteX6" fmla="*/ 1082178 w 1687632"/>
                  <a:gd name="connsiteY6" fmla="*/ 277083 h 297082"/>
                  <a:gd name="connsiteX7" fmla="*/ 1269850 w 1687632"/>
                  <a:gd name="connsiteY7" fmla="*/ 228355 h 297082"/>
                  <a:gd name="connsiteX8" fmla="*/ 1337847 w 1687632"/>
                  <a:gd name="connsiteY8" fmla="*/ 151784 h 297082"/>
                  <a:gd name="connsiteX9" fmla="*/ 1482001 w 1687632"/>
                  <a:gd name="connsiteY9" fmla="*/ 110017 h 297082"/>
                  <a:gd name="connsiteX10" fmla="*/ 1547278 w 1687632"/>
                  <a:gd name="connsiteY10" fmla="*/ 176147 h 297082"/>
                  <a:gd name="connsiteX11" fmla="*/ 1687632 w 1687632"/>
                  <a:gd name="connsiteY11" fmla="*/ 297082 h 297082"/>
                  <a:gd name="connsiteX0" fmla="*/ 0 w 1687632"/>
                  <a:gd name="connsiteY0" fmla="*/ 26728 h 315499"/>
                  <a:gd name="connsiteX1" fmla="*/ 414444 w 1687632"/>
                  <a:gd name="connsiteY1" fmla="*/ 24020 h 315499"/>
                  <a:gd name="connsiteX2" fmla="*/ 649715 w 1687632"/>
                  <a:gd name="connsiteY2" fmla="*/ 79708 h 315499"/>
                  <a:gd name="connsiteX3" fmla="*/ 751711 w 1687632"/>
                  <a:gd name="connsiteY3" fmla="*/ 116254 h 315499"/>
                  <a:gd name="connsiteX4" fmla="*/ 829229 w 1687632"/>
                  <a:gd name="connsiteY4" fmla="*/ 182383 h 315499"/>
                  <a:gd name="connsiteX5" fmla="*/ 948903 w 1687632"/>
                  <a:gd name="connsiteY5" fmla="*/ 222408 h 315499"/>
                  <a:gd name="connsiteX6" fmla="*/ 1082178 w 1687632"/>
                  <a:gd name="connsiteY6" fmla="*/ 295500 h 315499"/>
                  <a:gd name="connsiteX7" fmla="*/ 1269850 w 1687632"/>
                  <a:gd name="connsiteY7" fmla="*/ 246772 h 315499"/>
                  <a:gd name="connsiteX8" fmla="*/ 1337847 w 1687632"/>
                  <a:gd name="connsiteY8" fmla="*/ 170201 h 315499"/>
                  <a:gd name="connsiteX9" fmla="*/ 1482001 w 1687632"/>
                  <a:gd name="connsiteY9" fmla="*/ 128434 h 315499"/>
                  <a:gd name="connsiteX10" fmla="*/ 1547278 w 1687632"/>
                  <a:gd name="connsiteY10" fmla="*/ 194564 h 315499"/>
                  <a:gd name="connsiteX11" fmla="*/ 1687632 w 1687632"/>
                  <a:gd name="connsiteY11" fmla="*/ 315499 h 315499"/>
                  <a:gd name="connsiteX0" fmla="*/ 0 w 1687632"/>
                  <a:gd name="connsiteY0" fmla="*/ 26728 h 315499"/>
                  <a:gd name="connsiteX1" fmla="*/ 504200 w 1687632"/>
                  <a:gd name="connsiteY1" fmla="*/ 24020 h 315499"/>
                  <a:gd name="connsiteX2" fmla="*/ 649715 w 1687632"/>
                  <a:gd name="connsiteY2" fmla="*/ 79708 h 315499"/>
                  <a:gd name="connsiteX3" fmla="*/ 751711 w 1687632"/>
                  <a:gd name="connsiteY3" fmla="*/ 116254 h 315499"/>
                  <a:gd name="connsiteX4" fmla="*/ 829229 w 1687632"/>
                  <a:gd name="connsiteY4" fmla="*/ 182383 h 315499"/>
                  <a:gd name="connsiteX5" fmla="*/ 948903 w 1687632"/>
                  <a:gd name="connsiteY5" fmla="*/ 222408 h 315499"/>
                  <a:gd name="connsiteX6" fmla="*/ 1082178 w 1687632"/>
                  <a:gd name="connsiteY6" fmla="*/ 295500 h 315499"/>
                  <a:gd name="connsiteX7" fmla="*/ 1269850 w 1687632"/>
                  <a:gd name="connsiteY7" fmla="*/ 246772 h 315499"/>
                  <a:gd name="connsiteX8" fmla="*/ 1337847 w 1687632"/>
                  <a:gd name="connsiteY8" fmla="*/ 170201 h 315499"/>
                  <a:gd name="connsiteX9" fmla="*/ 1482001 w 1687632"/>
                  <a:gd name="connsiteY9" fmla="*/ 128434 h 315499"/>
                  <a:gd name="connsiteX10" fmla="*/ 1547278 w 1687632"/>
                  <a:gd name="connsiteY10" fmla="*/ 194564 h 315499"/>
                  <a:gd name="connsiteX11" fmla="*/ 1687632 w 1687632"/>
                  <a:gd name="connsiteY11" fmla="*/ 315499 h 315499"/>
                  <a:gd name="connsiteX0" fmla="*/ 0 w 1687632"/>
                  <a:gd name="connsiteY0" fmla="*/ 29005 h 317776"/>
                  <a:gd name="connsiteX1" fmla="*/ 504200 w 1687632"/>
                  <a:gd name="connsiteY1" fmla="*/ 26297 h 317776"/>
                  <a:gd name="connsiteX2" fmla="*/ 649715 w 1687632"/>
                  <a:gd name="connsiteY2" fmla="*/ 81985 h 317776"/>
                  <a:gd name="connsiteX3" fmla="*/ 751711 w 1687632"/>
                  <a:gd name="connsiteY3" fmla="*/ 118531 h 317776"/>
                  <a:gd name="connsiteX4" fmla="*/ 829229 w 1687632"/>
                  <a:gd name="connsiteY4" fmla="*/ 184660 h 317776"/>
                  <a:gd name="connsiteX5" fmla="*/ 948903 w 1687632"/>
                  <a:gd name="connsiteY5" fmla="*/ 224685 h 317776"/>
                  <a:gd name="connsiteX6" fmla="*/ 1082178 w 1687632"/>
                  <a:gd name="connsiteY6" fmla="*/ 297777 h 317776"/>
                  <a:gd name="connsiteX7" fmla="*/ 1269850 w 1687632"/>
                  <a:gd name="connsiteY7" fmla="*/ 249049 h 317776"/>
                  <a:gd name="connsiteX8" fmla="*/ 1337847 w 1687632"/>
                  <a:gd name="connsiteY8" fmla="*/ 172478 h 317776"/>
                  <a:gd name="connsiteX9" fmla="*/ 1482001 w 1687632"/>
                  <a:gd name="connsiteY9" fmla="*/ 130711 h 317776"/>
                  <a:gd name="connsiteX10" fmla="*/ 1547278 w 1687632"/>
                  <a:gd name="connsiteY10" fmla="*/ 196841 h 317776"/>
                  <a:gd name="connsiteX11" fmla="*/ 1687632 w 1687632"/>
                  <a:gd name="connsiteY11" fmla="*/ 317776 h 317776"/>
                  <a:gd name="connsiteX0" fmla="*/ 0 w 1687632"/>
                  <a:gd name="connsiteY0" fmla="*/ 29005 h 317776"/>
                  <a:gd name="connsiteX1" fmla="*/ 504200 w 1687632"/>
                  <a:gd name="connsiteY1" fmla="*/ 26297 h 317776"/>
                  <a:gd name="connsiteX2" fmla="*/ 649715 w 1687632"/>
                  <a:gd name="connsiteY2" fmla="*/ 81985 h 317776"/>
                  <a:gd name="connsiteX3" fmla="*/ 751711 w 1687632"/>
                  <a:gd name="connsiteY3" fmla="*/ 118531 h 317776"/>
                  <a:gd name="connsiteX4" fmla="*/ 829229 w 1687632"/>
                  <a:gd name="connsiteY4" fmla="*/ 184660 h 317776"/>
                  <a:gd name="connsiteX5" fmla="*/ 948903 w 1687632"/>
                  <a:gd name="connsiteY5" fmla="*/ 224685 h 317776"/>
                  <a:gd name="connsiteX6" fmla="*/ 1082178 w 1687632"/>
                  <a:gd name="connsiteY6" fmla="*/ 297777 h 317776"/>
                  <a:gd name="connsiteX7" fmla="*/ 1269850 w 1687632"/>
                  <a:gd name="connsiteY7" fmla="*/ 249049 h 317776"/>
                  <a:gd name="connsiteX8" fmla="*/ 1337847 w 1687632"/>
                  <a:gd name="connsiteY8" fmla="*/ 172478 h 317776"/>
                  <a:gd name="connsiteX9" fmla="*/ 1482001 w 1687632"/>
                  <a:gd name="connsiteY9" fmla="*/ 130711 h 317776"/>
                  <a:gd name="connsiteX10" fmla="*/ 1547278 w 1687632"/>
                  <a:gd name="connsiteY10" fmla="*/ 196841 h 317776"/>
                  <a:gd name="connsiteX11" fmla="*/ 1687632 w 1687632"/>
                  <a:gd name="connsiteY11" fmla="*/ 317776 h 317776"/>
                  <a:gd name="connsiteX0" fmla="*/ 0 w 1687632"/>
                  <a:gd name="connsiteY0" fmla="*/ 29005 h 317776"/>
                  <a:gd name="connsiteX1" fmla="*/ 260771 w 1687632"/>
                  <a:gd name="connsiteY1" fmla="*/ 36739 h 317776"/>
                  <a:gd name="connsiteX2" fmla="*/ 504200 w 1687632"/>
                  <a:gd name="connsiteY2" fmla="*/ 26297 h 317776"/>
                  <a:gd name="connsiteX3" fmla="*/ 649715 w 1687632"/>
                  <a:gd name="connsiteY3" fmla="*/ 81985 h 317776"/>
                  <a:gd name="connsiteX4" fmla="*/ 751711 w 1687632"/>
                  <a:gd name="connsiteY4" fmla="*/ 118531 h 317776"/>
                  <a:gd name="connsiteX5" fmla="*/ 829229 w 1687632"/>
                  <a:gd name="connsiteY5" fmla="*/ 184660 h 317776"/>
                  <a:gd name="connsiteX6" fmla="*/ 948903 w 1687632"/>
                  <a:gd name="connsiteY6" fmla="*/ 224685 h 317776"/>
                  <a:gd name="connsiteX7" fmla="*/ 1082178 w 1687632"/>
                  <a:gd name="connsiteY7" fmla="*/ 297777 h 317776"/>
                  <a:gd name="connsiteX8" fmla="*/ 1269850 w 1687632"/>
                  <a:gd name="connsiteY8" fmla="*/ 249049 h 317776"/>
                  <a:gd name="connsiteX9" fmla="*/ 1337847 w 1687632"/>
                  <a:gd name="connsiteY9" fmla="*/ 172478 h 317776"/>
                  <a:gd name="connsiteX10" fmla="*/ 1482001 w 1687632"/>
                  <a:gd name="connsiteY10" fmla="*/ 130711 h 317776"/>
                  <a:gd name="connsiteX11" fmla="*/ 1547278 w 1687632"/>
                  <a:gd name="connsiteY11" fmla="*/ 196841 h 317776"/>
                  <a:gd name="connsiteX12" fmla="*/ 1687632 w 1687632"/>
                  <a:gd name="connsiteY12" fmla="*/ 317776 h 317776"/>
                  <a:gd name="connsiteX0" fmla="*/ 0 w 1687632"/>
                  <a:gd name="connsiteY0" fmla="*/ 29005 h 317776"/>
                  <a:gd name="connsiteX1" fmla="*/ 215893 w 1687632"/>
                  <a:gd name="connsiteY1" fmla="*/ 50661 h 317776"/>
                  <a:gd name="connsiteX2" fmla="*/ 504200 w 1687632"/>
                  <a:gd name="connsiteY2" fmla="*/ 26297 h 317776"/>
                  <a:gd name="connsiteX3" fmla="*/ 649715 w 1687632"/>
                  <a:gd name="connsiteY3" fmla="*/ 81985 h 317776"/>
                  <a:gd name="connsiteX4" fmla="*/ 751711 w 1687632"/>
                  <a:gd name="connsiteY4" fmla="*/ 118531 h 317776"/>
                  <a:gd name="connsiteX5" fmla="*/ 829229 w 1687632"/>
                  <a:gd name="connsiteY5" fmla="*/ 184660 h 317776"/>
                  <a:gd name="connsiteX6" fmla="*/ 948903 w 1687632"/>
                  <a:gd name="connsiteY6" fmla="*/ 224685 h 317776"/>
                  <a:gd name="connsiteX7" fmla="*/ 1082178 w 1687632"/>
                  <a:gd name="connsiteY7" fmla="*/ 297777 h 317776"/>
                  <a:gd name="connsiteX8" fmla="*/ 1269850 w 1687632"/>
                  <a:gd name="connsiteY8" fmla="*/ 249049 h 317776"/>
                  <a:gd name="connsiteX9" fmla="*/ 1337847 w 1687632"/>
                  <a:gd name="connsiteY9" fmla="*/ 172478 h 317776"/>
                  <a:gd name="connsiteX10" fmla="*/ 1482001 w 1687632"/>
                  <a:gd name="connsiteY10" fmla="*/ 130711 h 317776"/>
                  <a:gd name="connsiteX11" fmla="*/ 1547278 w 1687632"/>
                  <a:gd name="connsiteY11" fmla="*/ 196841 h 317776"/>
                  <a:gd name="connsiteX12" fmla="*/ 1687632 w 1687632"/>
                  <a:gd name="connsiteY12" fmla="*/ 317776 h 317776"/>
                  <a:gd name="connsiteX0" fmla="*/ 0 w 1687632"/>
                  <a:gd name="connsiteY0" fmla="*/ 29005 h 317776"/>
                  <a:gd name="connsiteX1" fmla="*/ 215893 w 1687632"/>
                  <a:gd name="connsiteY1" fmla="*/ 50661 h 317776"/>
                  <a:gd name="connsiteX2" fmla="*/ 504200 w 1687632"/>
                  <a:gd name="connsiteY2" fmla="*/ 26297 h 317776"/>
                  <a:gd name="connsiteX3" fmla="*/ 649715 w 1687632"/>
                  <a:gd name="connsiteY3" fmla="*/ 81985 h 317776"/>
                  <a:gd name="connsiteX4" fmla="*/ 751711 w 1687632"/>
                  <a:gd name="connsiteY4" fmla="*/ 118531 h 317776"/>
                  <a:gd name="connsiteX5" fmla="*/ 829229 w 1687632"/>
                  <a:gd name="connsiteY5" fmla="*/ 184660 h 317776"/>
                  <a:gd name="connsiteX6" fmla="*/ 948903 w 1687632"/>
                  <a:gd name="connsiteY6" fmla="*/ 224685 h 317776"/>
                  <a:gd name="connsiteX7" fmla="*/ 1082178 w 1687632"/>
                  <a:gd name="connsiteY7" fmla="*/ 297777 h 317776"/>
                  <a:gd name="connsiteX8" fmla="*/ 1269850 w 1687632"/>
                  <a:gd name="connsiteY8" fmla="*/ 249049 h 317776"/>
                  <a:gd name="connsiteX9" fmla="*/ 1337847 w 1687632"/>
                  <a:gd name="connsiteY9" fmla="*/ 172478 h 317776"/>
                  <a:gd name="connsiteX10" fmla="*/ 1482001 w 1687632"/>
                  <a:gd name="connsiteY10" fmla="*/ 130711 h 317776"/>
                  <a:gd name="connsiteX11" fmla="*/ 1547278 w 1687632"/>
                  <a:gd name="connsiteY11" fmla="*/ 196841 h 317776"/>
                  <a:gd name="connsiteX12" fmla="*/ 1687632 w 1687632"/>
                  <a:gd name="connsiteY12" fmla="*/ 317776 h 317776"/>
                  <a:gd name="connsiteX0" fmla="*/ 0 w 1687632"/>
                  <a:gd name="connsiteY0" fmla="*/ 29005 h 317776"/>
                  <a:gd name="connsiteX1" fmla="*/ 215893 w 1687632"/>
                  <a:gd name="connsiteY1" fmla="*/ 50661 h 317776"/>
                  <a:gd name="connsiteX2" fmla="*/ 504200 w 1687632"/>
                  <a:gd name="connsiteY2" fmla="*/ 26297 h 317776"/>
                  <a:gd name="connsiteX3" fmla="*/ 649715 w 1687632"/>
                  <a:gd name="connsiteY3" fmla="*/ 81985 h 317776"/>
                  <a:gd name="connsiteX4" fmla="*/ 751711 w 1687632"/>
                  <a:gd name="connsiteY4" fmla="*/ 118531 h 317776"/>
                  <a:gd name="connsiteX5" fmla="*/ 829229 w 1687632"/>
                  <a:gd name="connsiteY5" fmla="*/ 184660 h 317776"/>
                  <a:gd name="connsiteX6" fmla="*/ 948903 w 1687632"/>
                  <a:gd name="connsiteY6" fmla="*/ 224685 h 317776"/>
                  <a:gd name="connsiteX7" fmla="*/ 1082178 w 1687632"/>
                  <a:gd name="connsiteY7" fmla="*/ 297777 h 317776"/>
                  <a:gd name="connsiteX8" fmla="*/ 1269850 w 1687632"/>
                  <a:gd name="connsiteY8" fmla="*/ 249049 h 317776"/>
                  <a:gd name="connsiteX9" fmla="*/ 1337847 w 1687632"/>
                  <a:gd name="connsiteY9" fmla="*/ 172478 h 317776"/>
                  <a:gd name="connsiteX10" fmla="*/ 1482001 w 1687632"/>
                  <a:gd name="connsiteY10" fmla="*/ 130711 h 317776"/>
                  <a:gd name="connsiteX11" fmla="*/ 1547278 w 1687632"/>
                  <a:gd name="connsiteY11" fmla="*/ 196841 h 317776"/>
                  <a:gd name="connsiteX12" fmla="*/ 1687632 w 1687632"/>
                  <a:gd name="connsiteY12" fmla="*/ 317776 h 317776"/>
                  <a:gd name="connsiteX0" fmla="*/ 0 w 1687632"/>
                  <a:gd name="connsiteY0" fmla="*/ 29005 h 317776"/>
                  <a:gd name="connsiteX1" fmla="*/ 97578 w 1687632"/>
                  <a:gd name="connsiteY1" fmla="*/ 61102 h 317776"/>
                  <a:gd name="connsiteX2" fmla="*/ 215893 w 1687632"/>
                  <a:gd name="connsiteY2" fmla="*/ 50661 h 317776"/>
                  <a:gd name="connsiteX3" fmla="*/ 504200 w 1687632"/>
                  <a:gd name="connsiteY3" fmla="*/ 26297 h 317776"/>
                  <a:gd name="connsiteX4" fmla="*/ 649715 w 1687632"/>
                  <a:gd name="connsiteY4" fmla="*/ 81985 h 317776"/>
                  <a:gd name="connsiteX5" fmla="*/ 751711 w 1687632"/>
                  <a:gd name="connsiteY5" fmla="*/ 118531 h 317776"/>
                  <a:gd name="connsiteX6" fmla="*/ 829229 w 1687632"/>
                  <a:gd name="connsiteY6" fmla="*/ 184660 h 317776"/>
                  <a:gd name="connsiteX7" fmla="*/ 948903 w 1687632"/>
                  <a:gd name="connsiteY7" fmla="*/ 224685 h 317776"/>
                  <a:gd name="connsiteX8" fmla="*/ 1082178 w 1687632"/>
                  <a:gd name="connsiteY8" fmla="*/ 297777 h 317776"/>
                  <a:gd name="connsiteX9" fmla="*/ 1269850 w 1687632"/>
                  <a:gd name="connsiteY9" fmla="*/ 249049 h 317776"/>
                  <a:gd name="connsiteX10" fmla="*/ 1337847 w 1687632"/>
                  <a:gd name="connsiteY10" fmla="*/ 172478 h 317776"/>
                  <a:gd name="connsiteX11" fmla="*/ 1482001 w 1687632"/>
                  <a:gd name="connsiteY11" fmla="*/ 130711 h 317776"/>
                  <a:gd name="connsiteX12" fmla="*/ 1547278 w 1687632"/>
                  <a:gd name="connsiteY12" fmla="*/ 196841 h 317776"/>
                  <a:gd name="connsiteX13" fmla="*/ 1687632 w 1687632"/>
                  <a:gd name="connsiteY13" fmla="*/ 317776 h 317776"/>
                  <a:gd name="connsiteX0" fmla="*/ 0 w 1687632"/>
                  <a:gd name="connsiteY0" fmla="*/ 29005 h 317776"/>
                  <a:gd name="connsiteX1" fmla="*/ 59499 w 1687632"/>
                  <a:gd name="connsiteY1" fmla="*/ 130712 h 317776"/>
                  <a:gd name="connsiteX2" fmla="*/ 215893 w 1687632"/>
                  <a:gd name="connsiteY2" fmla="*/ 50661 h 317776"/>
                  <a:gd name="connsiteX3" fmla="*/ 504200 w 1687632"/>
                  <a:gd name="connsiteY3" fmla="*/ 26297 h 317776"/>
                  <a:gd name="connsiteX4" fmla="*/ 649715 w 1687632"/>
                  <a:gd name="connsiteY4" fmla="*/ 81985 h 317776"/>
                  <a:gd name="connsiteX5" fmla="*/ 751711 w 1687632"/>
                  <a:gd name="connsiteY5" fmla="*/ 118531 h 317776"/>
                  <a:gd name="connsiteX6" fmla="*/ 829229 w 1687632"/>
                  <a:gd name="connsiteY6" fmla="*/ 184660 h 317776"/>
                  <a:gd name="connsiteX7" fmla="*/ 948903 w 1687632"/>
                  <a:gd name="connsiteY7" fmla="*/ 224685 h 317776"/>
                  <a:gd name="connsiteX8" fmla="*/ 1082178 w 1687632"/>
                  <a:gd name="connsiteY8" fmla="*/ 297777 h 317776"/>
                  <a:gd name="connsiteX9" fmla="*/ 1269850 w 1687632"/>
                  <a:gd name="connsiteY9" fmla="*/ 249049 h 317776"/>
                  <a:gd name="connsiteX10" fmla="*/ 1337847 w 1687632"/>
                  <a:gd name="connsiteY10" fmla="*/ 172478 h 317776"/>
                  <a:gd name="connsiteX11" fmla="*/ 1482001 w 1687632"/>
                  <a:gd name="connsiteY11" fmla="*/ 130711 h 317776"/>
                  <a:gd name="connsiteX12" fmla="*/ 1547278 w 1687632"/>
                  <a:gd name="connsiteY12" fmla="*/ 196841 h 317776"/>
                  <a:gd name="connsiteX13" fmla="*/ 1687632 w 1687632"/>
                  <a:gd name="connsiteY13" fmla="*/ 317776 h 317776"/>
                  <a:gd name="connsiteX0" fmla="*/ 0 w 1687632"/>
                  <a:gd name="connsiteY0" fmla="*/ 29005 h 317776"/>
                  <a:gd name="connsiteX1" fmla="*/ 59499 w 1687632"/>
                  <a:gd name="connsiteY1" fmla="*/ 130712 h 317776"/>
                  <a:gd name="connsiteX2" fmla="*/ 215893 w 1687632"/>
                  <a:gd name="connsiteY2" fmla="*/ 50661 h 317776"/>
                  <a:gd name="connsiteX3" fmla="*/ 504200 w 1687632"/>
                  <a:gd name="connsiteY3" fmla="*/ 26297 h 317776"/>
                  <a:gd name="connsiteX4" fmla="*/ 649715 w 1687632"/>
                  <a:gd name="connsiteY4" fmla="*/ 81985 h 317776"/>
                  <a:gd name="connsiteX5" fmla="*/ 751711 w 1687632"/>
                  <a:gd name="connsiteY5" fmla="*/ 118531 h 317776"/>
                  <a:gd name="connsiteX6" fmla="*/ 829229 w 1687632"/>
                  <a:gd name="connsiteY6" fmla="*/ 184660 h 317776"/>
                  <a:gd name="connsiteX7" fmla="*/ 948903 w 1687632"/>
                  <a:gd name="connsiteY7" fmla="*/ 224685 h 317776"/>
                  <a:gd name="connsiteX8" fmla="*/ 1082178 w 1687632"/>
                  <a:gd name="connsiteY8" fmla="*/ 297777 h 317776"/>
                  <a:gd name="connsiteX9" fmla="*/ 1269850 w 1687632"/>
                  <a:gd name="connsiteY9" fmla="*/ 249049 h 317776"/>
                  <a:gd name="connsiteX10" fmla="*/ 1337847 w 1687632"/>
                  <a:gd name="connsiteY10" fmla="*/ 172478 h 317776"/>
                  <a:gd name="connsiteX11" fmla="*/ 1482001 w 1687632"/>
                  <a:gd name="connsiteY11" fmla="*/ 130711 h 317776"/>
                  <a:gd name="connsiteX12" fmla="*/ 1547278 w 1687632"/>
                  <a:gd name="connsiteY12" fmla="*/ 196841 h 317776"/>
                  <a:gd name="connsiteX13" fmla="*/ 1687632 w 1687632"/>
                  <a:gd name="connsiteY13" fmla="*/ 317776 h 317776"/>
                  <a:gd name="connsiteX0" fmla="*/ 0 w 1687632"/>
                  <a:gd name="connsiteY0" fmla="*/ 29005 h 317776"/>
                  <a:gd name="connsiteX1" fmla="*/ 59499 w 1687632"/>
                  <a:gd name="connsiteY1" fmla="*/ 130712 h 317776"/>
                  <a:gd name="connsiteX2" fmla="*/ 215893 w 1687632"/>
                  <a:gd name="connsiteY2" fmla="*/ 50661 h 317776"/>
                  <a:gd name="connsiteX3" fmla="*/ 504200 w 1687632"/>
                  <a:gd name="connsiteY3" fmla="*/ 26297 h 317776"/>
                  <a:gd name="connsiteX4" fmla="*/ 649715 w 1687632"/>
                  <a:gd name="connsiteY4" fmla="*/ 81985 h 317776"/>
                  <a:gd name="connsiteX5" fmla="*/ 751711 w 1687632"/>
                  <a:gd name="connsiteY5" fmla="*/ 118531 h 317776"/>
                  <a:gd name="connsiteX6" fmla="*/ 829229 w 1687632"/>
                  <a:gd name="connsiteY6" fmla="*/ 184660 h 317776"/>
                  <a:gd name="connsiteX7" fmla="*/ 948903 w 1687632"/>
                  <a:gd name="connsiteY7" fmla="*/ 224685 h 317776"/>
                  <a:gd name="connsiteX8" fmla="*/ 1082178 w 1687632"/>
                  <a:gd name="connsiteY8" fmla="*/ 297777 h 317776"/>
                  <a:gd name="connsiteX9" fmla="*/ 1269850 w 1687632"/>
                  <a:gd name="connsiteY9" fmla="*/ 249049 h 317776"/>
                  <a:gd name="connsiteX10" fmla="*/ 1337847 w 1687632"/>
                  <a:gd name="connsiteY10" fmla="*/ 172478 h 317776"/>
                  <a:gd name="connsiteX11" fmla="*/ 1482001 w 1687632"/>
                  <a:gd name="connsiteY11" fmla="*/ 130711 h 317776"/>
                  <a:gd name="connsiteX12" fmla="*/ 1547278 w 1687632"/>
                  <a:gd name="connsiteY12" fmla="*/ 196841 h 317776"/>
                  <a:gd name="connsiteX13" fmla="*/ 1687632 w 1687632"/>
                  <a:gd name="connsiteY13" fmla="*/ 317776 h 317776"/>
                  <a:gd name="connsiteX0" fmla="*/ 0 w 1687632"/>
                  <a:gd name="connsiteY0" fmla="*/ 29005 h 317776"/>
                  <a:gd name="connsiteX1" fmla="*/ 59499 w 1687632"/>
                  <a:gd name="connsiteY1" fmla="*/ 130712 h 317776"/>
                  <a:gd name="connsiteX2" fmla="*/ 215893 w 1687632"/>
                  <a:gd name="connsiteY2" fmla="*/ 50661 h 317776"/>
                  <a:gd name="connsiteX3" fmla="*/ 504200 w 1687632"/>
                  <a:gd name="connsiteY3" fmla="*/ 26297 h 317776"/>
                  <a:gd name="connsiteX4" fmla="*/ 649715 w 1687632"/>
                  <a:gd name="connsiteY4" fmla="*/ 81985 h 317776"/>
                  <a:gd name="connsiteX5" fmla="*/ 751711 w 1687632"/>
                  <a:gd name="connsiteY5" fmla="*/ 118531 h 317776"/>
                  <a:gd name="connsiteX6" fmla="*/ 829229 w 1687632"/>
                  <a:gd name="connsiteY6" fmla="*/ 184660 h 317776"/>
                  <a:gd name="connsiteX7" fmla="*/ 948903 w 1687632"/>
                  <a:gd name="connsiteY7" fmla="*/ 224685 h 317776"/>
                  <a:gd name="connsiteX8" fmla="*/ 1082178 w 1687632"/>
                  <a:gd name="connsiteY8" fmla="*/ 297777 h 317776"/>
                  <a:gd name="connsiteX9" fmla="*/ 1269850 w 1687632"/>
                  <a:gd name="connsiteY9" fmla="*/ 249049 h 317776"/>
                  <a:gd name="connsiteX10" fmla="*/ 1337847 w 1687632"/>
                  <a:gd name="connsiteY10" fmla="*/ 172478 h 317776"/>
                  <a:gd name="connsiteX11" fmla="*/ 1482001 w 1687632"/>
                  <a:gd name="connsiteY11" fmla="*/ 130711 h 317776"/>
                  <a:gd name="connsiteX12" fmla="*/ 1547278 w 1687632"/>
                  <a:gd name="connsiteY12" fmla="*/ 196841 h 317776"/>
                  <a:gd name="connsiteX13" fmla="*/ 1687632 w 1687632"/>
                  <a:gd name="connsiteY13" fmla="*/ 317776 h 317776"/>
                  <a:gd name="connsiteX0" fmla="*/ 0 w 1687632"/>
                  <a:gd name="connsiteY0" fmla="*/ 29005 h 317776"/>
                  <a:gd name="connsiteX1" fmla="*/ 59499 w 1687632"/>
                  <a:gd name="connsiteY1" fmla="*/ 130712 h 317776"/>
                  <a:gd name="connsiteX2" fmla="*/ 215893 w 1687632"/>
                  <a:gd name="connsiteY2" fmla="*/ 50661 h 317776"/>
                  <a:gd name="connsiteX3" fmla="*/ 504200 w 1687632"/>
                  <a:gd name="connsiteY3" fmla="*/ 26297 h 317776"/>
                  <a:gd name="connsiteX4" fmla="*/ 649715 w 1687632"/>
                  <a:gd name="connsiteY4" fmla="*/ 81985 h 317776"/>
                  <a:gd name="connsiteX5" fmla="*/ 751711 w 1687632"/>
                  <a:gd name="connsiteY5" fmla="*/ 118531 h 317776"/>
                  <a:gd name="connsiteX6" fmla="*/ 829229 w 1687632"/>
                  <a:gd name="connsiteY6" fmla="*/ 184660 h 317776"/>
                  <a:gd name="connsiteX7" fmla="*/ 948903 w 1687632"/>
                  <a:gd name="connsiteY7" fmla="*/ 224685 h 317776"/>
                  <a:gd name="connsiteX8" fmla="*/ 1082178 w 1687632"/>
                  <a:gd name="connsiteY8" fmla="*/ 297777 h 317776"/>
                  <a:gd name="connsiteX9" fmla="*/ 1269850 w 1687632"/>
                  <a:gd name="connsiteY9" fmla="*/ 249049 h 317776"/>
                  <a:gd name="connsiteX10" fmla="*/ 1337847 w 1687632"/>
                  <a:gd name="connsiteY10" fmla="*/ 172478 h 317776"/>
                  <a:gd name="connsiteX11" fmla="*/ 1482001 w 1687632"/>
                  <a:gd name="connsiteY11" fmla="*/ 130711 h 317776"/>
                  <a:gd name="connsiteX12" fmla="*/ 1547278 w 1687632"/>
                  <a:gd name="connsiteY12" fmla="*/ 196841 h 317776"/>
                  <a:gd name="connsiteX13" fmla="*/ 1687632 w 1687632"/>
                  <a:gd name="connsiteY13" fmla="*/ 317776 h 31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632" h="317776">
                    <a:moveTo>
                      <a:pt x="0" y="29005"/>
                    </a:moveTo>
                    <a:cubicBezTo>
                      <a:pt x="16263" y="34354"/>
                      <a:pt x="3119" y="94038"/>
                      <a:pt x="59499" y="130712"/>
                    </a:cubicBezTo>
                    <a:cubicBezTo>
                      <a:pt x="130840" y="96036"/>
                      <a:pt x="148123" y="56462"/>
                      <a:pt x="215893" y="50661"/>
                    </a:cubicBezTo>
                    <a:cubicBezTo>
                      <a:pt x="333925" y="41508"/>
                      <a:pt x="439376" y="18756"/>
                      <a:pt x="504200" y="26297"/>
                    </a:cubicBezTo>
                    <a:cubicBezTo>
                      <a:pt x="586251" y="-17208"/>
                      <a:pt x="593504" y="-11988"/>
                      <a:pt x="649715" y="81985"/>
                    </a:cubicBezTo>
                    <a:cubicBezTo>
                      <a:pt x="708362" y="86465"/>
                      <a:pt x="723379" y="104029"/>
                      <a:pt x="751711" y="118531"/>
                    </a:cubicBezTo>
                    <a:cubicBezTo>
                      <a:pt x="793869" y="114470"/>
                      <a:pt x="803390" y="122591"/>
                      <a:pt x="829229" y="184660"/>
                    </a:cubicBezTo>
                    <a:cubicBezTo>
                      <a:pt x="888104" y="161585"/>
                      <a:pt x="887706" y="157976"/>
                      <a:pt x="948903" y="224685"/>
                    </a:cubicBezTo>
                    <a:cubicBezTo>
                      <a:pt x="982901" y="301256"/>
                      <a:pt x="995143" y="318660"/>
                      <a:pt x="1082178" y="297777"/>
                    </a:cubicBezTo>
                    <a:cubicBezTo>
                      <a:pt x="1234039" y="329102"/>
                      <a:pt x="1252624" y="311699"/>
                      <a:pt x="1269850" y="249049"/>
                    </a:cubicBezTo>
                    <a:cubicBezTo>
                      <a:pt x="1329631" y="227715"/>
                      <a:pt x="1297049" y="181760"/>
                      <a:pt x="1337847" y="172478"/>
                    </a:cubicBezTo>
                    <a:cubicBezTo>
                      <a:pt x="1413495" y="133741"/>
                      <a:pt x="1443923" y="116209"/>
                      <a:pt x="1482001" y="130711"/>
                    </a:cubicBezTo>
                    <a:cubicBezTo>
                      <a:pt x="1520079" y="145213"/>
                      <a:pt x="1509833" y="162763"/>
                      <a:pt x="1547278" y="196841"/>
                    </a:cubicBezTo>
                    <a:cubicBezTo>
                      <a:pt x="1601401" y="218963"/>
                      <a:pt x="1531097" y="150634"/>
                      <a:pt x="1687632" y="317776"/>
                    </a:cubicBezTo>
                  </a:path>
                </a:pathLst>
              </a:custGeom>
              <a:noFill/>
              <a:ln w="7620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B2A562E3-6EB5-41AD-A193-369654DD3F0E}"/>
                  </a:ext>
                </a:extLst>
              </p:cNvPr>
              <p:cNvSpPr/>
              <p:nvPr/>
            </p:nvSpPr>
            <p:spPr>
              <a:xfrm>
                <a:off x="26593799" y="11071509"/>
                <a:ext cx="2133600" cy="29812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190625 w 1285875"/>
                  <a:gd name="connsiteY4" fmla="*/ 438150 h 723900"/>
                  <a:gd name="connsiteX5" fmla="*/ 1285875 w 1285875"/>
                  <a:gd name="connsiteY5" fmla="*/ 723900 h 723900"/>
                  <a:gd name="connsiteX0" fmla="*/ 0 w 1590675"/>
                  <a:gd name="connsiteY0" fmla="*/ 0 h 571500"/>
                  <a:gd name="connsiteX1" fmla="*/ 257175 w 1590675"/>
                  <a:gd name="connsiteY1" fmla="*/ 123825 h 571500"/>
                  <a:gd name="connsiteX2" fmla="*/ 314325 w 1590675"/>
                  <a:gd name="connsiteY2" fmla="*/ 361950 h 571500"/>
                  <a:gd name="connsiteX3" fmla="*/ 723900 w 1590675"/>
                  <a:gd name="connsiteY3" fmla="*/ 466725 h 571500"/>
                  <a:gd name="connsiteX4" fmla="*/ 1190625 w 1590675"/>
                  <a:gd name="connsiteY4" fmla="*/ 438150 h 571500"/>
                  <a:gd name="connsiteX5" fmla="*/ 1590675 w 1590675"/>
                  <a:gd name="connsiteY5" fmla="*/ 571500 h 571500"/>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190625 w 1781175"/>
                  <a:gd name="connsiteY4" fmla="*/ 43815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28750 w 1781175"/>
                  <a:gd name="connsiteY4" fmla="*/ 49530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16265 w 1781175"/>
                  <a:gd name="connsiteY4" fmla="*/ 562656 h 1190625"/>
                  <a:gd name="connsiteX5" fmla="*/ 1781175 w 1781175"/>
                  <a:gd name="connsiteY5" fmla="*/ 1190625 h 1190625"/>
                  <a:gd name="connsiteX0" fmla="*/ 0 w 1437800"/>
                  <a:gd name="connsiteY0" fmla="*/ 0 h 1362075"/>
                  <a:gd name="connsiteX1" fmla="*/ 257175 w 1437800"/>
                  <a:gd name="connsiteY1" fmla="*/ 123825 h 1362075"/>
                  <a:gd name="connsiteX2" fmla="*/ 314325 w 1437800"/>
                  <a:gd name="connsiteY2" fmla="*/ 361950 h 1362075"/>
                  <a:gd name="connsiteX3" fmla="*/ 723900 w 1437800"/>
                  <a:gd name="connsiteY3" fmla="*/ 466725 h 1362075"/>
                  <a:gd name="connsiteX4" fmla="*/ 1416265 w 1437800"/>
                  <a:gd name="connsiteY4" fmla="*/ 562656 h 1362075"/>
                  <a:gd name="connsiteX5" fmla="*/ 1244313 w 1437800"/>
                  <a:gd name="connsiteY5" fmla="*/ 1362075 h 1362075"/>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6265 w 1718750"/>
                  <a:gd name="connsiteY4" fmla="*/ 562656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0023 w 1718750"/>
                  <a:gd name="connsiteY4" fmla="*/ 617765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463709 w 1759951"/>
                  <a:gd name="connsiteY4" fmla="*/ 585925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28095"/>
                  <a:gd name="connsiteX1" fmla="*/ 235950 w 1759951"/>
                  <a:gd name="connsiteY1" fmla="*/ 214449 h 1828095"/>
                  <a:gd name="connsiteX2" fmla="*/ 166087 w 1759951"/>
                  <a:gd name="connsiteY2" fmla="*/ 1372882 h 1828095"/>
                  <a:gd name="connsiteX3" fmla="*/ 736521 w 1759951"/>
                  <a:gd name="connsiteY3" fmla="*/ 1810756 h 1828095"/>
                  <a:gd name="connsiteX4" fmla="*/ 1255937 w 1759951"/>
                  <a:gd name="connsiteY4" fmla="*/ 1571751 h 1828095"/>
                  <a:gd name="connsiteX5" fmla="*/ 1759951 w 1759951"/>
                  <a:gd name="connsiteY5" fmla="*/ 1611903 h 1828095"/>
                  <a:gd name="connsiteX0" fmla="*/ 0 w 1759951"/>
                  <a:gd name="connsiteY0" fmla="*/ 0 h 1827727"/>
                  <a:gd name="connsiteX1" fmla="*/ 235950 w 1759951"/>
                  <a:gd name="connsiteY1" fmla="*/ 214449 h 1827727"/>
                  <a:gd name="connsiteX2" fmla="*/ 166087 w 1759951"/>
                  <a:gd name="connsiteY2" fmla="*/ 1372882 h 1827727"/>
                  <a:gd name="connsiteX3" fmla="*/ 736521 w 1759951"/>
                  <a:gd name="connsiteY3" fmla="*/ 1810756 h 1827727"/>
                  <a:gd name="connsiteX4" fmla="*/ 1255937 w 1759951"/>
                  <a:gd name="connsiteY4" fmla="*/ 1571751 h 1827727"/>
                  <a:gd name="connsiteX5" fmla="*/ 1759951 w 1759951"/>
                  <a:gd name="connsiteY5" fmla="*/ 1611903 h 1827727"/>
                  <a:gd name="connsiteX0" fmla="*/ 0 w 1759951"/>
                  <a:gd name="connsiteY0" fmla="*/ 0 h 1816019"/>
                  <a:gd name="connsiteX1" fmla="*/ 235950 w 1759951"/>
                  <a:gd name="connsiteY1" fmla="*/ 214449 h 1816019"/>
                  <a:gd name="connsiteX2" fmla="*/ 166087 w 1759951"/>
                  <a:gd name="connsiteY2" fmla="*/ 1372882 h 1816019"/>
                  <a:gd name="connsiteX3" fmla="*/ 736521 w 1759951"/>
                  <a:gd name="connsiteY3" fmla="*/ 1810756 h 1816019"/>
                  <a:gd name="connsiteX4" fmla="*/ 1255937 w 1759951"/>
                  <a:gd name="connsiteY4" fmla="*/ 1571751 h 1816019"/>
                  <a:gd name="connsiteX5" fmla="*/ 1759951 w 1759951"/>
                  <a:gd name="connsiteY5" fmla="*/ 1611903 h 1816019"/>
                  <a:gd name="connsiteX0" fmla="*/ 120284 w 1880235"/>
                  <a:gd name="connsiteY0" fmla="*/ 0 h 1816019"/>
                  <a:gd name="connsiteX1" fmla="*/ 14021 w 1880235"/>
                  <a:gd name="connsiteY1" fmla="*/ 1341108 h 1816019"/>
                  <a:gd name="connsiteX2" fmla="*/ 286371 w 1880235"/>
                  <a:gd name="connsiteY2" fmla="*/ 1372882 h 1816019"/>
                  <a:gd name="connsiteX3" fmla="*/ 856805 w 1880235"/>
                  <a:gd name="connsiteY3" fmla="*/ 1810756 h 1816019"/>
                  <a:gd name="connsiteX4" fmla="*/ 1376221 w 1880235"/>
                  <a:gd name="connsiteY4" fmla="*/ 1571751 h 1816019"/>
                  <a:gd name="connsiteX5" fmla="*/ 1880235 w 1880235"/>
                  <a:gd name="connsiteY5" fmla="*/ 1611903 h 1816019"/>
                  <a:gd name="connsiteX0" fmla="*/ 0 w 2053277"/>
                  <a:gd name="connsiteY0" fmla="*/ 0 h 661194"/>
                  <a:gd name="connsiteX1" fmla="*/ 187063 w 2053277"/>
                  <a:gd name="connsiteY1" fmla="*/ 186283 h 661194"/>
                  <a:gd name="connsiteX2" fmla="*/ 459413 w 2053277"/>
                  <a:gd name="connsiteY2" fmla="*/ 218057 h 661194"/>
                  <a:gd name="connsiteX3" fmla="*/ 1029847 w 2053277"/>
                  <a:gd name="connsiteY3" fmla="*/ 655931 h 661194"/>
                  <a:gd name="connsiteX4" fmla="*/ 1549263 w 2053277"/>
                  <a:gd name="connsiteY4" fmla="*/ 416926 h 661194"/>
                  <a:gd name="connsiteX5" fmla="*/ 2053277 w 2053277"/>
                  <a:gd name="connsiteY5" fmla="*/ 457078 h 66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3277" h="661194">
                    <a:moveTo>
                      <a:pt x="0" y="0"/>
                    </a:moveTo>
                    <a:cubicBezTo>
                      <a:pt x="97378" y="42092"/>
                      <a:pt x="108413" y="114800"/>
                      <a:pt x="187063" y="186283"/>
                    </a:cubicBezTo>
                    <a:lnTo>
                      <a:pt x="459413" y="218057"/>
                    </a:lnTo>
                    <a:cubicBezTo>
                      <a:pt x="828812" y="218488"/>
                      <a:pt x="811905" y="269132"/>
                      <a:pt x="1029847" y="655931"/>
                    </a:cubicBezTo>
                    <a:cubicBezTo>
                      <a:pt x="1231503" y="712401"/>
                      <a:pt x="1347607" y="293101"/>
                      <a:pt x="1549263" y="416926"/>
                    </a:cubicBezTo>
                    <a:cubicBezTo>
                      <a:pt x="1819512" y="352953"/>
                      <a:pt x="1557374" y="423693"/>
                      <a:pt x="2053277" y="457078"/>
                    </a:cubicBezTo>
                  </a:path>
                </a:pathLst>
              </a:custGeom>
              <a:noFill/>
              <a:ln w="76200" cap="flat" cmpd="sng" algn="ctr">
                <a:solidFill>
                  <a:srgbClr val="00B0F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BF829A34-30DF-4AE6-8717-82762A9BC0F8}"/>
                  </a:ext>
                </a:extLst>
              </p:cNvPr>
              <p:cNvSpPr/>
              <p:nvPr/>
            </p:nvSpPr>
            <p:spPr>
              <a:xfrm>
                <a:off x="29065684" y="12013975"/>
                <a:ext cx="2105025" cy="237779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190625 w 1285875"/>
                  <a:gd name="connsiteY4" fmla="*/ 438150 h 723900"/>
                  <a:gd name="connsiteX5" fmla="*/ 1285875 w 1285875"/>
                  <a:gd name="connsiteY5" fmla="*/ 723900 h 723900"/>
                  <a:gd name="connsiteX0" fmla="*/ 0 w 1590675"/>
                  <a:gd name="connsiteY0" fmla="*/ 0 h 571500"/>
                  <a:gd name="connsiteX1" fmla="*/ 257175 w 1590675"/>
                  <a:gd name="connsiteY1" fmla="*/ 123825 h 571500"/>
                  <a:gd name="connsiteX2" fmla="*/ 314325 w 1590675"/>
                  <a:gd name="connsiteY2" fmla="*/ 361950 h 571500"/>
                  <a:gd name="connsiteX3" fmla="*/ 723900 w 1590675"/>
                  <a:gd name="connsiteY3" fmla="*/ 466725 h 571500"/>
                  <a:gd name="connsiteX4" fmla="*/ 1190625 w 1590675"/>
                  <a:gd name="connsiteY4" fmla="*/ 438150 h 571500"/>
                  <a:gd name="connsiteX5" fmla="*/ 1590675 w 1590675"/>
                  <a:gd name="connsiteY5" fmla="*/ 571500 h 571500"/>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190625 w 1781175"/>
                  <a:gd name="connsiteY4" fmla="*/ 43815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28750 w 1781175"/>
                  <a:gd name="connsiteY4" fmla="*/ 49530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16265 w 1781175"/>
                  <a:gd name="connsiteY4" fmla="*/ 562656 h 1190625"/>
                  <a:gd name="connsiteX5" fmla="*/ 1781175 w 1781175"/>
                  <a:gd name="connsiteY5" fmla="*/ 1190625 h 1190625"/>
                  <a:gd name="connsiteX0" fmla="*/ 0 w 1437800"/>
                  <a:gd name="connsiteY0" fmla="*/ 0 h 1362075"/>
                  <a:gd name="connsiteX1" fmla="*/ 257175 w 1437800"/>
                  <a:gd name="connsiteY1" fmla="*/ 123825 h 1362075"/>
                  <a:gd name="connsiteX2" fmla="*/ 314325 w 1437800"/>
                  <a:gd name="connsiteY2" fmla="*/ 361950 h 1362075"/>
                  <a:gd name="connsiteX3" fmla="*/ 723900 w 1437800"/>
                  <a:gd name="connsiteY3" fmla="*/ 466725 h 1362075"/>
                  <a:gd name="connsiteX4" fmla="*/ 1416265 w 1437800"/>
                  <a:gd name="connsiteY4" fmla="*/ 562656 h 1362075"/>
                  <a:gd name="connsiteX5" fmla="*/ 1244313 w 1437800"/>
                  <a:gd name="connsiteY5" fmla="*/ 1362075 h 1362075"/>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6265 w 1718750"/>
                  <a:gd name="connsiteY4" fmla="*/ 562656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0023 w 1718750"/>
                  <a:gd name="connsiteY4" fmla="*/ 617765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463709 w 1759951"/>
                  <a:gd name="connsiteY4" fmla="*/ 585925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28095"/>
                  <a:gd name="connsiteX1" fmla="*/ 235950 w 1759951"/>
                  <a:gd name="connsiteY1" fmla="*/ 214449 h 1828095"/>
                  <a:gd name="connsiteX2" fmla="*/ 166087 w 1759951"/>
                  <a:gd name="connsiteY2" fmla="*/ 1372882 h 1828095"/>
                  <a:gd name="connsiteX3" fmla="*/ 736521 w 1759951"/>
                  <a:gd name="connsiteY3" fmla="*/ 1810756 h 1828095"/>
                  <a:gd name="connsiteX4" fmla="*/ 1255937 w 1759951"/>
                  <a:gd name="connsiteY4" fmla="*/ 1571751 h 1828095"/>
                  <a:gd name="connsiteX5" fmla="*/ 1759951 w 1759951"/>
                  <a:gd name="connsiteY5" fmla="*/ 1611903 h 1828095"/>
                  <a:gd name="connsiteX0" fmla="*/ 0 w 1759951"/>
                  <a:gd name="connsiteY0" fmla="*/ 0 h 1827727"/>
                  <a:gd name="connsiteX1" fmla="*/ 235950 w 1759951"/>
                  <a:gd name="connsiteY1" fmla="*/ 214449 h 1827727"/>
                  <a:gd name="connsiteX2" fmla="*/ 166087 w 1759951"/>
                  <a:gd name="connsiteY2" fmla="*/ 1372882 h 1827727"/>
                  <a:gd name="connsiteX3" fmla="*/ 736521 w 1759951"/>
                  <a:gd name="connsiteY3" fmla="*/ 1810756 h 1827727"/>
                  <a:gd name="connsiteX4" fmla="*/ 1255937 w 1759951"/>
                  <a:gd name="connsiteY4" fmla="*/ 1571751 h 1827727"/>
                  <a:gd name="connsiteX5" fmla="*/ 1759951 w 1759951"/>
                  <a:gd name="connsiteY5" fmla="*/ 1611903 h 1827727"/>
                  <a:gd name="connsiteX0" fmla="*/ 0 w 1759951"/>
                  <a:gd name="connsiteY0" fmla="*/ 0 h 1816019"/>
                  <a:gd name="connsiteX1" fmla="*/ 235950 w 1759951"/>
                  <a:gd name="connsiteY1" fmla="*/ 214449 h 1816019"/>
                  <a:gd name="connsiteX2" fmla="*/ 166087 w 1759951"/>
                  <a:gd name="connsiteY2" fmla="*/ 1372882 h 1816019"/>
                  <a:gd name="connsiteX3" fmla="*/ 736521 w 1759951"/>
                  <a:gd name="connsiteY3" fmla="*/ 1810756 h 1816019"/>
                  <a:gd name="connsiteX4" fmla="*/ 1255937 w 1759951"/>
                  <a:gd name="connsiteY4" fmla="*/ 1571751 h 1816019"/>
                  <a:gd name="connsiteX5" fmla="*/ 1759951 w 1759951"/>
                  <a:gd name="connsiteY5" fmla="*/ 1611903 h 1816019"/>
                  <a:gd name="connsiteX0" fmla="*/ 120284 w 1880235"/>
                  <a:gd name="connsiteY0" fmla="*/ 0 h 1816019"/>
                  <a:gd name="connsiteX1" fmla="*/ 14021 w 1880235"/>
                  <a:gd name="connsiteY1" fmla="*/ 1341108 h 1816019"/>
                  <a:gd name="connsiteX2" fmla="*/ 286371 w 1880235"/>
                  <a:gd name="connsiteY2" fmla="*/ 1372882 h 1816019"/>
                  <a:gd name="connsiteX3" fmla="*/ 856805 w 1880235"/>
                  <a:gd name="connsiteY3" fmla="*/ 1810756 h 1816019"/>
                  <a:gd name="connsiteX4" fmla="*/ 1376221 w 1880235"/>
                  <a:gd name="connsiteY4" fmla="*/ 1571751 h 1816019"/>
                  <a:gd name="connsiteX5" fmla="*/ 1880235 w 1880235"/>
                  <a:gd name="connsiteY5" fmla="*/ 1611903 h 1816019"/>
                  <a:gd name="connsiteX0" fmla="*/ 0 w 2053277"/>
                  <a:gd name="connsiteY0" fmla="*/ 0 h 661194"/>
                  <a:gd name="connsiteX1" fmla="*/ 187063 w 2053277"/>
                  <a:gd name="connsiteY1" fmla="*/ 186283 h 661194"/>
                  <a:gd name="connsiteX2" fmla="*/ 459413 w 2053277"/>
                  <a:gd name="connsiteY2" fmla="*/ 218057 h 661194"/>
                  <a:gd name="connsiteX3" fmla="*/ 1029847 w 2053277"/>
                  <a:gd name="connsiteY3" fmla="*/ 655931 h 661194"/>
                  <a:gd name="connsiteX4" fmla="*/ 1549263 w 2053277"/>
                  <a:gd name="connsiteY4" fmla="*/ 416926 h 661194"/>
                  <a:gd name="connsiteX5" fmla="*/ 2053277 w 2053277"/>
                  <a:gd name="connsiteY5" fmla="*/ 457078 h 661194"/>
                  <a:gd name="connsiteX0" fmla="*/ 0 w 2053277"/>
                  <a:gd name="connsiteY0" fmla="*/ 0 h 922220"/>
                  <a:gd name="connsiteX1" fmla="*/ 187063 w 2053277"/>
                  <a:gd name="connsiteY1" fmla="*/ 186283 h 922220"/>
                  <a:gd name="connsiteX2" fmla="*/ 367749 w 2053277"/>
                  <a:gd name="connsiteY2" fmla="*/ 922220 h 922220"/>
                  <a:gd name="connsiteX3" fmla="*/ 1029847 w 2053277"/>
                  <a:gd name="connsiteY3" fmla="*/ 655931 h 922220"/>
                  <a:gd name="connsiteX4" fmla="*/ 1549263 w 2053277"/>
                  <a:gd name="connsiteY4" fmla="*/ 416926 h 922220"/>
                  <a:gd name="connsiteX5" fmla="*/ 2053277 w 2053277"/>
                  <a:gd name="connsiteY5" fmla="*/ 457078 h 922220"/>
                  <a:gd name="connsiteX0" fmla="*/ 0 w 2053277"/>
                  <a:gd name="connsiteY0" fmla="*/ 0 h 2473722"/>
                  <a:gd name="connsiteX1" fmla="*/ 187063 w 2053277"/>
                  <a:gd name="connsiteY1" fmla="*/ 186283 h 2473722"/>
                  <a:gd name="connsiteX2" fmla="*/ 367749 w 2053277"/>
                  <a:gd name="connsiteY2" fmla="*/ 922220 h 2473722"/>
                  <a:gd name="connsiteX3" fmla="*/ 815964 w 2053277"/>
                  <a:gd name="connsiteY3" fmla="*/ 2472670 h 2473722"/>
                  <a:gd name="connsiteX4" fmla="*/ 1549263 w 2053277"/>
                  <a:gd name="connsiteY4" fmla="*/ 416926 h 2473722"/>
                  <a:gd name="connsiteX5" fmla="*/ 2053277 w 2053277"/>
                  <a:gd name="connsiteY5" fmla="*/ 457078 h 2473722"/>
                  <a:gd name="connsiteX0" fmla="*/ 0 w 1588452"/>
                  <a:gd name="connsiteY0" fmla="*/ 0 h 3182187"/>
                  <a:gd name="connsiteX1" fmla="*/ 187063 w 1588452"/>
                  <a:gd name="connsiteY1" fmla="*/ 186283 h 3182187"/>
                  <a:gd name="connsiteX2" fmla="*/ 367749 w 1588452"/>
                  <a:gd name="connsiteY2" fmla="*/ 922220 h 3182187"/>
                  <a:gd name="connsiteX3" fmla="*/ 815964 w 1588452"/>
                  <a:gd name="connsiteY3" fmla="*/ 2472670 h 3182187"/>
                  <a:gd name="connsiteX4" fmla="*/ 1549263 w 1588452"/>
                  <a:gd name="connsiteY4" fmla="*/ 416926 h 3182187"/>
                  <a:gd name="connsiteX5" fmla="*/ 1081637 w 1588452"/>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815964 w 1081637"/>
                  <a:gd name="connsiteY3" fmla="*/ 2472670 h 3182187"/>
                  <a:gd name="connsiteX4" fmla="*/ 577623 w 1081637"/>
                  <a:gd name="connsiteY4" fmla="*/ 2804037 h 3182187"/>
                  <a:gd name="connsiteX5" fmla="*/ 1081637 w 1081637"/>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650968 w 1081637"/>
                  <a:gd name="connsiteY3" fmla="*/ 1669925 h 3182187"/>
                  <a:gd name="connsiteX4" fmla="*/ 577623 w 1081637"/>
                  <a:gd name="connsiteY4" fmla="*/ 2804037 h 3182187"/>
                  <a:gd name="connsiteX5" fmla="*/ 1081637 w 1081637"/>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650968 w 1081637"/>
                  <a:gd name="connsiteY3" fmla="*/ 1669925 h 3182187"/>
                  <a:gd name="connsiteX4" fmla="*/ 935113 w 1081637"/>
                  <a:gd name="connsiteY4" fmla="*/ 2571664 h 3182187"/>
                  <a:gd name="connsiteX5" fmla="*/ 1081637 w 1081637"/>
                  <a:gd name="connsiteY5" fmla="*/ 3182187 h 3182187"/>
                  <a:gd name="connsiteX0" fmla="*/ 0 w 1539958"/>
                  <a:gd name="connsiteY0" fmla="*/ 0 h 3963807"/>
                  <a:gd name="connsiteX1" fmla="*/ 187063 w 1539958"/>
                  <a:gd name="connsiteY1" fmla="*/ 186283 h 3963807"/>
                  <a:gd name="connsiteX2" fmla="*/ 367749 w 1539958"/>
                  <a:gd name="connsiteY2" fmla="*/ 922220 h 3963807"/>
                  <a:gd name="connsiteX3" fmla="*/ 650968 w 1539958"/>
                  <a:gd name="connsiteY3" fmla="*/ 1669925 h 3963807"/>
                  <a:gd name="connsiteX4" fmla="*/ 935113 w 1539958"/>
                  <a:gd name="connsiteY4" fmla="*/ 2571664 h 3963807"/>
                  <a:gd name="connsiteX5" fmla="*/ 1539958 w 1539958"/>
                  <a:gd name="connsiteY5" fmla="*/ 3963807 h 3963807"/>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935113 w 2025778"/>
                  <a:gd name="connsiteY4" fmla="*/ 2571664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935113 w 2025778"/>
                  <a:gd name="connsiteY4" fmla="*/ 2571664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971779 w 2025778"/>
                  <a:gd name="connsiteY4" fmla="*/ 2804037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971779 w 2025778"/>
                  <a:gd name="connsiteY4" fmla="*/ 2804037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792754 w 2025778"/>
                  <a:gd name="connsiteY4" fmla="*/ 2190444 h 5104550"/>
                  <a:gd name="connsiteX5" fmla="*/ 971779 w 2025778"/>
                  <a:gd name="connsiteY5" fmla="*/ 2804037 h 5104550"/>
                  <a:gd name="connsiteX6" fmla="*/ 2025778 w 2025778"/>
                  <a:gd name="connsiteY6"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581926 w 2025778"/>
                  <a:gd name="connsiteY4" fmla="*/ 2296069 h 5104550"/>
                  <a:gd name="connsiteX5" fmla="*/ 971779 w 2025778"/>
                  <a:gd name="connsiteY5" fmla="*/ 2804037 h 5104550"/>
                  <a:gd name="connsiteX6" fmla="*/ 2025778 w 2025778"/>
                  <a:gd name="connsiteY6"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513472 w 2025778"/>
                  <a:gd name="connsiteY3" fmla="*/ 1458676 h 5104550"/>
                  <a:gd name="connsiteX4" fmla="*/ 581926 w 2025778"/>
                  <a:gd name="connsiteY4" fmla="*/ 2296069 h 5104550"/>
                  <a:gd name="connsiteX5" fmla="*/ 971779 w 2025778"/>
                  <a:gd name="connsiteY5" fmla="*/ 2804037 h 5104550"/>
                  <a:gd name="connsiteX6" fmla="*/ 2025778 w 2025778"/>
                  <a:gd name="connsiteY6" fmla="*/ 5104550 h 5104550"/>
                  <a:gd name="connsiteX0" fmla="*/ 0 w 2025778"/>
                  <a:gd name="connsiteY0" fmla="*/ 0 h 5104550"/>
                  <a:gd name="connsiteX1" fmla="*/ 187063 w 2025778"/>
                  <a:gd name="connsiteY1" fmla="*/ 186283 h 5104550"/>
                  <a:gd name="connsiteX2" fmla="*/ 166088 w 2025778"/>
                  <a:gd name="connsiteY2" fmla="*/ 964470 h 5104550"/>
                  <a:gd name="connsiteX3" fmla="*/ 513472 w 2025778"/>
                  <a:gd name="connsiteY3" fmla="*/ 1458676 h 5104550"/>
                  <a:gd name="connsiteX4" fmla="*/ 581926 w 2025778"/>
                  <a:gd name="connsiteY4" fmla="*/ 2296069 h 5104550"/>
                  <a:gd name="connsiteX5" fmla="*/ 971779 w 2025778"/>
                  <a:gd name="connsiteY5" fmla="*/ 2804037 h 5104550"/>
                  <a:gd name="connsiteX6" fmla="*/ 2025778 w 2025778"/>
                  <a:gd name="connsiteY6" fmla="*/ 5104550 h 5104550"/>
                  <a:gd name="connsiteX0" fmla="*/ 0 w 2025778"/>
                  <a:gd name="connsiteY0" fmla="*/ 0 h 5104550"/>
                  <a:gd name="connsiteX1" fmla="*/ 251228 w 2025778"/>
                  <a:gd name="connsiteY1" fmla="*/ 270782 h 5104550"/>
                  <a:gd name="connsiteX2" fmla="*/ 166088 w 2025778"/>
                  <a:gd name="connsiteY2" fmla="*/ 964470 h 5104550"/>
                  <a:gd name="connsiteX3" fmla="*/ 513472 w 2025778"/>
                  <a:gd name="connsiteY3" fmla="*/ 1458676 h 5104550"/>
                  <a:gd name="connsiteX4" fmla="*/ 581926 w 2025778"/>
                  <a:gd name="connsiteY4" fmla="*/ 2296069 h 5104550"/>
                  <a:gd name="connsiteX5" fmla="*/ 971779 w 2025778"/>
                  <a:gd name="connsiteY5" fmla="*/ 2804037 h 5104550"/>
                  <a:gd name="connsiteX6" fmla="*/ 2025778 w 2025778"/>
                  <a:gd name="connsiteY6" fmla="*/ 5104550 h 5104550"/>
                  <a:gd name="connsiteX0" fmla="*/ 0 w 2025778"/>
                  <a:gd name="connsiteY0" fmla="*/ 0 h 5273549"/>
                  <a:gd name="connsiteX1" fmla="*/ 251228 w 2025778"/>
                  <a:gd name="connsiteY1" fmla="*/ 439781 h 5273549"/>
                  <a:gd name="connsiteX2" fmla="*/ 166088 w 2025778"/>
                  <a:gd name="connsiteY2" fmla="*/ 1133469 h 5273549"/>
                  <a:gd name="connsiteX3" fmla="*/ 513472 w 2025778"/>
                  <a:gd name="connsiteY3" fmla="*/ 1627675 h 5273549"/>
                  <a:gd name="connsiteX4" fmla="*/ 581926 w 2025778"/>
                  <a:gd name="connsiteY4" fmla="*/ 2465068 h 5273549"/>
                  <a:gd name="connsiteX5" fmla="*/ 971779 w 2025778"/>
                  <a:gd name="connsiteY5" fmla="*/ 2973036 h 5273549"/>
                  <a:gd name="connsiteX6" fmla="*/ 2025778 w 2025778"/>
                  <a:gd name="connsiteY6" fmla="*/ 5273549 h 5273549"/>
                  <a:gd name="connsiteX0" fmla="*/ 0 w 2025778"/>
                  <a:gd name="connsiteY0" fmla="*/ 0 h 5273549"/>
                  <a:gd name="connsiteX1" fmla="*/ 251228 w 2025778"/>
                  <a:gd name="connsiteY1" fmla="*/ 439781 h 5273549"/>
                  <a:gd name="connsiteX2" fmla="*/ 166088 w 2025778"/>
                  <a:gd name="connsiteY2" fmla="*/ 1133469 h 5273549"/>
                  <a:gd name="connsiteX3" fmla="*/ 513472 w 2025778"/>
                  <a:gd name="connsiteY3" fmla="*/ 1627675 h 5273549"/>
                  <a:gd name="connsiteX4" fmla="*/ 581926 w 2025778"/>
                  <a:gd name="connsiteY4" fmla="*/ 2465068 h 5273549"/>
                  <a:gd name="connsiteX5" fmla="*/ 971779 w 2025778"/>
                  <a:gd name="connsiteY5" fmla="*/ 2973036 h 5273549"/>
                  <a:gd name="connsiteX6" fmla="*/ 2025778 w 2025778"/>
                  <a:gd name="connsiteY6" fmla="*/ 5273549 h 527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5778" h="5273549">
                    <a:moveTo>
                      <a:pt x="0" y="0"/>
                    </a:moveTo>
                    <a:cubicBezTo>
                      <a:pt x="88211" y="253341"/>
                      <a:pt x="172578" y="368298"/>
                      <a:pt x="251228" y="439781"/>
                    </a:cubicBezTo>
                    <a:lnTo>
                      <a:pt x="166088" y="1133469"/>
                    </a:lnTo>
                    <a:cubicBezTo>
                      <a:pt x="278828" y="1598646"/>
                      <a:pt x="295530" y="1240876"/>
                      <a:pt x="513472" y="1627675"/>
                    </a:cubicBezTo>
                    <a:cubicBezTo>
                      <a:pt x="584306" y="1839046"/>
                      <a:pt x="520819" y="2283091"/>
                      <a:pt x="581926" y="2465068"/>
                    </a:cubicBezTo>
                    <a:cubicBezTo>
                      <a:pt x="643033" y="2647045"/>
                      <a:pt x="766275" y="2487352"/>
                      <a:pt x="971779" y="2973036"/>
                    </a:cubicBezTo>
                    <a:cubicBezTo>
                      <a:pt x="1242028" y="3416059"/>
                      <a:pt x="1667372" y="4817666"/>
                      <a:pt x="2025778" y="5273549"/>
                    </a:cubicBezTo>
                  </a:path>
                </a:pathLst>
              </a:custGeom>
              <a:noFill/>
              <a:ln w="7620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35EB05AB-6B50-4A43-A56C-629B0179C674}"/>
                  </a:ext>
                </a:extLst>
              </p:cNvPr>
              <p:cNvSpPr/>
              <p:nvPr/>
            </p:nvSpPr>
            <p:spPr>
              <a:xfrm>
                <a:off x="26535079" y="13274341"/>
                <a:ext cx="3409950" cy="70584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190625 w 1285875"/>
                  <a:gd name="connsiteY4" fmla="*/ 438150 h 723900"/>
                  <a:gd name="connsiteX5" fmla="*/ 1285875 w 1285875"/>
                  <a:gd name="connsiteY5" fmla="*/ 723900 h 723900"/>
                  <a:gd name="connsiteX0" fmla="*/ 0 w 1590675"/>
                  <a:gd name="connsiteY0" fmla="*/ 0 h 571500"/>
                  <a:gd name="connsiteX1" fmla="*/ 257175 w 1590675"/>
                  <a:gd name="connsiteY1" fmla="*/ 123825 h 571500"/>
                  <a:gd name="connsiteX2" fmla="*/ 314325 w 1590675"/>
                  <a:gd name="connsiteY2" fmla="*/ 361950 h 571500"/>
                  <a:gd name="connsiteX3" fmla="*/ 723900 w 1590675"/>
                  <a:gd name="connsiteY3" fmla="*/ 466725 h 571500"/>
                  <a:gd name="connsiteX4" fmla="*/ 1190625 w 1590675"/>
                  <a:gd name="connsiteY4" fmla="*/ 438150 h 571500"/>
                  <a:gd name="connsiteX5" fmla="*/ 1590675 w 1590675"/>
                  <a:gd name="connsiteY5" fmla="*/ 571500 h 571500"/>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190625 w 1781175"/>
                  <a:gd name="connsiteY4" fmla="*/ 43815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28750 w 1781175"/>
                  <a:gd name="connsiteY4" fmla="*/ 49530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16265 w 1781175"/>
                  <a:gd name="connsiteY4" fmla="*/ 562656 h 1190625"/>
                  <a:gd name="connsiteX5" fmla="*/ 1781175 w 1781175"/>
                  <a:gd name="connsiteY5" fmla="*/ 1190625 h 1190625"/>
                  <a:gd name="connsiteX0" fmla="*/ 0 w 1437800"/>
                  <a:gd name="connsiteY0" fmla="*/ 0 h 1362075"/>
                  <a:gd name="connsiteX1" fmla="*/ 257175 w 1437800"/>
                  <a:gd name="connsiteY1" fmla="*/ 123825 h 1362075"/>
                  <a:gd name="connsiteX2" fmla="*/ 314325 w 1437800"/>
                  <a:gd name="connsiteY2" fmla="*/ 361950 h 1362075"/>
                  <a:gd name="connsiteX3" fmla="*/ 723900 w 1437800"/>
                  <a:gd name="connsiteY3" fmla="*/ 466725 h 1362075"/>
                  <a:gd name="connsiteX4" fmla="*/ 1416265 w 1437800"/>
                  <a:gd name="connsiteY4" fmla="*/ 562656 h 1362075"/>
                  <a:gd name="connsiteX5" fmla="*/ 1244313 w 1437800"/>
                  <a:gd name="connsiteY5" fmla="*/ 1362075 h 1362075"/>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6265 w 1718750"/>
                  <a:gd name="connsiteY4" fmla="*/ 562656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0023 w 1718750"/>
                  <a:gd name="connsiteY4" fmla="*/ 617765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463709 w 1759951"/>
                  <a:gd name="connsiteY4" fmla="*/ 585925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28095"/>
                  <a:gd name="connsiteX1" fmla="*/ 235950 w 1759951"/>
                  <a:gd name="connsiteY1" fmla="*/ 214449 h 1828095"/>
                  <a:gd name="connsiteX2" fmla="*/ 166087 w 1759951"/>
                  <a:gd name="connsiteY2" fmla="*/ 1372882 h 1828095"/>
                  <a:gd name="connsiteX3" fmla="*/ 736521 w 1759951"/>
                  <a:gd name="connsiteY3" fmla="*/ 1810756 h 1828095"/>
                  <a:gd name="connsiteX4" fmla="*/ 1255937 w 1759951"/>
                  <a:gd name="connsiteY4" fmla="*/ 1571751 h 1828095"/>
                  <a:gd name="connsiteX5" fmla="*/ 1759951 w 1759951"/>
                  <a:gd name="connsiteY5" fmla="*/ 1611903 h 1828095"/>
                  <a:gd name="connsiteX0" fmla="*/ 0 w 1759951"/>
                  <a:gd name="connsiteY0" fmla="*/ 0 h 1827727"/>
                  <a:gd name="connsiteX1" fmla="*/ 235950 w 1759951"/>
                  <a:gd name="connsiteY1" fmla="*/ 214449 h 1827727"/>
                  <a:gd name="connsiteX2" fmla="*/ 166087 w 1759951"/>
                  <a:gd name="connsiteY2" fmla="*/ 1372882 h 1827727"/>
                  <a:gd name="connsiteX3" fmla="*/ 736521 w 1759951"/>
                  <a:gd name="connsiteY3" fmla="*/ 1810756 h 1827727"/>
                  <a:gd name="connsiteX4" fmla="*/ 1255937 w 1759951"/>
                  <a:gd name="connsiteY4" fmla="*/ 1571751 h 1827727"/>
                  <a:gd name="connsiteX5" fmla="*/ 1759951 w 1759951"/>
                  <a:gd name="connsiteY5" fmla="*/ 1611903 h 1827727"/>
                  <a:gd name="connsiteX0" fmla="*/ 0 w 1759951"/>
                  <a:gd name="connsiteY0" fmla="*/ 0 h 1816019"/>
                  <a:gd name="connsiteX1" fmla="*/ 235950 w 1759951"/>
                  <a:gd name="connsiteY1" fmla="*/ 214449 h 1816019"/>
                  <a:gd name="connsiteX2" fmla="*/ 166087 w 1759951"/>
                  <a:gd name="connsiteY2" fmla="*/ 1372882 h 1816019"/>
                  <a:gd name="connsiteX3" fmla="*/ 736521 w 1759951"/>
                  <a:gd name="connsiteY3" fmla="*/ 1810756 h 1816019"/>
                  <a:gd name="connsiteX4" fmla="*/ 1255937 w 1759951"/>
                  <a:gd name="connsiteY4" fmla="*/ 1571751 h 1816019"/>
                  <a:gd name="connsiteX5" fmla="*/ 1759951 w 1759951"/>
                  <a:gd name="connsiteY5" fmla="*/ 1611903 h 1816019"/>
                  <a:gd name="connsiteX0" fmla="*/ 120284 w 1880235"/>
                  <a:gd name="connsiteY0" fmla="*/ 0 h 1816019"/>
                  <a:gd name="connsiteX1" fmla="*/ 14021 w 1880235"/>
                  <a:gd name="connsiteY1" fmla="*/ 1341108 h 1816019"/>
                  <a:gd name="connsiteX2" fmla="*/ 286371 w 1880235"/>
                  <a:gd name="connsiteY2" fmla="*/ 1372882 h 1816019"/>
                  <a:gd name="connsiteX3" fmla="*/ 856805 w 1880235"/>
                  <a:gd name="connsiteY3" fmla="*/ 1810756 h 1816019"/>
                  <a:gd name="connsiteX4" fmla="*/ 1376221 w 1880235"/>
                  <a:gd name="connsiteY4" fmla="*/ 1571751 h 1816019"/>
                  <a:gd name="connsiteX5" fmla="*/ 1880235 w 1880235"/>
                  <a:gd name="connsiteY5" fmla="*/ 1611903 h 1816019"/>
                  <a:gd name="connsiteX0" fmla="*/ 0 w 2053277"/>
                  <a:gd name="connsiteY0" fmla="*/ 0 h 661194"/>
                  <a:gd name="connsiteX1" fmla="*/ 187063 w 2053277"/>
                  <a:gd name="connsiteY1" fmla="*/ 186283 h 661194"/>
                  <a:gd name="connsiteX2" fmla="*/ 459413 w 2053277"/>
                  <a:gd name="connsiteY2" fmla="*/ 218057 h 661194"/>
                  <a:gd name="connsiteX3" fmla="*/ 1029847 w 2053277"/>
                  <a:gd name="connsiteY3" fmla="*/ 655931 h 661194"/>
                  <a:gd name="connsiteX4" fmla="*/ 1549263 w 2053277"/>
                  <a:gd name="connsiteY4" fmla="*/ 416926 h 661194"/>
                  <a:gd name="connsiteX5" fmla="*/ 2053277 w 2053277"/>
                  <a:gd name="connsiteY5" fmla="*/ 457078 h 661194"/>
                  <a:gd name="connsiteX0" fmla="*/ 0 w 2053277"/>
                  <a:gd name="connsiteY0" fmla="*/ 0 h 922220"/>
                  <a:gd name="connsiteX1" fmla="*/ 187063 w 2053277"/>
                  <a:gd name="connsiteY1" fmla="*/ 186283 h 922220"/>
                  <a:gd name="connsiteX2" fmla="*/ 367749 w 2053277"/>
                  <a:gd name="connsiteY2" fmla="*/ 922220 h 922220"/>
                  <a:gd name="connsiteX3" fmla="*/ 1029847 w 2053277"/>
                  <a:gd name="connsiteY3" fmla="*/ 655931 h 922220"/>
                  <a:gd name="connsiteX4" fmla="*/ 1549263 w 2053277"/>
                  <a:gd name="connsiteY4" fmla="*/ 416926 h 922220"/>
                  <a:gd name="connsiteX5" fmla="*/ 2053277 w 2053277"/>
                  <a:gd name="connsiteY5" fmla="*/ 457078 h 922220"/>
                  <a:gd name="connsiteX0" fmla="*/ 0 w 2053277"/>
                  <a:gd name="connsiteY0" fmla="*/ 0 h 2473722"/>
                  <a:gd name="connsiteX1" fmla="*/ 187063 w 2053277"/>
                  <a:gd name="connsiteY1" fmla="*/ 186283 h 2473722"/>
                  <a:gd name="connsiteX2" fmla="*/ 367749 w 2053277"/>
                  <a:gd name="connsiteY2" fmla="*/ 922220 h 2473722"/>
                  <a:gd name="connsiteX3" fmla="*/ 815964 w 2053277"/>
                  <a:gd name="connsiteY3" fmla="*/ 2472670 h 2473722"/>
                  <a:gd name="connsiteX4" fmla="*/ 1549263 w 2053277"/>
                  <a:gd name="connsiteY4" fmla="*/ 416926 h 2473722"/>
                  <a:gd name="connsiteX5" fmla="*/ 2053277 w 2053277"/>
                  <a:gd name="connsiteY5" fmla="*/ 457078 h 2473722"/>
                  <a:gd name="connsiteX0" fmla="*/ 0 w 1588452"/>
                  <a:gd name="connsiteY0" fmla="*/ 0 h 3182187"/>
                  <a:gd name="connsiteX1" fmla="*/ 187063 w 1588452"/>
                  <a:gd name="connsiteY1" fmla="*/ 186283 h 3182187"/>
                  <a:gd name="connsiteX2" fmla="*/ 367749 w 1588452"/>
                  <a:gd name="connsiteY2" fmla="*/ 922220 h 3182187"/>
                  <a:gd name="connsiteX3" fmla="*/ 815964 w 1588452"/>
                  <a:gd name="connsiteY3" fmla="*/ 2472670 h 3182187"/>
                  <a:gd name="connsiteX4" fmla="*/ 1549263 w 1588452"/>
                  <a:gd name="connsiteY4" fmla="*/ 416926 h 3182187"/>
                  <a:gd name="connsiteX5" fmla="*/ 1081637 w 1588452"/>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815964 w 1081637"/>
                  <a:gd name="connsiteY3" fmla="*/ 2472670 h 3182187"/>
                  <a:gd name="connsiteX4" fmla="*/ 577623 w 1081637"/>
                  <a:gd name="connsiteY4" fmla="*/ 2804037 h 3182187"/>
                  <a:gd name="connsiteX5" fmla="*/ 1081637 w 1081637"/>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650968 w 1081637"/>
                  <a:gd name="connsiteY3" fmla="*/ 1669925 h 3182187"/>
                  <a:gd name="connsiteX4" fmla="*/ 577623 w 1081637"/>
                  <a:gd name="connsiteY4" fmla="*/ 2804037 h 3182187"/>
                  <a:gd name="connsiteX5" fmla="*/ 1081637 w 1081637"/>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650968 w 1081637"/>
                  <a:gd name="connsiteY3" fmla="*/ 1669925 h 3182187"/>
                  <a:gd name="connsiteX4" fmla="*/ 935113 w 1081637"/>
                  <a:gd name="connsiteY4" fmla="*/ 2571664 h 3182187"/>
                  <a:gd name="connsiteX5" fmla="*/ 1081637 w 1081637"/>
                  <a:gd name="connsiteY5" fmla="*/ 3182187 h 3182187"/>
                  <a:gd name="connsiteX0" fmla="*/ 0 w 1539958"/>
                  <a:gd name="connsiteY0" fmla="*/ 0 h 3963807"/>
                  <a:gd name="connsiteX1" fmla="*/ 187063 w 1539958"/>
                  <a:gd name="connsiteY1" fmla="*/ 186283 h 3963807"/>
                  <a:gd name="connsiteX2" fmla="*/ 367749 w 1539958"/>
                  <a:gd name="connsiteY2" fmla="*/ 922220 h 3963807"/>
                  <a:gd name="connsiteX3" fmla="*/ 650968 w 1539958"/>
                  <a:gd name="connsiteY3" fmla="*/ 1669925 h 3963807"/>
                  <a:gd name="connsiteX4" fmla="*/ 935113 w 1539958"/>
                  <a:gd name="connsiteY4" fmla="*/ 2571664 h 3963807"/>
                  <a:gd name="connsiteX5" fmla="*/ 1539958 w 1539958"/>
                  <a:gd name="connsiteY5" fmla="*/ 3963807 h 3963807"/>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935113 w 2025778"/>
                  <a:gd name="connsiteY4" fmla="*/ 2571664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935113 w 2025778"/>
                  <a:gd name="connsiteY4" fmla="*/ 2571664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971779 w 2025778"/>
                  <a:gd name="connsiteY4" fmla="*/ 2804037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971779 w 2025778"/>
                  <a:gd name="connsiteY4" fmla="*/ 2804037 h 5104550"/>
                  <a:gd name="connsiteX5" fmla="*/ 2025778 w 2025778"/>
                  <a:gd name="connsiteY5" fmla="*/ 5104550 h 5104550"/>
                  <a:gd name="connsiteX0" fmla="*/ 0 w 2025778"/>
                  <a:gd name="connsiteY0" fmla="*/ 917922 h 6022472"/>
                  <a:gd name="connsiteX1" fmla="*/ 187063 w 2025778"/>
                  <a:gd name="connsiteY1" fmla="*/ 1104205 h 6022472"/>
                  <a:gd name="connsiteX2" fmla="*/ 367749 w 2025778"/>
                  <a:gd name="connsiteY2" fmla="*/ 1840142 h 6022472"/>
                  <a:gd name="connsiteX3" fmla="*/ 605136 w 2025778"/>
                  <a:gd name="connsiteY3" fmla="*/ 2630097 h 6022472"/>
                  <a:gd name="connsiteX4" fmla="*/ 1375101 w 2025778"/>
                  <a:gd name="connsiteY4" fmla="*/ 3981 h 6022472"/>
                  <a:gd name="connsiteX5" fmla="*/ 2025778 w 2025778"/>
                  <a:gd name="connsiteY5" fmla="*/ 6022472 h 6022472"/>
                  <a:gd name="connsiteX0" fmla="*/ 0 w 2401601"/>
                  <a:gd name="connsiteY0" fmla="*/ 1756512 h 3469527"/>
                  <a:gd name="connsiteX1" fmla="*/ 187063 w 2401601"/>
                  <a:gd name="connsiteY1" fmla="*/ 1942795 h 3469527"/>
                  <a:gd name="connsiteX2" fmla="*/ 367749 w 2401601"/>
                  <a:gd name="connsiteY2" fmla="*/ 2678732 h 3469527"/>
                  <a:gd name="connsiteX3" fmla="*/ 605136 w 2401601"/>
                  <a:gd name="connsiteY3" fmla="*/ 3468687 h 3469527"/>
                  <a:gd name="connsiteX4" fmla="*/ 1375101 w 2401601"/>
                  <a:gd name="connsiteY4" fmla="*/ 842571 h 3469527"/>
                  <a:gd name="connsiteX5" fmla="*/ 2401601 w 2401601"/>
                  <a:gd name="connsiteY5" fmla="*/ 79977 h 3469527"/>
                  <a:gd name="connsiteX0" fmla="*/ 0 w 2401601"/>
                  <a:gd name="connsiteY0" fmla="*/ 1676535 h 3389550"/>
                  <a:gd name="connsiteX1" fmla="*/ 187063 w 2401601"/>
                  <a:gd name="connsiteY1" fmla="*/ 1862818 h 3389550"/>
                  <a:gd name="connsiteX2" fmla="*/ 367749 w 2401601"/>
                  <a:gd name="connsiteY2" fmla="*/ 2598755 h 3389550"/>
                  <a:gd name="connsiteX3" fmla="*/ 605136 w 2401601"/>
                  <a:gd name="connsiteY3" fmla="*/ 3388710 h 3389550"/>
                  <a:gd name="connsiteX4" fmla="*/ 1375101 w 2401601"/>
                  <a:gd name="connsiteY4" fmla="*/ 762594 h 3389550"/>
                  <a:gd name="connsiteX5" fmla="*/ 2401601 w 2401601"/>
                  <a:gd name="connsiteY5" fmla="*/ 0 h 3389550"/>
                  <a:gd name="connsiteX0" fmla="*/ 0 w 2309937"/>
                  <a:gd name="connsiteY0" fmla="*/ 1845534 h 3558549"/>
                  <a:gd name="connsiteX1" fmla="*/ 187063 w 2309937"/>
                  <a:gd name="connsiteY1" fmla="*/ 2031817 h 3558549"/>
                  <a:gd name="connsiteX2" fmla="*/ 367749 w 2309937"/>
                  <a:gd name="connsiteY2" fmla="*/ 2767754 h 3558549"/>
                  <a:gd name="connsiteX3" fmla="*/ 605136 w 2309937"/>
                  <a:gd name="connsiteY3" fmla="*/ 3557709 h 3558549"/>
                  <a:gd name="connsiteX4" fmla="*/ 1375101 w 2309937"/>
                  <a:gd name="connsiteY4" fmla="*/ 931593 h 3558549"/>
                  <a:gd name="connsiteX5" fmla="*/ 2309937 w 2309937"/>
                  <a:gd name="connsiteY5" fmla="*/ 0 h 3558549"/>
                  <a:gd name="connsiteX0" fmla="*/ 0 w 2309937"/>
                  <a:gd name="connsiteY0" fmla="*/ 1845534 h 3558549"/>
                  <a:gd name="connsiteX1" fmla="*/ 187063 w 2309937"/>
                  <a:gd name="connsiteY1" fmla="*/ 2031817 h 3558549"/>
                  <a:gd name="connsiteX2" fmla="*/ 367749 w 2309937"/>
                  <a:gd name="connsiteY2" fmla="*/ 2767754 h 3558549"/>
                  <a:gd name="connsiteX3" fmla="*/ 605136 w 2309937"/>
                  <a:gd name="connsiteY3" fmla="*/ 3557709 h 3558549"/>
                  <a:gd name="connsiteX4" fmla="*/ 1375101 w 2309937"/>
                  <a:gd name="connsiteY4" fmla="*/ 931593 h 3558549"/>
                  <a:gd name="connsiteX5" fmla="*/ 2309937 w 2309937"/>
                  <a:gd name="connsiteY5" fmla="*/ 0 h 3558549"/>
                  <a:gd name="connsiteX0" fmla="*/ 0 w 2309937"/>
                  <a:gd name="connsiteY0" fmla="*/ 1845534 h 3558549"/>
                  <a:gd name="connsiteX1" fmla="*/ 187063 w 2309937"/>
                  <a:gd name="connsiteY1" fmla="*/ 2031817 h 3558549"/>
                  <a:gd name="connsiteX2" fmla="*/ 367749 w 2309937"/>
                  <a:gd name="connsiteY2" fmla="*/ 2767754 h 3558549"/>
                  <a:gd name="connsiteX3" fmla="*/ 605136 w 2309937"/>
                  <a:gd name="connsiteY3" fmla="*/ 3557709 h 3558549"/>
                  <a:gd name="connsiteX4" fmla="*/ 1375101 w 2309937"/>
                  <a:gd name="connsiteY4" fmla="*/ 931593 h 3558549"/>
                  <a:gd name="connsiteX5" fmla="*/ 2309937 w 2309937"/>
                  <a:gd name="connsiteY5" fmla="*/ 0 h 3558549"/>
                  <a:gd name="connsiteX0" fmla="*/ 0 w 2309937"/>
                  <a:gd name="connsiteY0" fmla="*/ 1845534 h 3558549"/>
                  <a:gd name="connsiteX1" fmla="*/ 187063 w 2309937"/>
                  <a:gd name="connsiteY1" fmla="*/ 2031817 h 3558549"/>
                  <a:gd name="connsiteX2" fmla="*/ 367749 w 2309937"/>
                  <a:gd name="connsiteY2" fmla="*/ 2767754 h 3558549"/>
                  <a:gd name="connsiteX3" fmla="*/ 605136 w 2309937"/>
                  <a:gd name="connsiteY3" fmla="*/ 3557709 h 3558549"/>
                  <a:gd name="connsiteX4" fmla="*/ 1375101 w 2309937"/>
                  <a:gd name="connsiteY4" fmla="*/ 931593 h 3558549"/>
                  <a:gd name="connsiteX5" fmla="*/ 2309937 w 2309937"/>
                  <a:gd name="connsiteY5" fmla="*/ 0 h 3558549"/>
                  <a:gd name="connsiteX0" fmla="*/ 0 w 2309937"/>
                  <a:gd name="connsiteY0" fmla="*/ 1845534 h 3558800"/>
                  <a:gd name="connsiteX1" fmla="*/ 187063 w 2309937"/>
                  <a:gd name="connsiteY1" fmla="*/ 2031817 h 3558800"/>
                  <a:gd name="connsiteX2" fmla="*/ 367749 w 2309937"/>
                  <a:gd name="connsiteY2" fmla="*/ 2767754 h 3558800"/>
                  <a:gd name="connsiteX3" fmla="*/ 605136 w 2309937"/>
                  <a:gd name="connsiteY3" fmla="*/ 3557709 h 3558800"/>
                  <a:gd name="connsiteX4" fmla="*/ 1375101 w 2309937"/>
                  <a:gd name="connsiteY4" fmla="*/ 931593 h 3558800"/>
                  <a:gd name="connsiteX5" fmla="*/ 2309937 w 2309937"/>
                  <a:gd name="connsiteY5" fmla="*/ 0 h 3558800"/>
                  <a:gd name="connsiteX0" fmla="*/ 0 w 2309937"/>
                  <a:gd name="connsiteY0" fmla="*/ 1845534 h 3558800"/>
                  <a:gd name="connsiteX1" fmla="*/ 187063 w 2309937"/>
                  <a:gd name="connsiteY1" fmla="*/ 2031817 h 3558800"/>
                  <a:gd name="connsiteX2" fmla="*/ 367749 w 2309937"/>
                  <a:gd name="connsiteY2" fmla="*/ 2767754 h 3558800"/>
                  <a:gd name="connsiteX3" fmla="*/ 605136 w 2309937"/>
                  <a:gd name="connsiteY3" fmla="*/ 3557709 h 3558800"/>
                  <a:gd name="connsiteX4" fmla="*/ 1375101 w 2309937"/>
                  <a:gd name="connsiteY4" fmla="*/ 931593 h 3558800"/>
                  <a:gd name="connsiteX5" fmla="*/ 2309937 w 2309937"/>
                  <a:gd name="connsiteY5" fmla="*/ 0 h 3558800"/>
                  <a:gd name="connsiteX0" fmla="*/ 0 w 2309937"/>
                  <a:gd name="connsiteY0" fmla="*/ 1845534 h 3558820"/>
                  <a:gd name="connsiteX1" fmla="*/ 187063 w 2309937"/>
                  <a:gd name="connsiteY1" fmla="*/ 2031817 h 3558820"/>
                  <a:gd name="connsiteX2" fmla="*/ 367749 w 2309937"/>
                  <a:gd name="connsiteY2" fmla="*/ 2767754 h 3558820"/>
                  <a:gd name="connsiteX3" fmla="*/ 605136 w 2309937"/>
                  <a:gd name="connsiteY3" fmla="*/ 3557709 h 3558820"/>
                  <a:gd name="connsiteX4" fmla="*/ 1402600 w 2309937"/>
                  <a:gd name="connsiteY4" fmla="*/ 973842 h 3558820"/>
                  <a:gd name="connsiteX5" fmla="*/ 2309937 w 2309937"/>
                  <a:gd name="connsiteY5" fmla="*/ 0 h 3558820"/>
                  <a:gd name="connsiteX0" fmla="*/ 0 w 2309937"/>
                  <a:gd name="connsiteY0" fmla="*/ 1845534 h 2832251"/>
                  <a:gd name="connsiteX1" fmla="*/ 187063 w 2309937"/>
                  <a:gd name="connsiteY1" fmla="*/ 2031817 h 2832251"/>
                  <a:gd name="connsiteX2" fmla="*/ 367749 w 2309937"/>
                  <a:gd name="connsiteY2" fmla="*/ 2767754 h 2832251"/>
                  <a:gd name="connsiteX3" fmla="*/ 650968 w 2309937"/>
                  <a:gd name="connsiteY3" fmla="*/ 1402971 h 2832251"/>
                  <a:gd name="connsiteX4" fmla="*/ 1402600 w 2309937"/>
                  <a:gd name="connsiteY4" fmla="*/ 973842 h 2832251"/>
                  <a:gd name="connsiteX5" fmla="*/ 2309937 w 2309937"/>
                  <a:gd name="connsiteY5" fmla="*/ 0 h 2832251"/>
                  <a:gd name="connsiteX0" fmla="*/ 0 w 2309937"/>
                  <a:gd name="connsiteY0" fmla="*/ 1845534 h 2031817"/>
                  <a:gd name="connsiteX1" fmla="*/ 187063 w 2309937"/>
                  <a:gd name="connsiteY1" fmla="*/ 2031817 h 2031817"/>
                  <a:gd name="connsiteX2" fmla="*/ 650968 w 2309937"/>
                  <a:gd name="connsiteY2" fmla="*/ 1402971 h 2031817"/>
                  <a:gd name="connsiteX3" fmla="*/ 1402600 w 2309937"/>
                  <a:gd name="connsiteY3" fmla="*/ 973842 h 2031817"/>
                  <a:gd name="connsiteX4" fmla="*/ 2309937 w 2309937"/>
                  <a:gd name="connsiteY4" fmla="*/ 0 h 2031817"/>
                  <a:gd name="connsiteX0" fmla="*/ 0 w 2309937"/>
                  <a:gd name="connsiteY0" fmla="*/ 1845534 h 2031817"/>
                  <a:gd name="connsiteX1" fmla="*/ 187063 w 2309937"/>
                  <a:gd name="connsiteY1" fmla="*/ 2031817 h 2031817"/>
                  <a:gd name="connsiteX2" fmla="*/ 650968 w 2309937"/>
                  <a:gd name="connsiteY2" fmla="*/ 1402971 h 2031817"/>
                  <a:gd name="connsiteX3" fmla="*/ 1301770 w 2309937"/>
                  <a:gd name="connsiteY3" fmla="*/ 973843 h 2031817"/>
                  <a:gd name="connsiteX4" fmla="*/ 2309937 w 2309937"/>
                  <a:gd name="connsiteY4" fmla="*/ 0 h 2031817"/>
                  <a:gd name="connsiteX0" fmla="*/ 0 w 2309937"/>
                  <a:gd name="connsiteY0" fmla="*/ 1845534 h 2031817"/>
                  <a:gd name="connsiteX1" fmla="*/ 187063 w 2309937"/>
                  <a:gd name="connsiteY1" fmla="*/ 2031817 h 2031817"/>
                  <a:gd name="connsiteX2" fmla="*/ 650968 w 2309937"/>
                  <a:gd name="connsiteY2" fmla="*/ 1402971 h 2031817"/>
                  <a:gd name="connsiteX3" fmla="*/ 1301770 w 2309937"/>
                  <a:gd name="connsiteY3" fmla="*/ 973843 h 2031817"/>
                  <a:gd name="connsiteX4" fmla="*/ 2309937 w 2309937"/>
                  <a:gd name="connsiteY4" fmla="*/ 0 h 2031817"/>
                  <a:gd name="connsiteX0" fmla="*/ 0 w 2309937"/>
                  <a:gd name="connsiteY0" fmla="*/ 1845534 h 1854916"/>
                  <a:gd name="connsiteX1" fmla="*/ 187063 w 2309937"/>
                  <a:gd name="connsiteY1" fmla="*/ 1841693 h 1854916"/>
                  <a:gd name="connsiteX2" fmla="*/ 650968 w 2309937"/>
                  <a:gd name="connsiteY2" fmla="*/ 1402971 h 1854916"/>
                  <a:gd name="connsiteX3" fmla="*/ 1301770 w 2309937"/>
                  <a:gd name="connsiteY3" fmla="*/ 973843 h 1854916"/>
                  <a:gd name="connsiteX4" fmla="*/ 2309937 w 2309937"/>
                  <a:gd name="connsiteY4" fmla="*/ 0 h 1854916"/>
                  <a:gd name="connsiteX0" fmla="*/ 0 w 2374102"/>
                  <a:gd name="connsiteY0" fmla="*/ 2120158 h 2123330"/>
                  <a:gd name="connsiteX1" fmla="*/ 251228 w 2374102"/>
                  <a:gd name="connsiteY1" fmla="*/ 1841693 h 2123330"/>
                  <a:gd name="connsiteX2" fmla="*/ 715133 w 2374102"/>
                  <a:gd name="connsiteY2" fmla="*/ 1402971 h 2123330"/>
                  <a:gd name="connsiteX3" fmla="*/ 1365935 w 2374102"/>
                  <a:gd name="connsiteY3" fmla="*/ 973843 h 2123330"/>
                  <a:gd name="connsiteX4" fmla="*/ 2374102 w 2374102"/>
                  <a:gd name="connsiteY4" fmla="*/ 0 h 2123330"/>
                  <a:gd name="connsiteX0" fmla="*/ 0 w 2584930"/>
                  <a:gd name="connsiteY0" fmla="*/ 2035659 h 2039636"/>
                  <a:gd name="connsiteX1" fmla="*/ 462056 w 2584930"/>
                  <a:gd name="connsiteY1" fmla="*/ 1841693 h 2039636"/>
                  <a:gd name="connsiteX2" fmla="*/ 925961 w 2584930"/>
                  <a:gd name="connsiteY2" fmla="*/ 1402971 h 2039636"/>
                  <a:gd name="connsiteX3" fmla="*/ 1576763 w 2584930"/>
                  <a:gd name="connsiteY3" fmla="*/ 973843 h 2039636"/>
                  <a:gd name="connsiteX4" fmla="*/ 2584930 w 2584930"/>
                  <a:gd name="connsiteY4" fmla="*/ 0 h 2039636"/>
                  <a:gd name="connsiteX0" fmla="*/ 0 w 2584930"/>
                  <a:gd name="connsiteY0" fmla="*/ 2035659 h 2039636"/>
                  <a:gd name="connsiteX1" fmla="*/ 462056 w 2584930"/>
                  <a:gd name="connsiteY1" fmla="*/ 1841693 h 2039636"/>
                  <a:gd name="connsiteX2" fmla="*/ 925961 w 2584930"/>
                  <a:gd name="connsiteY2" fmla="*/ 1402971 h 2039636"/>
                  <a:gd name="connsiteX3" fmla="*/ 1466766 w 2584930"/>
                  <a:gd name="connsiteY3" fmla="*/ 755553 h 2039636"/>
                  <a:gd name="connsiteX4" fmla="*/ 2584930 w 2584930"/>
                  <a:gd name="connsiteY4" fmla="*/ 0 h 2039636"/>
                  <a:gd name="connsiteX0" fmla="*/ 0 w 2584930"/>
                  <a:gd name="connsiteY0" fmla="*/ 2035659 h 2039636"/>
                  <a:gd name="connsiteX1" fmla="*/ 462056 w 2584930"/>
                  <a:gd name="connsiteY1" fmla="*/ 1841693 h 2039636"/>
                  <a:gd name="connsiteX2" fmla="*/ 895407 w 2584930"/>
                  <a:gd name="connsiteY2" fmla="*/ 1311429 h 2039636"/>
                  <a:gd name="connsiteX3" fmla="*/ 1466766 w 2584930"/>
                  <a:gd name="connsiteY3" fmla="*/ 755553 h 2039636"/>
                  <a:gd name="connsiteX4" fmla="*/ 2584930 w 2584930"/>
                  <a:gd name="connsiteY4" fmla="*/ 0 h 2039636"/>
                  <a:gd name="connsiteX0" fmla="*/ 0 w 2584930"/>
                  <a:gd name="connsiteY0" fmla="*/ 2035659 h 2039636"/>
                  <a:gd name="connsiteX1" fmla="*/ 462056 w 2584930"/>
                  <a:gd name="connsiteY1" fmla="*/ 1841693 h 2039636"/>
                  <a:gd name="connsiteX2" fmla="*/ 895407 w 2584930"/>
                  <a:gd name="connsiteY2" fmla="*/ 1311429 h 2039636"/>
                  <a:gd name="connsiteX3" fmla="*/ 1466766 w 2584930"/>
                  <a:gd name="connsiteY3" fmla="*/ 755553 h 2039636"/>
                  <a:gd name="connsiteX4" fmla="*/ 2584930 w 2584930"/>
                  <a:gd name="connsiteY4" fmla="*/ 0 h 2039636"/>
                  <a:gd name="connsiteX0" fmla="*/ 0 w 2584930"/>
                  <a:gd name="connsiteY0" fmla="*/ 2035659 h 2039636"/>
                  <a:gd name="connsiteX1" fmla="*/ 462056 w 2584930"/>
                  <a:gd name="connsiteY1" fmla="*/ 1841693 h 2039636"/>
                  <a:gd name="connsiteX2" fmla="*/ 895407 w 2584930"/>
                  <a:gd name="connsiteY2" fmla="*/ 1311429 h 2039636"/>
                  <a:gd name="connsiteX3" fmla="*/ 1466766 w 2584930"/>
                  <a:gd name="connsiteY3" fmla="*/ 755553 h 2039636"/>
                  <a:gd name="connsiteX4" fmla="*/ 2584930 w 2584930"/>
                  <a:gd name="connsiteY4" fmla="*/ 0 h 2039636"/>
                  <a:gd name="connsiteX0" fmla="*/ 0 w 2584930"/>
                  <a:gd name="connsiteY0" fmla="*/ 2035659 h 2037791"/>
                  <a:gd name="connsiteX1" fmla="*/ 425390 w 2584930"/>
                  <a:gd name="connsiteY1" fmla="*/ 1552987 h 2037791"/>
                  <a:gd name="connsiteX2" fmla="*/ 895407 w 2584930"/>
                  <a:gd name="connsiteY2" fmla="*/ 1311429 h 2037791"/>
                  <a:gd name="connsiteX3" fmla="*/ 1466766 w 2584930"/>
                  <a:gd name="connsiteY3" fmla="*/ 755553 h 2037791"/>
                  <a:gd name="connsiteX4" fmla="*/ 2584930 w 2584930"/>
                  <a:gd name="connsiteY4" fmla="*/ 0 h 2037791"/>
                  <a:gd name="connsiteX0" fmla="*/ 0 w 2725482"/>
                  <a:gd name="connsiteY0" fmla="*/ 1592037 h 1599513"/>
                  <a:gd name="connsiteX1" fmla="*/ 565942 w 2725482"/>
                  <a:gd name="connsiteY1" fmla="*/ 1552987 h 1599513"/>
                  <a:gd name="connsiteX2" fmla="*/ 1035959 w 2725482"/>
                  <a:gd name="connsiteY2" fmla="*/ 1311429 h 1599513"/>
                  <a:gd name="connsiteX3" fmla="*/ 1607318 w 2725482"/>
                  <a:gd name="connsiteY3" fmla="*/ 755553 h 1599513"/>
                  <a:gd name="connsiteX4" fmla="*/ 2725482 w 2725482"/>
                  <a:gd name="connsiteY4" fmla="*/ 0 h 1599513"/>
                  <a:gd name="connsiteX0" fmla="*/ 43126 w 2768608"/>
                  <a:gd name="connsiteY0" fmla="*/ 1592037 h 1592037"/>
                  <a:gd name="connsiteX1" fmla="*/ 41581 w 2768608"/>
                  <a:gd name="connsiteY1" fmla="*/ 1578064 h 1592037"/>
                  <a:gd name="connsiteX2" fmla="*/ 609068 w 2768608"/>
                  <a:gd name="connsiteY2" fmla="*/ 1552987 h 1592037"/>
                  <a:gd name="connsiteX3" fmla="*/ 1079085 w 2768608"/>
                  <a:gd name="connsiteY3" fmla="*/ 1311429 h 1592037"/>
                  <a:gd name="connsiteX4" fmla="*/ 1650444 w 2768608"/>
                  <a:gd name="connsiteY4" fmla="*/ 755553 h 1592037"/>
                  <a:gd name="connsiteX5" fmla="*/ 2768608 w 2768608"/>
                  <a:gd name="connsiteY5" fmla="*/ 0 h 1592037"/>
                  <a:gd name="connsiteX0" fmla="*/ 315533 w 3041015"/>
                  <a:gd name="connsiteY0" fmla="*/ 1592037 h 1592037"/>
                  <a:gd name="connsiteX1" fmla="*/ 14552 w 3041015"/>
                  <a:gd name="connsiteY1" fmla="*/ 1514690 h 1592037"/>
                  <a:gd name="connsiteX2" fmla="*/ 881475 w 3041015"/>
                  <a:gd name="connsiteY2" fmla="*/ 1552987 h 1592037"/>
                  <a:gd name="connsiteX3" fmla="*/ 1351492 w 3041015"/>
                  <a:gd name="connsiteY3" fmla="*/ 1311429 h 1592037"/>
                  <a:gd name="connsiteX4" fmla="*/ 1922851 w 3041015"/>
                  <a:gd name="connsiteY4" fmla="*/ 755553 h 1592037"/>
                  <a:gd name="connsiteX5" fmla="*/ 3041015 w 3041015"/>
                  <a:gd name="connsiteY5" fmla="*/ 0 h 1592037"/>
                  <a:gd name="connsiteX0" fmla="*/ 0 w 3281578"/>
                  <a:gd name="connsiteY0" fmla="*/ 1211789 h 1565443"/>
                  <a:gd name="connsiteX1" fmla="*/ 255115 w 3281578"/>
                  <a:gd name="connsiteY1" fmla="*/ 1514690 h 1565443"/>
                  <a:gd name="connsiteX2" fmla="*/ 1122038 w 3281578"/>
                  <a:gd name="connsiteY2" fmla="*/ 1552987 h 1565443"/>
                  <a:gd name="connsiteX3" fmla="*/ 1592055 w 3281578"/>
                  <a:gd name="connsiteY3" fmla="*/ 1311429 h 1565443"/>
                  <a:gd name="connsiteX4" fmla="*/ 2163414 w 3281578"/>
                  <a:gd name="connsiteY4" fmla="*/ 755553 h 1565443"/>
                  <a:gd name="connsiteX5" fmla="*/ 3281578 w 3281578"/>
                  <a:gd name="connsiteY5" fmla="*/ 0 h 156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1578" h="1565443">
                    <a:moveTo>
                      <a:pt x="0" y="1211789"/>
                    </a:moveTo>
                    <a:cubicBezTo>
                      <a:pt x="-258" y="1209460"/>
                      <a:pt x="160791" y="1521198"/>
                      <a:pt x="255115" y="1514690"/>
                    </a:cubicBezTo>
                    <a:cubicBezTo>
                      <a:pt x="349439" y="1508182"/>
                      <a:pt x="949121" y="1597426"/>
                      <a:pt x="1122038" y="1552987"/>
                    </a:cubicBezTo>
                    <a:cubicBezTo>
                      <a:pt x="1266488" y="1376232"/>
                      <a:pt x="1426217" y="1460018"/>
                      <a:pt x="1592055" y="1311429"/>
                    </a:cubicBezTo>
                    <a:cubicBezTo>
                      <a:pt x="1802877" y="1170734"/>
                      <a:pt x="1888426" y="1096476"/>
                      <a:pt x="2163414" y="755553"/>
                    </a:cubicBezTo>
                    <a:cubicBezTo>
                      <a:pt x="2497828" y="353581"/>
                      <a:pt x="2987337" y="325738"/>
                      <a:pt x="3281578" y="0"/>
                    </a:cubicBezTo>
                  </a:path>
                </a:pathLst>
              </a:custGeom>
              <a:noFill/>
              <a:ln w="7620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52" name="TextBox 51">
              <a:extLst>
                <a:ext uri="{FF2B5EF4-FFF2-40B4-BE49-F238E27FC236}">
                  <a16:creationId xmlns:a16="http://schemas.microsoft.com/office/drawing/2014/main" id="{18B5ECC3-DE69-4E45-A4E8-3553F9F5865A}"/>
                </a:ext>
              </a:extLst>
            </p:cNvPr>
            <p:cNvSpPr txBox="1"/>
            <p:nvPr/>
          </p:nvSpPr>
          <p:spPr>
            <a:xfrm>
              <a:off x="25172834" y="4114362"/>
              <a:ext cx="7745566" cy="1754326"/>
            </a:xfrm>
            <a:prstGeom prst="rect">
              <a:avLst/>
            </a:prstGeom>
            <a:noFill/>
            <a:ln w="76200">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3175">
                    <a:solidFill>
                      <a:schemeClr val="bg2">
                        <a:lumMod val="25000"/>
                      </a:schemeClr>
                    </a:solidFill>
                  </a:ln>
                  <a:solidFill>
                    <a:srgbClr val="0ADCE6"/>
                  </a:solidFill>
                  <a:uLnTx/>
                  <a:uFillTx/>
                  <a:latin typeface="Calibri"/>
                </a:rPr>
                <a:t>Post-Project 1007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3175">
                    <a:solidFill>
                      <a:schemeClr val="bg2">
                        <a:lumMod val="25000"/>
                      </a:schemeClr>
                    </a:solidFill>
                  </a:ln>
                  <a:solidFill>
                    <a:srgbClr val="0ADCE6"/>
                  </a:solidFill>
                  <a:uLnTx/>
                  <a:uFillTx/>
                  <a:latin typeface="Calibri"/>
                </a:rPr>
                <a:t>Surface Water Flow Paths</a:t>
              </a:r>
            </a:p>
          </p:txBody>
        </p:sp>
      </p:grpSp>
      <p:sp>
        <p:nvSpPr>
          <p:cNvPr id="69" name="Freeform: Shape 68">
            <a:extLst>
              <a:ext uri="{FF2B5EF4-FFF2-40B4-BE49-F238E27FC236}">
                <a16:creationId xmlns:a16="http://schemas.microsoft.com/office/drawing/2014/main" id="{00BA2E2B-5421-4591-A539-E9F1AD7B4177}"/>
              </a:ext>
            </a:extLst>
          </p:cNvPr>
          <p:cNvSpPr/>
          <p:nvPr/>
        </p:nvSpPr>
        <p:spPr>
          <a:xfrm>
            <a:off x="9960564" y="15944829"/>
            <a:ext cx="3790303" cy="39127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190625 w 1285875"/>
              <a:gd name="connsiteY4" fmla="*/ 438150 h 723900"/>
              <a:gd name="connsiteX5" fmla="*/ 1285875 w 1285875"/>
              <a:gd name="connsiteY5" fmla="*/ 723900 h 723900"/>
              <a:gd name="connsiteX0" fmla="*/ 0 w 1590675"/>
              <a:gd name="connsiteY0" fmla="*/ 0 h 571500"/>
              <a:gd name="connsiteX1" fmla="*/ 257175 w 1590675"/>
              <a:gd name="connsiteY1" fmla="*/ 123825 h 571500"/>
              <a:gd name="connsiteX2" fmla="*/ 314325 w 1590675"/>
              <a:gd name="connsiteY2" fmla="*/ 361950 h 571500"/>
              <a:gd name="connsiteX3" fmla="*/ 723900 w 1590675"/>
              <a:gd name="connsiteY3" fmla="*/ 466725 h 571500"/>
              <a:gd name="connsiteX4" fmla="*/ 1190625 w 1590675"/>
              <a:gd name="connsiteY4" fmla="*/ 438150 h 571500"/>
              <a:gd name="connsiteX5" fmla="*/ 1590675 w 1590675"/>
              <a:gd name="connsiteY5" fmla="*/ 571500 h 571500"/>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190625 w 1781175"/>
              <a:gd name="connsiteY4" fmla="*/ 43815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28750 w 1781175"/>
              <a:gd name="connsiteY4" fmla="*/ 49530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16265 w 1781175"/>
              <a:gd name="connsiteY4" fmla="*/ 562656 h 1190625"/>
              <a:gd name="connsiteX5" fmla="*/ 1781175 w 1781175"/>
              <a:gd name="connsiteY5" fmla="*/ 1190625 h 1190625"/>
              <a:gd name="connsiteX0" fmla="*/ 0 w 1437800"/>
              <a:gd name="connsiteY0" fmla="*/ 0 h 1362075"/>
              <a:gd name="connsiteX1" fmla="*/ 257175 w 1437800"/>
              <a:gd name="connsiteY1" fmla="*/ 123825 h 1362075"/>
              <a:gd name="connsiteX2" fmla="*/ 314325 w 1437800"/>
              <a:gd name="connsiteY2" fmla="*/ 361950 h 1362075"/>
              <a:gd name="connsiteX3" fmla="*/ 723900 w 1437800"/>
              <a:gd name="connsiteY3" fmla="*/ 466725 h 1362075"/>
              <a:gd name="connsiteX4" fmla="*/ 1416265 w 1437800"/>
              <a:gd name="connsiteY4" fmla="*/ 562656 h 1362075"/>
              <a:gd name="connsiteX5" fmla="*/ 1244313 w 1437800"/>
              <a:gd name="connsiteY5" fmla="*/ 1362075 h 1362075"/>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6265 w 1718750"/>
              <a:gd name="connsiteY4" fmla="*/ 562656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0023 w 1718750"/>
              <a:gd name="connsiteY4" fmla="*/ 617765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463709 w 1759951"/>
              <a:gd name="connsiteY4" fmla="*/ 585925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28095"/>
              <a:gd name="connsiteX1" fmla="*/ 235950 w 1759951"/>
              <a:gd name="connsiteY1" fmla="*/ 214449 h 1828095"/>
              <a:gd name="connsiteX2" fmla="*/ 166087 w 1759951"/>
              <a:gd name="connsiteY2" fmla="*/ 1372882 h 1828095"/>
              <a:gd name="connsiteX3" fmla="*/ 736521 w 1759951"/>
              <a:gd name="connsiteY3" fmla="*/ 1810756 h 1828095"/>
              <a:gd name="connsiteX4" fmla="*/ 1255937 w 1759951"/>
              <a:gd name="connsiteY4" fmla="*/ 1571751 h 1828095"/>
              <a:gd name="connsiteX5" fmla="*/ 1759951 w 1759951"/>
              <a:gd name="connsiteY5" fmla="*/ 1611903 h 1828095"/>
              <a:gd name="connsiteX0" fmla="*/ 0 w 1759951"/>
              <a:gd name="connsiteY0" fmla="*/ 0 h 1827727"/>
              <a:gd name="connsiteX1" fmla="*/ 235950 w 1759951"/>
              <a:gd name="connsiteY1" fmla="*/ 214449 h 1827727"/>
              <a:gd name="connsiteX2" fmla="*/ 166087 w 1759951"/>
              <a:gd name="connsiteY2" fmla="*/ 1372882 h 1827727"/>
              <a:gd name="connsiteX3" fmla="*/ 736521 w 1759951"/>
              <a:gd name="connsiteY3" fmla="*/ 1810756 h 1827727"/>
              <a:gd name="connsiteX4" fmla="*/ 1255937 w 1759951"/>
              <a:gd name="connsiteY4" fmla="*/ 1571751 h 1827727"/>
              <a:gd name="connsiteX5" fmla="*/ 1759951 w 1759951"/>
              <a:gd name="connsiteY5" fmla="*/ 1611903 h 1827727"/>
              <a:gd name="connsiteX0" fmla="*/ 0 w 1759951"/>
              <a:gd name="connsiteY0" fmla="*/ 0 h 1816019"/>
              <a:gd name="connsiteX1" fmla="*/ 235950 w 1759951"/>
              <a:gd name="connsiteY1" fmla="*/ 214449 h 1816019"/>
              <a:gd name="connsiteX2" fmla="*/ 166087 w 1759951"/>
              <a:gd name="connsiteY2" fmla="*/ 1372882 h 1816019"/>
              <a:gd name="connsiteX3" fmla="*/ 736521 w 1759951"/>
              <a:gd name="connsiteY3" fmla="*/ 1810756 h 1816019"/>
              <a:gd name="connsiteX4" fmla="*/ 1255937 w 1759951"/>
              <a:gd name="connsiteY4" fmla="*/ 1571751 h 1816019"/>
              <a:gd name="connsiteX5" fmla="*/ 1759951 w 1759951"/>
              <a:gd name="connsiteY5" fmla="*/ 1611903 h 1816019"/>
              <a:gd name="connsiteX0" fmla="*/ 120284 w 1880235"/>
              <a:gd name="connsiteY0" fmla="*/ 0 h 1816019"/>
              <a:gd name="connsiteX1" fmla="*/ 14021 w 1880235"/>
              <a:gd name="connsiteY1" fmla="*/ 1341108 h 1816019"/>
              <a:gd name="connsiteX2" fmla="*/ 286371 w 1880235"/>
              <a:gd name="connsiteY2" fmla="*/ 1372882 h 1816019"/>
              <a:gd name="connsiteX3" fmla="*/ 856805 w 1880235"/>
              <a:gd name="connsiteY3" fmla="*/ 1810756 h 1816019"/>
              <a:gd name="connsiteX4" fmla="*/ 1376221 w 1880235"/>
              <a:gd name="connsiteY4" fmla="*/ 1571751 h 1816019"/>
              <a:gd name="connsiteX5" fmla="*/ 1880235 w 1880235"/>
              <a:gd name="connsiteY5" fmla="*/ 1611903 h 1816019"/>
              <a:gd name="connsiteX0" fmla="*/ 0 w 2053277"/>
              <a:gd name="connsiteY0" fmla="*/ 0 h 661194"/>
              <a:gd name="connsiteX1" fmla="*/ 187063 w 2053277"/>
              <a:gd name="connsiteY1" fmla="*/ 186283 h 661194"/>
              <a:gd name="connsiteX2" fmla="*/ 459413 w 2053277"/>
              <a:gd name="connsiteY2" fmla="*/ 218057 h 661194"/>
              <a:gd name="connsiteX3" fmla="*/ 1029847 w 2053277"/>
              <a:gd name="connsiteY3" fmla="*/ 655931 h 661194"/>
              <a:gd name="connsiteX4" fmla="*/ 1549263 w 2053277"/>
              <a:gd name="connsiteY4" fmla="*/ 416926 h 661194"/>
              <a:gd name="connsiteX5" fmla="*/ 2053277 w 2053277"/>
              <a:gd name="connsiteY5" fmla="*/ 457078 h 661194"/>
              <a:gd name="connsiteX0" fmla="*/ 0 w 2053277"/>
              <a:gd name="connsiteY0" fmla="*/ 0 h 922220"/>
              <a:gd name="connsiteX1" fmla="*/ 187063 w 2053277"/>
              <a:gd name="connsiteY1" fmla="*/ 186283 h 922220"/>
              <a:gd name="connsiteX2" fmla="*/ 367749 w 2053277"/>
              <a:gd name="connsiteY2" fmla="*/ 922220 h 922220"/>
              <a:gd name="connsiteX3" fmla="*/ 1029847 w 2053277"/>
              <a:gd name="connsiteY3" fmla="*/ 655931 h 922220"/>
              <a:gd name="connsiteX4" fmla="*/ 1549263 w 2053277"/>
              <a:gd name="connsiteY4" fmla="*/ 416926 h 922220"/>
              <a:gd name="connsiteX5" fmla="*/ 2053277 w 2053277"/>
              <a:gd name="connsiteY5" fmla="*/ 457078 h 922220"/>
              <a:gd name="connsiteX0" fmla="*/ 0 w 2053277"/>
              <a:gd name="connsiteY0" fmla="*/ 0 h 2473722"/>
              <a:gd name="connsiteX1" fmla="*/ 187063 w 2053277"/>
              <a:gd name="connsiteY1" fmla="*/ 186283 h 2473722"/>
              <a:gd name="connsiteX2" fmla="*/ 367749 w 2053277"/>
              <a:gd name="connsiteY2" fmla="*/ 922220 h 2473722"/>
              <a:gd name="connsiteX3" fmla="*/ 815964 w 2053277"/>
              <a:gd name="connsiteY3" fmla="*/ 2472670 h 2473722"/>
              <a:gd name="connsiteX4" fmla="*/ 1549263 w 2053277"/>
              <a:gd name="connsiteY4" fmla="*/ 416926 h 2473722"/>
              <a:gd name="connsiteX5" fmla="*/ 2053277 w 2053277"/>
              <a:gd name="connsiteY5" fmla="*/ 457078 h 2473722"/>
              <a:gd name="connsiteX0" fmla="*/ 0 w 1588452"/>
              <a:gd name="connsiteY0" fmla="*/ 0 h 3182187"/>
              <a:gd name="connsiteX1" fmla="*/ 187063 w 1588452"/>
              <a:gd name="connsiteY1" fmla="*/ 186283 h 3182187"/>
              <a:gd name="connsiteX2" fmla="*/ 367749 w 1588452"/>
              <a:gd name="connsiteY2" fmla="*/ 922220 h 3182187"/>
              <a:gd name="connsiteX3" fmla="*/ 815964 w 1588452"/>
              <a:gd name="connsiteY3" fmla="*/ 2472670 h 3182187"/>
              <a:gd name="connsiteX4" fmla="*/ 1549263 w 1588452"/>
              <a:gd name="connsiteY4" fmla="*/ 416926 h 3182187"/>
              <a:gd name="connsiteX5" fmla="*/ 1081637 w 1588452"/>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815964 w 1081637"/>
              <a:gd name="connsiteY3" fmla="*/ 2472670 h 3182187"/>
              <a:gd name="connsiteX4" fmla="*/ 577623 w 1081637"/>
              <a:gd name="connsiteY4" fmla="*/ 2804037 h 3182187"/>
              <a:gd name="connsiteX5" fmla="*/ 1081637 w 1081637"/>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650968 w 1081637"/>
              <a:gd name="connsiteY3" fmla="*/ 1669925 h 3182187"/>
              <a:gd name="connsiteX4" fmla="*/ 577623 w 1081637"/>
              <a:gd name="connsiteY4" fmla="*/ 2804037 h 3182187"/>
              <a:gd name="connsiteX5" fmla="*/ 1081637 w 1081637"/>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650968 w 1081637"/>
              <a:gd name="connsiteY3" fmla="*/ 1669925 h 3182187"/>
              <a:gd name="connsiteX4" fmla="*/ 935113 w 1081637"/>
              <a:gd name="connsiteY4" fmla="*/ 2571664 h 3182187"/>
              <a:gd name="connsiteX5" fmla="*/ 1081637 w 1081637"/>
              <a:gd name="connsiteY5" fmla="*/ 3182187 h 3182187"/>
              <a:gd name="connsiteX0" fmla="*/ 0 w 1539958"/>
              <a:gd name="connsiteY0" fmla="*/ 0 h 3963807"/>
              <a:gd name="connsiteX1" fmla="*/ 187063 w 1539958"/>
              <a:gd name="connsiteY1" fmla="*/ 186283 h 3963807"/>
              <a:gd name="connsiteX2" fmla="*/ 367749 w 1539958"/>
              <a:gd name="connsiteY2" fmla="*/ 922220 h 3963807"/>
              <a:gd name="connsiteX3" fmla="*/ 650968 w 1539958"/>
              <a:gd name="connsiteY3" fmla="*/ 1669925 h 3963807"/>
              <a:gd name="connsiteX4" fmla="*/ 935113 w 1539958"/>
              <a:gd name="connsiteY4" fmla="*/ 2571664 h 3963807"/>
              <a:gd name="connsiteX5" fmla="*/ 1539958 w 1539958"/>
              <a:gd name="connsiteY5" fmla="*/ 3963807 h 3963807"/>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935113 w 2025778"/>
              <a:gd name="connsiteY4" fmla="*/ 2571664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935113 w 2025778"/>
              <a:gd name="connsiteY4" fmla="*/ 2571664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971779 w 2025778"/>
              <a:gd name="connsiteY4" fmla="*/ 2804037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971779 w 2025778"/>
              <a:gd name="connsiteY4" fmla="*/ 2804037 h 5104550"/>
              <a:gd name="connsiteX5" fmla="*/ 2025778 w 2025778"/>
              <a:gd name="connsiteY5" fmla="*/ 5104550 h 5104550"/>
              <a:gd name="connsiteX0" fmla="*/ 0 w 2025778"/>
              <a:gd name="connsiteY0" fmla="*/ 917922 h 6022472"/>
              <a:gd name="connsiteX1" fmla="*/ 187063 w 2025778"/>
              <a:gd name="connsiteY1" fmla="*/ 1104205 h 6022472"/>
              <a:gd name="connsiteX2" fmla="*/ 367749 w 2025778"/>
              <a:gd name="connsiteY2" fmla="*/ 1840142 h 6022472"/>
              <a:gd name="connsiteX3" fmla="*/ 605136 w 2025778"/>
              <a:gd name="connsiteY3" fmla="*/ 2630097 h 6022472"/>
              <a:gd name="connsiteX4" fmla="*/ 1375101 w 2025778"/>
              <a:gd name="connsiteY4" fmla="*/ 3981 h 6022472"/>
              <a:gd name="connsiteX5" fmla="*/ 2025778 w 2025778"/>
              <a:gd name="connsiteY5" fmla="*/ 6022472 h 6022472"/>
              <a:gd name="connsiteX0" fmla="*/ 0 w 2401601"/>
              <a:gd name="connsiteY0" fmla="*/ 1756512 h 3469527"/>
              <a:gd name="connsiteX1" fmla="*/ 187063 w 2401601"/>
              <a:gd name="connsiteY1" fmla="*/ 1942795 h 3469527"/>
              <a:gd name="connsiteX2" fmla="*/ 367749 w 2401601"/>
              <a:gd name="connsiteY2" fmla="*/ 2678732 h 3469527"/>
              <a:gd name="connsiteX3" fmla="*/ 605136 w 2401601"/>
              <a:gd name="connsiteY3" fmla="*/ 3468687 h 3469527"/>
              <a:gd name="connsiteX4" fmla="*/ 1375101 w 2401601"/>
              <a:gd name="connsiteY4" fmla="*/ 842571 h 3469527"/>
              <a:gd name="connsiteX5" fmla="*/ 2401601 w 2401601"/>
              <a:gd name="connsiteY5" fmla="*/ 79977 h 3469527"/>
              <a:gd name="connsiteX0" fmla="*/ 0 w 2401601"/>
              <a:gd name="connsiteY0" fmla="*/ 1676535 h 3389550"/>
              <a:gd name="connsiteX1" fmla="*/ 187063 w 2401601"/>
              <a:gd name="connsiteY1" fmla="*/ 1862818 h 3389550"/>
              <a:gd name="connsiteX2" fmla="*/ 367749 w 2401601"/>
              <a:gd name="connsiteY2" fmla="*/ 2598755 h 3389550"/>
              <a:gd name="connsiteX3" fmla="*/ 605136 w 2401601"/>
              <a:gd name="connsiteY3" fmla="*/ 3388710 h 3389550"/>
              <a:gd name="connsiteX4" fmla="*/ 1375101 w 2401601"/>
              <a:gd name="connsiteY4" fmla="*/ 762594 h 3389550"/>
              <a:gd name="connsiteX5" fmla="*/ 2401601 w 2401601"/>
              <a:gd name="connsiteY5" fmla="*/ 0 h 3389550"/>
              <a:gd name="connsiteX0" fmla="*/ 0 w 2309937"/>
              <a:gd name="connsiteY0" fmla="*/ 1845534 h 3558549"/>
              <a:gd name="connsiteX1" fmla="*/ 187063 w 2309937"/>
              <a:gd name="connsiteY1" fmla="*/ 2031817 h 3558549"/>
              <a:gd name="connsiteX2" fmla="*/ 367749 w 2309937"/>
              <a:gd name="connsiteY2" fmla="*/ 2767754 h 3558549"/>
              <a:gd name="connsiteX3" fmla="*/ 605136 w 2309937"/>
              <a:gd name="connsiteY3" fmla="*/ 3557709 h 3558549"/>
              <a:gd name="connsiteX4" fmla="*/ 1375101 w 2309937"/>
              <a:gd name="connsiteY4" fmla="*/ 931593 h 3558549"/>
              <a:gd name="connsiteX5" fmla="*/ 2309937 w 2309937"/>
              <a:gd name="connsiteY5" fmla="*/ 0 h 3558549"/>
              <a:gd name="connsiteX0" fmla="*/ 0 w 2309937"/>
              <a:gd name="connsiteY0" fmla="*/ 1845534 h 3558549"/>
              <a:gd name="connsiteX1" fmla="*/ 187063 w 2309937"/>
              <a:gd name="connsiteY1" fmla="*/ 2031817 h 3558549"/>
              <a:gd name="connsiteX2" fmla="*/ 367749 w 2309937"/>
              <a:gd name="connsiteY2" fmla="*/ 2767754 h 3558549"/>
              <a:gd name="connsiteX3" fmla="*/ 605136 w 2309937"/>
              <a:gd name="connsiteY3" fmla="*/ 3557709 h 3558549"/>
              <a:gd name="connsiteX4" fmla="*/ 1375101 w 2309937"/>
              <a:gd name="connsiteY4" fmla="*/ 931593 h 3558549"/>
              <a:gd name="connsiteX5" fmla="*/ 2309937 w 2309937"/>
              <a:gd name="connsiteY5" fmla="*/ 0 h 3558549"/>
              <a:gd name="connsiteX0" fmla="*/ 0 w 2309937"/>
              <a:gd name="connsiteY0" fmla="*/ 1845534 h 3558549"/>
              <a:gd name="connsiteX1" fmla="*/ 187063 w 2309937"/>
              <a:gd name="connsiteY1" fmla="*/ 2031817 h 3558549"/>
              <a:gd name="connsiteX2" fmla="*/ 367749 w 2309937"/>
              <a:gd name="connsiteY2" fmla="*/ 2767754 h 3558549"/>
              <a:gd name="connsiteX3" fmla="*/ 605136 w 2309937"/>
              <a:gd name="connsiteY3" fmla="*/ 3557709 h 3558549"/>
              <a:gd name="connsiteX4" fmla="*/ 1375101 w 2309937"/>
              <a:gd name="connsiteY4" fmla="*/ 931593 h 3558549"/>
              <a:gd name="connsiteX5" fmla="*/ 2309937 w 2309937"/>
              <a:gd name="connsiteY5" fmla="*/ 0 h 3558549"/>
              <a:gd name="connsiteX0" fmla="*/ 0 w 2309937"/>
              <a:gd name="connsiteY0" fmla="*/ 1845534 h 3558549"/>
              <a:gd name="connsiteX1" fmla="*/ 187063 w 2309937"/>
              <a:gd name="connsiteY1" fmla="*/ 2031817 h 3558549"/>
              <a:gd name="connsiteX2" fmla="*/ 367749 w 2309937"/>
              <a:gd name="connsiteY2" fmla="*/ 2767754 h 3558549"/>
              <a:gd name="connsiteX3" fmla="*/ 605136 w 2309937"/>
              <a:gd name="connsiteY3" fmla="*/ 3557709 h 3558549"/>
              <a:gd name="connsiteX4" fmla="*/ 1375101 w 2309937"/>
              <a:gd name="connsiteY4" fmla="*/ 931593 h 3558549"/>
              <a:gd name="connsiteX5" fmla="*/ 2309937 w 2309937"/>
              <a:gd name="connsiteY5" fmla="*/ 0 h 3558549"/>
              <a:gd name="connsiteX0" fmla="*/ 0 w 2309937"/>
              <a:gd name="connsiteY0" fmla="*/ 1845534 h 3558800"/>
              <a:gd name="connsiteX1" fmla="*/ 187063 w 2309937"/>
              <a:gd name="connsiteY1" fmla="*/ 2031817 h 3558800"/>
              <a:gd name="connsiteX2" fmla="*/ 367749 w 2309937"/>
              <a:gd name="connsiteY2" fmla="*/ 2767754 h 3558800"/>
              <a:gd name="connsiteX3" fmla="*/ 605136 w 2309937"/>
              <a:gd name="connsiteY3" fmla="*/ 3557709 h 3558800"/>
              <a:gd name="connsiteX4" fmla="*/ 1375101 w 2309937"/>
              <a:gd name="connsiteY4" fmla="*/ 931593 h 3558800"/>
              <a:gd name="connsiteX5" fmla="*/ 2309937 w 2309937"/>
              <a:gd name="connsiteY5" fmla="*/ 0 h 3558800"/>
              <a:gd name="connsiteX0" fmla="*/ 0 w 2309937"/>
              <a:gd name="connsiteY0" fmla="*/ 1845534 h 3558800"/>
              <a:gd name="connsiteX1" fmla="*/ 187063 w 2309937"/>
              <a:gd name="connsiteY1" fmla="*/ 2031817 h 3558800"/>
              <a:gd name="connsiteX2" fmla="*/ 367749 w 2309937"/>
              <a:gd name="connsiteY2" fmla="*/ 2767754 h 3558800"/>
              <a:gd name="connsiteX3" fmla="*/ 605136 w 2309937"/>
              <a:gd name="connsiteY3" fmla="*/ 3557709 h 3558800"/>
              <a:gd name="connsiteX4" fmla="*/ 1375101 w 2309937"/>
              <a:gd name="connsiteY4" fmla="*/ 931593 h 3558800"/>
              <a:gd name="connsiteX5" fmla="*/ 2309937 w 2309937"/>
              <a:gd name="connsiteY5" fmla="*/ 0 h 3558800"/>
              <a:gd name="connsiteX0" fmla="*/ 0 w 2309937"/>
              <a:gd name="connsiteY0" fmla="*/ 1845534 h 3558820"/>
              <a:gd name="connsiteX1" fmla="*/ 187063 w 2309937"/>
              <a:gd name="connsiteY1" fmla="*/ 2031817 h 3558820"/>
              <a:gd name="connsiteX2" fmla="*/ 367749 w 2309937"/>
              <a:gd name="connsiteY2" fmla="*/ 2767754 h 3558820"/>
              <a:gd name="connsiteX3" fmla="*/ 605136 w 2309937"/>
              <a:gd name="connsiteY3" fmla="*/ 3557709 h 3558820"/>
              <a:gd name="connsiteX4" fmla="*/ 1402600 w 2309937"/>
              <a:gd name="connsiteY4" fmla="*/ 973842 h 3558820"/>
              <a:gd name="connsiteX5" fmla="*/ 2309937 w 2309937"/>
              <a:gd name="connsiteY5" fmla="*/ 0 h 3558820"/>
              <a:gd name="connsiteX0" fmla="*/ 0 w 2309937"/>
              <a:gd name="connsiteY0" fmla="*/ 1845534 h 2832251"/>
              <a:gd name="connsiteX1" fmla="*/ 187063 w 2309937"/>
              <a:gd name="connsiteY1" fmla="*/ 2031817 h 2832251"/>
              <a:gd name="connsiteX2" fmla="*/ 367749 w 2309937"/>
              <a:gd name="connsiteY2" fmla="*/ 2767754 h 2832251"/>
              <a:gd name="connsiteX3" fmla="*/ 650968 w 2309937"/>
              <a:gd name="connsiteY3" fmla="*/ 1402971 h 2832251"/>
              <a:gd name="connsiteX4" fmla="*/ 1402600 w 2309937"/>
              <a:gd name="connsiteY4" fmla="*/ 973842 h 2832251"/>
              <a:gd name="connsiteX5" fmla="*/ 2309937 w 2309937"/>
              <a:gd name="connsiteY5" fmla="*/ 0 h 2832251"/>
              <a:gd name="connsiteX0" fmla="*/ 0 w 2309937"/>
              <a:gd name="connsiteY0" fmla="*/ 1845534 h 2031817"/>
              <a:gd name="connsiteX1" fmla="*/ 187063 w 2309937"/>
              <a:gd name="connsiteY1" fmla="*/ 2031817 h 2031817"/>
              <a:gd name="connsiteX2" fmla="*/ 650968 w 2309937"/>
              <a:gd name="connsiteY2" fmla="*/ 1402971 h 2031817"/>
              <a:gd name="connsiteX3" fmla="*/ 1402600 w 2309937"/>
              <a:gd name="connsiteY3" fmla="*/ 973842 h 2031817"/>
              <a:gd name="connsiteX4" fmla="*/ 2309937 w 2309937"/>
              <a:gd name="connsiteY4" fmla="*/ 0 h 2031817"/>
              <a:gd name="connsiteX0" fmla="*/ 0 w 2309937"/>
              <a:gd name="connsiteY0" fmla="*/ 1845534 h 2031817"/>
              <a:gd name="connsiteX1" fmla="*/ 187063 w 2309937"/>
              <a:gd name="connsiteY1" fmla="*/ 2031817 h 2031817"/>
              <a:gd name="connsiteX2" fmla="*/ 650968 w 2309937"/>
              <a:gd name="connsiteY2" fmla="*/ 1402971 h 2031817"/>
              <a:gd name="connsiteX3" fmla="*/ 1301770 w 2309937"/>
              <a:gd name="connsiteY3" fmla="*/ 973843 h 2031817"/>
              <a:gd name="connsiteX4" fmla="*/ 2309937 w 2309937"/>
              <a:gd name="connsiteY4" fmla="*/ 0 h 2031817"/>
              <a:gd name="connsiteX0" fmla="*/ 0 w 2309937"/>
              <a:gd name="connsiteY0" fmla="*/ 1845534 h 2031817"/>
              <a:gd name="connsiteX1" fmla="*/ 187063 w 2309937"/>
              <a:gd name="connsiteY1" fmla="*/ 2031817 h 2031817"/>
              <a:gd name="connsiteX2" fmla="*/ 650968 w 2309937"/>
              <a:gd name="connsiteY2" fmla="*/ 1402971 h 2031817"/>
              <a:gd name="connsiteX3" fmla="*/ 1301770 w 2309937"/>
              <a:gd name="connsiteY3" fmla="*/ 973843 h 2031817"/>
              <a:gd name="connsiteX4" fmla="*/ 2309937 w 2309937"/>
              <a:gd name="connsiteY4" fmla="*/ 0 h 2031817"/>
              <a:gd name="connsiteX0" fmla="*/ 0 w 2309937"/>
              <a:gd name="connsiteY0" fmla="*/ 1845534 h 1854916"/>
              <a:gd name="connsiteX1" fmla="*/ 187063 w 2309937"/>
              <a:gd name="connsiteY1" fmla="*/ 1841693 h 1854916"/>
              <a:gd name="connsiteX2" fmla="*/ 650968 w 2309937"/>
              <a:gd name="connsiteY2" fmla="*/ 1402971 h 1854916"/>
              <a:gd name="connsiteX3" fmla="*/ 1301770 w 2309937"/>
              <a:gd name="connsiteY3" fmla="*/ 973843 h 1854916"/>
              <a:gd name="connsiteX4" fmla="*/ 2309937 w 2309937"/>
              <a:gd name="connsiteY4" fmla="*/ 0 h 1854916"/>
              <a:gd name="connsiteX0" fmla="*/ 0 w 2374102"/>
              <a:gd name="connsiteY0" fmla="*/ 2120158 h 2123330"/>
              <a:gd name="connsiteX1" fmla="*/ 251228 w 2374102"/>
              <a:gd name="connsiteY1" fmla="*/ 1841693 h 2123330"/>
              <a:gd name="connsiteX2" fmla="*/ 715133 w 2374102"/>
              <a:gd name="connsiteY2" fmla="*/ 1402971 h 2123330"/>
              <a:gd name="connsiteX3" fmla="*/ 1365935 w 2374102"/>
              <a:gd name="connsiteY3" fmla="*/ 973843 h 2123330"/>
              <a:gd name="connsiteX4" fmla="*/ 2374102 w 2374102"/>
              <a:gd name="connsiteY4" fmla="*/ 0 h 2123330"/>
              <a:gd name="connsiteX0" fmla="*/ 0 w 2584930"/>
              <a:gd name="connsiteY0" fmla="*/ 2035659 h 2039636"/>
              <a:gd name="connsiteX1" fmla="*/ 462056 w 2584930"/>
              <a:gd name="connsiteY1" fmla="*/ 1841693 h 2039636"/>
              <a:gd name="connsiteX2" fmla="*/ 925961 w 2584930"/>
              <a:gd name="connsiteY2" fmla="*/ 1402971 h 2039636"/>
              <a:gd name="connsiteX3" fmla="*/ 1576763 w 2584930"/>
              <a:gd name="connsiteY3" fmla="*/ 973843 h 2039636"/>
              <a:gd name="connsiteX4" fmla="*/ 2584930 w 2584930"/>
              <a:gd name="connsiteY4" fmla="*/ 0 h 2039636"/>
              <a:gd name="connsiteX0" fmla="*/ 0 w 2584930"/>
              <a:gd name="connsiteY0" fmla="*/ 2035659 h 2039636"/>
              <a:gd name="connsiteX1" fmla="*/ 462056 w 2584930"/>
              <a:gd name="connsiteY1" fmla="*/ 1841693 h 2039636"/>
              <a:gd name="connsiteX2" fmla="*/ 925961 w 2584930"/>
              <a:gd name="connsiteY2" fmla="*/ 1402971 h 2039636"/>
              <a:gd name="connsiteX3" fmla="*/ 1466766 w 2584930"/>
              <a:gd name="connsiteY3" fmla="*/ 755553 h 2039636"/>
              <a:gd name="connsiteX4" fmla="*/ 2584930 w 2584930"/>
              <a:gd name="connsiteY4" fmla="*/ 0 h 2039636"/>
              <a:gd name="connsiteX0" fmla="*/ 0 w 2584930"/>
              <a:gd name="connsiteY0" fmla="*/ 2035659 h 2039636"/>
              <a:gd name="connsiteX1" fmla="*/ 462056 w 2584930"/>
              <a:gd name="connsiteY1" fmla="*/ 1841693 h 2039636"/>
              <a:gd name="connsiteX2" fmla="*/ 895407 w 2584930"/>
              <a:gd name="connsiteY2" fmla="*/ 1311429 h 2039636"/>
              <a:gd name="connsiteX3" fmla="*/ 1466766 w 2584930"/>
              <a:gd name="connsiteY3" fmla="*/ 755553 h 2039636"/>
              <a:gd name="connsiteX4" fmla="*/ 2584930 w 2584930"/>
              <a:gd name="connsiteY4" fmla="*/ 0 h 2039636"/>
              <a:gd name="connsiteX0" fmla="*/ 0 w 2584930"/>
              <a:gd name="connsiteY0" fmla="*/ 2035659 h 2039636"/>
              <a:gd name="connsiteX1" fmla="*/ 462056 w 2584930"/>
              <a:gd name="connsiteY1" fmla="*/ 1841693 h 2039636"/>
              <a:gd name="connsiteX2" fmla="*/ 895407 w 2584930"/>
              <a:gd name="connsiteY2" fmla="*/ 1311429 h 2039636"/>
              <a:gd name="connsiteX3" fmla="*/ 1466766 w 2584930"/>
              <a:gd name="connsiteY3" fmla="*/ 755553 h 2039636"/>
              <a:gd name="connsiteX4" fmla="*/ 2584930 w 2584930"/>
              <a:gd name="connsiteY4" fmla="*/ 0 h 2039636"/>
              <a:gd name="connsiteX0" fmla="*/ 0 w 2584930"/>
              <a:gd name="connsiteY0" fmla="*/ 2035659 h 2039636"/>
              <a:gd name="connsiteX1" fmla="*/ 462056 w 2584930"/>
              <a:gd name="connsiteY1" fmla="*/ 1841693 h 2039636"/>
              <a:gd name="connsiteX2" fmla="*/ 895407 w 2584930"/>
              <a:gd name="connsiteY2" fmla="*/ 1311429 h 2039636"/>
              <a:gd name="connsiteX3" fmla="*/ 1466766 w 2584930"/>
              <a:gd name="connsiteY3" fmla="*/ 755553 h 2039636"/>
              <a:gd name="connsiteX4" fmla="*/ 2584930 w 2584930"/>
              <a:gd name="connsiteY4" fmla="*/ 0 h 2039636"/>
              <a:gd name="connsiteX0" fmla="*/ 0 w 2584930"/>
              <a:gd name="connsiteY0" fmla="*/ 2035659 h 2037791"/>
              <a:gd name="connsiteX1" fmla="*/ 425390 w 2584930"/>
              <a:gd name="connsiteY1" fmla="*/ 1552987 h 2037791"/>
              <a:gd name="connsiteX2" fmla="*/ 895407 w 2584930"/>
              <a:gd name="connsiteY2" fmla="*/ 1311429 h 2037791"/>
              <a:gd name="connsiteX3" fmla="*/ 1466766 w 2584930"/>
              <a:gd name="connsiteY3" fmla="*/ 755553 h 2037791"/>
              <a:gd name="connsiteX4" fmla="*/ 2584930 w 2584930"/>
              <a:gd name="connsiteY4" fmla="*/ 0 h 2037791"/>
              <a:gd name="connsiteX0" fmla="*/ 0 w 2725482"/>
              <a:gd name="connsiteY0" fmla="*/ 1592037 h 1599513"/>
              <a:gd name="connsiteX1" fmla="*/ 565942 w 2725482"/>
              <a:gd name="connsiteY1" fmla="*/ 1552987 h 1599513"/>
              <a:gd name="connsiteX2" fmla="*/ 1035959 w 2725482"/>
              <a:gd name="connsiteY2" fmla="*/ 1311429 h 1599513"/>
              <a:gd name="connsiteX3" fmla="*/ 1607318 w 2725482"/>
              <a:gd name="connsiteY3" fmla="*/ 755553 h 1599513"/>
              <a:gd name="connsiteX4" fmla="*/ 2725482 w 2725482"/>
              <a:gd name="connsiteY4" fmla="*/ 0 h 1599513"/>
              <a:gd name="connsiteX0" fmla="*/ 43126 w 2768608"/>
              <a:gd name="connsiteY0" fmla="*/ 1592037 h 1592037"/>
              <a:gd name="connsiteX1" fmla="*/ 41581 w 2768608"/>
              <a:gd name="connsiteY1" fmla="*/ 1578064 h 1592037"/>
              <a:gd name="connsiteX2" fmla="*/ 609068 w 2768608"/>
              <a:gd name="connsiteY2" fmla="*/ 1552987 h 1592037"/>
              <a:gd name="connsiteX3" fmla="*/ 1079085 w 2768608"/>
              <a:gd name="connsiteY3" fmla="*/ 1311429 h 1592037"/>
              <a:gd name="connsiteX4" fmla="*/ 1650444 w 2768608"/>
              <a:gd name="connsiteY4" fmla="*/ 755553 h 1592037"/>
              <a:gd name="connsiteX5" fmla="*/ 2768608 w 2768608"/>
              <a:gd name="connsiteY5" fmla="*/ 0 h 1592037"/>
              <a:gd name="connsiteX0" fmla="*/ 315533 w 3041015"/>
              <a:gd name="connsiteY0" fmla="*/ 1592037 h 1592037"/>
              <a:gd name="connsiteX1" fmla="*/ 14552 w 3041015"/>
              <a:gd name="connsiteY1" fmla="*/ 1514690 h 1592037"/>
              <a:gd name="connsiteX2" fmla="*/ 881475 w 3041015"/>
              <a:gd name="connsiteY2" fmla="*/ 1552987 h 1592037"/>
              <a:gd name="connsiteX3" fmla="*/ 1351492 w 3041015"/>
              <a:gd name="connsiteY3" fmla="*/ 1311429 h 1592037"/>
              <a:gd name="connsiteX4" fmla="*/ 1922851 w 3041015"/>
              <a:gd name="connsiteY4" fmla="*/ 755553 h 1592037"/>
              <a:gd name="connsiteX5" fmla="*/ 3041015 w 3041015"/>
              <a:gd name="connsiteY5" fmla="*/ 0 h 1592037"/>
              <a:gd name="connsiteX0" fmla="*/ 0 w 3281578"/>
              <a:gd name="connsiteY0" fmla="*/ 1211789 h 1565443"/>
              <a:gd name="connsiteX1" fmla="*/ 255115 w 3281578"/>
              <a:gd name="connsiteY1" fmla="*/ 1514690 h 1565443"/>
              <a:gd name="connsiteX2" fmla="*/ 1122038 w 3281578"/>
              <a:gd name="connsiteY2" fmla="*/ 1552987 h 1565443"/>
              <a:gd name="connsiteX3" fmla="*/ 1592055 w 3281578"/>
              <a:gd name="connsiteY3" fmla="*/ 1311429 h 1565443"/>
              <a:gd name="connsiteX4" fmla="*/ 2163414 w 3281578"/>
              <a:gd name="connsiteY4" fmla="*/ 755553 h 1565443"/>
              <a:gd name="connsiteX5" fmla="*/ 3281578 w 3281578"/>
              <a:gd name="connsiteY5" fmla="*/ 0 h 1565443"/>
              <a:gd name="connsiteX0" fmla="*/ 0 w 3281578"/>
              <a:gd name="connsiteY0" fmla="*/ 1931330 h 2284984"/>
              <a:gd name="connsiteX1" fmla="*/ 255115 w 3281578"/>
              <a:gd name="connsiteY1" fmla="*/ 2234231 h 2284984"/>
              <a:gd name="connsiteX2" fmla="*/ 1122038 w 3281578"/>
              <a:gd name="connsiteY2" fmla="*/ 2272528 h 2284984"/>
              <a:gd name="connsiteX3" fmla="*/ 1565297 w 3281578"/>
              <a:gd name="connsiteY3" fmla="*/ 7277 h 2284984"/>
              <a:gd name="connsiteX4" fmla="*/ 2163414 w 3281578"/>
              <a:gd name="connsiteY4" fmla="*/ 1475094 h 2284984"/>
              <a:gd name="connsiteX5" fmla="*/ 3281578 w 3281578"/>
              <a:gd name="connsiteY5" fmla="*/ 719541 h 2284984"/>
              <a:gd name="connsiteX0" fmla="*/ 0 w 3281578"/>
              <a:gd name="connsiteY0" fmla="*/ 1211789 h 4049105"/>
              <a:gd name="connsiteX1" fmla="*/ 255115 w 3281578"/>
              <a:gd name="connsiteY1" fmla="*/ 1514690 h 4049105"/>
              <a:gd name="connsiteX2" fmla="*/ 1122038 w 3281578"/>
              <a:gd name="connsiteY2" fmla="*/ 1552987 h 4049105"/>
              <a:gd name="connsiteX3" fmla="*/ 1612124 w 3281578"/>
              <a:gd name="connsiteY3" fmla="*/ 4043422 h 4049105"/>
              <a:gd name="connsiteX4" fmla="*/ 2163414 w 3281578"/>
              <a:gd name="connsiteY4" fmla="*/ 755553 h 4049105"/>
              <a:gd name="connsiteX5" fmla="*/ 3281578 w 3281578"/>
              <a:gd name="connsiteY5" fmla="*/ 0 h 4049105"/>
              <a:gd name="connsiteX0" fmla="*/ 0 w 3281578"/>
              <a:gd name="connsiteY0" fmla="*/ 1211789 h 5600738"/>
              <a:gd name="connsiteX1" fmla="*/ 255115 w 3281578"/>
              <a:gd name="connsiteY1" fmla="*/ 1514690 h 5600738"/>
              <a:gd name="connsiteX2" fmla="*/ 821008 w 3281578"/>
              <a:gd name="connsiteY2" fmla="*/ 5600380 h 5600738"/>
              <a:gd name="connsiteX3" fmla="*/ 1612124 w 3281578"/>
              <a:gd name="connsiteY3" fmla="*/ 4043422 h 5600738"/>
              <a:gd name="connsiteX4" fmla="*/ 2163414 w 3281578"/>
              <a:gd name="connsiteY4" fmla="*/ 755553 h 5600738"/>
              <a:gd name="connsiteX5" fmla="*/ 3281578 w 3281578"/>
              <a:gd name="connsiteY5" fmla="*/ 0 h 5600738"/>
              <a:gd name="connsiteX0" fmla="*/ 1 w 3281579"/>
              <a:gd name="connsiteY0" fmla="*/ 1211789 h 5601973"/>
              <a:gd name="connsiteX1" fmla="*/ 121325 w 3281579"/>
              <a:gd name="connsiteY1" fmla="*/ 4752605 h 5601973"/>
              <a:gd name="connsiteX2" fmla="*/ 821009 w 3281579"/>
              <a:gd name="connsiteY2" fmla="*/ 5600380 h 5601973"/>
              <a:gd name="connsiteX3" fmla="*/ 1612125 w 3281579"/>
              <a:gd name="connsiteY3" fmla="*/ 4043422 h 5601973"/>
              <a:gd name="connsiteX4" fmla="*/ 2163415 w 3281579"/>
              <a:gd name="connsiteY4" fmla="*/ 755553 h 5601973"/>
              <a:gd name="connsiteX5" fmla="*/ 3281579 w 3281579"/>
              <a:gd name="connsiteY5" fmla="*/ 0 h 5601973"/>
              <a:gd name="connsiteX0" fmla="*/ 0 w 3160254"/>
              <a:gd name="connsiteY0" fmla="*/ 4752605 h 5601973"/>
              <a:gd name="connsiteX1" fmla="*/ 699684 w 3160254"/>
              <a:gd name="connsiteY1" fmla="*/ 5600380 h 5601973"/>
              <a:gd name="connsiteX2" fmla="*/ 1490800 w 3160254"/>
              <a:gd name="connsiteY2" fmla="*/ 4043422 h 5601973"/>
              <a:gd name="connsiteX3" fmla="*/ 2042090 w 3160254"/>
              <a:gd name="connsiteY3" fmla="*/ 755553 h 5601973"/>
              <a:gd name="connsiteX4" fmla="*/ 3160254 w 3160254"/>
              <a:gd name="connsiteY4" fmla="*/ 0 h 5601973"/>
              <a:gd name="connsiteX0" fmla="*/ 0 w 3327493"/>
              <a:gd name="connsiteY0" fmla="*/ 4752605 h 5601973"/>
              <a:gd name="connsiteX1" fmla="*/ 866923 w 3327493"/>
              <a:gd name="connsiteY1" fmla="*/ 5600380 h 5601973"/>
              <a:gd name="connsiteX2" fmla="*/ 1658039 w 3327493"/>
              <a:gd name="connsiteY2" fmla="*/ 4043422 h 5601973"/>
              <a:gd name="connsiteX3" fmla="*/ 2209329 w 3327493"/>
              <a:gd name="connsiteY3" fmla="*/ 755553 h 5601973"/>
              <a:gd name="connsiteX4" fmla="*/ 3327493 w 3327493"/>
              <a:gd name="connsiteY4" fmla="*/ 0 h 5601973"/>
              <a:gd name="connsiteX0" fmla="*/ 0 w 3327493"/>
              <a:gd name="connsiteY0" fmla="*/ 4752605 h 5198469"/>
              <a:gd name="connsiteX1" fmla="*/ 907060 w 3327493"/>
              <a:gd name="connsiteY1" fmla="*/ 5195640 h 5198469"/>
              <a:gd name="connsiteX2" fmla="*/ 1658039 w 3327493"/>
              <a:gd name="connsiteY2" fmla="*/ 4043422 h 5198469"/>
              <a:gd name="connsiteX3" fmla="*/ 2209329 w 3327493"/>
              <a:gd name="connsiteY3" fmla="*/ 755553 h 5198469"/>
              <a:gd name="connsiteX4" fmla="*/ 3327493 w 3327493"/>
              <a:gd name="connsiteY4" fmla="*/ 0 h 5198469"/>
              <a:gd name="connsiteX0" fmla="*/ 0 w 3327493"/>
              <a:gd name="connsiteY0" fmla="*/ 4752605 h 5198469"/>
              <a:gd name="connsiteX1" fmla="*/ 907060 w 3327493"/>
              <a:gd name="connsiteY1" fmla="*/ 5195640 h 5198469"/>
              <a:gd name="connsiteX2" fmla="*/ 1658039 w 3327493"/>
              <a:gd name="connsiteY2" fmla="*/ 3537498 h 5198469"/>
              <a:gd name="connsiteX3" fmla="*/ 2209329 w 3327493"/>
              <a:gd name="connsiteY3" fmla="*/ 755553 h 5198469"/>
              <a:gd name="connsiteX4" fmla="*/ 3327493 w 3327493"/>
              <a:gd name="connsiteY4" fmla="*/ 0 h 5198469"/>
              <a:gd name="connsiteX0" fmla="*/ 0 w 3327493"/>
              <a:gd name="connsiteY0" fmla="*/ 4752605 h 5198469"/>
              <a:gd name="connsiteX1" fmla="*/ 907060 w 3327493"/>
              <a:gd name="connsiteY1" fmla="*/ 5195640 h 5198469"/>
              <a:gd name="connsiteX2" fmla="*/ 1658039 w 3327493"/>
              <a:gd name="connsiteY2" fmla="*/ 3537498 h 5198469"/>
              <a:gd name="connsiteX3" fmla="*/ 2209329 w 3327493"/>
              <a:gd name="connsiteY3" fmla="*/ 755553 h 5198469"/>
              <a:gd name="connsiteX4" fmla="*/ 3327493 w 3327493"/>
              <a:gd name="connsiteY4" fmla="*/ 0 h 5198469"/>
              <a:gd name="connsiteX0" fmla="*/ 0 w 3327493"/>
              <a:gd name="connsiteY0" fmla="*/ 4752605 h 5329916"/>
              <a:gd name="connsiteX1" fmla="*/ 907060 w 3327493"/>
              <a:gd name="connsiteY1" fmla="*/ 5195640 h 5329916"/>
              <a:gd name="connsiteX2" fmla="*/ 1658039 w 3327493"/>
              <a:gd name="connsiteY2" fmla="*/ 3537498 h 5329916"/>
              <a:gd name="connsiteX3" fmla="*/ 2209329 w 3327493"/>
              <a:gd name="connsiteY3" fmla="*/ 755553 h 5329916"/>
              <a:gd name="connsiteX4" fmla="*/ 3327493 w 3327493"/>
              <a:gd name="connsiteY4" fmla="*/ 0 h 5329916"/>
              <a:gd name="connsiteX0" fmla="*/ 0 w 3327493"/>
              <a:gd name="connsiteY0" fmla="*/ 4752605 h 5195640"/>
              <a:gd name="connsiteX1" fmla="*/ 907060 w 3327493"/>
              <a:gd name="connsiteY1" fmla="*/ 5195640 h 5195640"/>
              <a:gd name="connsiteX2" fmla="*/ 1658039 w 3327493"/>
              <a:gd name="connsiteY2" fmla="*/ 3537498 h 5195640"/>
              <a:gd name="connsiteX3" fmla="*/ 2209329 w 3327493"/>
              <a:gd name="connsiteY3" fmla="*/ 755553 h 5195640"/>
              <a:gd name="connsiteX4" fmla="*/ 3327493 w 3327493"/>
              <a:gd name="connsiteY4" fmla="*/ 0 h 5195640"/>
              <a:gd name="connsiteX0" fmla="*/ 0 w 3327493"/>
              <a:gd name="connsiteY0" fmla="*/ 3133648 h 5195640"/>
              <a:gd name="connsiteX1" fmla="*/ 907060 w 3327493"/>
              <a:gd name="connsiteY1" fmla="*/ 5195640 h 5195640"/>
              <a:gd name="connsiteX2" fmla="*/ 1658039 w 3327493"/>
              <a:gd name="connsiteY2" fmla="*/ 3537498 h 5195640"/>
              <a:gd name="connsiteX3" fmla="*/ 2209329 w 3327493"/>
              <a:gd name="connsiteY3" fmla="*/ 755553 h 5195640"/>
              <a:gd name="connsiteX4" fmla="*/ 3327493 w 3327493"/>
              <a:gd name="connsiteY4" fmla="*/ 0 h 519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493" h="5195640">
                <a:moveTo>
                  <a:pt x="0" y="3133648"/>
                </a:moveTo>
                <a:cubicBezTo>
                  <a:pt x="134461" y="4037805"/>
                  <a:pt x="633800" y="4127052"/>
                  <a:pt x="907060" y="5195640"/>
                </a:cubicBezTo>
                <a:cubicBezTo>
                  <a:pt x="1051510" y="5018885"/>
                  <a:pt x="1492201" y="3686087"/>
                  <a:pt x="1658039" y="3537498"/>
                </a:cubicBezTo>
                <a:cubicBezTo>
                  <a:pt x="1875551" y="2789700"/>
                  <a:pt x="1934341" y="1096476"/>
                  <a:pt x="2209329" y="755553"/>
                </a:cubicBezTo>
                <a:cubicBezTo>
                  <a:pt x="2543743" y="353581"/>
                  <a:pt x="3033252" y="325738"/>
                  <a:pt x="3327493" y="0"/>
                </a:cubicBezTo>
              </a:path>
            </a:pathLst>
          </a:custGeom>
          <a:noFill/>
          <a:ln w="76200" cap="flat" cmpd="sng" algn="ctr">
            <a:solidFill>
              <a:srgbClr val="00B0F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E492A597-1372-4A47-B102-2B58BB145A1B}"/>
              </a:ext>
            </a:extLst>
          </p:cNvPr>
          <p:cNvSpPr/>
          <p:nvPr/>
        </p:nvSpPr>
        <p:spPr>
          <a:xfrm>
            <a:off x="13720387" y="15973963"/>
            <a:ext cx="1743868" cy="113561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190625 w 1285875"/>
              <a:gd name="connsiteY4" fmla="*/ 438150 h 723900"/>
              <a:gd name="connsiteX5" fmla="*/ 1285875 w 1285875"/>
              <a:gd name="connsiteY5" fmla="*/ 723900 h 723900"/>
              <a:gd name="connsiteX0" fmla="*/ 0 w 1590675"/>
              <a:gd name="connsiteY0" fmla="*/ 0 h 571500"/>
              <a:gd name="connsiteX1" fmla="*/ 257175 w 1590675"/>
              <a:gd name="connsiteY1" fmla="*/ 123825 h 571500"/>
              <a:gd name="connsiteX2" fmla="*/ 314325 w 1590675"/>
              <a:gd name="connsiteY2" fmla="*/ 361950 h 571500"/>
              <a:gd name="connsiteX3" fmla="*/ 723900 w 1590675"/>
              <a:gd name="connsiteY3" fmla="*/ 466725 h 571500"/>
              <a:gd name="connsiteX4" fmla="*/ 1190625 w 1590675"/>
              <a:gd name="connsiteY4" fmla="*/ 438150 h 571500"/>
              <a:gd name="connsiteX5" fmla="*/ 1590675 w 1590675"/>
              <a:gd name="connsiteY5" fmla="*/ 571500 h 571500"/>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190625 w 1781175"/>
              <a:gd name="connsiteY4" fmla="*/ 43815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28750 w 1781175"/>
              <a:gd name="connsiteY4" fmla="*/ 49530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16265 w 1781175"/>
              <a:gd name="connsiteY4" fmla="*/ 562656 h 1190625"/>
              <a:gd name="connsiteX5" fmla="*/ 1781175 w 1781175"/>
              <a:gd name="connsiteY5" fmla="*/ 1190625 h 1190625"/>
              <a:gd name="connsiteX0" fmla="*/ 0 w 1437800"/>
              <a:gd name="connsiteY0" fmla="*/ 0 h 1362075"/>
              <a:gd name="connsiteX1" fmla="*/ 257175 w 1437800"/>
              <a:gd name="connsiteY1" fmla="*/ 123825 h 1362075"/>
              <a:gd name="connsiteX2" fmla="*/ 314325 w 1437800"/>
              <a:gd name="connsiteY2" fmla="*/ 361950 h 1362075"/>
              <a:gd name="connsiteX3" fmla="*/ 723900 w 1437800"/>
              <a:gd name="connsiteY3" fmla="*/ 466725 h 1362075"/>
              <a:gd name="connsiteX4" fmla="*/ 1416265 w 1437800"/>
              <a:gd name="connsiteY4" fmla="*/ 562656 h 1362075"/>
              <a:gd name="connsiteX5" fmla="*/ 1244313 w 1437800"/>
              <a:gd name="connsiteY5" fmla="*/ 1362075 h 1362075"/>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6265 w 1718750"/>
              <a:gd name="connsiteY4" fmla="*/ 562656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0023 w 1718750"/>
              <a:gd name="connsiteY4" fmla="*/ 617765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463709 w 1759951"/>
              <a:gd name="connsiteY4" fmla="*/ 585925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28095"/>
              <a:gd name="connsiteX1" fmla="*/ 235950 w 1759951"/>
              <a:gd name="connsiteY1" fmla="*/ 214449 h 1828095"/>
              <a:gd name="connsiteX2" fmla="*/ 166087 w 1759951"/>
              <a:gd name="connsiteY2" fmla="*/ 1372882 h 1828095"/>
              <a:gd name="connsiteX3" fmla="*/ 736521 w 1759951"/>
              <a:gd name="connsiteY3" fmla="*/ 1810756 h 1828095"/>
              <a:gd name="connsiteX4" fmla="*/ 1255937 w 1759951"/>
              <a:gd name="connsiteY4" fmla="*/ 1571751 h 1828095"/>
              <a:gd name="connsiteX5" fmla="*/ 1759951 w 1759951"/>
              <a:gd name="connsiteY5" fmla="*/ 1611903 h 1828095"/>
              <a:gd name="connsiteX0" fmla="*/ 0 w 1759951"/>
              <a:gd name="connsiteY0" fmla="*/ 0 h 1827727"/>
              <a:gd name="connsiteX1" fmla="*/ 235950 w 1759951"/>
              <a:gd name="connsiteY1" fmla="*/ 214449 h 1827727"/>
              <a:gd name="connsiteX2" fmla="*/ 166087 w 1759951"/>
              <a:gd name="connsiteY2" fmla="*/ 1372882 h 1827727"/>
              <a:gd name="connsiteX3" fmla="*/ 736521 w 1759951"/>
              <a:gd name="connsiteY3" fmla="*/ 1810756 h 1827727"/>
              <a:gd name="connsiteX4" fmla="*/ 1255937 w 1759951"/>
              <a:gd name="connsiteY4" fmla="*/ 1571751 h 1827727"/>
              <a:gd name="connsiteX5" fmla="*/ 1759951 w 1759951"/>
              <a:gd name="connsiteY5" fmla="*/ 1611903 h 1827727"/>
              <a:gd name="connsiteX0" fmla="*/ 0 w 1759951"/>
              <a:gd name="connsiteY0" fmla="*/ 0 h 1816019"/>
              <a:gd name="connsiteX1" fmla="*/ 235950 w 1759951"/>
              <a:gd name="connsiteY1" fmla="*/ 214449 h 1816019"/>
              <a:gd name="connsiteX2" fmla="*/ 166087 w 1759951"/>
              <a:gd name="connsiteY2" fmla="*/ 1372882 h 1816019"/>
              <a:gd name="connsiteX3" fmla="*/ 736521 w 1759951"/>
              <a:gd name="connsiteY3" fmla="*/ 1810756 h 1816019"/>
              <a:gd name="connsiteX4" fmla="*/ 1255937 w 1759951"/>
              <a:gd name="connsiteY4" fmla="*/ 1571751 h 1816019"/>
              <a:gd name="connsiteX5" fmla="*/ 1759951 w 1759951"/>
              <a:gd name="connsiteY5" fmla="*/ 1611903 h 1816019"/>
              <a:gd name="connsiteX0" fmla="*/ 120284 w 1880235"/>
              <a:gd name="connsiteY0" fmla="*/ 0 h 1816019"/>
              <a:gd name="connsiteX1" fmla="*/ 14021 w 1880235"/>
              <a:gd name="connsiteY1" fmla="*/ 1341108 h 1816019"/>
              <a:gd name="connsiteX2" fmla="*/ 286371 w 1880235"/>
              <a:gd name="connsiteY2" fmla="*/ 1372882 h 1816019"/>
              <a:gd name="connsiteX3" fmla="*/ 856805 w 1880235"/>
              <a:gd name="connsiteY3" fmla="*/ 1810756 h 1816019"/>
              <a:gd name="connsiteX4" fmla="*/ 1376221 w 1880235"/>
              <a:gd name="connsiteY4" fmla="*/ 1571751 h 1816019"/>
              <a:gd name="connsiteX5" fmla="*/ 1880235 w 1880235"/>
              <a:gd name="connsiteY5" fmla="*/ 1611903 h 1816019"/>
              <a:gd name="connsiteX0" fmla="*/ 0 w 2053277"/>
              <a:gd name="connsiteY0" fmla="*/ 0 h 661194"/>
              <a:gd name="connsiteX1" fmla="*/ 187063 w 2053277"/>
              <a:gd name="connsiteY1" fmla="*/ 186283 h 661194"/>
              <a:gd name="connsiteX2" fmla="*/ 459413 w 2053277"/>
              <a:gd name="connsiteY2" fmla="*/ 218057 h 661194"/>
              <a:gd name="connsiteX3" fmla="*/ 1029847 w 2053277"/>
              <a:gd name="connsiteY3" fmla="*/ 655931 h 661194"/>
              <a:gd name="connsiteX4" fmla="*/ 1549263 w 2053277"/>
              <a:gd name="connsiteY4" fmla="*/ 416926 h 661194"/>
              <a:gd name="connsiteX5" fmla="*/ 2053277 w 2053277"/>
              <a:gd name="connsiteY5" fmla="*/ 457078 h 661194"/>
              <a:gd name="connsiteX0" fmla="*/ 0 w 2053277"/>
              <a:gd name="connsiteY0" fmla="*/ 0 h 922220"/>
              <a:gd name="connsiteX1" fmla="*/ 187063 w 2053277"/>
              <a:gd name="connsiteY1" fmla="*/ 186283 h 922220"/>
              <a:gd name="connsiteX2" fmla="*/ 367749 w 2053277"/>
              <a:gd name="connsiteY2" fmla="*/ 922220 h 922220"/>
              <a:gd name="connsiteX3" fmla="*/ 1029847 w 2053277"/>
              <a:gd name="connsiteY3" fmla="*/ 655931 h 922220"/>
              <a:gd name="connsiteX4" fmla="*/ 1549263 w 2053277"/>
              <a:gd name="connsiteY4" fmla="*/ 416926 h 922220"/>
              <a:gd name="connsiteX5" fmla="*/ 2053277 w 2053277"/>
              <a:gd name="connsiteY5" fmla="*/ 457078 h 922220"/>
              <a:gd name="connsiteX0" fmla="*/ 0 w 2053277"/>
              <a:gd name="connsiteY0" fmla="*/ 0 h 2473722"/>
              <a:gd name="connsiteX1" fmla="*/ 187063 w 2053277"/>
              <a:gd name="connsiteY1" fmla="*/ 186283 h 2473722"/>
              <a:gd name="connsiteX2" fmla="*/ 367749 w 2053277"/>
              <a:gd name="connsiteY2" fmla="*/ 922220 h 2473722"/>
              <a:gd name="connsiteX3" fmla="*/ 815964 w 2053277"/>
              <a:gd name="connsiteY3" fmla="*/ 2472670 h 2473722"/>
              <a:gd name="connsiteX4" fmla="*/ 1549263 w 2053277"/>
              <a:gd name="connsiteY4" fmla="*/ 416926 h 2473722"/>
              <a:gd name="connsiteX5" fmla="*/ 2053277 w 2053277"/>
              <a:gd name="connsiteY5" fmla="*/ 457078 h 2473722"/>
              <a:gd name="connsiteX0" fmla="*/ 0 w 1588452"/>
              <a:gd name="connsiteY0" fmla="*/ 0 h 3182187"/>
              <a:gd name="connsiteX1" fmla="*/ 187063 w 1588452"/>
              <a:gd name="connsiteY1" fmla="*/ 186283 h 3182187"/>
              <a:gd name="connsiteX2" fmla="*/ 367749 w 1588452"/>
              <a:gd name="connsiteY2" fmla="*/ 922220 h 3182187"/>
              <a:gd name="connsiteX3" fmla="*/ 815964 w 1588452"/>
              <a:gd name="connsiteY3" fmla="*/ 2472670 h 3182187"/>
              <a:gd name="connsiteX4" fmla="*/ 1549263 w 1588452"/>
              <a:gd name="connsiteY4" fmla="*/ 416926 h 3182187"/>
              <a:gd name="connsiteX5" fmla="*/ 1081637 w 1588452"/>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815964 w 1081637"/>
              <a:gd name="connsiteY3" fmla="*/ 2472670 h 3182187"/>
              <a:gd name="connsiteX4" fmla="*/ 577623 w 1081637"/>
              <a:gd name="connsiteY4" fmla="*/ 2804037 h 3182187"/>
              <a:gd name="connsiteX5" fmla="*/ 1081637 w 1081637"/>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650968 w 1081637"/>
              <a:gd name="connsiteY3" fmla="*/ 1669925 h 3182187"/>
              <a:gd name="connsiteX4" fmla="*/ 577623 w 1081637"/>
              <a:gd name="connsiteY4" fmla="*/ 2804037 h 3182187"/>
              <a:gd name="connsiteX5" fmla="*/ 1081637 w 1081637"/>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650968 w 1081637"/>
              <a:gd name="connsiteY3" fmla="*/ 1669925 h 3182187"/>
              <a:gd name="connsiteX4" fmla="*/ 935113 w 1081637"/>
              <a:gd name="connsiteY4" fmla="*/ 2571664 h 3182187"/>
              <a:gd name="connsiteX5" fmla="*/ 1081637 w 1081637"/>
              <a:gd name="connsiteY5" fmla="*/ 3182187 h 3182187"/>
              <a:gd name="connsiteX0" fmla="*/ 0 w 1539958"/>
              <a:gd name="connsiteY0" fmla="*/ 0 h 3963807"/>
              <a:gd name="connsiteX1" fmla="*/ 187063 w 1539958"/>
              <a:gd name="connsiteY1" fmla="*/ 186283 h 3963807"/>
              <a:gd name="connsiteX2" fmla="*/ 367749 w 1539958"/>
              <a:gd name="connsiteY2" fmla="*/ 922220 h 3963807"/>
              <a:gd name="connsiteX3" fmla="*/ 650968 w 1539958"/>
              <a:gd name="connsiteY3" fmla="*/ 1669925 h 3963807"/>
              <a:gd name="connsiteX4" fmla="*/ 935113 w 1539958"/>
              <a:gd name="connsiteY4" fmla="*/ 2571664 h 3963807"/>
              <a:gd name="connsiteX5" fmla="*/ 1539958 w 1539958"/>
              <a:gd name="connsiteY5" fmla="*/ 3963807 h 3963807"/>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935113 w 2025778"/>
              <a:gd name="connsiteY4" fmla="*/ 2571664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935113 w 2025778"/>
              <a:gd name="connsiteY4" fmla="*/ 2571664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971779 w 2025778"/>
              <a:gd name="connsiteY4" fmla="*/ 2804037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971779 w 2025778"/>
              <a:gd name="connsiteY4" fmla="*/ 2804037 h 5104550"/>
              <a:gd name="connsiteX5" fmla="*/ 2025778 w 2025778"/>
              <a:gd name="connsiteY5" fmla="*/ 5104550 h 5104550"/>
              <a:gd name="connsiteX0" fmla="*/ 0 w 2025778"/>
              <a:gd name="connsiteY0" fmla="*/ 917922 h 6022472"/>
              <a:gd name="connsiteX1" fmla="*/ 187063 w 2025778"/>
              <a:gd name="connsiteY1" fmla="*/ 1104205 h 6022472"/>
              <a:gd name="connsiteX2" fmla="*/ 367749 w 2025778"/>
              <a:gd name="connsiteY2" fmla="*/ 1840142 h 6022472"/>
              <a:gd name="connsiteX3" fmla="*/ 605136 w 2025778"/>
              <a:gd name="connsiteY3" fmla="*/ 2630097 h 6022472"/>
              <a:gd name="connsiteX4" fmla="*/ 1375101 w 2025778"/>
              <a:gd name="connsiteY4" fmla="*/ 3981 h 6022472"/>
              <a:gd name="connsiteX5" fmla="*/ 2025778 w 2025778"/>
              <a:gd name="connsiteY5" fmla="*/ 6022472 h 6022472"/>
              <a:gd name="connsiteX0" fmla="*/ 0 w 2401601"/>
              <a:gd name="connsiteY0" fmla="*/ 1756512 h 3469527"/>
              <a:gd name="connsiteX1" fmla="*/ 187063 w 2401601"/>
              <a:gd name="connsiteY1" fmla="*/ 1942795 h 3469527"/>
              <a:gd name="connsiteX2" fmla="*/ 367749 w 2401601"/>
              <a:gd name="connsiteY2" fmla="*/ 2678732 h 3469527"/>
              <a:gd name="connsiteX3" fmla="*/ 605136 w 2401601"/>
              <a:gd name="connsiteY3" fmla="*/ 3468687 h 3469527"/>
              <a:gd name="connsiteX4" fmla="*/ 1375101 w 2401601"/>
              <a:gd name="connsiteY4" fmla="*/ 842571 h 3469527"/>
              <a:gd name="connsiteX5" fmla="*/ 2401601 w 2401601"/>
              <a:gd name="connsiteY5" fmla="*/ 79977 h 3469527"/>
              <a:gd name="connsiteX0" fmla="*/ 0 w 2401601"/>
              <a:gd name="connsiteY0" fmla="*/ 1676535 h 3389550"/>
              <a:gd name="connsiteX1" fmla="*/ 187063 w 2401601"/>
              <a:gd name="connsiteY1" fmla="*/ 1862818 h 3389550"/>
              <a:gd name="connsiteX2" fmla="*/ 367749 w 2401601"/>
              <a:gd name="connsiteY2" fmla="*/ 2598755 h 3389550"/>
              <a:gd name="connsiteX3" fmla="*/ 605136 w 2401601"/>
              <a:gd name="connsiteY3" fmla="*/ 3388710 h 3389550"/>
              <a:gd name="connsiteX4" fmla="*/ 1375101 w 2401601"/>
              <a:gd name="connsiteY4" fmla="*/ 762594 h 3389550"/>
              <a:gd name="connsiteX5" fmla="*/ 2401601 w 2401601"/>
              <a:gd name="connsiteY5" fmla="*/ 0 h 3389550"/>
              <a:gd name="connsiteX0" fmla="*/ 0 w 2309937"/>
              <a:gd name="connsiteY0" fmla="*/ 1845534 h 3558549"/>
              <a:gd name="connsiteX1" fmla="*/ 187063 w 2309937"/>
              <a:gd name="connsiteY1" fmla="*/ 2031817 h 3558549"/>
              <a:gd name="connsiteX2" fmla="*/ 367749 w 2309937"/>
              <a:gd name="connsiteY2" fmla="*/ 2767754 h 3558549"/>
              <a:gd name="connsiteX3" fmla="*/ 605136 w 2309937"/>
              <a:gd name="connsiteY3" fmla="*/ 3557709 h 3558549"/>
              <a:gd name="connsiteX4" fmla="*/ 1375101 w 2309937"/>
              <a:gd name="connsiteY4" fmla="*/ 931593 h 3558549"/>
              <a:gd name="connsiteX5" fmla="*/ 2309937 w 2309937"/>
              <a:gd name="connsiteY5" fmla="*/ 0 h 3558549"/>
              <a:gd name="connsiteX0" fmla="*/ 0 w 2309937"/>
              <a:gd name="connsiteY0" fmla="*/ 1845534 h 3558549"/>
              <a:gd name="connsiteX1" fmla="*/ 187063 w 2309937"/>
              <a:gd name="connsiteY1" fmla="*/ 2031817 h 3558549"/>
              <a:gd name="connsiteX2" fmla="*/ 367749 w 2309937"/>
              <a:gd name="connsiteY2" fmla="*/ 2767754 h 3558549"/>
              <a:gd name="connsiteX3" fmla="*/ 605136 w 2309937"/>
              <a:gd name="connsiteY3" fmla="*/ 3557709 h 3558549"/>
              <a:gd name="connsiteX4" fmla="*/ 1375101 w 2309937"/>
              <a:gd name="connsiteY4" fmla="*/ 931593 h 3558549"/>
              <a:gd name="connsiteX5" fmla="*/ 2309937 w 2309937"/>
              <a:gd name="connsiteY5" fmla="*/ 0 h 3558549"/>
              <a:gd name="connsiteX0" fmla="*/ 0 w 2309937"/>
              <a:gd name="connsiteY0" fmla="*/ 1845534 h 3558549"/>
              <a:gd name="connsiteX1" fmla="*/ 187063 w 2309937"/>
              <a:gd name="connsiteY1" fmla="*/ 2031817 h 3558549"/>
              <a:gd name="connsiteX2" fmla="*/ 367749 w 2309937"/>
              <a:gd name="connsiteY2" fmla="*/ 2767754 h 3558549"/>
              <a:gd name="connsiteX3" fmla="*/ 605136 w 2309937"/>
              <a:gd name="connsiteY3" fmla="*/ 3557709 h 3558549"/>
              <a:gd name="connsiteX4" fmla="*/ 1375101 w 2309937"/>
              <a:gd name="connsiteY4" fmla="*/ 931593 h 3558549"/>
              <a:gd name="connsiteX5" fmla="*/ 2309937 w 2309937"/>
              <a:gd name="connsiteY5" fmla="*/ 0 h 3558549"/>
              <a:gd name="connsiteX0" fmla="*/ 0 w 2309937"/>
              <a:gd name="connsiteY0" fmla="*/ 1845534 h 3558549"/>
              <a:gd name="connsiteX1" fmla="*/ 187063 w 2309937"/>
              <a:gd name="connsiteY1" fmla="*/ 2031817 h 3558549"/>
              <a:gd name="connsiteX2" fmla="*/ 367749 w 2309937"/>
              <a:gd name="connsiteY2" fmla="*/ 2767754 h 3558549"/>
              <a:gd name="connsiteX3" fmla="*/ 605136 w 2309937"/>
              <a:gd name="connsiteY3" fmla="*/ 3557709 h 3558549"/>
              <a:gd name="connsiteX4" fmla="*/ 1375101 w 2309937"/>
              <a:gd name="connsiteY4" fmla="*/ 931593 h 3558549"/>
              <a:gd name="connsiteX5" fmla="*/ 2309937 w 2309937"/>
              <a:gd name="connsiteY5" fmla="*/ 0 h 3558549"/>
              <a:gd name="connsiteX0" fmla="*/ 0 w 2309937"/>
              <a:gd name="connsiteY0" fmla="*/ 1845534 h 3558800"/>
              <a:gd name="connsiteX1" fmla="*/ 187063 w 2309937"/>
              <a:gd name="connsiteY1" fmla="*/ 2031817 h 3558800"/>
              <a:gd name="connsiteX2" fmla="*/ 367749 w 2309937"/>
              <a:gd name="connsiteY2" fmla="*/ 2767754 h 3558800"/>
              <a:gd name="connsiteX3" fmla="*/ 605136 w 2309937"/>
              <a:gd name="connsiteY3" fmla="*/ 3557709 h 3558800"/>
              <a:gd name="connsiteX4" fmla="*/ 1375101 w 2309937"/>
              <a:gd name="connsiteY4" fmla="*/ 931593 h 3558800"/>
              <a:gd name="connsiteX5" fmla="*/ 2309937 w 2309937"/>
              <a:gd name="connsiteY5" fmla="*/ 0 h 3558800"/>
              <a:gd name="connsiteX0" fmla="*/ 0 w 2309937"/>
              <a:gd name="connsiteY0" fmla="*/ 1845534 h 3558800"/>
              <a:gd name="connsiteX1" fmla="*/ 187063 w 2309937"/>
              <a:gd name="connsiteY1" fmla="*/ 2031817 h 3558800"/>
              <a:gd name="connsiteX2" fmla="*/ 367749 w 2309937"/>
              <a:gd name="connsiteY2" fmla="*/ 2767754 h 3558800"/>
              <a:gd name="connsiteX3" fmla="*/ 605136 w 2309937"/>
              <a:gd name="connsiteY3" fmla="*/ 3557709 h 3558800"/>
              <a:gd name="connsiteX4" fmla="*/ 1375101 w 2309937"/>
              <a:gd name="connsiteY4" fmla="*/ 931593 h 3558800"/>
              <a:gd name="connsiteX5" fmla="*/ 2309937 w 2309937"/>
              <a:gd name="connsiteY5" fmla="*/ 0 h 3558800"/>
              <a:gd name="connsiteX0" fmla="*/ 0 w 2309937"/>
              <a:gd name="connsiteY0" fmla="*/ 1845534 h 3558820"/>
              <a:gd name="connsiteX1" fmla="*/ 187063 w 2309937"/>
              <a:gd name="connsiteY1" fmla="*/ 2031817 h 3558820"/>
              <a:gd name="connsiteX2" fmla="*/ 367749 w 2309937"/>
              <a:gd name="connsiteY2" fmla="*/ 2767754 h 3558820"/>
              <a:gd name="connsiteX3" fmla="*/ 605136 w 2309937"/>
              <a:gd name="connsiteY3" fmla="*/ 3557709 h 3558820"/>
              <a:gd name="connsiteX4" fmla="*/ 1402600 w 2309937"/>
              <a:gd name="connsiteY4" fmla="*/ 973842 h 3558820"/>
              <a:gd name="connsiteX5" fmla="*/ 2309937 w 2309937"/>
              <a:gd name="connsiteY5" fmla="*/ 0 h 3558820"/>
              <a:gd name="connsiteX0" fmla="*/ 0 w 2309937"/>
              <a:gd name="connsiteY0" fmla="*/ 1845534 h 2832251"/>
              <a:gd name="connsiteX1" fmla="*/ 187063 w 2309937"/>
              <a:gd name="connsiteY1" fmla="*/ 2031817 h 2832251"/>
              <a:gd name="connsiteX2" fmla="*/ 367749 w 2309937"/>
              <a:gd name="connsiteY2" fmla="*/ 2767754 h 2832251"/>
              <a:gd name="connsiteX3" fmla="*/ 650968 w 2309937"/>
              <a:gd name="connsiteY3" fmla="*/ 1402971 h 2832251"/>
              <a:gd name="connsiteX4" fmla="*/ 1402600 w 2309937"/>
              <a:gd name="connsiteY4" fmla="*/ 973842 h 2832251"/>
              <a:gd name="connsiteX5" fmla="*/ 2309937 w 2309937"/>
              <a:gd name="connsiteY5" fmla="*/ 0 h 2832251"/>
              <a:gd name="connsiteX0" fmla="*/ 0 w 2309937"/>
              <a:gd name="connsiteY0" fmla="*/ 1845534 h 2031817"/>
              <a:gd name="connsiteX1" fmla="*/ 187063 w 2309937"/>
              <a:gd name="connsiteY1" fmla="*/ 2031817 h 2031817"/>
              <a:gd name="connsiteX2" fmla="*/ 650968 w 2309937"/>
              <a:gd name="connsiteY2" fmla="*/ 1402971 h 2031817"/>
              <a:gd name="connsiteX3" fmla="*/ 1402600 w 2309937"/>
              <a:gd name="connsiteY3" fmla="*/ 973842 h 2031817"/>
              <a:gd name="connsiteX4" fmla="*/ 2309937 w 2309937"/>
              <a:gd name="connsiteY4" fmla="*/ 0 h 2031817"/>
              <a:gd name="connsiteX0" fmla="*/ 0 w 2309937"/>
              <a:gd name="connsiteY0" fmla="*/ 1845534 h 2031817"/>
              <a:gd name="connsiteX1" fmla="*/ 187063 w 2309937"/>
              <a:gd name="connsiteY1" fmla="*/ 2031817 h 2031817"/>
              <a:gd name="connsiteX2" fmla="*/ 650968 w 2309937"/>
              <a:gd name="connsiteY2" fmla="*/ 1402971 h 2031817"/>
              <a:gd name="connsiteX3" fmla="*/ 1301770 w 2309937"/>
              <a:gd name="connsiteY3" fmla="*/ 973843 h 2031817"/>
              <a:gd name="connsiteX4" fmla="*/ 2309937 w 2309937"/>
              <a:gd name="connsiteY4" fmla="*/ 0 h 2031817"/>
              <a:gd name="connsiteX0" fmla="*/ 0 w 2309937"/>
              <a:gd name="connsiteY0" fmla="*/ 1845534 h 2031817"/>
              <a:gd name="connsiteX1" fmla="*/ 187063 w 2309937"/>
              <a:gd name="connsiteY1" fmla="*/ 2031817 h 2031817"/>
              <a:gd name="connsiteX2" fmla="*/ 650968 w 2309937"/>
              <a:gd name="connsiteY2" fmla="*/ 1402971 h 2031817"/>
              <a:gd name="connsiteX3" fmla="*/ 1301770 w 2309937"/>
              <a:gd name="connsiteY3" fmla="*/ 973843 h 2031817"/>
              <a:gd name="connsiteX4" fmla="*/ 2309937 w 2309937"/>
              <a:gd name="connsiteY4" fmla="*/ 0 h 2031817"/>
              <a:gd name="connsiteX0" fmla="*/ 0 w 2309937"/>
              <a:gd name="connsiteY0" fmla="*/ 1845534 h 1854916"/>
              <a:gd name="connsiteX1" fmla="*/ 187063 w 2309937"/>
              <a:gd name="connsiteY1" fmla="*/ 1841693 h 1854916"/>
              <a:gd name="connsiteX2" fmla="*/ 650968 w 2309937"/>
              <a:gd name="connsiteY2" fmla="*/ 1402971 h 1854916"/>
              <a:gd name="connsiteX3" fmla="*/ 1301770 w 2309937"/>
              <a:gd name="connsiteY3" fmla="*/ 973843 h 1854916"/>
              <a:gd name="connsiteX4" fmla="*/ 2309937 w 2309937"/>
              <a:gd name="connsiteY4" fmla="*/ 0 h 1854916"/>
              <a:gd name="connsiteX0" fmla="*/ 0 w 2374102"/>
              <a:gd name="connsiteY0" fmla="*/ 2120158 h 2123330"/>
              <a:gd name="connsiteX1" fmla="*/ 251228 w 2374102"/>
              <a:gd name="connsiteY1" fmla="*/ 1841693 h 2123330"/>
              <a:gd name="connsiteX2" fmla="*/ 715133 w 2374102"/>
              <a:gd name="connsiteY2" fmla="*/ 1402971 h 2123330"/>
              <a:gd name="connsiteX3" fmla="*/ 1365935 w 2374102"/>
              <a:gd name="connsiteY3" fmla="*/ 973843 h 2123330"/>
              <a:gd name="connsiteX4" fmla="*/ 2374102 w 2374102"/>
              <a:gd name="connsiteY4" fmla="*/ 0 h 2123330"/>
              <a:gd name="connsiteX0" fmla="*/ 0 w 2584930"/>
              <a:gd name="connsiteY0" fmla="*/ 2035659 h 2039636"/>
              <a:gd name="connsiteX1" fmla="*/ 462056 w 2584930"/>
              <a:gd name="connsiteY1" fmla="*/ 1841693 h 2039636"/>
              <a:gd name="connsiteX2" fmla="*/ 925961 w 2584930"/>
              <a:gd name="connsiteY2" fmla="*/ 1402971 h 2039636"/>
              <a:gd name="connsiteX3" fmla="*/ 1576763 w 2584930"/>
              <a:gd name="connsiteY3" fmla="*/ 973843 h 2039636"/>
              <a:gd name="connsiteX4" fmla="*/ 2584930 w 2584930"/>
              <a:gd name="connsiteY4" fmla="*/ 0 h 2039636"/>
              <a:gd name="connsiteX0" fmla="*/ 0 w 2584930"/>
              <a:gd name="connsiteY0" fmla="*/ 2035659 h 2039636"/>
              <a:gd name="connsiteX1" fmla="*/ 462056 w 2584930"/>
              <a:gd name="connsiteY1" fmla="*/ 1841693 h 2039636"/>
              <a:gd name="connsiteX2" fmla="*/ 925961 w 2584930"/>
              <a:gd name="connsiteY2" fmla="*/ 1402971 h 2039636"/>
              <a:gd name="connsiteX3" fmla="*/ 1466766 w 2584930"/>
              <a:gd name="connsiteY3" fmla="*/ 755553 h 2039636"/>
              <a:gd name="connsiteX4" fmla="*/ 2584930 w 2584930"/>
              <a:gd name="connsiteY4" fmla="*/ 0 h 2039636"/>
              <a:gd name="connsiteX0" fmla="*/ 0 w 2584930"/>
              <a:gd name="connsiteY0" fmla="*/ 2035659 h 2039636"/>
              <a:gd name="connsiteX1" fmla="*/ 462056 w 2584930"/>
              <a:gd name="connsiteY1" fmla="*/ 1841693 h 2039636"/>
              <a:gd name="connsiteX2" fmla="*/ 895407 w 2584930"/>
              <a:gd name="connsiteY2" fmla="*/ 1311429 h 2039636"/>
              <a:gd name="connsiteX3" fmla="*/ 1466766 w 2584930"/>
              <a:gd name="connsiteY3" fmla="*/ 755553 h 2039636"/>
              <a:gd name="connsiteX4" fmla="*/ 2584930 w 2584930"/>
              <a:gd name="connsiteY4" fmla="*/ 0 h 2039636"/>
              <a:gd name="connsiteX0" fmla="*/ 0 w 2584930"/>
              <a:gd name="connsiteY0" fmla="*/ 2035659 h 2039636"/>
              <a:gd name="connsiteX1" fmla="*/ 462056 w 2584930"/>
              <a:gd name="connsiteY1" fmla="*/ 1841693 h 2039636"/>
              <a:gd name="connsiteX2" fmla="*/ 895407 w 2584930"/>
              <a:gd name="connsiteY2" fmla="*/ 1311429 h 2039636"/>
              <a:gd name="connsiteX3" fmla="*/ 1466766 w 2584930"/>
              <a:gd name="connsiteY3" fmla="*/ 755553 h 2039636"/>
              <a:gd name="connsiteX4" fmla="*/ 2584930 w 2584930"/>
              <a:gd name="connsiteY4" fmla="*/ 0 h 2039636"/>
              <a:gd name="connsiteX0" fmla="*/ 0 w 2584930"/>
              <a:gd name="connsiteY0" fmla="*/ 2035659 h 2039636"/>
              <a:gd name="connsiteX1" fmla="*/ 462056 w 2584930"/>
              <a:gd name="connsiteY1" fmla="*/ 1841693 h 2039636"/>
              <a:gd name="connsiteX2" fmla="*/ 895407 w 2584930"/>
              <a:gd name="connsiteY2" fmla="*/ 1311429 h 2039636"/>
              <a:gd name="connsiteX3" fmla="*/ 1466766 w 2584930"/>
              <a:gd name="connsiteY3" fmla="*/ 755553 h 2039636"/>
              <a:gd name="connsiteX4" fmla="*/ 2584930 w 2584930"/>
              <a:gd name="connsiteY4" fmla="*/ 0 h 2039636"/>
              <a:gd name="connsiteX0" fmla="*/ 0 w 2584930"/>
              <a:gd name="connsiteY0" fmla="*/ 2035659 h 2037791"/>
              <a:gd name="connsiteX1" fmla="*/ 425390 w 2584930"/>
              <a:gd name="connsiteY1" fmla="*/ 1552987 h 2037791"/>
              <a:gd name="connsiteX2" fmla="*/ 895407 w 2584930"/>
              <a:gd name="connsiteY2" fmla="*/ 1311429 h 2037791"/>
              <a:gd name="connsiteX3" fmla="*/ 1466766 w 2584930"/>
              <a:gd name="connsiteY3" fmla="*/ 755553 h 2037791"/>
              <a:gd name="connsiteX4" fmla="*/ 2584930 w 2584930"/>
              <a:gd name="connsiteY4" fmla="*/ 0 h 2037791"/>
              <a:gd name="connsiteX0" fmla="*/ 0 w 2725482"/>
              <a:gd name="connsiteY0" fmla="*/ 1592037 h 1599513"/>
              <a:gd name="connsiteX1" fmla="*/ 565942 w 2725482"/>
              <a:gd name="connsiteY1" fmla="*/ 1552987 h 1599513"/>
              <a:gd name="connsiteX2" fmla="*/ 1035959 w 2725482"/>
              <a:gd name="connsiteY2" fmla="*/ 1311429 h 1599513"/>
              <a:gd name="connsiteX3" fmla="*/ 1607318 w 2725482"/>
              <a:gd name="connsiteY3" fmla="*/ 755553 h 1599513"/>
              <a:gd name="connsiteX4" fmla="*/ 2725482 w 2725482"/>
              <a:gd name="connsiteY4" fmla="*/ 0 h 1599513"/>
              <a:gd name="connsiteX0" fmla="*/ 43126 w 2768608"/>
              <a:gd name="connsiteY0" fmla="*/ 1592037 h 1592037"/>
              <a:gd name="connsiteX1" fmla="*/ 41581 w 2768608"/>
              <a:gd name="connsiteY1" fmla="*/ 1578064 h 1592037"/>
              <a:gd name="connsiteX2" fmla="*/ 609068 w 2768608"/>
              <a:gd name="connsiteY2" fmla="*/ 1552987 h 1592037"/>
              <a:gd name="connsiteX3" fmla="*/ 1079085 w 2768608"/>
              <a:gd name="connsiteY3" fmla="*/ 1311429 h 1592037"/>
              <a:gd name="connsiteX4" fmla="*/ 1650444 w 2768608"/>
              <a:gd name="connsiteY4" fmla="*/ 755553 h 1592037"/>
              <a:gd name="connsiteX5" fmla="*/ 2768608 w 2768608"/>
              <a:gd name="connsiteY5" fmla="*/ 0 h 1592037"/>
              <a:gd name="connsiteX0" fmla="*/ 315533 w 3041015"/>
              <a:gd name="connsiteY0" fmla="*/ 1592037 h 1592037"/>
              <a:gd name="connsiteX1" fmla="*/ 14552 w 3041015"/>
              <a:gd name="connsiteY1" fmla="*/ 1514690 h 1592037"/>
              <a:gd name="connsiteX2" fmla="*/ 881475 w 3041015"/>
              <a:gd name="connsiteY2" fmla="*/ 1552987 h 1592037"/>
              <a:gd name="connsiteX3" fmla="*/ 1351492 w 3041015"/>
              <a:gd name="connsiteY3" fmla="*/ 1311429 h 1592037"/>
              <a:gd name="connsiteX4" fmla="*/ 1922851 w 3041015"/>
              <a:gd name="connsiteY4" fmla="*/ 755553 h 1592037"/>
              <a:gd name="connsiteX5" fmla="*/ 3041015 w 3041015"/>
              <a:gd name="connsiteY5" fmla="*/ 0 h 1592037"/>
              <a:gd name="connsiteX0" fmla="*/ 0 w 3281578"/>
              <a:gd name="connsiteY0" fmla="*/ 1211789 h 1565443"/>
              <a:gd name="connsiteX1" fmla="*/ 255115 w 3281578"/>
              <a:gd name="connsiteY1" fmla="*/ 1514690 h 1565443"/>
              <a:gd name="connsiteX2" fmla="*/ 1122038 w 3281578"/>
              <a:gd name="connsiteY2" fmla="*/ 1552987 h 1565443"/>
              <a:gd name="connsiteX3" fmla="*/ 1592055 w 3281578"/>
              <a:gd name="connsiteY3" fmla="*/ 1311429 h 1565443"/>
              <a:gd name="connsiteX4" fmla="*/ 2163414 w 3281578"/>
              <a:gd name="connsiteY4" fmla="*/ 755553 h 1565443"/>
              <a:gd name="connsiteX5" fmla="*/ 3281578 w 3281578"/>
              <a:gd name="connsiteY5" fmla="*/ 0 h 1565443"/>
              <a:gd name="connsiteX0" fmla="*/ 0 w 3281578"/>
              <a:gd name="connsiteY0" fmla="*/ 1931330 h 2284984"/>
              <a:gd name="connsiteX1" fmla="*/ 255115 w 3281578"/>
              <a:gd name="connsiteY1" fmla="*/ 2234231 h 2284984"/>
              <a:gd name="connsiteX2" fmla="*/ 1122038 w 3281578"/>
              <a:gd name="connsiteY2" fmla="*/ 2272528 h 2284984"/>
              <a:gd name="connsiteX3" fmla="*/ 1565297 w 3281578"/>
              <a:gd name="connsiteY3" fmla="*/ 7277 h 2284984"/>
              <a:gd name="connsiteX4" fmla="*/ 2163414 w 3281578"/>
              <a:gd name="connsiteY4" fmla="*/ 1475094 h 2284984"/>
              <a:gd name="connsiteX5" fmla="*/ 3281578 w 3281578"/>
              <a:gd name="connsiteY5" fmla="*/ 719541 h 2284984"/>
              <a:gd name="connsiteX0" fmla="*/ 0 w 3281578"/>
              <a:gd name="connsiteY0" fmla="*/ 1211789 h 4049105"/>
              <a:gd name="connsiteX1" fmla="*/ 255115 w 3281578"/>
              <a:gd name="connsiteY1" fmla="*/ 1514690 h 4049105"/>
              <a:gd name="connsiteX2" fmla="*/ 1122038 w 3281578"/>
              <a:gd name="connsiteY2" fmla="*/ 1552987 h 4049105"/>
              <a:gd name="connsiteX3" fmla="*/ 1612124 w 3281578"/>
              <a:gd name="connsiteY3" fmla="*/ 4043422 h 4049105"/>
              <a:gd name="connsiteX4" fmla="*/ 2163414 w 3281578"/>
              <a:gd name="connsiteY4" fmla="*/ 755553 h 4049105"/>
              <a:gd name="connsiteX5" fmla="*/ 3281578 w 3281578"/>
              <a:gd name="connsiteY5" fmla="*/ 0 h 4049105"/>
              <a:gd name="connsiteX0" fmla="*/ 0 w 3281578"/>
              <a:gd name="connsiteY0" fmla="*/ 1211789 h 5600738"/>
              <a:gd name="connsiteX1" fmla="*/ 255115 w 3281578"/>
              <a:gd name="connsiteY1" fmla="*/ 1514690 h 5600738"/>
              <a:gd name="connsiteX2" fmla="*/ 821008 w 3281578"/>
              <a:gd name="connsiteY2" fmla="*/ 5600380 h 5600738"/>
              <a:gd name="connsiteX3" fmla="*/ 1612124 w 3281578"/>
              <a:gd name="connsiteY3" fmla="*/ 4043422 h 5600738"/>
              <a:gd name="connsiteX4" fmla="*/ 2163414 w 3281578"/>
              <a:gd name="connsiteY4" fmla="*/ 755553 h 5600738"/>
              <a:gd name="connsiteX5" fmla="*/ 3281578 w 3281578"/>
              <a:gd name="connsiteY5" fmla="*/ 0 h 5600738"/>
              <a:gd name="connsiteX0" fmla="*/ 1 w 3281579"/>
              <a:gd name="connsiteY0" fmla="*/ 1211789 h 5601973"/>
              <a:gd name="connsiteX1" fmla="*/ 121325 w 3281579"/>
              <a:gd name="connsiteY1" fmla="*/ 4752605 h 5601973"/>
              <a:gd name="connsiteX2" fmla="*/ 821009 w 3281579"/>
              <a:gd name="connsiteY2" fmla="*/ 5600380 h 5601973"/>
              <a:gd name="connsiteX3" fmla="*/ 1612125 w 3281579"/>
              <a:gd name="connsiteY3" fmla="*/ 4043422 h 5601973"/>
              <a:gd name="connsiteX4" fmla="*/ 2163415 w 3281579"/>
              <a:gd name="connsiteY4" fmla="*/ 755553 h 5601973"/>
              <a:gd name="connsiteX5" fmla="*/ 3281579 w 3281579"/>
              <a:gd name="connsiteY5" fmla="*/ 0 h 5601973"/>
              <a:gd name="connsiteX0" fmla="*/ 0 w 3160254"/>
              <a:gd name="connsiteY0" fmla="*/ 4752605 h 5601973"/>
              <a:gd name="connsiteX1" fmla="*/ 699684 w 3160254"/>
              <a:gd name="connsiteY1" fmla="*/ 5600380 h 5601973"/>
              <a:gd name="connsiteX2" fmla="*/ 1490800 w 3160254"/>
              <a:gd name="connsiteY2" fmla="*/ 4043422 h 5601973"/>
              <a:gd name="connsiteX3" fmla="*/ 2042090 w 3160254"/>
              <a:gd name="connsiteY3" fmla="*/ 755553 h 5601973"/>
              <a:gd name="connsiteX4" fmla="*/ 3160254 w 3160254"/>
              <a:gd name="connsiteY4" fmla="*/ 0 h 5601973"/>
              <a:gd name="connsiteX0" fmla="*/ 0 w 3327493"/>
              <a:gd name="connsiteY0" fmla="*/ 4752605 h 5601973"/>
              <a:gd name="connsiteX1" fmla="*/ 866923 w 3327493"/>
              <a:gd name="connsiteY1" fmla="*/ 5600380 h 5601973"/>
              <a:gd name="connsiteX2" fmla="*/ 1658039 w 3327493"/>
              <a:gd name="connsiteY2" fmla="*/ 4043422 h 5601973"/>
              <a:gd name="connsiteX3" fmla="*/ 2209329 w 3327493"/>
              <a:gd name="connsiteY3" fmla="*/ 755553 h 5601973"/>
              <a:gd name="connsiteX4" fmla="*/ 3327493 w 3327493"/>
              <a:gd name="connsiteY4" fmla="*/ 0 h 5601973"/>
              <a:gd name="connsiteX0" fmla="*/ 0 w 3327493"/>
              <a:gd name="connsiteY0" fmla="*/ 4752605 h 5198469"/>
              <a:gd name="connsiteX1" fmla="*/ 907060 w 3327493"/>
              <a:gd name="connsiteY1" fmla="*/ 5195640 h 5198469"/>
              <a:gd name="connsiteX2" fmla="*/ 1658039 w 3327493"/>
              <a:gd name="connsiteY2" fmla="*/ 4043422 h 5198469"/>
              <a:gd name="connsiteX3" fmla="*/ 2209329 w 3327493"/>
              <a:gd name="connsiteY3" fmla="*/ 755553 h 5198469"/>
              <a:gd name="connsiteX4" fmla="*/ 3327493 w 3327493"/>
              <a:gd name="connsiteY4" fmla="*/ 0 h 5198469"/>
              <a:gd name="connsiteX0" fmla="*/ 0 w 3327493"/>
              <a:gd name="connsiteY0" fmla="*/ 4752605 h 5198469"/>
              <a:gd name="connsiteX1" fmla="*/ 907060 w 3327493"/>
              <a:gd name="connsiteY1" fmla="*/ 5195640 h 5198469"/>
              <a:gd name="connsiteX2" fmla="*/ 1658039 w 3327493"/>
              <a:gd name="connsiteY2" fmla="*/ 3537498 h 5198469"/>
              <a:gd name="connsiteX3" fmla="*/ 2209329 w 3327493"/>
              <a:gd name="connsiteY3" fmla="*/ 755553 h 5198469"/>
              <a:gd name="connsiteX4" fmla="*/ 3327493 w 3327493"/>
              <a:gd name="connsiteY4" fmla="*/ 0 h 5198469"/>
              <a:gd name="connsiteX0" fmla="*/ 0 w 3327493"/>
              <a:gd name="connsiteY0" fmla="*/ 4752605 h 5198469"/>
              <a:gd name="connsiteX1" fmla="*/ 907060 w 3327493"/>
              <a:gd name="connsiteY1" fmla="*/ 5195640 h 5198469"/>
              <a:gd name="connsiteX2" fmla="*/ 1658039 w 3327493"/>
              <a:gd name="connsiteY2" fmla="*/ 3537498 h 5198469"/>
              <a:gd name="connsiteX3" fmla="*/ 2209329 w 3327493"/>
              <a:gd name="connsiteY3" fmla="*/ 755553 h 5198469"/>
              <a:gd name="connsiteX4" fmla="*/ 3327493 w 3327493"/>
              <a:gd name="connsiteY4" fmla="*/ 0 h 5198469"/>
              <a:gd name="connsiteX0" fmla="*/ 0 w 3327493"/>
              <a:gd name="connsiteY0" fmla="*/ 4752605 h 5329916"/>
              <a:gd name="connsiteX1" fmla="*/ 907060 w 3327493"/>
              <a:gd name="connsiteY1" fmla="*/ 5195640 h 5329916"/>
              <a:gd name="connsiteX2" fmla="*/ 1658039 w 3327493"/>
              <a:gd name="connsiteY2" fmla="*/ 3537498 h 5329916"/>
              <a:gd name="connsiteX3" fmla="*/ 2209329 w 3327493"/>
              <a:gd name="connsiteY3" fmla="*/ 755553 h 5329916"/>
              <a:gd name="connsiteX4" fmla="*/ 3327493 w 3327493"/>
              <a:gd name="connsiteY4" fmla="*/ 0 h 5329916"/>
              <a:gd name="connsiteX0" fmla="*/ 0 w 3327493"/>
              <a:gd name="connsiteY0" fmla="*/ 4752605 h 5195640"/>
              <a:gd name="connsiteX1" fmla="*/ 907060 w 3327493"/>
              <a:gd name="connsiteY1" fmla="*/ 5195640 h 5195640"/>
              <a:gd name="connsiteX2" fmla="*/ 1658039 w 3327493"/>
              <a:gd name="connsiteY2" fmla="*/ 3537498 h 5195640"/>
              <a:gd name="connsiteX3" fmla="*/ 2209329 w 3327493"/>
              <a:gd name="connsiteY3" fmla="*/ 755553 h 5195640"/>
              <a:gd name="connsiteX4" fmla="*/ 3327493 w 3327493"/>
              <a:gd name="connsiteY4" fmla="*/ 0 h 5195640"/>
              <a:gd name="connsiteX0" fmla="*/ 0 w 3327493"/>
              <a:gd name="connsiteY0" fmla="*/ 3133648 h 5195640"/>
              <a:gd name="connsiteX1" fmla="*/ 907060 w 3327493"/>
              <a:gd name="connsiteY1" fmla="*/ 5195640 h 5195640"/>
              <a:gd name="connsiteX2" fmla="*/ 1658039 w 3327493"/>
              <a:gd name="connsiteY2" fmla="*/ 3537498 h 5195640"/>
              <a:gd name="connsiteX3" fmla="*/ 2209329 w 3327493"/>
              <a:gd name="connsiteY3" fmla="*/ 755553 h 5195640"/>
              <a:gd name="connsiteX4" fmla="*/ 3327493 w 3327493"/>
              <a:gd name="connsiteY4" fmla="*/ 0 h 5195640"/>
              <a:gd name="connsiteX0" fmla="*/ 0 w 3365107"/>
              <a:gd name="connsiteY0" fmla="*/ 0 h 12079287"/>
              <a:gd name="connsiteX1" fmla="*/ 944674 w 3365107"/>
              <a:gd name="connsiteY1" fmla="*/ 12079287 h 12079287"/>
              <a:gd name="connsiteX2" fmla="*/ 1695653 w 3365107"/>
              <a:gd name="connsiteY2" fmla="*/ 10421145 h 12079287"/>
              <a:gd name="connsiteX3" fmla="*/ 2246943 w 3365107"/>
              <a:gd name="connsiteY3" fmla="*/ 7639200 h 12079287"/>
              <a:gd name="connsiteX4" fmla="*/ 3365107 w 3365107"/>
              <a:gd name="connsiteY4" fmla="*/ 6883647 h 12079287"/>
              <a:gd name="connsiteX0" fmla="*/ 0 w 3365107"/>
              <a:gd name="connsiteY0" fmla="*/ 0 h 10425261"/>
              <a:gd name="connsiteX1" fmla="*/ 1236184 w 3365107"/>
              <a:gd name="connsiteY1" fmla="*/ 6817678 h 10425261"/>
              <a:gd name="connsiteX2" fmla="*/ 1695653 w 3365107"/>
              <a:gd name="connsiteY2" fmla="*/ 10421145 h 10425261"/>
              <a:gd name="connsiteX3" fmla="*/ 2246943 w 3365107"/>
              <a:gd name="connsiteY3" fmla="*/ 7639200 h 10425261"/>
              <a:gd name="connsiteX4" fmla="*/ 3365107 w 3365107"/>
              <a:gd name="connsiteY4" fmla="*/ 6883647 h 10425261"/>
              <a:gd name="connsiteX0" fmla="*/ 0 w 2337280"/>
              <a:gd name="connsiteY0" fmla="*/ 0 h 15089110"/>
              <a:gd name="connsiteX1" fmla="*/ 1236184 w 2337280"/>
              <a:gd name="connsiteY1" fmla="*/ 6817678 h 15089110"/>
              <a:gd name="connsiteX2" fmla="*/ 1695653 w 2337280"/>
              <a:gd name="connsiteY2" fmla="*/ 10421145 h 15089110"/>
              <a:gd name="connsiteX3" fmla="*/ 2246943 w 2337280"/>
              <a:gd name="connsiteY3" fmla="*/ 7639200 h 15089110"/>
              <a:gd name="connsiteX4" fmla="*/ 2152046 w 2337280"/>
              <a:gd name="connsiteY4" fmla="*/ 15079616 h 15089110"/>
              <a:gd name="connsiteX0" fmla="*/ 0 w 2152046"/>
              <a:gd name="connsiteY0" fmla="*/ 0 h 15079616"/>
              <a:gd name="connsiteX1" fmla="*/ 1236184 w 2152046"/>
              <a:gd name="connsiteY1" fmla="*/ 6817678 h 15079616"/>
              <a:gd name="connsiteX2" fmla="*/ 1695653 w 2152046"/>
              <a:gd name="connsiteY2" fmla="*/ 10421145 h 15079616"/>
              <a:gd name="connsiteX3" fmla="*/ 2152046 w 2152046"/>
              <a:gd name="connsiteY3" fmla="*/ 15079616 h 15079616"/>
              <a:gd name="connsiteX0" fmla="*/ 0 w 2152046"/>
              <a:gd name="connsiteY0" fmla="*/ 0 h 15079616"/>
              <a:gd name="connsiteX1" fmla="*/ 1236184 w 2152046"/>
              <a:gd name="connsiteY1" fmla="*/ 6817678 h 15079616"/>
              <a:gd name="connsiteX2" fmla="*/ 1733267 w 2152046"/>
              <a:gd name="connsiteY2" fmla="*/ 7689155 h 15079616"/>
              <a:gd name="connsiteX3" fmla="*/ 2152046 w 2152046"/>
              <a:gd name="connsiteY3" fmla="*/ 15079616 h 15079616"/>
              <a:gd name="connsiteX0" fmla="*/ 0 w 2152046"/>
              <a:gd name="connsiteY0" fmla="*/ 0 h 15079616"/>
              <a:gd name="connsiteX1" fmla="*/ 1236184 w 2152046"/>
              <a:gd name="connsiteY1" fmla="*/ 6817678 h 15079616"/>
              <a:gd name="connsiteX2" fmla="*/ 1733267 w 2152046"/>
              <a:gd name="connsiteY2" fmla="*/ 7689155 h 15079616"/>
              <a:gd name="connsiteX3" fmla="*/ 2152046 w 2152046"/>
              <a:gd name="connsiteY3" fmla="*/ 15079616 h 15079616"/>
              <a:gd name="connsiteX0" fmla="*/ 0 w 2152046"/>
              <a:gd name="connsiteY0" fmla="*/ 0 h 15079616"/>
              <a:gd name="connsiteX1" fmla="*/ 1085726 w 2152046"/>
              <a:gd name="connsiteY1" fmla="*/ 4692797 h 15079616"/>
              <a:gd name="connsiteX2" fmla="*/ 1733267 w 2152046"/>
              <a:gd name="connsiteY2" fmla="*/ 7689155 h 15079616"/>
              <a:gd name="connsiteX3" fmla="*/ 2152046 w 2152046"/>
              <a:gd name="connsiteY3" fmla="*/ 15079616 h 15079616"/>
              <a:gd name="connsiteX0" fmla="*/ 0 w 2152046"/>
              <a:gd name="connsiteY0" fmla="*/ 0 h 15079616"/>
              <a:gd name="connsiteX1" fmla="*/ 1085726 w 2152046"/>
              <a:gd name="connsiteY1" fmla="*/ 4692797 h 15079616"/>
              <a:gd name="connsiteX2" fmla="*/ 1676846 w 2152046"/>
              <a:gd name="connsiteY2" fmla="*/ 9206927 h 15079616"/>
              <a:gd name="connsiteX3" fmla="*/ 2152046 w 2152046"/>
              <a:gd name="connsiteY3" fmla="*/ 15079616 h 15079616"/>
            </a:gdLst>
            <a:ahLst/>
            <a:cxnLst>
              <a:cxn ang="0">
                <a:pos x="connsiteX0" y="connsiteY0"/>
              </a:cxn>
              <a:cxn ang="0">
                <a:pos x="connsiteX1" y="connsiteY1"/>
              </a:cxn>
              <a:cxn ang="0">
                <a:pos x="connsiteX2" y="connsiteY2"/>
              </a:cxn>
              <a:cxn ang="0">
                <a:pos x="connsiteX3" y="connsiteY3"/>
              </a:cxn>
            </a:cxnLst>
            <a:rect l="l" t="t" r="r" b="b"/>
            <a:pathLst>
              <a:path w="2152046" h="15079616">
                <a:moveTo>
                  <a:pt x="0" y="0"/>
                </a:moveTo>
                <a:cubicBezTo>
                  <a:pt x="134461" y="904157"/>
                  <a:pt x="812466" y="3624209"/>
                  <a:pt x="1085726" y="4692797"/>
                </a:cubicBezTo>
                <a:cubicBezTo>
                  <a:pt x="1230176" y="4516042"/>
                  <a:pt x="1492201" y="7837745"/>
                  <a:pt x="1676846" y="9206927"/>
                </a:cubicBezTo>
                <a:cubicBezTo>
                  <a:pt x="1829490" y="10583917"/>
                  <a:pt x="2056964" y="14109101"/>
                  <a:pt x="2152046" y="15079616"/>
                </a:cubicBezTo>
              </a:path>
            </a:pathLst>
          </a:custGeom>
          <a:noFill/>
          <a:ln w="76200" cap="flat" cmpd="sng" algn="ctr">
            <a:solidFill>
              <a:srgbClr val="00B0F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94AD3A07-058C-4CA1-BD66-24B371093141}"/>
              </a:ext>
            </a:extLst>
          </p:cNvPr>
          <p:cNvSpPr/>
          <p:nvPr/>
        </p:nvSpPr>
        <p:spPr>
          <a:xfrm>
            <a:off x="29428637" y="13544998"/>
            <a:ext cx="371330" cy="22765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095375 w 1285875"/>
              <a:gd name="connsiteY4" fmla="*/ 657225 h 723900"/>
              <a:gd name="connsiteX5" fmla="*/ 1285875 w 1285875"/>
              <a:gd name="connsiteY5" fmla="*/ 723900 h 723900"/>
              <a:gd name="connsiteX0" fmla="*/ 0 w 1285875"/>
              <a:gd name="connsiteY0" fmla="*/ 0 h 723900"/>
              <a:gd name="connsiteX1" fmla="*/ 257175 w 1285875"/>
              <a:gd name="connsiteY1" fmla="*/ 123825 h 723900"/>
              <a:gd name="connsiteX2" fmla="*/ 314325 w 1285875"/>
              <a:gd name="connsiteY2" fmla="*/ 361950 h 723900"/>
              <a:gd name="connsiteX3" fmla="*/ 723900 w 1285875"/>
              <a:gd name="connsiteY3" fmla="*/ 466725 h 723900"/>
              <a:gd name="connsiteX4" fmla="*/ 1190625 w 1285875"/>
              <a:gd name="connsiteY4" fmla="*/ 438150 h 723900"/>
              <a:gd name="connsiteX5" fmla="*/ 1285875 w 1285875"/>
              <a:gd name="connsiteY5" fmla="*/ 723900 h 723900"/>
              <a:gd name="connsiteX0" fmla="*/ 0 w 1590675"/>
              <a:gd name="connsiteY0" fmla="*/ 0 h 571500"/>
              <a:gd name="connsiteX1" fmla="*/ 257175 w 1590675"/>
              <a:gd name="connsiteY1" fmla="*/ 123825 h 571500"/>
              <a:gd name="connsiteX2" fmla="*/ 314325 w 1590675"/>
              <a:gd name="connsiteY2" fmla="*/ 361950 h 571500"/>
              <a:gd name="connsiteX3" fmla="*/ 723900 w 1590675"/>
              <a:gd name="connsiteY3" fmla="*/ 466725 h 571500"/>
              <a:gd name="connsiteX4" fmla="*/ 1190625 w 1590675"/>
              <a:gd name="connsiteY4" fmla="*/ 438150 h 571500"/>
              <a:gd name="connsiteX5" fmla="*/ 1590675 w 1590675"/>
              <a:gd name="connsiteY5" fmla="*/ 571500 h 571500"/>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190625 w 1781175"/>
              <a:gd name="connsiteY4" fmla="*/ 43815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28750 w 1781175"/>
              <a:gd name="connsiteY4" fmla="*/ 495300 h 1190625"/>
              <a:gd name="connsiteX5" fmla="*/ 1781175 w 1781175"/>
              <a:gd name="connsiteY5" fmla="*/ 1190625 h 1190625"/>
              <a:gd name="connsiteX0" fmla="*/ 0 w 1781175"/>
              <a:gd name="connsiteY0" fmla="*/ 0 h 1190625"/>
              <a:gd name="connsiteX1" fmla="*/ 257175 w 1781175"/>
              <a:gd name="connsiteY1" fmla="*/ 123825 h 1190625"/>
              <a:gd name="connsiteX2" fmla="*/ 314325 w 1781175"/>
              <a:gd name="connsiteY2" fmla="*/ 361950 h 1190625"/>
              <a:gd name="connsiteX3" fmla="*/ 723900 w 1781175"/>
              <a:gd name="connsiteY3" fmla="*/ 466725 h 1190625"/>
              <a:gd name="connsiteX4" fmla="*/ 1416265 w 1781175"/>
              <a:gd name="connsiteY4" fmla="*/ 562656 h 1190625"/>
              <a:gd name="connsiteX5" fmla="*/ 1781175 w 1781175"/>
              <a:gd name="connsiteY5" fmla="*/ 1190625 h 1190625"/>
              <a:gd name="connsiteX0" fmla="*/ 0 w 1437800"/>
              <a:gd name="connsiteY0" fmla="*/ 0 h 1362075"/>
              <a:gd name="connsiteX1" fmla="*/ 257175 w 1437800"/>
              <a:gd name="connsiteY1" fmla="*/ 123825 h 1362075"/>
              <a:gd name="connsiteX2" fmla="*/ 314325 w 1437800"/>
              <a:gd name="connsiteY2" fmla="*/ 361950 h 1362075"/>
              <a:gd name="connsiteX3" fmla="*/ 723900 w 1437800"/>
              <a:gd name="connsiteY3" fmla="*/ 466725 h 1362075"/>
              <a:gd name="connsiteX4" fmla="*/ 1416265 w 1437800"/>
              <a:gd name="connsiteY4" fmla="*/ 562656 h 1362075"/>
              <a:gd name="connsiteX5" fmla="*/ 1244313 w 1437800"/>
              <a:gd name="connsiteY5" fmla="*/ 1362075 h 1362075"/>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723900 w 1568928"/>
              <a:gd name="connsiteY3" fmla="*/ 466725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257175 w 1568928"/>
              <a:gd name="connsiteY1" fmla="*/ 123825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568928"/>
              <a:gd name="connsiteY0" fmla="*/ 0 h 1349829"/>
              <a:gd name="connsiteX1" fmla="*/ 194749 w 1568928"/>
              <a:gd name="connsiteY1" fmla="*/ 203427 h 1349829"/>
              <a:gd name="connsiteX2" fmla="*/ 314325 w 1568928"/>
              <a:gd name="connsiteY2" fmla="*/ 361950 h 1349829"/>
              <a:gd name="connsiteX3" fmla="*/ 817539 w 1568928"/>
              <a:gd name="connsiteY3" fmla="*/ 405493 h 1349829"/>
              <a:gd name="connsiteX4" fmla="*/ 1416265 w 1568928"/>
              <a:gd name="connsiteY4" fmla="*/ 562656 h 1349829"/>
              <a:gd name="connsiteX5" fmla="*/ 1568928 w 1568928"/>
              <a:gd name="connsiteY5" fmla="*/ 1349829 h 1349829"/>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6265 w 1718750"/>
              <a:gd name="connsiteY4" fmla="*/ 562656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10023 w 1718750"/>
              <a:gd name="connsiteY4" fmla="*/ 617765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18750"/>
              <a:gd name="connsiteY0" fmla="*/ 0 h 1600881"/>
              <a:gd name="connsiteX1" fmla="*/ 194749 w 1718750"/>
              <a:gd name="connsiteY1" fmla="*/ 203427 h 1600881"/>
              <a:gd name="connsiteX2" fmla="*/ 314325 w 1718750"/>
              <a:gd name="connsiteY2" fmla="*/ 361950 h 1600881"/>
              <a:gd name="connsiteX3" fmla="*/ 817539 w 1718750"/>
              <a:gd name="connsiteY3" fmla="*/ 405493 h 1600881"/>
              <a:gd name="connsiteX4" fmla="*/ 1422508 w 1718750"/>
              <a:gd name="connsiteY4" fmla="*/ 574903 h 1600881"/>
              <a:gd name="connsiteX5" fmla="*/ 1718750 w 1718750"/>
              <a:gd name="connsiteY5" fmla="*/ 1600881 h 1600881"/>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611903"/>
              <a:gd name="connsiteX1" fmla="*/ 235950 w 1759951"/>
              <a:gd name="connsiteY1" fmla="*/ 214449 h 1611903"/>
              <a:gd name="connsiteX2" fmla="*/ 355526 w 1759951"/>
              <a:gd name="connsiteY2" fmla="*/ 372972 h 1611903"/>
              <a:gd name="connsiteX3" fmla="*/ 858740 w 1759951"/>
              <a:gd name="connsiteY3" fmla="*/ 416515 h 1611903"/>
              <a:gd name="connsiteX4" fmla="*/ 1463709 w 1759951"/>
              <a:gd name="connsiteY4" fmla="*/ 585925 h 1611903"/>
              <a:gd name="connsiteX5" fmla="*/ 1759951 w 1759951"/>
              <a:gd name="connsiteY5" fmla="*/ 1611903 h 1611903"/>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463709 w 1759951"/>
              <a:gd name="connsiteY4" fmla="*/ 585925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17427"/>
              <a:gd name="connsiteX1" fmla="*/ 235950 w 1759951"/>
              <a:gd name="connsiteY1" fmla="*/ 214449 h 1817427"/>
              <a:gd name="connsiteX2" fmla="*/ 355526 w 1759951"/>
              <a:gd name="connsiteY2" fmla="*/ 372972 h 1817427"/>
              <a:gd name="connsiteX3" fmla="*/ 736521 w 1759951"/>
              <a:gd name="connsiteY3" fmla="*/ 1810756 h 1817427"/>
              <a:gd name="connsiteX4" fmla="*/ 1255937 w 1759951"/>
              <a:gd name="connsiteY4" fmla="*/ 1571751 h 1817427"/>
              <a:gd name="connsiteX5" fmla="*/ 1759951 w 1759951"/>
              <a:gd name="connsiteY5" fmla="*/ 1611903 h 1817427"/>
              <a:gd name="connsiteX0" fmla="*/ 0 w 1759951"/>
              <a:gd name="connsiteY0" fmla="*/ 0 h 1828095"/>
              <a:gd name="connsiteX1" fmla="*/ 235950 w 1759951"/>
              <a:gd name="connsiteY1" fmla="*/ 214449 h 1828095"/>
              <a:gd name="connsiteX2" fmla="*/ 166087 w 1759951"/>
              <a:gd name="connsiteY2" fmla="*/ 1372882 h 1828095"/>
              <a:gd name="connsiteX3" fmla="*/ 736521 w 1759951"/>
              <a:gd name="connsiteY3" fmla="*/ 1810756 h 1828095"/>
              <a:gd name="connsiteX4" fmla="*/ 1255937 w 1759951"/>
              <a:gd name="connsiteY4" fmla="*/ 1571751 h 1828095"/>
              <a:gd name="connsiteX5" fmla="*/ 1759951 w 1759951"/>
              <a:gd name="connsiteY5" fmla="*/ 1611903 h 1828095"/>
              <a:gd name="connsiteX0" fmla="*/ 0 w 1759951"/>
              <a:gd name="connsiteY0" fmla="*/ 0 h 1827727"/>
              <a:gd name="connsiteX1" fmla="*/ 235950 w 1759951"/>
              <a:gd name="connsiteY1" fmla="*/ 214449 h 1827727"/>
              <a:gd name="connsiteX2" fmla="*/ 166087 w 1759951"/>
              <a:gd name="connsiteY2" fmla="*/ 1372882 h 1827727"/>
              <a:gd name="connsiteX3" fmla="*/ 736521 w 1759951"/>
              <a:gd name="connsiteY3" fmla="*/ 1810756 h 1827727"/>
              <a:gd name="connsiteX4" fmla="*/ 1255937 w 1759951"/>
              <a:gd name="connsiteY4" fmla="*/ 1571751 h 1827727"/>
              <a:gd name="connsiteX5" fmla="*/ 1759951 w 1759951"/>
              <a:gd name="connsiteY5" fmla="*/ 1611903 h 1827727"/>
              <a:gd name="connsiteX0" fmla="*/ 0 w 1759951"/>
              <a:gd name="connsiteY0" fmla="*/ 0 h 1816019"/>
              <a:gd name="connsiteX1" fmla="*/ 235950 w 1759951"/>
              <a:gd name="connsiteY1" fmla="*/ 214449 h 1816019"/>
              <a:gd name="connsiteX2" fmla="*/ 166087 w 1759951"/>
              <a:gd name="connsiteY2" fmla="*/ 1372882 h 1816019"/>
              <a:gd name="connsiteX3" fmla="*/ 736521 w 1759951"/>
              <a:gd name="connsiteY3" fmla="*/ 1810756 h 1816019"/>
              <a:gd name="connsiteX4" fmla="*/ 1255937 w 1759951"/>
              <a:gd name="connsiteY4" fmla="*/ 1571751 h 1816019"/>
              <a:gd name="connsiteX5" fmla="*/ 1759951 w 1759951"/>
              <a:gd name="connsiteY5" fmla="*/ 1611903 h 1816019"/>
              <a:gd name="connsiteX0" fmla="*/ 120284 w 1880235"/>
              <a:gd name="connsiteY0" fmla="*/ 0 h 1816019"/>
              <a:gd name="connsiteX1" fmla="*/ 14021 w 1880235"/>
              <a:gd name="connsiteY1" fmla="*/ 1341108 h 1816019"/>
              <a:gd name="connsiteX2" fmla="*/ 286371 w 1880235"/>
              <a:gd name="connsiteY2" fmla="*/ 1372882 h 1816019"/>
              <a:gd name="connsiteX3" fmla="*/ 856805 w 1880235"/>
              <a:gd name="connsiteY3" fmla="*/ 1810756 h 1816019"/>
              <a:gd name="connsiteX4" fmla="*/ 1376221 w 1880235"/>
              <a:gd name="connsiteY4" fmla="*/ 1571751 h 1816019"/>
              <a:gd name="connsiteX5" fmla="*/ 1880235 w 1880235"/>
              <a:gd name="connsiteY5" fmla="*/ 1611903 h 1816019"/>
              <a:gd name="connsiteX0" fmla="*/ 0 w 2053277"/>
              <a:gd name="connsiteY0" fmla="*/ 0 h 661194"/>
              <a:gd name="connsiteX1" fmla="*/ 187063 w 2053277"/>
              <a:gd name="connsiteY1" fmla="*/ 186283 h 661194"/>
              <a:gd name="connsiteX2" fmla="*/ 459413 w 2053277"/>
              <a:gd name="connsiteY2" fmla="*/ 218057 h 661194"/>
              <a:gd name="connsiteX3" fmla="*/ 1029847 w 2053277"/>
              <a:gd name="connsiteY3" fmla="*/ 655931 h 661194"/>
              <a:gd name="connsiteX4" fmla="*/ 1549263 w 2053277"/>
              <a:gd name="connsiteY4" fmla="*/ 416926 h 661194"/>
              <a:gd name="connsiteX5" fmla="*/ 2053277 w 2053277"/>
              <a:gd name="connsiteY5" fmla="*/ 457078 h 661194"/>
              <a:gd name="connsiteX0" fmla="*/ 0 w 2053277"/>
              <a:gd name="connsiteY0" fmla="*/ 0 h 922220"/>
              <a:gd name="connsiteX1" fmla="*/ 187063 w 2053277"/>
              <a:gd name="connsiteY1" fmla="*/ 186283 h 922220"/>
              <a:gd name="connsiteX2" fmla="*/ 367749 w 2053277"/>
              <a:gd name="connsiteY2" fmla="*/ 922220 h 922220"/>
              <a:gd name="connsiteX3" fmla="*/ 1029847 w 2053277"/>
              <a:gd name="connsiteY3" fmla="*/ 655931 h 922220"/>
              <a:gd name="connsiteX4" fmla="*/ 1549263 w 2053277"/>
              <a:gd name="connsiteY4" fmla="*/ 416926 h 922220"/>
              <a:gd name="connsiteX5" fmla="*/ 2053277 w 2053277"/>
              <a:gd name="connsiteY5" fmla="*/ 457078 h 922220"/>
              <a:gd name="connsiteX0" fmla="*/ 0 w 2053277"/>
              <a:gd name="connsiteY0" fmla="*/ 0 h 2473722"/>
              <a:gd name="connsiteX1" fmla="*/ 187063 w 2053277"/>
              <a:gd name="connsiteY1" fmla="*/ 186283 h 2473722"/>
              <a:gd name="connsiteX2" fmla="*/ 367749 w 2053277"/>
              <a:gd name="connsiteY2" fmla="*/ 922220 h 2473722"/>
              <a:gd name="connsiteX3" fmla="*/ 815964 w 2053277"/>
              <a:gd name="connsiteY3" fmla="*/ 2472670 h 2473722"/>
              <a:gd name="connsiteX4" fmla="*/ 1549263 w 2053277"/>
              <a:gd name="connsiteY4" fmla="*/ 416926 h 2473722"/>
              <a:gd name="connsiteX5" fmla="*/ 2053277 w 2053277"/>
              <a:gd name="connsiteY5" fmla="*/ 457078 h 2473722"/>
              <a:gd name="connsiteX0" fmla="*/ 0 w 1588452"/>
              <a:gd name="connsiteY0" fmla="*/ 0 h 3182187"/>
              <a:gd name="connsiteX1" fmla="*/ 187063 w 1588452"/>
              <a:gd name="connsiteY1" fmla="*/ 186283 h 3182187"/>
              <a:gd name="connsiteX2" fmla="*/ 367749 w 1588452"/>
              <a:gd name="connsiteY2" fmla="*/ 922220 h 3182187"/>
              <a:gd name="connsiteX3" fmla="*/ 815964 w 1588452"/>
              <a:gd name="connsiteY3" fmla="*/ 2472670 h 3182187"/>
              <a:gd name="connsiteX4" fmla="*/ 1549263 w 1588452"/>
              <a:gd name="connsiteY4" fmla="*/ 416926 h 3182187"/>
              <a:gd name="connsiteX5" fmla="*/ 1081637 w 1588452"/>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815964 w 1081637"/>
              <a:gd name="connsiteY3" fmla="*/ 2472670 h 3182187"/>
              <a:gd name="connsiteX4" fmla="*/ 577623 w 1081637"/>
              <a:gd name="connsiteY4" fmla="*/ 2804037 h 3182187"/>
              <a:gd name="connsiteX5" fmla="*/ 1081637 w 1081637"/>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650968 w 1081637"/>
              <a:gd name="connsiteY3" fmla="*/ 1669925 h 3182187"/>
              <a:gd name="connsiteX4" fmla="*/ 577623 w 1081637"/>
              <a:gd name="connsiteY4" fmla="*/ 2804037 h 3182187"/>
              <a:gd name="connsiteX5" fmla="*/ 1081637 w 1081637"/>
              <a:gd name="connsiteY5" fmla="*/ 3182187 h 3182187"/>
              <a:gd name="connsiteX0" fmla="*/ 0 w 1081637"/>
              <a:gd name="connsiteY0" fmla="*/ 0 h 3182187"/>
              <a:gd name="connsiteX1" fmla="*/ 187063 w 1081637"/>
              <a:gd name="connsiteY1" fmla="*/ 186283 h 3182187"/>
              <a:gd name="connsiteX2" fmla="*/ 367749 w 1081637"/>
              <a:gd name="connsiteY2" fmla="*/ 922220 h 3182187"/>
              <a:gd name="connsiteX3" fmla="*/ 650968 w 1081637"/>
              <a:gd name="connsiteY3" fmla="*/ 1669925 h 3182187"/>
              <a:gd name="connsiteX4" fmla="*/ 935113 w 1081637"/>
              <a:gd name="connsiteY4" fmla="*/ 2571664 h 3182187"/>
              <a:gd name="connsiteX5" fmla="*/ 1081637 w 1081637"/>
              <a:gd name="connsiteY5" fmla="*/ 3182187 h 3182187"/>
              <a:gd name="connsiteX0" fmla="*/ 0 w 1539958"/>
              <a:gd name="connsiteY0" fmla="*/ 0 h 3963807"/>
              <a:gd name="connsiteX1" fmla="*/ 187063 w 1539958"/>
              <a:gd name="connsiteY1" fmla="*/ 186283 h 3963807"/>
              <a:gd name="connsiteX2" fmla="*/ 367749 w 1539958"/>
              <a:gd name="connsiteY2" fmla="*/ 922220 h 3963807"/>
              <a:gd name="connsiteX3" fmla="*/ 650968 w 1539958"/>
              <a:gd name="connsiteY3" fmla="*/ 1669925 h 3963807"/>
              <a:gd name="connsiteX4" fmla="*/ 935113 w 1539958"/>
              <a:gd name="connsiteY4" fmla="*/ 2571664 h 3963807"/>
              <a:gd name="connsiteX5" fmla="*/ 1539958 w 1539958"/>
              <a:gd name="connsiteY5" fmla="*/ 3963807 h 3963807"/>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935113 w 2025778"/>
              <a:gd name="connsiteY4" fmla="*/ 2571664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935113 w 2025778"/>
              <a:gd name="connsiteY4" fmla="*/ 2571664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50968 w 2025778"/>
              <a:gd name="connsiteY3" fmla="*/ 166992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870948 w 2025778"/>
              <a:gd name="connsiteY4" fmla="*/ 2740662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971779 w 2025778"/>
              <a:gd name="connsiteY4" fmla="*/ 2804037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971779 w 2025778"/>
              <a:gd name="connsiteY4" fmla="*/ 2804037 h 5104550"/>
              <a:gd name="connsiteX5" fmla="*/ 2025778 w 2025778"/>
              <a:gd name="connsiteY5"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792754 w 2025778"/>
              <a:gd name="connsiteY4" fmla="*/ 2190444 h 5104550"/>
              <a:gd name="connsiteX5" fmla="*/ 971779 w 2025778"/>
              <a:gd name="connsiteY5" fmla="*/ 2804037 h 5104550"/>
              <a:gd name="connsiteX6" fmla="*/ 2025778 w 2025778"/>
              <a:gd name="connsiteY6"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605136 w 2025778"/>
              <a:gd name="connsiteY3" fmla="*/ 1712175 h 5104550"/>
              <a:gd name="connsiteX4" fmla="*/ 581926 w 2025778"/>
              <a:gd name="connsiteY4" fmla="*/ 2296069 h 5104550"/>
              <a:gd name="connsiteX5" fmla="*/ 971779 w 2025778"/>
              <a:gd name="connsiteY5" fmla="*/ 2804037 h 5104550"/>
              <a:gd name="connsiteX6" fmla="*/ 2025778 w 2025778"/>
              <a:gd name="connsiteY6" fmla="*/ 5104550 h 5104550"/>
              <a:gd name="connsiteX0" fmla="*/ 0 w 2025778"/>
              <a:gd name="connsiteY0" fmla="*/ 0 h 5104550"/>
              <a:gd name="connsiteX1" fmla="*/ 187063 w 2025778"/>
              <a:gd name="connsiteY1" fmla="*/ 186283 h 5104550"/>
              <a:gd name="connsiteX2" fmla="*/ 367749 w 2025778"/>
              <a:gd name="connsiteY2" fmla="*/ 922220 h 5104550"/>
              <a:gd name="connsiteX3" fmla="*/ 513472 w 2025778"/>
              <a:gd name="connsiteY3" fmla="*/ 1458676 h 5104550"/>
              <a:gd name="connsiteX4" fmla="*/ 581926 w 2025778"/>
              <a:gd name="connsiteY4" fmla="*/ 2296069 h 5104550"/>
              <a:gd name="connsiteX5" fmla="*/ 971779 w 2025778"/>
              <a:gd name="connsiteY5" fmla="*/ 2804037 h 5104550"/>
              <a:gd name="connsiteX6" fmla="*/ 2025778 w 2025778"/>
              <a:gd name="connsiteY6" fmla="*/ 5104550 h 5104550"/>
              <a:gd name="connsiteX0" fmla="*/ 0 w 2025778"/>
              <a:gd name="connsiteY0" fmla="*/ 0 h 5104550"/>
              <a:gd name="connsiteX1" fmla="*/ 187063 w 2025778"/>
              <a:gd name="connsiteY1" fmla="*/ 186283 h 5104550"/>
              <a:gd name="connsiteX2" fmla="*/ 166088 w 2025778"/>
              <a:gd name="connsiteY2" fmla="*/ 964470 h 5104550"/>
              <a:gd name="connsiteX3" fmla="*/ 513472 w 2025778"/>
              <a:gd name="connsiteY3" fmla="*/ 1458676 h 5104550"/>
              <a:gd name="connsiteX4" fmla="*/ 581926 w 2025778"/>
              <a:gd name="connsiteY4" fmla="*/ 2296069 h 5104550"/>
              <a:gd name="connsiteX5" fmla="*/ 971779 w 2025778"/>
              <a:gd name="connsiteY5" fmla="*/ 2804037 h 5104550"/>
              <a:gd name="connsiteX6" fmla="*/ 2025778 w 2025778"/>
              <a:gd name="connsiteY6" fmla="*/ 5104550 h 5104550"/>
              <a:gd name="connsiteX0" fmla="*/ 0 w 2025778"/>
              <a:gd name="connsiteY0" fmla="*/ 0 h 5104550"/>
              <a:gd name="connsiteX1" fmla="*/ 251228 w 2025778"/>
              <a:gd name="connsiteY1" fmla="*/ 270782 h 5104550"/>
              <a:gd name="connsiteX2" fmla="*/ 166088 w 2025778"/>
              <a:gd name="connsiteY2" fmla="*/ 964470 h 5104550"/>
              <a:gd name="connsiteX3" fmla="*/ 513472 w 2025778"/>
              <a:gd name="connsiteY3" fmla="*/ 1458676 h 5104550"/>
              <a:gd name="connsiteX4" fmla="*/ 581926 w 2025778"/>
              <a:gd name="connsiteY4" fmla="*/ 2296069 h 5104550"/>
              <a:gd name="connsiteX5" fmla="*/ 971779 w 2025778"/>
              <a:gd name="connsiteY5" fmla="*/ 2804037 h 5104550"/>
              <a:gd name="connsiteX6" fmla="*/ 2025778 w 2025778"/>
              <a:gd name="connsiteY6" fmla="*/ 5104550 h 5104550"/>
              <a:gd name="connsiteX0" fmla="*/ 0 w 2025778"/>
              <a:gd name="connsiteY0" fmla="*/ 0 h 5273549"/>
              <a:gd name="connsiteX1" fmla="*/ 251228 w 2025778"/>
              <a:gd name="connsiteY1" fmla="*/ 439781 h 5273549"/>
              <a:gd name="connsiteX2" fmla="*/ 166088 w 2025778"/>
              <a:gd name="connsiteY2" fmla="*/ 1133469 h 5273549"/>
              <a:gd name="connsiteX3" fmla="*/ 513472 w 2025778"/>
              <a:gd name="connsiteY3" fmla="*/ 1627675 h 5273549"/>
              <a:gd name="connsiteX4" fmla="*/ 581926 w 2025778"/>
              <a:gd name="connsiteY4" fmla="*/ 2465068 h 5273549"/>
              <a:gd name="connsiteX5" fmla="*/ 971779 w 2025778"/>
              <a:gd name="connsiteY5" fmla="*/ 2973036 h 5273549"/>
              <a:gd name="connsiteX6" fmla="*/ 2025778 w 2025778"/>
              <a:gd name="connsiteY6" fmla="*/ 5273549 h 5273549"/>
              <a:gd name="connsiteX0" fmla="*/ 0 w 2025778"/>
              <a:gd name="connsiteY0" fmla="*/ 0 h 5273549"/>
              <a:gd name="connsiteX1" fmla="*/ 251228 w 2025778"/>
              <a:gd name="connsiteY1" fmla="*/ 439781 h 5273549"/>
              <a:gd name="connsiteX2" fmla="*/ 166088 w 2025778"/>
              <a:gd name="connsiteY2" fmla="*/ 1133469 h 5273549"/>
              <a:gd name="connsiteX3" fmla="*/ 513472 w 2025778"/>
              <a:gd name="connsiteY3" fmla="*/ 1627675 h 5273549"/>
              <a:gd name="connsiteX4" fmla="*/ 581926 w 2025778"/>
              <a:gd name="connsiteY4" fmla="*/ 2465068 h 5273549"/>
              <a:gd name="connsiteX5" fmla="*/ 971779 w 2025778"/>
              <a:gd name="connsiteY5" fmla="*/ 2973036 h 5273549"/>
              <a:gd name="connsiteX6" fmla="*/ 2025778 w 2025778"/>
              <a:gd name="connsiteY6" fmla="*/ 5273549 h 5273549"/>
              <a:gd name="connsiteX0" fmla="*/ 0 w 2025778"/>
              <a:gd name="connsiteY0" fmla="*/ 0 h 5273549"/>
              <a:gd name="connsiteX1" fmla="*/ 166088 w 2025778"/>
              <a:gd name="connsiteY1" fmla="*/ 1133469 h 5273549"/>
              <a:gd name="connsiteX2" fmla="*/ 513472 w 2025778"/>
              <a:gd name="connsiteY2" fmla="*/ 1627675 h 5273549"/>
              <a:gd name="connsiteX3" fmla="*/ 581926 w 2025778"/>
              <a:gd name="connsiteY3" fmla="*/ 2465068 h 5273549"/>
              <a:gd name="connsiteX4" fmla="*/ 971779 w 2025778"/>
              <a:gd name="connsiteY4" fmla="*/ 2973036 h 5273549"/>
              <a:gd name="connsiteX5" fmla="*/ 2025778 w 2025778"/>
              <a:gd name="connsiteY5" fmla="*/ 5273549 h 5273549"/>
              <a:gd name="connsiteX0" fmla="*/ 0 w 2025778"/>
              <a:gd name="connsiteY0" fmla="*/ 0 h 5273549"/>
              <a:gd name="connsiteX1" fmla="*/ 513472 w 2025778"/>
              <a:gd name="connsiteY1" fmla="*/ 1627675 h 5273549"/>
              <a:gd name="connsiteX2" fmla="*/ 581926 w 2025778"/>
              <a:gd name="connsiteY2" fmla="*/ 2465068 h 5273549"/>
              <a:gd name="connsiteX3" fmla="*/ 971779 w 2025778"/>
              <a:gd name="connsiteY3" fmla="*/ 2973036 h 5273549"/>
              <a:gd name="connsiteX4" fmla="*/ 2025778 w 2025778"/>
              <a:gd name="connsiteY4" fmla="*/ 5273549 h 5273549"/>
              <a:gd name="connsiteX0" fmla="*/ 0 w 2025778"/>
              <a:gd name="connsiteY0" fmla="*/ 0 h 5273549"/>
              <a:gd name="connsiteX1" fmla="*/ 581926 w 2025778"/>
              <a:gd name="connsiteY1" fmla="*/ 2465068 h 5273549"/>
              <a:gd name="connsiteX2" fmla="*/ 971779 w 2025778"/>
              <a:gd name="connsiteY2" fmla="*/ 2973036 h 5273549"/>
              <a:gd name="connsiteX3" fmla="*/ 2025778 w 2025778"/>
              <a:gd name="connsiteY3" fmla="*/ 5273549 h 5273549"/>
              <a:gd name="connsiteX0" fmla="*/ 0 w 1443852"/>
              <a:gd name="connsiteY0" fmla="*/ 0 h 2808481"/>
              <a:gd name="connsiteX1" fmla="*/ 389853 w 1443852"/>
              <a:gd name="connsiteY1" fmla="*/ 507968 h 2808481"/>
              <a:gd name="connsiteX2" fmla="*/ 1443852 w 1443852"/>
              <a:gd name="connsiteY2" fmla="*/ 2808481 h 2808481"/>
              <a:gd name="connsiteX0" fmla="*/ 0 w 1053999"/>
              <a:gd name="connsiteY0" fmla="*/ 0 h 2300513"/>
              <a:gd name="connsiteX1" fmla="*/ 1053999 w 1053999"/>
              <a:gd name="connsiteY1" fmla="*/ 2300513 h 2300513"/>
              <a:gd name="connsiteX0" fmla="*/ 0 w 320685"/>
              <a:gd name="connsiteY0" fmla="*/ 0 h 737272"/>
              <a:gd name="connsiteX1" fmla="*/ 320685 w 320685"/>
              <a:gd name="connsiteY1" fmla="*/ 737272 h 737272"/>
              <a:gd name="connsiteX0" fmla="*/ 0 w 320685"/>
              <a:gd name="connsiteY0" fmla="*/ 0 h 737272"/>
              <a:gd name="connsiteX1" fmla="*/ 320685 w 320685"/>
              <a:gd name="connsiteY1" fmla="*/ 737272 h 737272"/>
              <a:gd name="connsiteX0" fmla="*/ 0 w 357351"/>
              <a:gd name="connsiteY0" fmla="*/ 0 h 504899"/>
              <a:gd name="connsiteX1" fmla="*/ 357351 w 357351"/>
              <a:gd name="connsiteY1" fmla="*/ 504899 h 504899"/>
              <a:gd name="connsiteX0" fmla="*/ 0 w 357351"/>
              <a:gd name="connsiteY0" fmla="*/ 0 h 504899"/>
              <a:gd name="connsiteX1" fmla="*/ 357351 w 357351"/>
              <a:gd name="connsiteY1" fmla="*/ 504899 h 504899"/>
              <a:gd name="connsiteX0" fmla="*/ 0 w 357351"/>
              <a:gd name="connsiteY0" fmla="*/ 0 h 504899"/>
              <a:gd name="connsiteX1" fmla="*/ 357351 w 357351"/>
              <a:gd name="connsiteY1" fmla="*/ 504899 h 504899"/>
              <a:gd name="connsiteX0" fmla="*/ 0 w 357351"/>
              <a:gd name="connsiteY0" fmla="*/ 0 h 504899"/>
              <a:gd name="connsiteX1" fmla="*/ 357351 w 357351"/>
              <a:gd name="connsiteY1" fmla="*/ 504899 h 504899"/>
              <a:gd name="connsiteX0" fmla="*/ 0 w 357351"/>
              <a:gd name="connsiteY0" fmla="*/ 0 h 504899"/>
              <a:gd name="connsiteX1" fmla="*/ 357351 w 357351"/>
              <a:gd name="connsiteY1" fmla="*/ 504899 h 504899"/>
            </a:gdLst>
            <a:ahLst/>
            <a:cxnLst>
              <a:cxn ang="0">
                <a:pos x="connsiteX0" y="connsiteY0"/>
              </a:cxn>
              <a:cxn ang="0">
                <a:pos x="connsiteX1" y="connsiteY1"/>
              </a:cxn>
            </a:cxnLst>
            <a:rect l="l" t="t" r="r" b="b"/>
            <a:pathLst>
              <a:path w="357351" h="504899">
                <a:moveTo>
                  <a:pt x="0" y="0"/>
                </a:moveTo>
                <a:cubicBezTo>
                  <a:pt x="352746" y="499357"/>
                  <a:pt x="2001" y="6767"/>
                  <a:pt x="357351" y="504899"/>
                </a:cubicBezTo>
              </a:path>
            </a:pathLst>
          </a:custGeom>
          <a:noFill/>
          <a:ln w="7620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27EF89AA-1AB0-4A17-8FC0-B86222F5D685}"/>
              </a:ext>
            </a:extLst>
          </p:cNvPr>
          <p:cNvSpPr/>
          <p:nvPr/>
        </p:nvSpPr>
        <p:spPr>
          <a:xfrm>
            <a:off x="25824600" y="11029272"/>
            <a:ext cx="6650046" cy="413452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37EB5BDF-6EAB-4B9C-A466-ACD86317D93C}"/>
              </a:ext>
            </a:extLst>
          </p:cNvPr>
          <p:cNvSpPr txBox="1"/>
          <p:nvPr/>
        </p:nvSpPr>
        <p:spPr>
          <a:xfrm flipH="1">
            <a:off x="21378117" y="11544916"/>
            <a:ext cx="4377282" cy="884215"/>
          </a:xfrm>
          <a:prstGeom prst="rect">
            <a:avLst/>
          </a:prstGeom>
          <a:noFill/>
          <a:ln w="76200">
            <a:noFill/>
          </a:ln>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3175">
                  <a:solidFill>
                    <a:schemeClr val="bg2">
                      <a:lumMod val="25000"/>
                    </a:schemeClr>
                  </a:solidFill>
                </a:ln>
                <a:solidFill>
                  <a:srgbClr val="0ADCE6"/>
                </a:solidFill>
                <a:uLnTx/>
                <a:uFillTx/>
                <a:latin typeface="Calibri"/>
              </a:rPr>
              <a:t>Segment 7</a:t>
            </a:r>
          </a:p>
        </p:txBody>
      </p:sp>
    </p:spTree>
    <p:extLst>
      <p:ext uri="{BB962C8B-B14F-4D97-AF65-F5344CB8AC3E}">
        <p14:creationId xmlns:p14="http://schemas.microsoft.com/office/powerpoint/2010/main" val="1301459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36862"/>
          </a:schemeClr>
        </a:solidFill>
        <a:effectLst/>
      </p:bgPr>
    </p:bg>
    <p:spTree>
      <p:nvGrpSpPr>
        <p:cNvPr id="1" name=""/>
        <p:cNvGrpSpPr/>
        <p:nvPr/>
      </p:nvGrpSpPr>
      <p:grpSpPr>
        <a:xfrm>
          <a:off x="0" y="0"/>
          <a:ext cx="0" cy="0"/>
          <a:chOff x="0" y="0"/>
          <a:chExt cx="0" cy="0"/>
        </a:xfrm>
      </p:grpSpPr>
      <p:sp>
        <p:nvSpPr>
          <p:cNvPr id="6" name="Rounded Rectangle 5"/>
          <p:cNvSpPr/>
          <p:nvPr/>
        </p:nvSpPr>
        <p:spPr>
          <a:xfrm>
            <a:off x="288132" y="304800"/>
            <a:ext cx="13580268" cy="168910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endParaRPr lang="en-US" dirty="0">
              <a:solidFill>
                <a:sysClr val="windowText" lastClr="000000"/>
              </a:solidFill>
              <a:latin typeface="Arial" panose="020B0604020202020204" pitchFamily="34" charset="0"/>
              <a:cs typeface="Arial" panose="020B0604020202020204" pitchFamily="34" charset="0"/>
            </a:endParaRPr>
          </a:p>
        </p:txBody>
      </p:sp>
      <p:grpSp>
        <p:nvGrpSpPr>
          <p:cNvPr id="2052" name="Group 346"/>
          <p:cNvGrpSpPr>
            <a:grpSpLocks/>
          </p:cNvGrpSpPr>
          <p:nvPr/>
        </p:nvGrpSpPr>
        <p:grpSpPr bwMode="auto">
          <a:xfrm>
            <a:off x="283121" y="2133599"/>
            <a:ext cx="32344519" cy="16839319"/>
            <a:chOff x="457200" y="2743201"/>
            <a:chExt cx="7010400" cy="8311238"/>
          </a:xfrm>
        </p:grpSpPr>
        <p:sp>
          <p:nvSpPr>
            <p:cNvPr id="348" name="Round Same Side Corner Rectangle 347"/>
            <p:cNvSpPr/>
            <p:nvPr/>
          </p:nvSpPr>
          <p:spPr>
            <a:xfrm>
              <a:off x="457200" y="2743201"/>
              <a:ext cx="7010400" cy="8311238"/>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349" name="Round Same Side Corner Rectangle 348"/>
            <p:cNvSpPr/>
            <p:nvPr/>
          </p:nvSpPr>
          <p:spPr>
            <a:xfrm>
              <a:off x="457200" y="2743201"/>
              <a:ext cx="7010400" cy="38279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3600" b="1" dirty="0">
                  <a:solidFill>
                    <a:schemeClr val="bg1"/>
                  </a:solidFill>
                  <a:latin typeface="Arial" panose="020B0604020202020204" pitchFamily="34" charset="0"/>
                  <a:cs typeface="Arial" panose="020B0604020202020204" pitchFamily="34" charset="0"/>
                </a:rPr>
                <a:t>Surface Water Impacts: Results</a:t>
              </a:r>
            </a:p>
          </p:txBody>
        </p:sp>
      </p:grpSp>
      <p:sp>
        <p:nvSpPr>
          <p:cNvPr id="2055" name="Title 1"/>
          <p:cNvSpPr>
            <a:spLocks noGrp="1"/>
          </p:cNvSpPr>
          <p:nvPr>
            <p:ph type="ctrTitle"/>
          </p:nvPr>
        </p:nvSpPr>
        <p:spPr>
          <a:xfrm>
            <a:off x="5934076" y="527050"/>
            <a:ext cx="7019924" cy="1244600"/>
          </a:xfrm>
        </p:spPr>
        <p:txBody>
          <a:bodyPr/>
          <a:lstStyle/>
          <a:p>
            <a:pPr algn="r" eaLnBrk="1" hangingPunct="1"/>
            <a:r>
              <a:rPr lang="en-US" sz="3200" b="1" dirty="0">
                <a:solidFill>
                  <a:schemeClr val="bg1"/>
                </a:solidFill>
                <a:latin typeface="Arial" panose="020B0604020202020204" pitchFamily="34" charset="0"/>
                <a:cs typeface="Arial" panose="020B0604020202020204" pitchFamily="34" charset="0"/>
              </a:rPr>
              <a:t>Segment 7 | Project 1007</a:t>
            </a:r>
            <a:br>
              <a:rPr lang="en-US" sz="28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Minnesota Pollution Control Agency</a:t>
            </a:r>
          </a:p>
        </p:txBody>
      </p:sp>
      <p:sp>
        <p:nvSpPr>
          <p:cNvPr id="66" name="Rectangle 65"/>
          <p:cNvSpPr/>
          <p:nvPr/>
        </p:nvSpPr>
        <p:spPr>
          <a:xfrm>
            <a:off x="2057400" y="13068300"/>
            <a:ext cx="242888"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a:defRPr/>
            </a:pPr>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0FAE2E5-0801-454A-BDF1-74FF7FEB2207}"/>
              </a:ext>
            </a:extLst>
          </p:cNvPr>
          <p:cNvPicPr>
            <a:picLocks noChangeAspect="1"/>
          </p:cNvPicPr>
          <p:nvPr/>
        </p:nvPicPr>
        <p:blipFill>
          <a:blip r:embed="rId3"/>
          <a:srcRect/>
          <a:stretch/>
        </p:blipFill>
        <p:spPr>
          <a:xfrm>
            <a:off x="31298139" y="229482"/>
            <a:ext cx="1332129" cy="303918"/>
          </a:xfrm>
          <a:prstGeom prst="rect">
            <a:avLst/>
          </a:prstGeom>
        </p:spPr>
      </p:pic>
      <p:sp>
        <p:nvSpPr>
          <p:cNvPr id="42" name="TextBox 41">
            <a:extLst>
              <a:ext uri="{FF2B5EF4-FFF2-40B4-BE49-F238E27FC236}">
                <a16:creationId xmlns:a16="http://schemas.microsoft.com/office/drawing/2014/main" id="{3A7029B6-99AE-4E2F-853B-812AFC19F980}"/>
              </a:ext>
            </a:extLst>
          </p:cNvPr>
          <p:cNvSpPr txBox="1"/>
          <p:nvPr/>
        </p:nvSpPr>
        <p:spPr>
          <a:xfrm>
            <a:off x="18516600" y="9338370"/>
            <a:ext cx="13882440" cy="3539430"/>
          </a:xfrm>
          <a:prstGeom prst="rect">
            <a:avLst/>
          </a:prstGeom>
          <a:solidFill>
            <a:schemeClr val="bg1"/>
          </a:solidFill>
          <a:ln w="63500">
            <a:solidFill>
              <a:srgbClr val="00B0F0"/>
            </a:solidFill>
          </a:ln>
        </p:spPr>
        <p:txBody>
          <a:bodyPr wrap="square" rtlCol="0">
            <a:spAutoFit/>
          </a:bodyPr>
          <a:lstStyle/>
          <a:p>
            <a:pPr algn="ctr" defTabSz="2978044" fontAlgn="auto">
              <a:spcBef>
                <a:spcPts val="0"/>
              </a:spcBef>
              <a:spcAft>
                <a:spcPts val="0"/>
              </a:spcAft>
              <a:defRPr/>
            </a:pPr>
            <a:r>
              <a:rPr lang="en-US" sz="2800" b="1" dirty="0">
                <a:solidFill>
                  <a:srgbClr val="00B0F0"/>
                </a:solidFill>
                <a:latin typeface="Arial" panose="020B0604020202020204" pitchFamily="34" charset="0"/>
                <a:cs typeface="Arial" panose="020B0604020202020204" pitchFamily="34" charset="0"/>
              </a:rPr>
              <a:t>PFAS Results: Intermittent Stream </a:t>
            </a:r>
            <a:r>
              <a:rPr lang="en-US" sz="2800" b="1" dirty="0" err="1">
                <a:solidFill>
                  <a:srgbClr val="00B0F0"/>
                </a:solidFill>
                <a:latin typeface="Arial" panose="020B0604020202020204" pitchFamily="34" charset="0"/>
                <a:cs typeface="Arial" panose="020B0604020202020204" pitchFamily="34" charset="0"/>
              </a:rPr>
              <a:t>v.s</a:t>
            </a:r>
            <a:r>
              <a:rPr lang="en-US" sz="2800" b="1" dirty="0">
                <a:solidFill>
                  <a:srgbClr val="00B0F0"/>
                </a:solidFill>
                <a:latin typeface="Arial" panose="020B0604020202020204" pitchFamily="34" charset="0"/>
                <a:cs typeface="Arial" panose="020B0604020202020204" pitchFamily="34" charset="0"/>
              </a:rPr>
              <a:t>. North Valley Branch Creek</a:t>
            </a:r>
            <a:endParaRPr lang="en-US" sz="28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2800" dirty="0">
                <a:latin typeface="Arial" panose="020B0604020202020204" pitchFamily="34" charset="0"/>
                <a:cs typeface="Arial" panose="020B0604020202020204" pitchFamily="34" charset="0"/>
              </a:rPr>
              <a:t>PFAS impacts downstream of Lake Edith (i.e., in North Valley Branch Creek) are an order of magnitude greater those within the unnamed intermittent stream (VB1). This could be explained by the groundwater input to Lake Edith. The relative distribution of PFAS compounds are similar between the two water bodies (see next slide).</a:t>
            </a:r>
          </a:p>
          <a:p>
            <a:pPr algn="ctr" defTabSz="2978044" fontAlgn="auto">
              <a:spcBef>
                <a:spcPts val="0"/>
              </a:spcBef>
              <a:spcAft>
                <a:spcPts val="0"/>
              </a:spcAft>
              <a:defRPr/>
            </a:pPr>
            <a:endParaRPr lang="en-US" sz="28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2800" dirty="0">
                <a:latin typeface="Arial" panose="020B0604020202020204" pitchFamily="34" charset="0"/>
                <a:cs typeface="Arial" panose="020B0604020202020204" pitchFamily="34" charset="0"/>
              </a:rPr>
              <a:t>Seasonal variation and precipitation events appear to have minimal effect on PFAS impacts in Segment 7.</a:t>
            </a:r>
            <a:endParaRPr lang="en-US" sz="1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F48A1BE-A407-4CF0-BE29-C11D056761AC}"/>
              </a:ext>
            </a:extLst>
          </p:cNvPr>
          <p:cNvPicPr>
            <a:picLocks noChangeAspect="1"/>
          </p:cNvPicPr>
          <p:nvPr/>
        </p:nvPicPr>
        <p:blipFill>
          <a:blip r:embed="rId4"/>
          <a:stretch>
            <a:fillRect/>
          </a:stretch>
        </p:blipFill>
        <p:spPr>
          <a:xfrm>
            <a:off x="836361" y="3889473"/>
            <a:ext cx="17458167" cy="13426888"/>
          </a:xfrm>
          <a:prstGeom prst="rect">
            <a:avLst/>
          </a:prstGeom>
          <a:ln w="50800">
            <a:solidFill>
              <a:srgbClr val="00B0F0"/>
            </a:solidFill>
          </a:ln>
        </p:spPr>
      </p:pic>
      <p:graphicFrame>
        <p:nvGraphicFramePr>
          <p:cNvPr id="48" name="Chart 47">
            <a:extLst>
              <a:ext uri="{FF2B5EF4-FFF2-40B4-BE49-F238E27FC236}">
                <a16:creationId xmlns:a16="http://schemas.microsoft.com/office/drawing/2014/main" id="{8A678E2C-CA52-4A09-9753-9D2A79183726}"/>
              </a:ext>
            </a:extLst>
          </p:cNvPr>
          <p:cNvGraphicFramePr>
            <a:graphicFrameLocks/>
          </p:cNvGraphicFramePr>
          <p:nvPr>
            <p:extLst>
              <p:ext uri="{D42A27DB-BD31-4B8C-83A1-F6EECF244321}">
                <p14:modId xmlns:p14="http://schemas.microsoft.com/office/powerpoint/2010/main" val="15341742"/>
              </p:ext>
            </p:extLst>
          </p:nvPr>
        </p:nvGraphicFramePr>
        <p:xfrm>
          <a:off x="19278599" y="13182600"/>
          <a:ext cx="12573001" cy="559201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0" name="Chart 49">
            <a:extLst>
              <a:ext uri="{FF2B5EF4-FFF2-40B4-BE49-F238E27FC236}">
                <a16:creationId xmlns:a16="http://schemas.microsoft.com/office/drawing/2014/main" id="{7FB25DC7-843C-4920-818E-C05D006059D1}"/>
              </a:ext>
            </a:extLst>
          </p:cNvPr>
          <p:cNvGraphicFramePr>
            <a:graphicFrameLocks/>
          </p:cNvGraphicFramePr>
          <p:nvPr>
            <p:extLst>
              <p:ext uri="{D42A27DB-BD31-4B8C-83A1-F6EECF244321}">
                <p14:modId xmlns:p14="http://schemas.microsoft.com/office/powerpoint/2010/main" val="591633110"/>
              </p:ext>
            </p:extLst>
          </p:nvPr>
        </p:nvGraphicFramePr>
        <p:xfrm>
          <a:off x="19323494" y="3124200"/>
          <a:ext cx="12223305" cy="593436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0207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36862"/>
          </a:schemeClr>
        </a:solidFill>
        <a:effectLst/>
      </p:bgPr>
    </p:bg>
    <p:spTree>
      <p:nvGrpSpPr>
        <p:cNvPr id="1" name=""/>
        <p:cNvGrpSpPr/>
        <p:nvPr/>
      </p:nvGrpSpPr>
      <p:grpSpPr>
        <a:xfrm>
          <a:off x="0" y="0"/>
          <a:ext cx="0" cy="0"/>
          <a:chOff x="0" y="0"/>
          <a:chExt cx="0" cy="0"/>
        </a:xfrm>
      </p:grpSpPr>
      <p:grpSp>
        <p:nvGrpSpPr>
          <p:cNvPr id="2052" name="Group 346"/>
          <p:cNvGrpSpPr>
            <a:grpSpLocks/>
          </p:cNvGrpSpPr>
          <p:nvPr/>
        </p:nvGrpSpPr>
        <p:grpSpPr bwMode="auto">
          <a:xfrm>
            <a:off x="283121" y="2133599"/>
            <a:ext cx="32344519" cy="16839319"/>
            <a:chOff x="457200" y="2743201"/>
            <a:chExt cx="7010400" cy="8311238"/>
          </a:xfrm>
        </p:grpSpPr>
        <p:sp>
          <p:nvSpPr>
            <p:cNvPr id="348" name="Round Same Side Corner Rectangle 347"/>
            <p:cNvSpPr/>
            <p:nvPr/>
          </p:nvSpPr>
          <p:spPr>
            <a:xfrm>
              <a:off x="457200" y="2743201"/>
              <a:ext cx="7010400" cy="8311238"/>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349" name="Round Same Side Corner Rectangle 348"/>
            <p:cNvSpPr/>
            <p:nvPr/>
          </p:nvSpPr>
          <p:spPr>
            <a:xfrm>
              <a:off x="457200" y="2743201"/>
              <a:ext cx="7010400" cy="38279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3600" b="1" dirty="0">
                  <a:solidFill>
                    <a:schemeClr val="bg1"/>
                  </a:solidFill>
                  <a:latin typeface="Arial" panose="020B0604020202020204" pitchFamily="34" charset="0"/>
                  <a:cs typeface="Arial" panose="020B0604020202020204" pitchFamily="34" charset="0"/>
                </a:rPr>
                <a:t>Site-Wide Compared to Valley Branch Surface Water Impacts: PFAS Compounds</a:t>
              </a:r>
            </a:p>
          </p:txBody>
        </p:sp>
      </p:grpSp>
      <p:pic>
        <p:nvPicPr>
          <p:cNvPr id="178" name="Picture 177">
            <a:extLst>
              <a:ext uri="{FF2B5EF4-FFF2-40B4-BE49-F238E27FC236}">
                <a16:creationId xmlns:a16="http://schemas.microsoft.com/office/drawing/2014/main" id="{7F9E0105-EA60-4981-B5D1-3ED31C3BC49F}"/>
              </a:ext>
            </a:extLst>
          </p:cNvPr>
          <p:cNvPicPr>
            <a:picLocks noChangeAspect="1"/>
          </p:cNvPicPr>
          <p:nvPr/>
        </p:nvPicPr>
        <p:blipFill>
          <a:blip r:embed="rId3"/>
          <a:stretch>
            <a:fillRect/>
          </a:stretch>
        </p:blipFill>
        <p:spPr>
          <a:xfrm>
            <a:off x="716425" y="3389746"/>
            <a:ext cx="20086175" cy="15431654"/>
          </a:xfrm>
          <a:prstGeom prst="rect">
            <a:avLst/>
          </a:prstGeom>
          <a:ln w="50800">
            <a:solidFill>
              <a:srgbClr val="00B0F0"/>
            </a:solidFill>
          </a:ln>
        </p:spPr>
      </p:pic>
      <p:sp>
        <p:nvSpPr>
          <p:cNvPr id="6" name="Rounded Rectangle 5"/>
          <p:cNvSpPr/>
          <p:nvPr/>
        </p:nvSpPr>
        <p:spPr>
          <a:xfrm>
            <a:off x="288132" y="304800"/>
            <a:ext cx="13580268" cy="168910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endParaRPr lang="en-US" dirty="0">
              <a:solidFill>
                <a:sysClr val="windowText" lastClr="000000"/>
              </a:solidFill>
              <a:latin typeface="Arial" panose="020B0604020202020204" pitchFamily="34" charset="0"/>
              <a:cs typeface="Arial" panose="020B0604020202020204" pitchFamily="34" charset="0"/>
            </a:endParaRPr>
          </a:p>
        </p:txBody>
      </p:sp>
      <p:sp>
        <p:nvSpPr>
          <p:cNvPr id="2055" name="Title 1"/>
          <p:cNvSpPr>
            <a:spLocks noGrp="1"/>
          </p:cNvSpPr>
          <p:nvPr>
            <p:ph type="ctrTitle"/>
          </p:nvPr>
        </p:nvSpPr>
        <p:spPr>
          <a:xfrm>
            <a:off x="5934076" y="527050"/>
            <a:ext cx="7019924" cy="1244600"/>
          </a:xfrm>
        </p:spPr>
        <p:txBody>
          <a:bodyPr/>
          <a:lstStyle/>
          <a:p>
            <a:pPr algn="r" eaLnBrk="1" hangingPunct="1"/>
            <a:r>
              <a:rPr lang="en-US" sz="3200" b="1" dirty="0">
                <a:solidFill>
                  <a:schemeClr val="bg1"/>
                </a:solidFill>
                <a:latin typeface="Arial" panose="020B0604020202020204" pitchFamily="34" charset="0"/>
                <a:cs typeface="Arial" panose="020B0604020202020204" pitchFamily="34" charset="0"/>
              </a:rPr>
              <a:t>Segment 7 | Project 1007</a:t>
            </a:r>
            <a:br>
              <a:rPr lang="en-US" sz="28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Minnesota Pollution Control Agency</a:t>
            </a:r>
          </a:p>
        </p:txBody>
      </p:sp>
      <p:pic>
        <p:nvPicPr>
          <p:cNvPr id="7" name="Picture 6">
            <a:extLst>
              <a:ext uri="{FF2B5EF4-FFF2-40B4-BE49-F238E27FC236}">
                <a16:creationId xmlns:a16="http://schemas.microsoft.com/office/drawing/2014/main" id="{D0FAE2E5-0801-454A-BDF1-74FF7FEB2207}"/>
              </a:ext>
            </a:extLst>
          </p:cNvPr>
          <p:cNvPicPr>
            <a:picLocks noChangeAspect="1"/>
          </p:cNvPicPr>
          <p:nvPr/>
        </p:nvPicPr>
        <p:blipFill>
          <a:blip r:embed="rId4"/>
          <a:srcRect/>
          <a:stretch/>
        </p:blipFill>
        <p:spPr>
          <a:xfrm>
            <a:off x="31298139" y="229482"/>
            <a:ext cx="1332129" cy="303918"/>
          </a:xfrm>
          <a:prstGeom prst="rect">
            <a:avLst/>
          </a:prstGeom>
        </p:spPr>
      </p:pic>
      <p:cxnSp>
        <p:nvCxnSpPr>
          <p:cNvPr id="5" name="Straight Connector 4">
            <a:extLst>
              <a:ext uri="{FF2B5EF4-FFF2-40B4-BE49-F238E27FC236}">
                <a16:creationId xmlns:a16="http://schemas.microsoft.com/office/drawing/2014/main" id="{6B9B134F-C0E5-44D5-8799-F5CF8649003E}"/>
              </a:ext>
            </a:extLst>
          </p:cNvPr>
          <p:cNvCxnSpPr>
            <a:cxnSpLocks/>
            <a:endCxn id="119" idx="2"/>
          </p:cNvCxnSpPr>
          <p:nvPr/>
        </p:nvCxnSpPr>
        <p:spPr>
          <a:xfrm flipV="1">
            <a:off x="1794173" y="4904291"/>
            <a:ext cx="763243" cy="464972"/>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785F385-157B-441F-B4F3-E24D02EF6AC1}"/>
              </a:ext>
            </a:extLst>
          </p:cNvPr>
          <p:cNvCxnSpPr>
            <a:cxnSpLocks/>
            <a:stCxn id="118" idx="0"/>
          </p:cNvCxnSpPr>
          <p:nvPr/>
        </p:nvCxnSpPr>
        <p:spPr>
          <a:xfrm flipV="1">
            <a:off x="4361001" y="6091508"/>
            <a:ext cx="870526" cy="609328"/>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60F36B8-C3C1-4494-A0FC-18C5A5018A6D}"/>
              </a:ext>
            </a:extLst>
          </p:cNvPr>
          <p:cNvCxnSpPr>
            <a:cxnSpLocks/>
            <a:endCxn id="116" idx="1"/>
          </p:cNvCxnSpPr>
          <p:nvPr/>
        </p:nvCxnSpPr>
        <p:spPr>
          <a:xfrm flipV="1">
            <a:off x="5231527" y="5587911"/>
            <a:ext cx="685902" cy="84918"/>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38D74A2-1139-403C-951E-BD877045AC4E}"/>
              </a:ext>
            </a:extLst>
          </p:cNvPr>
          <p:cNvCxnSpPr>
            <a:cxnSpLocks/>
            <a:endCxn id="110" idx="1"/>
          </p:cNvCxnSpPr>
          <p:nvPr/>
        </p:nvCxnSpPr>
        <p:spPr>
          <a:xfrm flipV="1">
            <a:off x="9183605" y="4813823"/>
            <a:ext cx="785004" cy="761631"/>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43E0296-4AEB-4D7F-B1C9-960BBB29D3BE}"/>
              </a:ext>
            </a:extLst>
          </p:cNvPr>
          <p:cNvCxnSpPr>
            <a:cxnSpLocks/>
            <a:stCxn id="114" idx="3"/>
          </p:cNvCxnSpPr>
          <p:nvPr/>
        </p:nvCxnSpPr>
        <p:spPr>
          <a:xfrm flipV="1">
            <a:off x="5786097" y="8305801"/>
            <a:ext cx="690903" cy="1614632"/>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A86102D-6A95-4A77-8B21-9ABC7FBC4BAA}"/>
              </a:ext>
            </a:extLst>
          </p:cNvPr>
          <p:cNvCxnSpPr>
            <a:cxnSpLocks/>
            <a:endCxn id="112" idx="0"/>
          </p:cNvCxnSpPr>
          <p:nvPr/>
        </p:nvCxnSpPr>
        <p:spPr>
          <a:xfrm flipH="1">
            <a:off x="8392271" y="7935066"/>
            <a:ext cx="1023284" cy="967407"/>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F73C7FA-B044-4337-83A4-B3185D1AB243}"/>
              </a:ext>
            </a:extLst>
          </p:cNvPr>
          <p:cNvCxnSpPr>
            <a:cxnSpLocks/>
          </p:cNvCxnSpPr>
          <p:nvPr/>
        </p:nvCxnSpPr>
        <p:spPr>
          <a:xfrm flipH="1">
            <a:off x="11706290" y="7899472"/>
            <a:ext cx="929320" cy="1175111"/>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A1F6BE4-D29F-4821-8586-D8ACD6EAF046}"/>
              </a:ext>
            </a:extLst>
          </p:cNvPr>
          <p:cNvCxnSpPr>
            <a:cxnSpLocks/>
            <a:stCxn id="104" idx="1"/>
          </p:cNvCxnSpPr>
          <p:nvPr/>
        </p:nvCxnSpPr>
        <p:spPr>
          <a:xfrm flipH="1">
            <a:off x="12615534" y="9313843"/>
            <a:ext cx="1144600" cy="1385019"/>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DA7C473-678F-41F1-902C-1FEB1C9E89FB}"/>
              </a:ext>
            </a:extLst>
          </p:cNvPr>
          <p:cNvCxnSpPr>
            <a:cxnSpLocks/>
            <a:stCxn id="103" idx="1"/>
          </p:cNvCxnSpPr>
          <p:nvPr/>
        </p:nvCxnSpPr>
        <p:spPr>
          <a:xfrm flipH="1">
            <a:off x="16459200" y="12917070"/>
            <a:ext cx="1235421" cy="1169482"/>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sp>
        <p:nvSpPr>
          <p:cNvPr id="81" name="Rounded Rectangle 5">
            <a:extLst>
              <a:ext uri="{FF2B5EF4-FFF2-40B4-BE49-F238E27FC236}">
                <a16:creationId xmlns:a16="http://schemas.microsoft.com/office/drawing/2014/main" id="{8615445E-617E-43DA-B11D-A2D49C78FC7F}"/>
              </a:ext>
            </a:extLst>
          </p:cNvPr>
          <p:cNvSpPr/>
          <p:nvPr/>
        </p:nvSpPr>
        <p:spPr>
          <a:xfrm>
            <a:off x="720515" y="17060725"/>
            <a:ext cx="7464161" cy="162059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r>
              <a:rPr lang="en-US" sz="4400" dirty="0">
                <a:solidFill>
                  <a:schemeClr val="bg1"/>
                </a:solidFill>
                <a:latin typeface="Arial" panose="020B0604020202020204" pitchFamily="34" charset="0"/>
                <a:cs typeface="Arial" panose="020B0604020202020204" pitchFamily="34" charset="0"/>
              </a:rPr>
              <a:t>PFAS Compound Distributions</a:t>
            </a:r>
          </a:p>
        </p:txBody>
      </p:sp>
      <p:pic>
        <p:nvPicPr>
          <p:cNvPr id="2064" name="Picture 2063">
            <a:extLst>
              <a:ext uri="{FF2B5EF4-FFF2-40B4-BE49-F238E27FC236}">
                <a16:creationId xmlns:a16="http://schemas.microsoft.com/office/drawing/2014/main" id="{0B34EE8F-58B7-4C8A-BE09-DEEB05344220}"/>
              </a:ext>
            </a:extLst>
          </p:cNvPr>
          <p:cNvPicPr>
            <a:picLocks noChangeAspect="1"/>
          </p:cNvPicPr>
          <p:nvPr/>
        </p:nvPicPr>
        <p:blipFill>
          <a:blip r:embed="rId5"/>
          <a:stretch>
            <a:fillRect/>
          </a:stretch>
        </p:blipFill>
        <p:spPr>
          <a:xfrm>
            <a:off x="929811" y="14755764"/>
            <a:ext cx="5922212" cy="1926747"/>
          </a:xfrm>
          <a:prstGeom prst="rect">
            <a:avLst/>
          </a:prstGeom>
        </p:spPr>
      </p:pic>
      <p:graphicFrame>
        <p:nvGraphicFramePr>
          <p:cNvPr id="103" name="Chart 102">
            <a:extLst>
              <a:ext uri="{FF2B5EF4-FFF2-40B4-BE49-F238E27FC236}">
                <a16:creationId xmlns:a16="http://schemas.microsoft.com/office/drawing/2014/main" id="{3F698CDA-6D15-4E17-953A-4451DFCBBBED}"/>
              </a:ext>
            </a:extLst>
          </p:cNvPr>
          <p:cNvGraphicFramePr>
            <a:graphicFrameLocks/>
          </p:cNvGraphicFramePr>
          <p:nvPr>
            <p:extLst>
              <p:ext uri="{D42A27DB-BD31-4B8C-83A1-F6EECF244321}">
                <p14:modId xmlns:p14="http://schemas.microsoft.com/office/powerpoint/2010/main" val="2689966302"/>
              </p:ext>
            </p:extLst>
          </p:nvPr>
        </p:nvGraphicFramePr>
        <p:xfrm>
          <a:off x="17694621" y="11963400"/>
          <a:ext cx="2667001" cy="19073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4" name="Chart 103">
            <a:extLst>
              <a:ext uri="{FF2B5EF4-FFF2-40B4-BE49-F238E27FC236}">
                <a16:creationId xmlns:a16="http://schemas.microsoft.com/office/drawing/2014/main" id="{32382EEF-D71B-41B1-A454-F723704F11FF}"/>
              </a:ext>
            </a:extLst>
          </p:cNvPr>
          <p:cNvGraphicFramePr>
            <a:graphicFrameLocks/>
          </p:cNvGraphicFramePr>
          <p:nvPr>
            <p:extLst>
              <p:ext uri="{D42A27DB-BD31-4B8C-83A1-F6EECF244321}">
                <p14:modId xmlns:p14="http://schemas.microsoft.com/office/powerpoint/2010/main" val="1169161151"/>
              </p:ext>
            </p:extLst>
          </p:nvPr>
        </p:nvGraphicFramePr>
        <p:xfrm>
          <a:off x="13760134" y="8360173"/>
          <a:ext cx="2667001" cy="190734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6" name="Chart 105">
            <a:extLst>
              <a:ext uri="{FF2B5EF4-FFF2-40B4-BE49-F238E27FC236}">
                <a16:creationId xmlns:a16="http://schemas.microsoft.com/office/drawing/2014/main" id="{A91C9863-A95A-4571-AE08-C965723BF75C}"/>
              </a:ext>
            </a:extLst>
          </p:cNvPr>
          <p:cNvGraphicFramePr>
            <a:graphicFrameLocks/>
          </p:cNvGraphicFramePr>
          <p:nvPr>
            <p:extLst>
              <p:ext uri="{D42A27DB-BD31-4B8C-83A1-F6EECF244321}">
                <p14:modId xmlns:p14="http://schemas.microsoft.com/office/powerpoint/2010/main" val="258193733"/>
              </p:ext>
            </p:extLst>
          </p:nvPr>
        </p:nvGraphicFramePr>
        <p:xfrm>
          <a:off x="12635610" y="5996737"/>
          <a:ext cx="2667000" cy="190952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0" name="Chart 109">
            <a:extLst>
              <a:ext uri="{FF2B5EF4-FFF2-40B4-BE49-F238E27FC236}">
                <a16:creationId xmlns:a16="http://schemas.microsoft.com/office/drawing/2014/main" id="{61859586-283E-4992-B477-AAAD0209735E}"/>
              </a:ext>
            </a:extLst>
          </p:cNvPr>
          <p:cNvGraphicFramePr>
            <a:graphicFrameLocks/>
          </p:cNvGraphicFramePr>
          <p:nvPr>
            <p:extLst>
              <p:ext uri="{D42A27DB-BD31-4B8C-83A1-F6EECF244321}">
                <p14:modId xmlns:p14="http://schemas.microsoft.com/office/powerpoint/2010/main" val="2529638533"/>
              </p:ext>
            </p:extLst>
          </p:nvPr>
        </p:nvGraphicFramePr>
        <p:xfrm>
          <a:off x="9968609" y="3860153"/>
          <a:ext cx="2667001" cy="190734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12" name="Chart 111">
            <a:extLst>
              <a:ext uri="{FF2B5EF4-FFF2-40B4-BE49-F238E27FC236}">
                <a16:creationId xmlns:a16="http://schemas.microsoft.com/office/drawing/2014/main" id="{970506B2-FB9D-46D0-89A6-D431EFFD552B}"/>
              </a:ext>
            </a:extLst>
          </p:cNvPr>
          <p:cNvGraphicFramePr>
            <a:graphicFrameLocks/>
          </p:cNvGraphicFramePr>
          <p:nvPr>
            <p:extLst>
              <p:ext uri="{D42A27DB-BD31-4B8C-83A1-F6EECF244321}">
                <p14:modId xmlns:p14="http://schemas.microsoft.com/office/powerpoint/2010/main" val="1826135449"/>
              </p:ext>
            </p:extLst>
          </p:nvPr>
        </p:nvGraphicFramePr>
        <p:xfrm>
          <a:off x="7058771" y="8902473"/>
          <a:ext cx="2667001" cy="190734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14" name="Chart 113">
            <a:extLst>
              <a:ext uri="{FF2B5EF4-FFF2-40B4-BE49-F238E27FC236}">
                <a16:creationId xmlns:a16="http://schemas.microsoft.com/office/drawing/2014/main" id="{BDD55B19-B61C-4D51-8842-27CB63462BC2}"/>
              </a:ext>
            </a:extLst>
          </p:cNvPr>
          <p:cNvGraphicFramePr>
            <a:graphicFrameLocks/>
          </p:cNvGraphicFramePr>
          <p:nvPr>
            <p:extLst>
              <p:ext uri="{D42A27DB-BD31-4B8C-83A1-F6EECF244321}">
                <p14:modId xmlns:p14="http://schemas.microsoft.com/office/powerpoint/2010/main" val="1385933133"/>
              </p:ext>
            </p:extLst>
          </p:nvPr>
        </p:nvGraphicFramePr>
        <p:xfrm>
          <a:off x="3119096" y="8966763"/>
          <a:ext cx="2667001" cy="190734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16" name="Chart 115">
            <a:extLst>
              <a:ext uri="{FF2B5EF4-FFF2-40B4-BE49-F238E27FC236}">
                <a16:creationId xmlns:a16="http://schemas.microsoft.com/office/drawing/2014/main" id="{E82FF198-11DF-4B13-A700-F98A47032F3B}"/>
              </a:ext>
            </a:extLst>
          </p:cNvPr>
          <p:cNvGraphicFramePr>
            <a:graphicFrameLocks/>
          </p:cNvGraphicFramePr>
          <p:nvPr>
            <p:extLst>
              <p:ext uri="{D42A27DB-BD31-4B8C-83A1-F6EECF244321}">
                <p14:modId xmlns:p14="http://schemas.microsoft.com/office/powerpoint/2010/main" val="87406704"/>
              </p:ext>
            </p:extLst>
          </p:nvPr>
        </p:nvGraphicFramePr>
        <p:xfrm>
          <a:off x="5917429" y="4634075"/>
          <a:ext cx="2667001" cy="190767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17" name="Chart 116">
            <a:extLst>
              <a:ext uri="{FF2B5EF4-FFF2-40B4-BE49-F238E27FC236}">
                <a16:creationId xmlns:a16="http://schemas.microsoft.com/office/drawing/2014/main" id="{631CE3FA-26D2-413E-A141-4D8005C46965}"/>
              </a:ext>
            </a:extLst>
          </p:cNvPr>
          <p:cNvGraphicFramePr>
            <a:graphicFrameLocks/>
          </p:cNvGraphicFramePr>
          <p:nvPr>
            <p:extLst>
              <p:ext uri="{D42A27DB-BD31-4B8C-83A1-F6EECF244321}">
                <p14:modId xmlns:p14="http://schemas.microsoft.com/office/powerpoint/2010/main" val="2720600525"/>
              </p:ext>
            </p:extLst>
          </p:nvPr>
        </p:nvGraphicFramePr>
        <p:xfrm>
          <a:off x="352591" y="6705600"/>
          <a:ext cx="2667000" cy="190734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18" name="Chart 117">
            <a:extLst>
              <a:ext uri="{FF2B5EF4-FFF2-40B4-BE49-F238E27FC236}">
                <a16:creationId xmlns:a16="http://schemas.microsoft.com/office/drawing/2014/main" id="{6A83DAB0-FA05-413F-BC38-C7DBF8453370}"/>
              </a:ext>
            </a:extLst>
          </p:cNvPr>
          <p:cNvGraphicFramePr>
            <a:graphicFrameLocks/>
          </p:cNvGraphicFramePr>
          <p:nvPr>
            <p:extLst>
              <p:ext uri="{D42A27DB-BD31-4B8C-83A1-F6EECF244321}">
                <p14:modId xmlns:p14="http://schemas.microsoft.com/office/powerpoint/2010/main" val="1534615070"/>
              </p:ext>
            </p:extLst>
          </p:nvPr>
        </p:nvGraphicFramePr>
        <p:xfrm>
          <a:off x="3027501" y="6700836"/>
          <a:ext cx="2667000" cy="1909527"/>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19" name="Chart 118">
            <a:extLst>
              <a:ext uri="{FF2B5EF4-FFF2-40B4-BE49-F238E27FC236}">
                <a16:creationId xmlns:a16="http://schemas.microsoft.com/office/drawing/2014/main" id="{28765493-AC4C-4420-A22A-C6B3544E0879}"/>
              </a:ext>
            </a:extLst>
          </p:cNvPr>
          <p:cNvGraphicFramePr>
            <a:graphicFrameLocks/>
          </p:cNvGraphicFramePr>
          <p:nvPr>
            <p:extLst>
              <p:ext uri="{D42A27DB-BD31-4B8C-83A1-F6EECF244321}">
                <p14:modId xmlns:p14="http://schemas.microsoft.com/office/powerpoint/2010/main" val="2846910830"/>
              </p:ext>
            </p:extLst>
          </p:nvPr>
        </p:nvGraphicFramePr>
        <p:xfrm>
          <a:off x="1223916" y="2994764"/>
          <a:ext cx="2667001" cy="1909527"/>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21" name="Chart 120">
            <a:extLst>
              <a:ext uri="{FF2B5EF4-FFF2-40B4-BE49-F238E27FC236}">
                <a16:creationId xmlns:a16="http://schemas.microsoft.com/office/drawing/2014/main" id="{829BC877-6021-4DAF-B688-7D6AA3BB66A0}"/>
              </a:ext>
            </a:extLst>
          </p:cNvPr>
          <p:cNvGraphicFramePr>
            <a:graphicFrameLocks/>
          </p:cNvGraphicFramePr>
          <p:nvPr>
            <p:extLst>
              <p:ext uri="{D42A27DB-BD31-4B8C-83A1-F6EECF244321}">
                <p14:modId xmlns:p14="http://schemas.microsoft.com/office/powerpoint/2010/main" val="1348144043"/>
              </p:ext>
            </p:extLst>
          </p:nvPr>
        </p:nvGraphicFramePr>
        <p:xfrm>
          <a:off x="9725797" y="12694587"/>
          <a:ext cx="2667001" cy="1907341"/>
        </p:xfrm>
        <a:graphic>
          <a:graphicData uri="http://schemas.openxmlformats.org/drawingml/2006/chart">
            <c:chart xmlns:c="http://schemas.openxmlformats.org/drawingml/2006/chart" xmlns:r="http://schemas.openxmlformats.org/officeDocument/2006/relationships" r:id="rId16"/>
          </a:graphicData>
        </a:graphic>
      </p:graphicFrame>
      <p:cxnSp>
        <p:nvCxnSpPr>
          <p:cNvPr id="123" name="Straight Connector 122">
            <a:extLst>
              <a:ext uri="{FF2B5EF4-FFF2-40B4-BE49-F238E27FC236}">
                <a16:creationId xmlns:a16="http://schemas.microsoft.com/office/drawing/2014/main" id="{11790556-233E-49A4-8162-2ECBD6DB4F14}"/>
              </a:ext>
            </a:extLst>
          </p:cNvPr>
          <p:cNvCxnSpPr>
            <a:cxnSpLocks/>
            <a:stCxn id="121" idx="0"/>
          </p:cNvCxnSpPr>
          <p:nvPr/>
        </p:nvCxnSpPr>
        <p:spPr>
          <a:xfrm flipV="1">
            <a:off x="11059297" y="11963400"/>
            <a:ext cx="1894703" cy="731187"/>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FE30FAE-7F06-439A-967E-31C3423C4680}"/>
              </a:ext>
            </a:extLst>
          </p:cNvPr>
          <p:cNvCxnSpPr>
            <a:cxnSpLocks/>
            <a:stCxn id="117" idx="0"/>
          </p:cNvCxnSpPr>
          <p:nvPr/>
        </p:nvCxnSpPr>
        <p:spPr>
          <a:xfrm flipV="1">
            <a:off x="1686091" y="6091508"/>
            <a:ext cx="3563673" cy="614092"/>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pic>
        <p:nvPicPr>
          <p:cNvPr id="340" name="Picture 339">
            <a:extLst>
              <a:ext uri="{FF2B5EF4-FFF2-40B4-BE49-F238E27FC236}">
                <a16:creationId xmlns:a16="http://schemas.microsoft.com/office/drawing/2014/main" id="{0022D53C-FBFC-4CF7-A1B4-39019E90C362}"/>
              </a:ext>
            </a:extLst>
          </p:cNvPr>
          <p:cNvPicPr>
            <a:picLocks noChangeAspect="1"/>
          </p:cNvPicPr>
          <p:nvPr/>
        </p:nvPicPr>
        <p:blipFill rotWithShape="1">
          <a:blip r:embed="rId17"/>
          <a:srcRect t="1522"/>
          <a:stretch/>
        </p:blipFill>
        <p:spPr>
          <a:xfrm>
            <a:off x="16972040" y="2994764"/>
            <a:ext cx="10076955" cy="6418093"/>
          </a:xfrm>
          <a:prstGeom prst="rect">
            <a:avLst/>
          </a:prstGeom>
        </p:spPr>
      </p:pic>
      <p:pic>
        <p:nvPicPr>
          <p:cNvPr id="341" name="Picture 340">
            <a:extLst>
              <a:ext uri="{FF2B5EF4-FFF2-40B4-BE49-F238E27FC236}">
                <a16:creationId xmlns:a16="http://schemas.microsoft.com/office/drawing/2014/main" id="{1B3D7E3F-300E-41E6-B023-9666DE3CC934}"/>
              </a:ext>
            </a:extLst>
          </p:cNvPr>
          <p:cNvPicPr>
            <a:picLocks noChangeAspect="1"/>
          </p:cNvPicPr>
          <p:nvPr/>
        </p:nvPicPr>
        <p:blipFill>
          <a:blip r:embed="rId18"/>
          <a:stretch>
            <a:fillRect/>
          </a:stretch>
        </p:blipFill>
        <p:spPr>
          <a:xfrm>
            <a:off x="21495072" y="9296400"/>
            <a:ext cx="10127928" cy="6517258"/>
          </a:xfrm>
          <a:prstGeom prst="rect">
            <a:avLst/>
          </a:prstGeom>
        </p:spPr>
      </p:pic>
      <p:sp>
        <p:nvSpPr>
          <p:cNvPr id="186" name="TextBox 185">
            <a:extLst>
              <a:ext uri="{FF2B5EF4-FFF2-40B4-BE49-F238E27FC236}">
                <a16:creationId xmlns:a16="http://schemas.microsoft.com/office/drawing/2014/main" id="{865065D4-16EE-4CD4-9C09-306A078BF15A}"/>
              </a:ext>
            </a:extLst>
          </p:cNvPr>
          <p:cNvSpPr txBox="1"/>
          <p:nvPr/>
        </p:nvSpPr>
        <p:spPr>
          <a:xfrm>
            <a:off x="27132303" y="3633875"/>
            <a:ext cx="5387226" cy="5139869"/>
          </a:xfrm>
          <a:prstGeom prst="rect">
            <a:avLst/>
          </a:prstGeom>
          <a:solidFill>
            <a:schemeClr val="bg1"/>
          </a:solidFill>
          <a:ln w="63500">
            <a:solidFill>
              <a:srgbClr val="00B0F0"/>
            </a:solidFill>
          </a:ln>
        </p:spPr>
        <p:txBody>
          <a:bodyPr wrap="square" rtlCol="0">
            <a:spAutoFit/>
          </a:bodyPr>
          <a:lstStyle/>
          <a:p>
            <a:pPr algn="ctr" defTabSz="2978044" fontAlgn="auto">
              <a:spcBef>
                <a:spcPts val="0"/>
              </a:spcBef>
              <a:spcAft>
                <a:spcPts val="0"/>
              </a:spcAft>
              <a:defRPr/>
            </a:pPr>
            <a:r>
              <a:rPr lang="en-US" sz="3200" b="1" dirty="0">
                <a:solidFill>
                  <a:srgbClr val="00B0F0"/>
                </a:solidFill>
                <a:latin typeface="Arial" panose="020B0604020202020204" pitchFamily="34" charset="0"/>
                <a:cs typeface="Arial" panose="020B0604020202020204" pitchFamily="34" charset="0"/>
              </a:rPr>
              <a:t>PFAS Compound-Specific Results</a:t>
            </a:r>
            <a:endParaRPr lang="en-US" sz="32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2400" dirty="0">
                <a:latin typeface="Arial" panose="020B0604020202020204" pitchFamily="34" charset="0"/>
                <a:cs typeface="Arial" panose="020B0604020202020204" pitchFamily="34" charset="0"/>
              </a:rPr>
              <a:t>Corridor-wide, Segment 7 has relatively low PFOS impacts. However, PFBA impacts are in fact greater than other parts of the corridor, in particular the northern portion corridor prior to the confluence of Raleigh Creek (i.e., P1007), the confluence when Raleigh Creek is not connected, and downstream of the Washington County Landfill source area (i.e., Lake Elmo and P1007). </a:t>
            </a:r>
          </a:p>
        </p:txBody>
      </p:sp>
      <p:sp>
        <p:nvSpPr>
          <p:cNvPr id="187" name="TextBox 186">
            <a:extLst>
              <a:ext uri="{FF2B5EF4-FFF2-40B4-BE49-F238E27FC236}">
                <a16:creationId xmlns:a16="http://schemas.microsoft.com/office/drawing/2014/main" id="{09C40237-6B9C-463B-A9EF-8608DE47555E}"/>
              </a:ext>
            </a:extLst>
          </p:cNvPr>
          <p:cNvSpPr txBox="1"/>
          <p:nvPr/>
        </p:nvSpPr>
        <p:spPr>
          <a:xfrm>
            <a:off x="21127795" y="15849600"/>
            <a:ext cx="11409605" cy="3046988"/>
          </a:xfrm>
          <a:prstGeom prst="rect">
            <a:avLst/>
          </a:prstGeom>
          <a:solidFill>
            <a:schemeClr val="bg1"/>
          </a:solidFill>
          <a:ln w="63500">
            <a:solidFill>
              <a:srgbClr val="00B0F0"/>
            </a:solidFill>
          </a:ln>
        </p:spPr>
        <p:txBody>
          <a:bodyPr wrap="square" rtlCol="0">
            <a:spAutoFit/>
          </a:bodyPr>
          <a:lstStyle/>
          <a:p>
            <a:pPr algn="ctr" defTabSz="2978044" fontAlgn="auto">
              <a:spcBef>
                <a:spcPts val="0"/>
              </a:spcBef>
              <a:spcAft>
                <a:spcPts val="0"/>
              </a:spcAft>
              <a:defRPr/>
            </a:pPr>
            <a:r>
              <a:rPr lang="en-US" sz="2400" b="1" dirty="0">
                <a:solidFill>
                  <a:srgbClr val="00B0F0"/>
                </a:solidFill>
                <a:latin typeface="Arial" panose="020B0604020202020204" pitchFamily="34" charset="0"/>
                <a:cs typeface="Arial" panose="020B0604020202020204" pitchFamily="34" charset="0"/>
              </a:rPr>
              <a:t>PFAS Compound Distribution – Side-Wide Comparison</a:t>
            </a:r>
            <a:endParaRPr lang="en-US" sz="24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2400" dirty="0">
                <a:latin typeface="Arial" panose="020B0604020202020204" pitchFamily="34" charset="0"/>
                <a:cs typeface="Arial" panose="020B0604020202020204" pitchFamily="34" charset="0"/>
              </a:rPr>
              <a:t>In looking at the relative distribution of PFAS compounds, surface water impacts in Segment 7 are made up of predominantly short-chain PFAS compounds (e.g., PFBA) which typically travel farther than long-chain compounds such as PFOS and PFOA. </a:t>
            </a:r>
          </a:p>
          <a:p>
            <a:pPr algn="ctr" defTabSz="2978044" fontAlgn="auto">
              <a:spcBef>
                <a:spcPts val="0"/>
              </a:spcBef>
              <a:spcAft>
                <a:spcPts val="0"/>
              </a:spcAft>
              <a:defRPr/>
            </a:pPr>
            <a:endParaRPr lang="en-US" sz="24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2400" dirty="0">
                <a:latin typeface="Arial" panose="020B0604020202020204" pitchFamily="34" charset="0"/>
                <a:cs typeface="Arial" panose="020B0604020202020204" pitchFamily="34" charset="0"/>
              </a:rPr>
              <a:t>This PFAS distribution signature could be a function of PFAS source area, distance travelled of PFAS-impacted waters, or both.</a:t>
            </a:r>
          </a:p>
        </p:txBody>
      </p:sp>
    </p:spTree>
    <p:extLst>
      <p:ext uri="{BB962C8B-B14F-4D97-AF65-F5344CB8AC3E}">
        <p14:creationId xmlns:p14="http://schemas.microsoft.com/office/powerpoint/2010/main" val="3536395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36862"/>
          </a:schemeClr>
        </a:solidFill>
        <a:effectLst/>
      </p:bgPr>
    </p:bg>
    <p:spTree>
      <p:nvGrpSpPr>
        <p:cNvPr id="1" name=""/>
        <p:cNvGrpSpPr/>
        <p:nvPr/>
      </p:nvGrpSpPr>
      <p:grpSpPr>
        <a:xfrm>
          <a:off x="0" y="0"/>
          <a:ext cx="0" cy="0"/>
          <a:chOff x="0" y="0"/>
          <a:chExt cx="0" cy="0"/>
        </a:xfrm>
      </p:grpSpPr>
      <p:grpSp>
        <p:nvGrpSpPr>
          <p:cNvPr id="2052" name="Group 346"/>
          <p:cNvGrpSpPr>
            <a:grpSpLocks/>
          </p:cNvGrpSpPr>
          <p:nvPr/>
        </p:nvGrpSpPr>
        <p:grpSpPr bwMode="auto">
          <a:xfrm>
            <a:off x="283121" y="2133599"/>
            <a:ext cx="32344519" cy="16839319"/>
            <a:chOff x="457200" y="2743201"/>
            <a:chExt cx="7010400" cy="8311238"/>
          </a:xfrm>
        </p:grpSpPr>
        <p:sp>
          <p:nvSpPr>
            <p:cNvPr id="348" name="Round Same Side Corner Rectangle 347"/>
            <p:cNvSpPr/>
            <p:nvPr/>
          </p:nvSpPr>
          <p:spPr>
            <a:xfrm>
              <a:off x="457200" y="2743201"/>
              <a:ext cx="7010400" cy="8311238"/>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349" name="Round Same Side Corner Rectangle 348"/>
            <p:cNvSpPr/>
            <p:nvPr/>
          </p:nvSpPr>
          <p:spPr>
            <a:xfrm>
              <a:off x="457200" y="2743201"/>
              <a:ext cx="7010400" cy="38279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3600" b="1" dirty="0">
                  <a:solidFill>
                    <a:schemeClr val="bg1"/>
                  </a:solidFill>
                  <a:latin typeface="Arial" panose="020B0604020202020204" pitchFamily="34" charset="0"/>
                  <a:cs typeface="Arial" panose="020B0604020202020204" pitchFamily="34" charset="0"/>
                </a:rPr>
                <a:t>Site-Wide Surface Water Impacts: Preliminary Forensics Analysis of Segment 7</a:t>
              </a:r>
            </a:p>
          </p:txBody>
        </p:sp>
      </p:grpSp>
      <p:sp>
        <p:nvSpPr>
          <p:cNvPr id="6" name="Rounded Rectangle 5"/>
          <p:cNvSpPr/>
          <p:nvPr/>
        </p:nvSpPr>
        <p:spPr>
          <a:xfrm>
            <a:off x="288132" y="304800"/>
            <a:ext cx="13580268" cy="168910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endParaRPr lang="en-US" dirty="0">
              <a:solidFill>
                <a:sysClr val="windowText" lastClr="000000"/>
              </a:solidFill>
              <a:latin typeface="Arial" panose="020B0604020202020204" pitchFamily="34" charset="0"/>
              <a:cs typeface="Arial" panose="020B0604020202020204" pitchFamily="34" charset="0"/>
            </a:endParaRPr>
          </a:p>
        </p:txBody>
      </p:sp>
      <p:sp>
        <p:nvSpPr>
          <p:cNvPr id="2055" name="Title 1"/>
          <p:cNvSpPr>
            <a:spLocks noGrp="1"/>
          </p:cNvSpPr>
          <p:nvPr>
            <p:ph type="ctrTitle"/>
          </p:nvPr>
        </p:nvSpPr>
        <p:spPr>
          <a:xfrm>
            <a:off x="5934076" y="527050"/>
            <a:ext cx="7019924" cy="1244600"/>
          </a:xfrm>
        </p:spPr>
        <p:txBody>
          <a:bodyPr/>
          <a:lstStyle/>
          <a:p>
            <a:pPr algn="r" eaLnBrk="1" hangingPunct="1"/>
            <a:r>
              <a:rPr lang="en-US" sz="3200" b="1" dirty="0">
                <a:solidFill>
                  <a:schemeClr val="bg1"/>
                </a:solidFill>
                <a:latin typeface="Arial" panose="020B0604020202020204" pitchFamily="34" charset="0"/>
                <a:cs typeface="Arial" panose="020B0604020202020204" pitchFamily="34" charset="0"/>
              </a:rPr>
              <a:t>Segment 7 | Project 1007</a:t>
            </a:r>
            <a:br>
              <a:rPr lang="en-US" sz="28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Minnesota Pollution Control Agency</a:t>
            </a:r>
          </a:p>
        </p:txBody>
      </p:sp>
      <p:pic>
        <p:nvPicPr>
          <p:cNvPr id="7" name="Picture 6">
            <a:extLst>
              <a:ext uri="{FF2B5EF4-FFF2-40B4-BE49-F238E27FC236}">
                <a16:creationId xmlns:a16="http://schemas.microsoft.com/office/drawing/2014/main" id="{D0FAE2E5-0801-454A-BDF1-74FF7FEB2207}"/>
              </a:ext>
            </a:extLst>
          </p:cNvPr>
          <p:cNvPicPr>
            <a:picLocks noChangeAspect="1"/>
          </p:cNvPicPr>
          <p:nvPr/>
        </p:nvPicPr>
        <p:blipFill>
          <a:blip r:embed="rId3"/>
          <a:srcRect/>
          <a:stretch/>
        </p:blipFill>
        <p:spPr>
          <a:xfrm>
            <a:off x="31298139" y="229482"/>
            <a:ext cx="1332129" cy="303918"/>
          </a:xfrm>
          <a:prstGeom prst="rect">
            <a:avLst/>
          </a:prstGeom>
        </p:spPr>
      </p:pic>
      <p:sp>
        <p:nvSpPr>
          <p:cNvPr id="42" name="TextBox 41">
            <a:extLst>
              <a:ext uri="{FF2B5EF4-FFF2-40B4-BE49-F238E27FC236}">
                <a16:creationId xmlns:a16="http://schemas.microsoft.com/office/drawing/2014/main" id="{3A7029B6-99AE-4E2F-853B-812AFC19F980}"/>
              </a:ext>
            </a:extLst>
          </p:cNvPr>
          <p:cNvSpPr txBox="1"/>
          <p:nvPr/>
        </p:nvSpPr>
        <p:spPr>
          <a:xfrm>
            <a:off x="21101503" y="3717286"/>
            <a:ext cx="11409605" cy="8710077"/>
          </a:xfrm>
          <a:prstGeom prst="rect">
            <a:avLst/>
          </a:prstGeom>
          <a:solidFill>
            <a:schemeClr val="bg1"/>
          </a:solidFill>
          <a:ln w="63500">
            <a:solidFill>
              <a:srgbClr val="00B0F0"/>
            </a:solidFill>
          </a:ln>
        </p:spPr>
        <p:txBody>
          <a:bodyPr wrap="square" rtlCol="0">
            <a:spAutoFit/>
          </a:bodyPr>
          <a:lstStyle/>
          <a:p>
            <a:pPr algn="ctr" defTabSz="2978044" fontAlgn="auto">
              <a:spcBef>
                <a:spcPts val="0"/>
              </a:spcBef>
              <a:spcAft>
                <a:spcPts val="0"/>
              </a:spcAft>
              <a:defRPr/>
            </a:pPr>
            <a:r>
              <a:rPr lang="en-US" sz="3600" b="1" dirty="0">
                <a:solidFill>
                  <a:srgbClr val="00B0F0"/>
                </a:solidFill>
                <a:latin typeface="Arial" panose="020B0604020202020204" pitchFamily="34" charset="0"/>
                <a:cs typeface="Arial" panose="020B0604020202020204" pitchFamily="34" charset="0"/>
              </a:rPr>
              <a:t>PFAS Branched to Linear – Corridor-Wide</a:t>
            </a:r>
            <a:endParaRPr lang="en-US" sz="36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endParaRPr lang="en-US" sz="36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3600" dirty="0">
                <a:latin typeface="Arial" panose="020B0604020202020204" pitchFamily="34" charset="0"/>
                <a:cs typeface="Arial" panose="020B0604020202020204" pitchFamily="34" charset="0"/>
              </a:rPr>
              <a:t>From initial analysis of the branch-linear factions, Segment 7 has a unique signature relative to other P1007 surface water samples.  </a:t>
            </a:r>
          </a:p>
          <a:p>
            <a:pPr algn="ctr" defTabSz="2978044" fontAlgn="auto">
              <a:spcBef>
                <a:spcPts val="0"/>
              </a:spcBef>
              <a:spcAft>
                <a:spcPts val="0"/>
              </a:spcAft>
              <a:defRPr/>
            </a:pPr>
            <a:endParaRPr lang="en-US" sz="36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3600" dirty="0">
                <a:latin typeface="Arial" panose="020B0604020202020204" pitchFamily="34" charset="0"/>
                <a:cs typeface="Arial" panose="020B0604020202020204" pitchFamily="34" charset="0"/>
              </a:rPr>
              <a:t>Typically, a higher branched fraction suggests more migration of PFAS and is typically representative of groundwater, while greater linear fractions are typical of surface water.  </a:t>
            </a:r>
          </a:p>
          <a:p>
            <a:pPr algn="ctr" defTabSz="2978044" fontAlgn="auto">
              <a:spcBef>
                <a:spcPts val="0"/>
              </a:spcBef>
              <a:spcAft>
                <a:spcPts val="0"/>
              </a:spcAft>
              <a:defRPr/>
            </a:pPr>
            <a:endParaRPr lang="en-US" sz="36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3600" dirty="0">
                <a:latin typeface="Arial" panose="020B0604020202020204" pitchFamily="34" charset="0"/>
                <a:cs typeface="Arial" panose="020B0604020202020204" pitchFamily="34" charset="0"/>
              </a:rPr>
              <a:t>North Valley Branch Creek has a slightly greater fraction of linear than branched, suggesting the PFAS impacts could originate from both surface and groundwater. </a:t>
            </a:r>
          </a:p>
          <a:p>
            <a:pPr algn="ctr" defTabSz="2978044" fontAlgn="auto">
              <a:spcBef>
                <a:spcPts val="0"/>
              </a:spcBef>
              <a:spcAft>
                <a:spcPts val="0"/>
              </a:spcAft>
              <a:defRPr/>
            </a:pPr>
            <a:endParaRPr lang="en-US" sz="20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F22B9B3C-7790-4E6F-BDEC-3D17F78CB646}"/>
              </a:ext>
            </a:extLst>
          </p:cNvPr>
          <p:cNvGrpSpPr>
            <a:grpSpLocks noChangeAspect="1"/>
          </p:cNvGrpSpPr>
          <p:nvPr/>
        </p:nvGrpSpPr>
        <p:grpSpPr>
          <a:xfrm>
            <a:off x="649225" y="2239596"/>
            <a:ext cx="20086175" cy="15617237"/>
            <a:chOff x="707491" y="3118160"/>
            <a:chExt cx="20086175" cy="15617237"/>
          </a:xfrm>
        </p:grpSpPr>
        <p:pic>
          <p:nvPicPr>
            <p:cNvPr id="38" name="Picture 37">
              <a:extLst>
                <a:ext uri="{FF2B5EF4-FFF2-40B4-BE49-F238E27FC236}">
                  <a16:creationId xmlns:a16="http://schemas.microsoft.com/office/drawing/2014/main" id="{D03FCDD5-E13A-43D8-ACA4-1DCC82A1F11C}"/>
                </a:ext>
              </a:extLst>
            </p:cNvPr>
            <p:cNvPicPr>
              <a:picLocks noChangeAspect="1"/>
            </p:cNvPicPr>
            <p:nvPr/>
          </p:nvPicPr>
          <p:blipFill>
            <a:blip r:embed="rId4"/>
            <a:stretch>
              <a:fillRect/>
            </a:stretch>
          </p:blipFill>
          <p:spPr>
            <a:xfrm>
              <a:off x="707491" y="3303743"/>
              <a:ext cx="20086175" cy="15431654"/>
            </a:xfrm>
            <a:prstGeom prst="rect">
              <a:avLst/>
            </a:prstGeom>
            <a:ln w="88900">
              <a:solidFill>
                <a:srgbClr val="00B0F0"/>
              </a:solidFill>
            </a:ln>
          </p:spPr>
        </p:pic>
        <p:graphicFrame>
          <p:nvGraphicFramePr>
            <p:cNvPr id="51" name="Chart 50">
              <a:extLst>
                <a:ext uri="{FF2B5EF4-FFF2-40B4-BE49-F238E27FC236}">
                  <a16:creationId xmlns:a16="http://schemas.microsoft.com/office/drawing/2014/main" id="{4ED5D853-D9B5-43AC-8C77-7245777B47A2}"/>
                </a:ext>
              </a:extLst>
            </p:cNvPr>
            <p:cNvGraphicFramePr>
              <a:graphicFrameLocks/>
            </p:cNvGraphicFramePr>
            <p:nvPr>
              <p:extLst>
                <p:ext uri="{D42A27DB-BD31-4B8C-83A1-F6EECF244321}">
                  <p14:modId xmlns:p14="http://schemas.microsoft.com/office/powerpoint/2010/main" val="551854555"/>
                </p:ext>
              </p:extLst>
            </p:nvPr>
          </p:nvGraphicFramePr>
          <p:xfrm>
            <a:off x="1524000" y="3118160"/>
            <a:ext cx="2057400" cy="20045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Chart 52">
              <a:extLst>
                <a:ext uri="{FF2B5EF4-FFF2-40B4-BE49-F238E27FC236}">
                  <a16:creationId xmlns:a16="http://schemas.microsoft.com/office/drawing/2014/main" id="{81DDE9F6-461F-4C42-AC02-4929859AB8BD}"/>
                </a:ext>
              </a:extLst>
            </p:cNvPr>
            <p:cNvGraphicFramePr>
              <a:graphicFrameLocks/>
            </p:cNvGraphicFramePr>
            <p:nvPr>
              <p:extLst>
                <p:ext uri="{D42A27DB-BD31-4B8C-83A1-F6EECF244321}">
                  <p14:modId xmlns:p14="http://schemas.microsoft.com/office/powerpoint/2010/main" val="2313986485"/>
                </p:ext>
              </p:extLst>
            </p:nvPr>
          </p:nvGraphicFramePr>
          <p:xfrm>
            <a:off x="3924301" y="8072325"/>
            <a:ext cx="2057400" cy="200451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Chart 53">
              <a:extLst>
                <a:ext uri="{FF2B5EF4-FFF2-40B4-BE49-F238E27FC236}">
                  <a16:creationId xmlns:a16="http://schemas.microsoft.com/office/drawing/2014/main" id="{90B5E0AB-DBFB-4179-8A63-3E2DDA7EB407}"/>
                </a:ext>
              </a:extLst>
            </p:cNvPr>
            <p:cNvGraphicFramePr>
              <a:graphicFrameLocks/>
            </p:cNvGraphicFramePr>
            <p:nvPr>
              <p:extLst>
                <p:ext uri="{D42A27DB-BD31-4B8C-83A1-F6EECF244321}">
                  <p14:modId xmlns:p14="http://schemas.microsoft.com/office/powerpoint/2010/main" val="4246765817"/>
                </p:ext>
              </p:extLst>
            </p:nvPr>
          </p:nvGraphicFramePr>
          <p:xfrm>
            <a:off x="9696268" y="4332782"/>
            <a:ext cx="2057400" cy="200451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7" name="Chart 56">
              <a:extLst>
                <a:ext uri="{FF2B5EF4-FFF2-40B4-BE49-F238E27FC236}">
                  <a16:creationId xmlns:a16="http://schemas.microsoft.com/office/drawing/2014/main" id="{EF19FE0A-4FDF-4EA6-B0E5-4089E0F4B4AA}"/>
                </a:ext>
              </a:extLst>
            </p:cNvPr>
            <p:cNvGraphicFramePr>
              <a:graphicFrameLocks/>
            </p:cNvGraphicFramePr>
            <p:nvPr>
              <p:extLst>
                <p:ext uri="{D42A27DB-BD31-4B8C-83A1-F6EECF244321}">
                  <p14:modId xmlns:p14="http://schemas.microsoft.com/office/powerpoint/2010/main" val="2113606282"/>
                </p:ext>
              </p:extLst>
            </p:nvPr>
          </p:nvGraphicFramePr>
          <p:xfrm>
            <a:off x="2895600" y="5719725"/>
            <a:ext cx="2057401" cy="2004516"/>
          </p:xfrm>
          <a:graphic>
            <a:graphicData uri="http://schemas.openxmlformats.org/drawingml/2006/chart">
              <c:chart xmlns:c="http://schemas.openxmlformats.org/drawingml/2006/chart" xmlns:r="http://schemas.openxmlformats.org/officeDocument/2006/relationships" r:id="rId8"/>
            </a:graphicData>
          </a:graphic>
        </p:graphicFrame>
        <p:cxnSp>
          <p:nvCxnSpPr>
            <p:cNvPr id="5" name="Straight Connector 4">
              <a:extLst>
                <a:ext uri="{FF2B5EF4-FFF2-40B4-BE49-F238E27FC236}">
                  <a16:creationId xmlns:a16="http://schemas.microsoft.com/office/drawing/2014/main" id="{6B9B134F-C0E5-44D5-8799-F5CF8649003E}"/>
                </a:ext>
              </a:extLst>
            </p:cNvPr>
            <p:cNvCxnSpPr>
              <a:cxnSpLocks/>
              <a:endCxn id="51" idx="2"/>
            </p:cNvCxnSpPr>
            <p:nvPr/>
          </p:nvCxnSpPr>
          <p:spPr>
            <a:xfrm flipV="1">
              <a:off x="1752600" y="5122676"/>
              <a:ext cx="800100" cy="208982"/>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785F385-157B-441F-B4F3-E24D02EF6AC1}"/>
                </a:ext>
              </a:extLst>
            </p:cNvPr>
            <p:cNvCxnSpPr>
              <a:cxnSpLocks/>
              <a:stCxn id="57" idx="3"/>
            </p:cNvCxnSpPr>
            <p:nvPr/>
          </p:nvCxnSpPr>
          <p:spPr>
            <a:xfrm flipV="1">
              <a:off x="4953001" y="6091507"/>
              <a:ext cx="278526" cy="630476"/>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60F36B8-C3C1-4494-A0FC-18C5A5018A6D}"/>
                </a:ext>
              </a:extLst>
            </p:cNvPr>
            <p:cNvCxnSpPr>
              <a:cxnSpLocks/>
              <a:endCxn id="64" idx="1"/>
            </p:cNvCxnSpPr>
            <p:nvPr/>
          </p:nvCxnSpPr>
          <p:spPr>
            <a:xfrm flipV="1">
              <a:off x="5259911" y="5122676"/>
              <a:ext cx="478061" cy="533668"/>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38D74A2-1139-403C-951E-BD877045AC4E}"/>
                </a:ext>
              </a:extLst>
            </p:cNvPr>
            <p:cNvCxnSpPr>
              <a:cxnSpLocks/>
              <a:endCxn id="54" idx="1"/>
            </p:cNvCxnSpPr>
            <p:nvPr/>
          </p:nvCxnSpPr>
          <p:spPr>
            <a:xfrm flipV="1">
              <a:off x="9091644" y="5335040"/>
              <a:ext cx="604624" cy="384686"/>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43E0296-4AEB-4D7F-B1C9-960BBB29D3BE}"/>
                </a:ext>
              </a:extLst>
            </p:cNvPr>
            <p:cNvCxnSpPr>
              <a:cxnSpLocks/>
              <a:stCxn id="53" idx="3"/>
            </p:cNvCxnSpPr>
            <p:nvPr/>
          </p:nvCxnSpPr>
          <p:spPr>
            <a:xfrm flipV="1">
              <a:off x="5981701" y="8305801"/>
              <a:ext cx="495299" cy="768782"/>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62" name="Chart 61">
              <a:extLst>
                <a:ext uri="{FF2B5EF4-FFF2-40B4-BE49-F238E27FC236}">
                  <a16:creationId xmlns:a16="http://schemas.microsoft.com/office/drawing/2014/main" id="{0E90492E-940A-411F-B33D-1706E9223668}"/>
                </a:ext>
              </a:extLst>
            </p:cNvPr>
            <p:cNvGraphicFramePr>
              <a:graphicFrameLocks/>
            </p:cNvGraphicFramePr>
            <p:nvPr>
              <p:extLst>
                <p:ext uri="{D42A27DB-BD31-4B8C-83A1-F6EECF244321}">
                  <p14:modId xmlns:p14="http://schemas.microsoft.com/office/powerpoint/2010/main" val="4278394473"/>
                </p:ext>
              </p:extLst>
            </p:nvPr>
          </p:nvGraphicFramePr>
          <p:xfrm>
            <a:off x="8062944" y="8442391"/>
            <a:ext cx="2057400" cy="2004517"/>
          </p:xfrm>
          <a:graphic>
            <a:graphicData uri="http://schemas.openxmlformats.org/drawingml/2006/chart">
              <c:chart xmlns:c="http://schemas.openxmlformats.org/drawingml/2006/chart" xmlns:r="http://schemas.openxmlformats.org/officeDocument/2006/relationships" r:id="rId9"/>
            </a:graphicData>
          </a:graphic>
        </p:graphicFrame>
        <p:cxnSp>
          <p:nvCxnSpPr>
            <p:cNvPr id="63" name="Straight Connector 62">
              <a:extLst>
                <a:ext uri="{FF2B5EF4-FFF2-40B4-BE49-F238E27FC236}">
                  <a16:creationId xmlns:a16="http://schemas.microsoft.com/office/drawing/2014/main" id="{0A86102D-6A95-4A77-8B21-9ABC7FBC4BAA}"/>
                </a:ext>
              </a:extLst>
            </p:cNvPr>
            <p:cNvCxnSpPr>
              <a:cxnSpLocks/>
              <a:endCxn id="62" idx="0"/>
            </p:cNvCxnSpPr>
            <p:nvPr/>
          </p:nvCxnSpPr>
          <p:spPr>
            <a:xfrm flipH="1">
              <a:off x="9091644" y="7924800"/>
              <a:ext cx="302312" cy="517591"/>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64" name="Chart 63">
              <a:extLst>
                <a:ext uri="{FF2B5EF4-FFF2-40B4-BE49-F238E27FC236}">
                  <a16:creationId xmlns:a16="http://schemas.microsoft.com/office/drawing/2014/main" id="{155D9B02-4AE5-4F87-8132-C0AE9206F078}"/>
                </a:ext>
              </a:extLst>
            </p:cNvPr>
            <p:cNvGraphicFramePr>
              <a:graphicFrameLocks/>
            </p:cNvGraphicFramePr>
            <p:nvPr>
              <p:extLst>
                <p:ext uri="{D42A27DB-BD31-4B8C-83A1-F6EECF244321}">
                  <p14:modId xmlns:p14="http://schemas.microsoft.com/office/powerpoint/2010/main" val="3992278930"/>
                </p:ext>
              </p:extLst>
            </p:nvPr>
          </p:nvGraphicFramePr>
          <p:xfrm>
            <a:off x="5737972" y="4120417"/>
            <a:ext cx="2057400" cy="200451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5" name="Chart 64">
              <a:extLst>
                <a:ext uri="{FF2B5EF4-FFF2-40B4-BE49-F238E27FC236}">
                  <a16:creationId xmlns:a16="http://schemas.microsoft.com/office/drawing/2014/main" id="{4EF40A23-31AD-4FC5-A048-C9C66B48574D}"/>
                </a:ext>
              </a:extLst>
            </p:cNvPr>
            <p:cNvGraphicFramePr>
              <a:graphicFrameLocks/>
            </p:cNvGraphicFramePr>
            <p:nvPr>
              <p:extLst>
                <p:ext uri="{D42A27DB-BD31-4B8C-83A1-F6EECF244321}">
                  <p14:modId xmlns:p14="http://schemas.microsoft.com/office/powerpoint/2010/main" val="1549209247"/>
                </p:ext>
              </p:extLst>
            </p:nvPr>
          </p:nvGraphicFramePr>
          <p:xfrm>
            <a:off x="12201587" y="6566158"/>
            <a:ext cx="2057400" cy="2004516"/>
          </p:xfrm>
          <a:graphic>
            <a:graphicData uri="http://schemas.openxmlformats.org/drawingml/2006/chart">
              <c:chart xmlns:c="http://schemas.openxmlformats.org/drawingml/2006/chart" xmlns:r="http://schemas.openxmlformats.org/officeDocument/2006/relationships" r:id="rId11"/>
            </a:graphicData>
          </a:graphic>
        </p:graphicFrame>
        <p:cxnSp>
          <p:nvCxnSpPr>
            <p:cNvPr id="67" name="Straight Connector 66">
              <a:extLst>
                <a:ext uri="{FF2B5EF4-FFF2-40B4-BE49-F238E27FC236}">
                  <a16:creationId xmlns:a16="http://schemas.microsoft.com/office/drawing/2014/main" id="{7F73C7FA-B044-4337-83A4-B3185D1AB243}"/>
                </a:ext>
              </a:extLst>
            </p:cNvPr>
            <p:cNvCxnSpPr>
              <a:cxnSpLocks/>
            </p:cNvCxnSpPr>
            <p:nvPr/>
          </p:nvCxnSpPr>
          <p:spPr>
            <a:xfrm flipH="1">
              <a:off x="11706288" y="8570674"/>
              <a:ext cx="1608788" cy="503909"/>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69" name="Chart 68">
              <a:extLst>
                <a:ext uri="{FF2B5EF4-FFF2-40B4-BE49-F238E27FC236}">
                  <a16:creationId xmlns:a16="http://schemas.microsoft.com/office/drawing/2014/main" id="{35E5C79A-88AC-43B1-AB2F-1ED74E46C6E8}"/>
                </a:ext>
              </a:extLst>
            </p:cNvPr>
            <p:cNvGraphicFramePr>
              <a:graphicFrameLocks/>
            </p:cNvGraphicFramePr>
            <p:nvPr>
              <p:extLst>
                <p:ext uri="{D42A27DB-BD31-4B8C-83A1-F6EECF244321}">
                  <p14:modId xmlns:p14="http://schemas.microsoft.com/office/powerpoint/2010/main" val="3192075281"/>
                </p:ext>
              </p:extLst>
            </p:nvPr>
          </p:nvGraphicFramePr>
          <p:xfrm>
            <a:off x="13698453" y="8965239"/>
            <a:ext cx="2057400" cy="2004516"/>
          </p:xfrm>
          <a:graphic>
            <a:graphicData uri="http://schemas.openxmlformats.org/drawingml/2006/chart">
              <c:chart xmlns:c="http://schemas.openxmlformats.org/drawingml/2006/chart" xmlns:r="http://schemas.openxmlformats.org/officeDocument/2006/relationships" r:id="rId12"/>
            </a:graphicData>
          </a:graphic>
        </p:graphicFrame>
        <p:cxnSp>
          <p:nvCxnSpPr>
            <p:cNvPr id="70" name="Straight Connector 69">
              <a:extLst>
                <a:ext uri="{FF2B5EF4-FFF2-40B4-BE49-F238E27FC236}">
                  <a16:creationId xmlns:a16="http://schemas.microsoft.com/office/drawing/2014/main" id="{DA1F6BE4-D29F-4821-8586-D8ACD6EAF046}"/>
                </a:ext>
              </a:extLst>
            </p:cNvPr>
            <p:cNvCxnSpPr>
              <a:cxnSpLocks/>
              <a:stCxn id="69" idx="1"/>
            </p:cNvCxnSpPr>
            <p:nvPr/>
          </p:nvCxnSpPr>
          <p:spPr>
            <a:xfrm flipH="1">
              <a:off x="12615533" y="9967497"/>
              <a:ext cx="1082920" cy="731365"/>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DA7C473-678F-41F1-902C-1FEB1C9E89FB}"/>
                </a:ext>
              </a:extLst>
            </p:cNvPr>
            <p:cNvCxnSpPr>
              <a:cxnSpLocks/>
              <a:stCxn id="77" idx="1"/>
            </p:cNvCxnSpPr>
            <p:nvPr/>
          </p:nvCxnSpPr>
          <p:spPr>
            <a:xfrm flipH="1">
              <a:off x="16459200" y="12662380"/>
              <a:ext cx="1660641" cy="1398346"/>
            </a:xfrm>
            <a:prstGeom prst="line">
              <a:avLst/>
            </a:prstGeom>
            <a:ln w="41275">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77" name="Chart 76">
              <a:extLst>
                <a:ext uri="{FF2B5EF4-FFF2-40B4-BE49-F238E27FC236}">
                  <a16:creationId xmlns:a16="http://schemas.microsoft.com/office/drawing/2014/main" id="{9E9924DD-AB21-4E3E-ABC9-D411C8DA9355}"/>
                </a:ext>
              </a:extLst>
            </p:cNvPr>
            <p:cNvGraphicFramePr>
              <a:graphicFrameLocks/>
            </p:cNvGraphicFramePr>
            <p:nvPr>
              <p:extLst>
                <p:ext uri="{D42A27DB-BD31-4B8C-83A1-F6EECF244321}">
                  <p14:modId xmlns:p14="http://schemas.microsoft.com/office/powerpoint/2010/main" val="3737306377"/>
                </p:ext>
              </p:extLst>
            </p:nvPr>
          </p:nvGraphicFramePr>
          <p:xfrm>
            <a:off x="18119841" y="11658600"/>
            <a:ext cx="2057400" cy="2007561"/>
          </p:xfrm>
          <a:graphic>
            <a:graphicData uri="http://schemas.openxmlformats.org/drawingml/2006/chart">
              <c:chart xmlns:c="http://schemas.openxmlformats.org/drawingml/2006/chart" xmlns:r="http://schemas.openxmlformats.org/officeDocument/2006/relationships" r:id="rId13"/>
            </a:graphicData>
          </a:graphic>
        </p:graphicFrame>
        <p:pic>
          <p:nvPicPr>
            <p:cNvPr id="2050" name="Picture 2049">
              <a:extLst>
                <a:ext uri="{FF2B5EF4-FFF2-40B4-BE49-F238E27FC236}">
                  <a16:creationId xmlns:a16="http://schemas.microsoft.com/office/drawing/2014/main" id="{C00B4485-A69D-407E-8494-E7C03B89207B}"/>
                </a:ext>
              </a:extLst>
            </p:cNvPr>
            <p:cNvPicPr>
              <a:picLocks noChangeAspect="1"/>
            </p:cNvPicPr>
            <p:nvPr/>
          </p:nvPicPr>
          <p:blipFill>
            <a:blip r:embed="rId14"/>
            <a:stretch>
              <a:fillRect/>
            </a:stretch>
          </p:blipFill>
          <p:spPr>
            <a:xfrm>
              <a:off x="881062" y="17060746"/>
              <a:ext cx="4350465" cy="1326210"/>
            </a:xfrm>
            <a:prstGeom prst="rect">
              <a:avLst/>
            </a:prstGeom>
          </p:spPr>
        </p:pic>
        <p:sp>
          <p:nvSpPr>
            <p:cNvPr id="81" name="Rounded Rectangle 5">
              <a:extLst>
                <a:ext uri="{FF2B5EF4-FFF2-40B4-BE49-F238E27FC236}">
                  <a16:creationId xmlns:a16="http://schemas.microsoft.com/office/drawing/2014/main" id="{8615445E-617E-43DA-B11D-A2D49C78FC7F}"/>
                </a:ext>
              </a:extLst>
            </p:cNvPr>
            <p:cNvSpPr/>
            <p:nvPr/>
          </p:nvSpPr>
          <p:spPr>
            <a:xfrm>
              <a:off x="13156993" y="3416979"/>
              <a:ext cx="7464161" cy="162059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r>
                <a:rPr lang="en-US" sz="4400" dirty="0">
                  <a:solidFill>
                    <a:schemeClr val="bg1"/>
                  </a:solidFill>
                  <a:latin typeface="Arial" panose="020B0604020202020204" pitchFamily="34" charset="0"/>
                  <a:cs typeface="Arial" panose="020B0604020202020204" pitchFamily="34" charset="0"/>
                </a:rPr>
                <a:t>Branched to Linear Ratio of PFOS Isomers</a:t>
              </a:r>
            </a:p>
          </p:txBody>
        </p:sp>
      </p:grpSp>
    </p:spTree>
    <p:extLst>
      <p:ext uri="{BB962C8B-B14F-4D97-AF65-F5344CB8AC3E}">
        <p14:creationId xmlns:p14="http://schemas.microsoft.com/office/powerpoint/2010/main" val="4049799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36862"/>
          </a:schemeClr>
        </a:solidFill>
        <a:effectLst/>
      </p:bgPr>
    </p:bg>
    <p:spTree>
      <p:nvGrpSpPr>
        <p:cNvPr id="1" name=""/>
        <p:cNvGrpSpPr/>
        <p:nvPr/>
      </p:nvGrpSpPr>
      <p:grpSpPr>
        <a:xfrm>
          <a:off x="0" y="0"/>
          <a:ext cx="0" cy="0"/>
          <a:chOff x="0" y="0"/>
          <a:chExt cx="0" cy="0"/>
        </a:xfrm>
      </p:grpSpPr>
      <p:sp>
        <p:nvSpPr>
          <p:cNvPr id="6" name="Rounded Rectangle 5"/>
          <p:cNvSpPr/>
          <p:nvPr/>
        </p:nvSpPr>
        <p:spPr>
          <a:xfrm>
            <a:off x="288132" y="304800"/>
            <a:ext cx="13580268" cy="168910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endParaRPr lang="en-US" dirty="0">
              <a:solidFill>
                <a:sysClr val="windowText" lastClr="000000"/>
              </a:solidFill>
              <a:latin typeface="Arial" panose="020B0604020202020204" pitchFamily="34" charset="0"/>
              <a:cs typeface="Arial" panose="020B0604020202020204" pitchFamily="34" charset="0"/>
            </a:endParaRPr>
          </a:p>
        </p:txBody>
      </p:sp>
      <p:grpSp>
        <p:nvGrpSpPr>
          <p:cNvPr id="2052" name="Group 346"/>
          <p:cNvGrpSpPr>
            <a:grpSpLocks/>
          </p:cNvGrpSpPr>
          <p:nvPr/>
        </p:nvGrpSpPr>
        <p:grpSpPr bwMode="auto">
          <a:xfrm>
            <a:off x="283121" y="2133599"/>
            <a:ext cx="32344519" cy="16839319"/>
            <a:chOff x="457200" y="2743201"/>
            <a:chExt cx="7010400" cy="8311238"/>
          </a:xfrm>
        </p:grpSpPr>
        <p:sp>
          <p:nvSpPr>
            <p:cNvPr id="348" name="Round Same Side Corner Rectangle 347"/>
            <p:cNvSpPr/>
            <p:nvPr/>
          </p:nvSpPr>
          <p:spPr>
            <a:xfrm>
              <a:off x="457200" y="2743201"/>
              <a:ext cx="7010400" cy="8311238"/>
            </a:xfrm>
            <a:prstGeom prst="round2SameRect">
              <a:avLst>
                <a:gd name="adj1" fmla="val 1523"/>
                <a:gd name="adj2" fmla="val 0"/>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349" name="Round Same Side Corner Rectangle 348"/>
            <p:cNvSpPr/>
            <p:nvPr/>
          </p:nvSpPr>
          <p:spPr>
            <a:xfrm>
              <a:off x="457200" y="2743201"/>
              <a:ext cx="7010400" cy="38279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3600" b="1" dirty="0">
                  <a:solidFill>
                    <a:schemeClr val="bg1"/>
                  </a:solidFill>
                  <a:latin typeface="Arial" panose="020B0604020202020204" pitchFamily="34" charset="0"/>
                  <a:cs typeface="Arial" panose="020B0604020202020204" pitchFamily="34" charset="0"/>
                </a:rPr>
                <a:t>Site-Wide Compared to Valley Branch Surface Sediment Impacts</a:t>
              </a:r>
            </a:p>
          </p:txBody>
        </p:sp>
      </p:grpSp>
      <p:sp>
        <p:nvSpPr>
          <p:cNvPr id="2055" name="Title 1"/>
          <p:cNvSpPr>
            <a:spLocks noGrp="1"/>
          </p:cNvSpPr>
          <p:nvPr>
            <p:ph type="ctrTitle"/>
          </p:nvPr>
        </p:nvSpPr>
        <p:spPr>
          <a:xfrm>
            <a:off x="5934076" y="527050"/>
            <a:ext cx="7019924" cy="1244600"/>
          </a:xfrm>
        </p:spPr>
        <p:txBody>
          <a:bodyPr/>
          <a:lstStyle/>
          <a:p>
            <a:pPr algn="r" eaLnBrk="1" hangingPunct="1"/>
            <a:r>
              <a:rPr lang="en-US" sz="3200" b="1" dirty="0">
                <a:solidFill>
                  <a:schemeClr val="bg1"/>
                </a:solidFill>
                <a:latin typeface="Arial" panose="020B0604020202020204" pitchFamily="34" charset="0"/>
                <a:cs typeface="Arial" panose="020B0604020202020204" pitchFamily="34" charset="0"/>
              </a:rPr>
              <a:t>Segment 7 | Project 1007</a:t>
            </a:r>
            <a:br>
              <a:rPr lang="en-US" sz="28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Minnesota Pollution Control Agency</a:t>
            </a:r>
          </a:p>
        </p:txBody>
      </p:sp>
      <p:sp>
        <p:nvSpPr>
          <p:cNvPr id="66" name="Rectangle 65"/>
          <p:cNvSpPr/>
          <p:nvPr/>
        </p:nvSpPr>
        <p:spPr>
          <a:xfrm>
            <a:off x="2057400" y="13068300"/>
            <a:ext cx="242888"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a:defRPr/>
            </a:pPr>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0FAE2E5-0801-454A-BDF1-74FF7FEB2207}"/>
              </a:ext>
            </a:extLst>
          </p:cNvPr>
          <p:cNvPicPr>
            <a:picLocks noChangeAspect="1"/>
          </p:cNvPicPr>
          <p:nvPr/>
        </p:nvPicPr>
        <p:blipFill>
          <a:blip r:embed="rId3"/>
          <a:srcRect/>
          <a:stretch/>
        </p:blipFill>
        <p:spPr>
          <a:xfrm>
            <a:off x="31298139" y="229482"/>
            <a:ext cx="1332129" cy="303918"/>
          </a:xfrm>
          <a:prstGeom prst="rect">
            <a:avLst/>
          </a:prstGeom>
        </p:spPr>
      </p:pic>
      <p:sp>
        <p:nvSpPr>
          <p:cNvPr id="42" name="TextBox 41">
            <a:extLst>
              <a:ext uri="{FF2B5EF4-FFF2-40B4-BE49-F238E27FC236}">
                <a16:creationId xmlns:a16="http://schemas.microsoft.com/office/drawing/2014/main" id="{3A7029B6-99AE-4E2F-853B-812AFC19F980}"/>
              </a:ext>
            </a:extLst>
          </p:cNvPr>
          <p:cNvSpPr txBox="1"/>
          <p:nvPr/>
        </p:nvSpPr>
        <p:spPr>
          <a:xfrm>
            <a:off x="17832361" y="3124200"/>
            <a:ext cx="12654912" cy="3477875"/>
          </a:xfrm>
          <a:prstGeom prst="rect">
            <a:avLst/>
          </a:prstGeom>
          <a:solidFill>
            <a:schemeClr val="bg1"/>
          </a:solidFill>
          <a:ln w="63500">
            <a:solidFill>
              <a:srgbClr val="00B0F0"/>
            </a:solidFill>
          </a:ln>
        </p:spPr>
        <p:txBody>
          <a:bodyPr wrap="square" rtlCol="0">
            <a:spAutoFit/>
          </a:bodyPr>
          <a:lstStyle/>
          <a:p>
            <a:pPr algn="ctr" defTabSz="2978044" fontAlgn="auto">
              <a:spcBef>
                <a:spcPts val="0"/>
              </a:spcBef>
              <a:spcAft>
                <a:spcPts val="0"/>
              </a:spcAft>
              <a:defRPr/>
            </a:pPr>
            <a:r>
              <a:rPr lang="en-US" sz="2800" b="1" dirty="0">
                <a:solidFill>
                  <a:srgbClr val="00B0F0"/>
                </a:solidFill>
                <a:latin typeface="Arial" panose="020B0604020202020204" pitchFamily="34" charset="0"/>
                <a:cs typeface="Arial" panose="020B0604020202020204" pitchFamily="34" charset="0"/>
              </a:rPr>
              <a:t>PFAS Results – Sediment</a:t>
            </a:r>
            <a:endParaRPr lang="en-US" sz="28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2400" dirty="0">
                <a:latin typeface="Arial" panose="020B0604020202020204" pitchFamily="34" charset="0"/>
                <a:cs typeface="Arial" panose="020B0604020202020204" pitchFamily="34" charset="0"/>
              </a:rPr>
              <a:t>PFOS and PFOA impacts in sediment downstream of Lake Edith (i.e., in North Valley Branch Creek) are an order of magnitude greater than those within the unnamed intermittent stream. </a:t>
            </a:r>
          </a:p>
          <a:p>
            <a:pPr algn="ctr" defTabSz="2978044" fontAlgn="auto">
              <a:spcBef>
                <a:spcPts val="0"/>
              </a:spcBef>
              <a:spcAft>
                <a:spcPts val="0"/>
              </a:spcAft>
              <a:defRPr/>
            </a:pPr>
            <a:endParaRPr lang="en-US" sz="24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2400" dirty="0">
                <a:latin typeface="Arial" panose="020B0604020202020204" pitchFamily="34" charset="0"/>
                <a:cs typeface="Arial" panose="020B0604020202020204" pitchFamily="34" charset="0"/>
              </a:rPr>
              <a:t>Corridor-wide, PFAS impacts are relatively low in Segment 7. However, sediment sampling thus far has been very limited. Both locations are relatively close to culverts and roadways which are by nature more erosional environments. Furthermore, areas with high organic content, such as wetlands, have not yet been sampled.</a:t>
            </a:r>
            <a:endParaRPr lang="en-US" sz="1400" b="1" dirty="0"/>
          </a:p>
        </p:txBody>
      </p:sp>
      <p:pic>
        <p:nvPicPr>
          <p:cNvPr id="2" name="Picture 1">
            <a:extLst>
              <a:ext uri="{FF2B5EF4-FFF2-40B4-BE49-F238E27FC236}">
                <a16:creationId xmlns:a16="http://schemas.microsoft.com/office/drawing/2014/main" id="{92FD2BDE-EFB7-4011-AE85-80ED25A7D280}"/>
              </a:ext>
            </a:extLst>
          </p:cNvPr>
          <p:cNvPicPr>
            <a:picLocks noChangeAspect="1"/>
          </p:cNvPicPr>
          <p:nvPr/>
        </p:nvPicPr>
        <p:blipFill rotWithShape="1">
          <a:blip r:embed="rId4"/>
          <a:srcRect t="1" r="916" b="-100"/>
          <a:stretch/>
        </p:blipFill>
        <p:spPr>
          <a:xfrm>
            <a:off x="16942984" y="6858000"/>
            <a:ext cx="14935200" cy="11601022"/>
          </a:xfrm>
          <a:prstGeom prst="rect">
            <a:avLst/>
          </a:prstGeom>
          <a:ln w="76200">
            <a:solidFill>
              <a:srgbClr val="00B0F0"/>
            </a:solidFill>
          </a:ln>
        </p:spPr>
      </p:pic>
      <p:grpSp>
        <p:nvGrpSpPr>
          <p:cNvPr id="15" name="Group 14">
            <a:extLst>
              <a:ext uri="{FF2B5EF4-FFF2-40B4-BE49-F238E27FC236}">
                <a16:creationId xmlns:a16="http://schemas.microsoft.com/office/drawing/2014/main" id="{E7197BE6-53DE-4675-B7C5-984BE41148E4}"/>
              </a:ext>
            </a:extLst>
          </p:cNvPr>
          <p:cNvGrpSpPr>
            <a:grpSpLocks noChangeAspect="1"/>
          </p:cNvGrpSpPr>
          <p:nvPr/>
        </p:nvGrpSpPr>
        <p:grpSpPr>
          <a:xfrm>
            <a:off x="1072873" y="3085888"/>
            <a:ext cx="14698318" cy="11837567"/>
            <a:chOff x="590550" y="10225332"/>
            <a:chExt cx="8172905" cy="6582204"/>
          </a:xfrm>
        </p:grpSpPr>
        <p:pic>
          <p:nvPicPr>
            <p:cNvPr id="16" name="Picture 15">
              <a:extLst>
                <a:ext uri="{FF2B5EF4-FFF2-40B4-BE49-F238E27FC236}">
                  <a16:creationId xmlns:a16="http://schemas.microsoft.com/office/drawing/2014/main" id="{32D2864F-BBB4-4C95-AD85-58350BEEFD4D}"/>
                </a:ext>
              </a:extLst>
            </p:cNvPr>
            <p:cNvPicPr>
              <a:picLocks noChangeAspect="1"/>
            </p:cNvPicPr>
            <p:nvPr/>
          </p:nvPicPr>
          <p:blipFill>
            <a:blip r:embed="rId5"/>
            <a:stretch>
              <a:fillRect/>
            </a:stretch>
          </p:blipFill>
          <p:spPr>
            <a:xfrm>
              <a:off x="590550" y="10225332"/>
              <a:ext cx="8172903" cy="6582204"/>
            </a:xfrm>
            <a:prstGeom prst="rect">
              <a:avLst/>
            </a:prstGeom>
          </p:spPr>
        </p:pic>
        <p:sp>
          <p:nvSpPr>
            <p:cNvPr id="17" name="Rectangle 16">
              <a:extLst>
                <a:ext uri="{FF2B5EF4-FFF2-40B4-BE49-F238E27FC236}">
                  <a16:creationId xmlns:a16="http://schemas.microsoft.com/office/drawing/2014/main" id="{D0F4EF78-BEE3-4750-8118-12CE6904E7D7}"/>
                </a:ext>
              </a:extLst>
            </p:cNvPr>
            <p:cNvSpPr/>
            <p:nvPr/>
          </p:nvSpPr>
          <p:spPr>
            <a:xfrm>
              <a:off x="5957935" y="15087599"/>
              <a:ext cx="2805520" cy="1681581"/>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6EE0FD71-E208-4421-AAB2-0B503CAADC03}"/>
              </a:ext>
            </a:extLst>
          </p:cNvPr>
          <p:cNvCxnSpPr>
            <a:cxnSpLocks/>
            <a:endCxn id="17" idx="2"/>
          </p:cNvCxnSpPr>
          <p:nvPr/>
        </p:nvCxnSpPr>
        <p:spPr>
          <a:xfrm flipH="1" flipV="1">
            <a:off x="13248439" y="14854475"/>
            <a:ext cx="3694546" cy="3604548"/>
          </a:xfrm>
          <a:prstGeom prst="line">
            <a:avLst/>
          </a:prstGeom>
          <a:ln w="635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6327096-B49D-4DEC-BF96-D7E342F65B19}"/>
              </a:ext>
            </a:extLst>
          </p:cNvPr>
          <p:cNvSpPr txBox="1"/>
          <p:nvPr/>
        </p:nvSpPr>
        <p:spPr>
          <a:xfrm>
            <a:off x="1101017" y="15705538"/>
            <a:ext cx="15122991" cy="2431435"/>
          </a:xfrm>
          <a:prstGeom prst="rect">
            <a:avLst/>
          </a:prstGeom>
          <a:solidFill>
            <a:schemeClr val="bg1"/>
          </a:solidFill>
          <a:ln w="63500">
            <a:solidFill>
              <a:srgbClr val="00B0F0"/>
            </a:solidFill>
          </a:ln>
        </p:spPr>
        <p:txBody>
          <a:bodyPr wrap="square" rtlCol="0">
            <a:spAutoFit/>
          </a:bodyPr>
          <a:lstStyle/>
          <a:p>
            <a:pPr algn="ctr" defTabSz="2978044" fontAlgn="auto">
              <a:spcBef>
                <a:spcPts val="0"/>
              </a:spcBef>
              <a:spcAft>
                <a:spcPts val="0"/>
              </a:spcAft>
              <a:defRPr/>
            </a:pPr>
            <a:r>
              <a:rPr lang="en-US" sz="3200" b="1" dirty="0">
                <a:solidFill>
                  <a:srgbClr val="00B0F0"/>
                </a:solidFill>
                <a:latin typeface="Arial" panose="020B0604020202020204" pitchFamily="34" charset="0"/>
                <a:cs typeface="Arial" panose="020B0604020202020204" pitchFamily="34" charset="0"/>
              </a:rPr>
              <a:t>Planned Future Sampling – Sediment</a:t>
            </a:r>
          </a:p>
          <a:p>
            <a:pPr algn="ctr" defTabSz="2978044" fontAlgn="auto">
              <a:spcBef>
                <a:spcPts val="0"/>
              </a:spcBef>
              <a:spcAft>
                <a:spcPts val="0"/>
              </a:spcAft>
              <a:defRPr/>
            </a:pPr>
            <a:r>
              <a:rPr lang="en-US" sz="2400" dirty="0">
                <a:latin typeface="Arial" panose="020B0604020202020204" pitchFamily="34" charset="0"/>
                <a:cs typeface="Arial" panose="020B0604020202020204" pitchFamily="34" charset="0"/>
              </a:rPr>
              <a:t>Planned future sampling efforts will include sediment sampling at new water sampling locations in the southern portion of Segment 7 as well as locations that may have a higher likelihood of PFAS deposition due to environmental factors such as organic content.  Exact locations will be selected following site recon but will include Lake Edith and any wetlands along the intermittent stream and around the main Valley Branch Creek and North Valley Branch Creek.</a:t>
            </a:r>
            <a:endParaRPr lang="en-US" sz="1400" dirty="0"/>
          </a:p>
        </p:txBody>
      </p:sp>
    </p:spTree>
    <p:extLst>
      <p:ext uri="{BB962C8B-B14F-4D97-AF65-F5344CB8AC3E}">
        <p14:creationId xmlns:p14="http://schemas.microsoft.com/office/powerpoint/2010/main" val="4206326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36862"/>
          </a:schemeClr>
        </a:solidFill>
        <a:effectLst/>
      </p:bgPr>
    </p:bg>
    <p:spTree>
      <p:nvGrpSpPr>
        <p:cNvPr id="1" name=""/>
        <p:cNvGrpSpPr/>
        <p:nvPr/>
      </p:nvGrpSpPr>
      <p:grpSpPr>
        <a:xfrm>
          <a:off x="0" y="0"/>
          <a:ext cx="0" cy="0"/>
          <a:chOff x="0" y="0"/>
          <a:chExt cx="0" cy="0"/>
        </a:xfrm>
      </p:grpSpPr>
      <p:sp>
        <p:nvSpPr>
          <p:cNvPr id="6" name="Rounded Rectangle 5"/>
          <p:cNvSpPr/>
          <p:nvPr/>
        </p:nvSpPr>
        <p:spPr>
          <a:xfrm>
            <a:off x="288132" y="304800"/>
            <a:ext cx="13580268" cy="168910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endParaRPr lang="en-US" dirty="0">
              <a:solidFill>
                <a:sysClr val="windowText" lastClr="000000"/>
              </a:solidFill>
              <a:latin typeface="Arial" panose="020B0604020202020204" pitchFamily="34" charset="0"/>
              <a:cs typeface="Arial" panose="020B0604020202020204" pitchFamily="34" charset="0"/>
            </a:endParaRPr>
          </a:p>
        </p:txBody>
      </p:sp>
      <p:grpSp>
        <p:nvGrpSpPr>
          <p:cNvPr id="2052" name="Group 346"/>
          <p:cNvGrpSpPr>
            <a:grpSpLocks/>
          </p:cNvGrpSpPr>
          <p:nvPr/>
        </p:nvGrpSpPr>
        <p:grpSpPr bwMode="auto">
          <a:xfrm>
            <a:off x="283121" y="2133599"/>
            <a:ext cx="32344519" cy="16839319"/>
            <a:chOff x="457200" y="2743201"/>
            <a:chExt cx="7010400" cy="8311238"/>
          </a:xfrm>
        </p:grpSpPr>
        <p:sp>
          <p:nvSpPr>
            <p:cNvPr id="348" name="Round Same Side Corner Rectangle 347"/>
            <p:cNvSpPr/>
            <p:nvPr/>
          </p:nvSpPr>
          <p:spPr>
            <a:xfrm>
              <a:off x="457200" y="2743201"/>
              <a:ext cx="7010400" cy="8311238"/>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349" name="Round Same Side Corner Rectangle 348"/>
            <p:cNvSpPr/>
            <p:nvPr/>
          </p:nvSpPr>
          <p:spPr>
            <a:xfrm>
              <a:off x="457200" y="2743201"/>
              <a:ext cx="7010400" cy="38279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3600" b="1" dirty="0">
                  <a:solidFill>
                    <a:schemeClr val="bg1"/>
                  </a:solidFill>
                  <a:latin typeface="Arial" panose="020B0604020202020204" pitchFamily="34" charset="0"/>
                  <a:cs typeface="Arial" panose="020B0604020202020204" pitchFamily="34" charset="0"/>
                </a:rPr>
                <a:t>Site-Wide Compared to Valley Branch Foam Impacts</a:t>
              </a:r>
            </a:p>
          </p:txBody>
        </p:sp>
      </p:grpSp>
      <p:sp>
        <p:nvSpPr>
          <p:cNvPr id="2055" name="Title 1"/>
          <p:cNvSpPr>
            <a:spLocks noGrp="1"/>
          </p:cNvSpPr>
          <p:nvPr>
            <p:ph type="ctrTitle"/>
          </p:nvPr>
        </p:nvSpPr>
        <p:spPr>
          <a:xfrm>
            <a:off x="5934076" y="527050"/>
            <a:ext cx="7019924" cy="1244600"/>
          </a:xfrm>
        </p:spPr>
        <p:txBody>
          <a:bodyPr/>
          <a:lstStyle/>
          <a:p>
            <a:pPr algn="r" eaLnBrk="1" hangingPunct="1"/>
            <a:r>
              <a:rPr lang="en-US" sz="3200" b="1" dirty="0">
                <a:solidFill>
                  <a:schemeClr val="bg1"/>
                </a:solidFill>
                <a:latin typeface="Arial" panose="020B0604020202020204" pitchFamily="34" charset="0"/>
                <a:cs typeface="Arial" panose="020B0604020202020204" pitchFamily="34" charset="0"/>
              </a:rPr>
              <a:t>Segment 7 | Project 1007</a:t>
            </a:r>
            <a:br>
              <a:rPr lang="en-US" sz="28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Minnesota Pollution Control Agency</a:t>
            </a:r>
          </a:p>
        </p:txBody>
      </p:sp>
      <p:sp>
        <p:nvSpPr>
          <p:cNvPr id="66" name="Rectangle 65"/>
          <p:cNvSpPr/>
          <p:nvPr/>
        </p:nvSpPr>
        <p:spPr>
          <a:xfrm>
            <a:off x="2057400" y="13068300"/>
            <a:ext cx="242888"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a:defRPr/>
            </a:pPr>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0FAE2E5-0801-454A-BDF1-74FF7FEB2207}"/>
              </a:ext>
            </a:extLst>
          </p:cNvPr>
          <p:cNvPicPr>
            <a:picLocks noChangeAspect="1"/>
          </p:cNvPicPr>
          <p:nvPr/>
        </p:nvPicPr>
        <p:blipFill>
          <a:blip r:embed="rId3"/>
          <a:srcRect/>
          <a:stretch/>
        </p:blipFill>
        <p:spPr>
          <a:xfrm>
            <a:off x="31298139" y="229482"/>
            <a:ext cx="1332129" cy="303918"/>
          </a:xfrm>
          <a:prstGeom prst="rect">
            <a:avLst/>
          </a:prstGeom>
        </p:spPr>
      </p:pic>
      <p:sp>
        <p:nvSpPr>
          <p:cNvPr id="42" name="TextBox 41">
            <a:extLst>
              <a:ext uri="{FF2B5EF4-FFF2-40B4-BE49-F238E27FC236}">
                <a16:creationId xmlns:a16="http://schemas.microsoft.com/office/drawing/2014/main" id="{3A7029B6-99AE-4E2F-853B-812AFC19F980}"/>
              </a:ext>
            </a:extLst>
          </p:cNvPr>
          <p:cNvSpPr txBox="1"/>
          <p:nvPr/>
        </p:nvSpPr>
        <p:spPr>
          <a:xfrm>
            <a:off x="15965425" y="3793666"/>
            <a:ext cx="12654912" cy="2000548"/>
          </a:xfrm>
          <a:prstGeom prst="rect">
            <a:avLst/>
          </a:prstGeom>
          <a:solidFill>
            <a:schemeClr val="bg1"/>
          </a:solidFill>
          <a:ln w="63500">
            <a:solidFill>
              <a:srgbClr val="00B0F0"/>
            </a:solidFill>
          </a:ln>
        </p:spPr>
        <p:txBody>
          <a:bodyPr wrap="square" rtlCol="0">
            <a:spAutoFit/>
          </a:bodyPr>
          <a:lstStyle/>
          <a:p>
            <a:pPr algn="ctr" defTabSz="2978044" fontAlgn="auto">
              <a:spcBef>
                <a:spcPts val="0"/>
              </a:spcBef>
              <a:spcAft>
                <a:spcPts val="0"/>
              </a:spcAft>
              <a:defRPr/>
            </a:pPr>
            <a:r>
              <a:rPr lang="en-US" sz="2800" b="1" dirty="0">
                <a:solidFill>
                  <a:srgbClr val="00B0F0"/>
                </a:solidFill>
                <a:latin typeface="Arial" panose="020B0604020202020204" pitchFamily="34" charset="0"/>
                <a:cs typeface="Arial" panose="020B0604020202020204" pitchFamily="34" charset="0"/>
              </a:rPr>
              <a:t>PFAS Results – Foam</a:t>
            </a:r>
            <a:endParaRPr lang="en-US" sz="28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2400" dirty="0">
                <a:latin typeface="Arial" panose="020B0604020202020204" pitchFamily="34" charset="0"/>
                <a:cs typeface="Arial" panose="020B0604020202020204" pitchFamily="34" charset="0"/>
              </a:rPr>
              <a:t>PFOS and PFOA impacts in foam downstream of Lake Edith (i.e., in North Valley Branch Creek) are nearly 50 times greater than those within the unnamed intermittent stream. </a:t>
            </a:r>
          </a:p>
          <a:p>
            <a:pPr algn="ctr" defTabSz="2978044" fontAlgn="auto">
              <a:spcBef>
                <a:spcPts val="0"/>
              </a:spcBef>
              <a:spcAft>
                <a:spcPts val="0"/>
              </a:spcAft>
              <a:defRPr/>
            </a:pPr>
            <a:endParaRPr lang="en-US" sz="24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2400" dirty="0">
                <a:latin typeface="Arial" panose="020B0604020202020204" pitchFamily="34" charset="0"/>
                <a:cs typeface="Arial" panose="020B0604020202020204" pitchFamily="34" charset="0"/>
              </a:rPr>
              <a:t>Corridor-wide, PFAS impacts in foam like all other media are relatively low in Segment 7.</a:t>
            </a:r>
            <a:endParaRPr lang="en-US" sz="1400" b="1" dirty="0"/>
          </a:p>
        </p:txBody>
      </p:sp>
      <p:grpSp>
        <p:nvGrpSpPr>
          <p:cNvPr id="10" name="Group 9">
            <a:extLst>
              <a:ext uri="{FF2B5EF4-FFF2-40B4-BE49-F238E27FC236}">
                <a16:creationId xmlns:a16="http://schemas.microsoft.com/office/drawing/2014/main" id="{5C8CFA2D-4A64-411B-B014-151AFE41E30A}"/>
              </a:ext>
            </a:extLst>
          </p:cNvPr>
          <p:cNvGrpSpPr/>
          <p:nvPr/>
        </p:nvGrpSpPr>
        <p:grpSpPr>
          <a:xfrm>
            <a:off x="881217" y="3200400"/>
            <a:ext cx="16720983" cy="9198564"/>
            <a:chOff x="609600" y="4319351"/>
            <a:chExt cx="16720983" cy="9198564"/>
          </a:xfrm>
        </p:grpSpPr>
        <p:cxnSp>
          <p:nvCxnSpPr>
            <p:cNvPr id="18" name="Straight Connector 17">
              <a:extLst>
                <a:ext uri="{FF2B5EF4-FFF2-40B4-BE49-F238E27FC236}">
                  <a16:creationId xmlns:a16="http://schemas.microsoft.com/office/drawing/2014/main" id="{6EE0FD71-E208-4421-AAB2-0B503CAADC03}"/>
                </a:ext>
              </a:extLst>
            </p:cNvPr>
            <p:cNvCxnSpPr>
              <a:cxnSpLocks/>
              <a:stCxn id="9" idx="1"/>
              <a:endCxn id="19" idx="3"/>
            </p:cNvCxnSpPr>
            <p:nvPr/>
          </p:nvCxnSpPr>
          <p:spPr>
            <a:xfrm flipH="1" flipV="1">
              <a:off x="15095712" y="11558469"/>
              <a:ext cx="2234871" cy="1959446"/>
            </a:xfrm>
            <a:prstGeom prst="line">
              <a:avLst/>
            </a:prstGeom>
            <a:ln w="63500">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783E5DD-874C-48AB-8AD9-DDE92F35D547}"/>
                </a:ext>
              </a:extLst>
            </p:cNvPr>
            <p:cNvPicPr>
              <a:picLocks noChangeAspect="1"/>
            </p:cNvPicPr>
            <p:nvPr/>
          </p:nvPicPr>
          <p:blipFill rotWithShape="1">
            <a:blip r:embed="rId4"/>
            <a:srcRect l="207" r="-1" b="780"/>
            <a:stretch/>
          </p:blipFill>
          <p:spPr>
            <a:xfrm>
              <a:off x="609600" y="4319351"/>
              <a:ext cx="14486112" cy="9053749"/>
            </a:xfrm>
            <a:prstGeom prst="rect">
              <a:avLst/>
            </a:prstGeom>
          </p:spPr>
        </p:pic>
        <p:sp>
          <p:nvSpPr>
            <p:cNvPr id="19" name="Rectangle 18">
              <a:extLst>
                <a:ext uri="{FF2B5EF4-FFF2-40B4-BE49-F238E27FC236}">
                  <a16:creationId xmlns:a16="http://schemas.microsoft.com/office/drawing/2014/main" id="{9FE58DA9-1446-4887-AC6A-70E5F7957979}"/>
                </a:ext>
              </a:extLst>
            </p:cNvPr>
            <p:cNvSpPr/>
            <p:nvPr/>
          </p:nvSpPr>
          <p:spPr>
            <a:xfrm>
              <a:off x="9444038" y="9743837"/>
              <a:ext cx="5651674" cy="3629263"/>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4BB5BE1-3A89-437A-92F7-673DEC22F0CF}"/>
              </a:ext>
            </a:extLst>
          </p:cNvPr>
          <p:cNvPicPr>
            <a:picLocks noChangeAspect="1"/>
          </p:cNvPicPr>
          <p:nvPr/>
        </p:nvPicPr>
        <p:blipFill rotWithShape="1">
          <a:blip r:embed="rId5"/>
          <a:srcRect l="584" t="339" r="191"/>
          <a:stretch/>
        </p:blipFill>
        <p:spPr>
          <a:xfrm>
            <a:off x="17602200" y="6648450"/>
            <a:ext cx="14878993" cy="11501028"/>
          </a:xfrm>
          <a:prstGeom prst="rect">
            <a:avLst/>
          </a:prstGeom>
          <a:ln w="76200">
            <a:solidFill>
              <a:srgbClr val="00B0F0"/>
            </a:solidFill>
          </a:ln>
        </p:spPr>
      </p:pic>
      <p:pic>
        <p:nvPicPr>
          <p:cNvPr id="13" name="Picture 12">
            <a:extLst>
              <a:ext uri="{FF2B5EF4-FFF2-40B4-BE49-F238E27FC236}">
                <a16:creationId xmlns:a16="http://schemas.microsoft.com/office/drawing/2014/main" id="{E4EF7520-EC31-4AA6-8DD4-73926362EB14}"/>
              </a:ext>
            </a:extLst>
          </p:cNvPr>
          <p:cNvPicPr>
            <a:picLocks noChangeAspect="1"/>
          </p:cNvPicPr>
          <p:nvPr/>
        </p:nvPicPr>
        <p:blipFill>
          <a:blip r:embed="rId6"/>
          <a:stretch>
            <a:fillRect/>
          </a:stretch>
        </p:blipFill>
        <p:spPr>
          <a:xfrm>
            <a:off x="9067800" y="13314155"/>
            <a:ext cx="8344206" cy="5398732"/>
          </a:xfrm>
          <a:prstGeom prst="rect">
            <a:avLst/>
          </a:prstGeom>
          <a:ln w="38100">
            <a:solidFill>
              <a:schemeClr val="bg2">
                <a:lumMod val="25000"/>
              </a:schemeClr>
            </a:solidFill>
          </a:ln>
        </p:spPr>
      </p:pic>
      <p:pic>
        <p:nvPicPr>
          <p:cNvPr id="14" name="Picture 13">
            <a:extLst>
              <a:ext uri="{FF2B5EF4-FFF2-40B4-BE49-F238E27FC236}">
                <a16:creationId xmlns:a16="http://schemas.microsoft.com/office/drawing/2014/main" id="{BBDE42B5-2ABD-4AE7-8632-C78CB94EE997}"/>
              </a:ext>
            </a:extLst>
          </p:cNvPr>
          <p:cNvPicPr>
            <a:picLocks noChangeAspect="1"/>
          </p:cNvPicPr>
          <p:nvPr/>
        </p:nvPicPr>
        <p:blipFill>
          <a:blip r:embed="rId7"/>
          <a:stretch>
            <a:fillRect/>
          </a:stretch>
        </p:blipFill>
        <p:spPr>
          <a:xfrm>
            <a:off x="381000" y="12573000"/>
            <a:ext cx="8492728" cy="5433652"/>
          </a:xfrm>
          <a:prstGeom prst="rect">
            <a:avLst/>
          </a:prstGeom>
          <a:ln w="38100">
            <a:solidFill>
              <a:schemeClr val="bg2">
                <a:lumMod val="25000"/>
              </a:schemeClr>
            </a:solidFill>
          </a:ln>
        </p:spPr>
      </p:pic>
    </p:spTree>
    <p:extLst>
      <p:ext uri="{BB962C8B-B14F-4D97-AF65-F5344CB8AC3E}">
        <p14:creationId xmlns:p14="http://schemas.microsoft.com/office/powerpoint/2010/main" val="280074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36862"/>
          </a:schemeClr>
        </a:solidFill>
        <a:effectLst/>
      </p:bgPr>
    </p:bg>
    <p:spTree>
      <p:nvGrpSpPr>
        <p:cNvPr id="1" name=""/>
        <p:cNvGrpSpPr/>
        <p:nvPr/>
      </p:nvGrpSpPr>
      <p:grpSpPr>
        <a:xfrm>
          <a:off x="0" y="0"/>
          <a:ext cx="0" cy="0"/>
          <a:chOff x="0" y="0"/>
          <a:chExt cx="0" cy="0"/>
        </a:xfrm>
      </p:grpSpPr>
      <p:sp>
        <p:nvSpPr>
          <p:cNvPr id="6" name="Rounded Rectangle 5"/>
          <p:cNvSpPr/>
          <p:nvPr/>
        </p:nvSpPr>
        <p:spPr>
          <a:xfrm>
            <a:off x="288132" y="304800"/>
            <a:ext cx="13580268" cy="168910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endParaRPr lang="en-US" dirty="0">
              <a:solidFill>
                <a:sysClr val="windowText" lastClr="000000"/>
              </a:solidFill>
              <a:latin typeface="Arial" panose="020B0604020202020204" pitchFamily="34" charset="0"/>
              <a:cs typeface="Arial" panose="020B0604020202020204" pitchFamily="34" charset="0"/>
            </a:endParaRPr>
          </a:p>
        </p:txBody>
      </p:sp>
      <p:sp>
        <p:nvSpPr>
          <p:cNvPr id="2055" name="Title 1"/>
          <p:cNvSpPr>
            <a:spLocks noGrp="1"/>
          </p:cNvSpPr>
          <p:nvPr>
            <p:ph type="ctrTitle"/>
          </p:nvPr>
        </p:nvSpPr>
        <p:spPr>
          <a:xfrm>
            <a:off x="5934076" y="527050"/>
            <a:ext cx="7019924" cy="1244600"/>
          </a:xfrm>
        </p:spPr>
        <p:txBody>
          <a:bodyPr/>
          <a:lstStyle/>
          <a:p>
            <a:pPr algn="r" eaLnBrk="1" hangingPunct="1"/>
            <a:r>
              <a:rPr lang="en-US" sz="3200" b="1" dirty="0">
                <a:solidFill>
                  <a:schemeClr val="bg1"/>
                </a:solidFill>
                <a:latin typeface="Arial" panose="020B0604020202020204" pitchFamily="34" charset="0"/>
                <a:cs typeface="Arial" panose="020B0604020202020204" pitchFamily="34" charset="0"/>
              </a:rPr>
              <a:t>Segment 7 | Project 1007</a:t>
            </a:r>
            <a:br>
              <a:rPr lang="en-US" sz="28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Minnesota Pollution Control Agency</a:t>
            </a:r>
          </a:p>
        </p:txBody>
      </p:sp>
      <p:grpSp>
        <p:nvGrpSpPr>
          <p:cNvPr id="8" name="Group 7">
            <a:extLst>
              <a:ext uri="{FF2B5EF4-FFF2-40B4-BE49-F238E27FC236}">
                <a16:creationId xmlns:a16="http://schemas.microsoft.com/office/drawing/2014/main" id="{AE4AE49D-8147-4212-A532-AD6B7E6B66AE}"/>
              </a:ext>
            </a:extLst>
          </p:cNvPr>
          <p:cNvGrpSpPr/>
          <p:nvPr/>
        </p:nvGrpSpPr>
        <p:grpSpPr>
          <a:xfrm>
            <a:off x="288132" y="2101703"/>
            <a:ext cx="32503569" cy="16871216"/>
            <a:chOff x="23783953" y="1983137"/>
            <a:chExt cx="8544699" cy="7251700"/>
          </a:xfrm>
        </p:grpSpPr>
        <p:sp>
          <p:nvSpPr>
            <p:cNvPr id="210" name="Round Same Side Corner Rectangle 209"/>
            <p:cNvSpPr/>
            <p:nvPr/>
          </p:nvSpPr>
          <p:spPr bwMode="auto">
            <a:xfrm>
              <a:off x="23783953" y="2025972"/>
              <a:ext cx="8544699" cy="7208865"/>
            </a:xfrm>
            <a:prstGeom prst="round2SameRect">
              <a:avLst>
                <a:gd name="adj1" fmla="val 5852"/>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r>
                <a:rPr lang="en-US" dirty="0">
                  <a:latin typeface="Arial" panose="020B0604020202020204" pitchFamily="34" charset="0"/>
                  <a:cs typeface="Arial" panose="020B0604020202020204" pitchFamily="34" charset="0"/>
                </a:rPr>
                <a:t>The</a:t>
              </a:r>
            </a:p>
          </p:txBody>
        </p:sp>
        <p:sp>
          <p:nvSpPr>
            <p:cNvPr id="211" name="Round Same Side Corner Rectangle 210"/>
            <p:cNvSpPr/>
            <p:nvPr/>
          </p:nvSpPr>
          <p:spPr bwMode="auto">
            <a:xfrm>
              <a:off x="23783953" y="1983137"/>
              <a:ext cx="8544699" cy="482680"/>
            </a:xfrm>
            <a:prstGeom prst="round2Same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r>
                <a:rPr lang="en-US" sz="3200" b="1" dirty="0">
                  <a:latin typeface="Arial" panose="020B0604020202020204" pitchFamily="34" charset="0"/>
                  <a:cs typeface="Arial" panose="020B0604020202020204" pitchFamily="34" charset="0"/>
                </a:rPr>
                <a:t>Groundwater – Known Impacts and Future Sampling Planned</a:t>
              </a:r>
              <a:endParaRPr lang="en-US" sz="2400" b="1" dirty="0">
                <a:latin typeface="Arial" panose="020B0604020202020204" pitchFamily="34" charset="0"/>
                <a:cs typeface="Arial" panose="020B0604020202020204" pitchFamily="34" charset="0"/>
              </a:endParaRPr>
            </a:p>
          </p:txBody>
        </p:sp>
      </p:grpSp>
      <p:sp>
        <p:nvSpPr>
          <p:cNvPr id="66" name="Rectangle 65"/>
          <p:cNvSpPr/>
          <p:nvPr/>
        </p:nvSpPr>
        <p:spPr>
          <a:xfrm>
            <a:off x="2057400" y="13068300"/>
            <a:ext cx="242888"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a:defRPr/>
            </a:pPr>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0FAE2E5-0801-454A-BDF1-74FF7FEB2207}"/>
              </a:ext>
            </a:extLst>
          </p:cNvPr>
          <p:cNvPicPr>
            <a:picLocks noChangeAspect="1"/>
          </p:cNvPicPr>
          <p:nvPr/>
        </p:nvPicPr>
        <p:blipFill>
          <a:blip r:embed="rId3"/>
          <a:srcRect/>
          <a:stretch/>
        </p:blipFill>
        <p:spPr>
          <a:xfrm>
            <a:off x="31298139" y="229482"/>
            <a:ext cx="1332129" cy="303918"/>
          </a:xfrm>
          <a:prstGeom prst="rect">
            <a:avLst/>
          </a:prstGeom>
        </p:spPr>
      </p:pic>
      <p:grpSp>
        <p:nvGrpSpPr>
          <p:cNvPr id="9" name="Group 8">
            <a:extLst>
              <a:ext uri="{FF2B5EF4-FFF2-40B4-BE49-F238E27FC236}">
                <a16:creationId xmlns:a16="http://schemas.microsoft.com/office/drawing/2014/main" id="{4B198C14-0989-4828-8509-F88FE1203404}"/>
              </a:ext>
            </a:extLst>
          </p:cNvPr>
          <p:cNvGrpSpPr>
            <a:grpSpLocks noChangeAspect="1"/>
          </p:cNvGrpSpPr>
          <p:nvPr/>
        </p:nvGrpSpPr>
        <p:grpSpPr>
          <a:xfrm>
            <a:off x="851571" y="3660171"/>
            <a:ext cx="12559629" cy="7902840"/>
            <a:chOff x="533399" y="3324322"/>
            <a:chExt cx="10311152" cy="6488041"/>
          </a:xfrm>
        </p:grpSpPr>
        <p:pic>
          <p:nvPicPr>
            <p:cNvPr id="3" name="Picture 2">
              <a:extLst>
                <a:ext uri="{FF2B5EF4-FFF2-40B4-BE49-F238E27FC236}">
                  <a16:creationId xmlns:a16="http://schemas.microsoft.com/office/drawing/2014/main" id="{8A569B3F-E622-4BEE-A50A-F0F46D457A97}"/>
                </a:ext>
              </a:extLst>
            </p:cNvPr>
            <p:cNvPicPr>
              <a:picLocks noChangeAspect="1"/>
            </p:cNvPicPr>
            <p:nvPr/>
          </p:nvPicPr>
          <p:blipFill>
            <a:blip r:embed="rId4"/>
            <a:stretch>
              <a:fillRect/>
            </a:stretch>
          </p:blipFill>
          <p:spPr>
            <a:xfrm>
              <a:off x="533399" y="3324322"/>
              <a:ext cx="10311151" cy="6488041"/>
            </a:xfrm>
            <a:prstGeom prst="rect">
              <a:avLst/>
            </a:prstGeom>
          </p:spPr>
        </p:pic>
        <p:sp>
          <p:nvSpPr>
            <p:cNvPr id="46" name="Rectangle 45">
              <a:extLst>
                <a:ext uri="{FF2B5EF4-FFF2-40B4-BE49-F238E27FC236}">
                  <a16:creationId xmlns:a16="http://schemas.microsoft.com/office/drawing/2014/main" id="{C03EA7A8-987C-413E-B8F5-81C74D9350C2}"/>
                </a:ext>
              </a:extLst>
            </p:cNvPr>
            <p:cNvSpPr>
              <a:spLocks/>
            </p:cNvSpPr>
            <p:nvPr/>
          </p:nvSpPr>
          <p:spPr>
            <a:xfrm>
              <a:off x="6400801" y="7459920"/>
              <a:ext cx="4443750" cy="2315273"/>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a:extLst>
              <a:ext uri="{FF2B5EF4-FFF2-40B4-BE49-F238E27FC236}">
                <a16:creationId xmlns:a16="http://schemas.microsoft.com/office/drawing/2014/main" id="{3E668FCA-4286-4DA4-9F64-67567EE1143C}"/>
              </a:ext>
            </a:extLst>
          </p:cNvPr>
          <p:cNvCxnSpPr>
            <a:cxnSpLocks/>
          </p:cNvCxnSpPr>
          <p:nvPr/>
        </p:nvCxnSpPr>
        <p:spPr>
          <a:xfrm>
            <a:off x="9034261" y="5500731"/>
            <a:ext cx="403146" cy="1904601"/>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9AA55D3-2418-46C5-B2D6-9BF6475ACA5B}"/>
              </a:ext>
            </a:extLst>
          </p:cNvPr>
          <p:cNvSpPr txBox="1"/>
          <p:nvPr/>
        </p:nvSpPr>
        <p:spPr>
          <a:xfrm>
            <a:off x="10780892" y="12362795"/>
            <a:ext cx="5678308" cy="4401205"/>
          </a:xfrm>
          <a:prstGeom prst="rect">
            <a:avLst/>
          </a:prstGeom>
          <a:solidFill>
            <a:schemeClr val="bg1"/>
          </a:solidFill>
          <a:ln w="63500">
            <a:solidFill>
              <a:srgbClr val="00B0F0"/>
            </a:solidFill>
          </a:ln>
        </p:spPr>
        <p:txBody>
          <a:bodyPr wrap="square" rtlCol="0">
            <a:spAutoFit/>
          </a:bodyPr>
          <a:lstStyle/>
          <a:p>
            <a:pPr algn="ctr" defTabSz="2978044" fontAlgn="auto">
              <a:spcBef>
                <a:spcPts val="0"/>
              </a:spcBef>
              <a:spcAft>
                <a:spcPts val="0"/>
              </a:spcAft>
              <a:defRPr/>
            </a:pPr>
            <a:r>
              <a:rPr lang="en-US" sz="3200" b="1" dirty="0">
                <a:solidFill>
                  <a:srgbClr val="00B0F0"/>
                </a:solidFill>
                <a:latin typeface="Arial" panose="020B0604020202020204" pitchFamily="34" charset="0"/>
                <a:cs typeface="Arial" panose="020B0604020202020204" pitchFamily="34" charset="0"/>
              </a:rPr>
              <a:t>PFAS Impacts – Groundwater</a:t>
            </a:r>
            <a:endParaRPr lang="en-US" sz="24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2400" dirty="0">
                <a:latin typeface="Arial" panose="020B0604020202020204" pitchFamily="34" charset="0"/>
                <a:cs typeface="Arial" panose="020B0604020202020204" pitchFamily="34" charset="0"/>
              </a:rPr>
              <a:t>Corridor-wide, PFAS impacts are relatively low in Segment 7 and appear to be concentrated in the northern portion and near Lake Edith.  However, limited data is available for groundwater conditions in Segment 6, especially in the southern portion where groundwater discharge is well documented as a result of the fault system. </a:t>
            </a:r>
            <a:endParaRPr lang="en-US" sz="1400" dirty="0"/>
          </a:p>
        </p:txBody>
      </p:sp>
      <p:cxnSp>
        <p:nvCxnSpPr>
          <p:cNvPr id="44" name="Straight Connector 43">
            <a:extLst>
              <a:ext uri="{FF2B5EF4-FFF2-40B4-BE49-F238E27FC236}">
                <a16:creationId xmlns:a16="http://schemas.microsoft.com/office/drawing/2014/main" id="{EE771D6E-7BB9-4B99-87EE-80898F83CEB0}"/>
              </a:ext>
            </a:extLst>
          </p:cNvPr>
          <p:cNvCxnSpPr>
            <a:cxnSpLocks/>
            <a:stCxn id="4" idx="0"/>
            <a:endCxn id="46" idx="2"/>
          </p:cNvCxnSpPr>
          <p:nvPr/>
        </p:nvCxnSpPr>
        <p:spPr>
          <a:xfrm flipV="1">
            <a:off x="5540319" y="11517735"/>
            <a:ext cx="5164498" cy="911951"/>
          </a:xfrm>
          <a:prstGeom prst="line">
            <a:avLst/>
          </a:prstGeom>
          <a:ln w="47625">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E37CC6F-DD96-4C4B-BC38-BD55A96D7AE5}"/>
              </a:ext>
            </a:extLst>
          </p:cNvPr>
          <p:cNvPicPr>
            <a:picLocks noChangeAspect="1"/>
          </p:cNvPicPr>
          <p:nvPr/>
        </p:nvPicPr>
        <p:blipFill rotWithShape="1">
          <a:blip r:embed="rId5"/>
          <a:srcRect l="1" r="110" b="13345"/>
          <a:stretch/>
        </p:blipFill>
        <p:spPr>
          <a:xfrm>
            <a:off x="457200" y="12429686"/>
            <a:ext cx="10166238" cy="5477314"/>
          </a:xfrm>
          <a:prstGeom prst="rect">
            <a:avLst/>
          </a:prstGeom>
          <a:ln w="88900">
            <a:solidFill>
              <a:srgbClr val="00B0F0"/>
            </a:solidFill>
          </a:ln>
        </p:spPr>
      </p:pic>
      <p:pic>
        <p:nvPicPr>
          <p:cNvPr id="25" name="Picture 24">
            <a:extLst>
              <a:ext uri="{FF2B5EF4-FFF2-40B4-BE49-F238E27FC236}">
                <a16:creationId xmlns:a16="http://schemas.microsoft.com/office/drawing/2014/main" id="{049DC4E6-F2E6-4860-8087-867283B420AE}"/>
              </a:ext>
            </a:extLst>
          </p:cNvPr>
          <p:cNvPicPr>
            <a:picLocks noChangeAspect="1"/>
          </p:cNvPicPr>
          <p:nvPr/>
        </p:nvPicPr>
        <p:blipFill rotWithShape="1">
          <a:blip r:embed="rId6"/>
          <a:srcRect b="622"/>
          <a:stretch/>
        </p:blipFill>
        <p:spPr>
          <a:xfrm>
            <a:off x="16645663" y="3660171"/>
            <a:ext cx="15951948" cy="12189429"/>
          </a:xfrm>
          <a:prstGeom prst="rect">
            <a:avLst/>
          </a:prstGeom>
          <a:ln w="88900">
            <a:solidFill>
              <a:srgbClr val="00B0F0"/>
            </a:solidFill>
          </a:ln>
        </p:spPr>
      </p:pic>
      <p:sp>
        <p:nvSpPr>
          <p:cNvPr id="82" name="TextBox 81">
            <a:extLst>
              <a:ext uri="{FF2B5EF4-FFF2-40B4-BE49-F238E27FC236}">
                <a16:creationId xmlns:a16="http://schemas.microsoft.com/office/drawing/2014/main" id="{31FDADDB-B54D-4076-A20F-D0A3B6EE7936}"/>
              </a:ext>
            </a:extLst>
          </p:cNvPr>
          <p:cNvSpPr txBox="1"/>
          <p:nvPr/>
        </p:nvSpPr>
        <p:spPr>
          <a:xfrm>
            <a:off x="17060141" y="16233642"/>
            <a:ext cx="15122991" cy="2062103"/>
          </a:xfrm>
          <a:prstGeom prst="rect">
            <a:avLst/>
          </a:prstGeom>
          <a:solidFill>
            <a:schemeClr val="bg1"/>
          </a:solidFill>
          <a:ln w="63500">
            <a:solidFill>
              <a:srgbClr val="00B0F0"/>
            </a:solidFill>
          </a:ln>
        </p:spPr>
        <p:txBody>
          <a:bodyPr wrap="square" rtlCol="0">
            <a:spAutoFit/>
          </a:bodyPr>
          <a:lstStyle/>
          <a:p>
            <a:pPr algn="ctr" defTabSz="2978044" fontAlgn="auto">
              <a:spcBef>
                <a:spcPts val="0"/>
              </a:spcBef>
              <a:spcAft>
                <a:spcPts val="0"/>
              </a:spcAft>
              <a:defRPr/>
            </a:pPr>
            <a:r>
              <a:rPr lang="en-US" sz="3200" b="1" dirty="0">
                <a:solidFill>
                  <a:srgbClr val="00B0F0"/>
                </a:solidFill>
                <a:latin typeface="Arial" panose="020B0604020202020204" pitchFamily="34" charset="0"/>
                <a:cs typeface="Arial" panose="020B0604020202020204" pitchFamily="34" charset="0"/>
              </a:rPr>
              <a:t>Planned Future Sampling – Groundwater</a:t>
            </a:r>
            <a:endParaRPr lang="en-US" sz="24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2400" dirty="0">
                <a:latin typeface="Arial" panose="020B0604020202020204" pitchFamily="34" charset="0"/>
                <a:cs typeface="Arial" panose="020B0604020202020204" pitchFamily="34" charset="0"/>
              </a:rPr>
              <a:t>Planned future sampling efforts will include surface water sampling locations where groundwater discharge is occurring to indirectly assess groundwater impacts in the southern portion of the Segment 7 where all data is limited. In addition, two bedrock monitoring wells are planned to assess differences across the fault system.  These locations may change pending results of surface water sampling.</a:t>
            </a:r>
            <a:endParaRPr lang="en-US" sz="1400" dirty="0"/>
          </a:p>
        </p:txBody>
      </p:sp>
    </p:spTree>
    <p:extLst>
      <p:ext uri="{BB962C8B-B14F-4D97-AF65-F5344CB8AC3E}">
        <p14:creationId xmlns:p14="http://schemas.microsoft.com/office/powerpoint/2010/main" val="1304661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36862"/>
          </a:schemeClr>
        </a:solidFill>
        <a:effectLst/>
      </p:bgPr>
    </p:bg>
    <p:spTree>
      <p:nvGrpSpPr>
        <p:cNvPr id="1" name=""/>
        <p:cNvGrpSpPr/>
        <p:nvPr/>
      </p:nvGrpSpPr>
      <p:grpSpPr>
        <a:xfrm>
          <a:off x="0" y="0"/>
          <a:ext cx="0" cy="0"/>
          <a:chOff x="0" y="0"/>
          <a:chExt cx="0" cy="0"/>
        </a:xfrm>
      </p:grpSpPr>
      <p:sp>
        <p:nvSpPr>
          <p:cNvPr id="6" name="Rounded Rectangle 5"/>
          <p:cNvSpPr/>
          <p:nvPr/>
        </p:nvSpPr>
        <p:spPr>
          <a:xfrm>
            <a:off x="288132" y="304800"/>
            <a:ext cx="13580268" cy="168910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endParaRPr lang="en-US" dirty="0">
              <a:solidFill>
                <a:sysClr val="windowText" lastClr="000000"/>
              </a:solidFill>
              <a:latin typeface="Arial" panose="020B0604020202020204" pitchFamily="34" charset="0"/>
              <a:cs typeface="Arial" panose="020B0604020202020204" pitchFamily="34" charset="0"/>
            </a:endParaRPr>
          </a:p>
        </p:txBody>
      </p:sp>
      <p:sp>
        <p:nvSpPr>
          <p:cNvPr id="349" name="Round Same Side Corner Rectangle 348"/>
          <p:cNvSpPr/>
          <p:nvPr/>
        </p:nvSpPr>
        <p:spPr bwMode="auto">
          <a:xfrm>
            <a:off x="285749" y="2133601"/>
            <a:ext cx="32344519" cy="716762"/>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3200" b="1" dirty="0">
                <a:solidFill>
                  <a:schemeClr val="bg1"/>
                </a:solidFill>
                <a:latin typeface="Arial" panose="020B0604020202020204" pitchFamily="34" charset="0"/>
                <a:cs typeface="Arial" panose="020B0604020202020204" pitchFamily="34" charset="0"/>
              </a:rPr>
              <a:t>Fate and Transport: Surface to Ground and Ground  to Surface Preferential PFAS Pathways</a:t>
            </a:r>
          </a:p>
        </p:txBody>
      </p:sp>
      <p:sp>
        <p:nvSpPr>
          <p:cNvPr id="2055" name="Title 1"/>
          <p:cNvSpPr>
            <a:spLocks noGrp="1"/>
          </p:cNvSpPr>
          <p:nvPr>
            <p:ph type="ctrTitle"/>
          </p:nvPr>
        </p:nvSpPr>
        <p:spPr>
          <a:xfrm>
            <a:off x="5934076" y="527050"/>
            <a:ext cx="7019924" cy="1244600"/>
          </a:xfrm>
        </p:spPr>
        <p:txBody>
          <a:bodyPr/>
          <a:lstStyle/>
          <a:p>
            <a:pPr algn="r" eaLnBrk="1" hangingPunct="1"/>
            <a:r>
              <a:rPr lang="en-US" sz="3200" b="1" dirty="0">
                <a:solidFill>
                  <a:schemeClr val="bg1"/>
                </a:solidFill>
                <a:latin typeface="Arial" panose="020B0604020202020204" pitchFamily="34" charset="0"/>
                <a:cs typeface="Arial" panose="020B0604020202020204" pitchFamily="34" charset="0"/>
              </a:rPr>
              <a:t>Segment 7 | Project 1007</a:t>
            </a:r>
            <a:br>
              <a:rPr lang="en-US" sz="28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Minnesota Pollution Control Agency</a:t>
            </a:r>
          </a:p>
        </p:txBody>
      </p:sp>
      <p:pic>
        <p:nvPicPr>
          <p:cNvPr id="7" name="Picture 6">
            <a:extLst>
              <a:ext uri="{FF2B5EF4-FFF2-40B4-BE49-F238E27FC236}">
                <a16:creationId xmlns:a16="http://schemas.microsoft.com/office/drawing/2014/main" id="{D0FAE2E5-0801-454A-BDF1-74FF7FEB2207}"/>
              </a:ext>
            </a:extLst>
          </p:cNvPr>
          <p:cNvPicPr>
            <a:picLocks noChangeAspect="1"/>
          </p:cNvPicPr>
          <p:nvPr/>
        </p:nvPicPr>
        <p:blipFill>
          <a:blip r:embed="rId3"/>
          <a:srcRect/>
          <a:stretch/>
        </p:blipFill>
        <p:spPr>
          <a:xfrm>
            <a:off x="31298139" y="229482"/>
            <a:ext cx="1332129" cy="303918"/>
          </a:xfrm>
          <a:prstGeom prst="rect">
            <a:avLst/>
          </a:prstGeom>
        </p:spPr>
      </p:pic>
      <p:sp>
        <p:nvSpPr>
          <p:cNvPr id="72" name="TextBox 71">
            <a:extLst>
              <a:ext uri="{FF2B5EF4-FFF2-40B4-BE49-F238E27FC236}">
                <a16:creationId xmlns:a16="http://schemas.microsoft.com/office/drawing/2014/main" id="{8A93CFB8-5E28-42BB-9B92-8DDBCDCC9C49}"/>
              </a:ext>
            </a:extLst>
          </p:cNvPr>
          <p:cNvSpPr txBox="1"/>
          <p:nvPr/>
        </p:nvSpPr>
        <p:spPr>
          <a:xfrm>
            <a:off x="621728" y="8573784"/>
            <a:ext cx="5501331" cy="387512"/>
          </a:xfrm>
          <a:prstGeom prst="rect">
            <a:avLst/>
          </a:prstGeom>
          <a:noFill/>
        </p:spPr>
        <p:txBody>
          <a:bodyPr wrap="square" lIns="78964" tIns="39482" rIns="78964" bIns="39482">
            <a:spAutoFit/>
          </a:bodyPr>
          <a:lstStyle/>
          <a:p>
            <a:pPr algn="just" defTabSz="2978044" fontAlgn="auto">
              <a:spcBef>
                <a:spcPts val="0"/>
              </a:spcBef>
              <a:spcAft>
                <a:spcPts val="0"/>
              </a:spcAft>
              <a:defRPr/>
            </a:pPr>
            <a:endParaRPr lang="en-US" sz="20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3A7029B6-99AE-4E2F-853B-812AFC19F980}"/>
              </a:ext>
            </a:extLst>
          </p:cNvPr>
          <p:cNvSpPr txBox="1"/>
          <p:nvPr/>
        </p:nvSpPr>
        <p:spPr>
          <a:xfrm>
            <a:off x="17845444" y="3204410"/>
            <a:ext cx="14920556" cy="4031873"/>
          </a:xfrm>
          <a:prstGeom prst="rect">
            <a:avLst/>
          </a:prstGeom>
          <a:solidFill>
            <a:schemeClr val="bg1"/>
          </a:solidFill>
          <a:ln w="63500">
            <a:solidFill>
              <a:srgbClr val="00B0F0"/>
            </a:solidFill>
          </a:ln>
        </p:spPr>
        <p:txBody>
          <a:bodyPr wrap="square" rtlCol="0">
            <a:spAutoFit/>
          </a:bodyPr>
          <a:lstStyle/>
          <a:p>
            <a:pPr algn="ctr" defTabSz="2978044" fontAlgn="auto">
              <a:spcBef>
                <a:spcPts val="0"/>
              </a:spcBef>
              <a:spcAft>
                <a:spcPts val="0"/>
              </a:spcAft>
              <a:defRPr/>
            </a:pPr>
            <a:r>
              <a:rPr lang="en-US" sz="3200" b="1" dirty="0">
                <a:solidFill>
                  <a:srgbClr val="00B0F0"/>
                </a:solidFill>
                <a:latin typeface="Arial" panose="020B0604020202020204" pitchFamily="34" charset="0"/>
                <a:cs typeface="Arial" panose="020B0604020202020204" pitchFamily="34" charset="0"/>
              </a:rPr>
              <a:t>Flow Path Surface to Ground: P1007-Impacted Surface to PDC Groundwater </a:t>
            </a:r>
            <a:r>
              <a:rPr lang="en-US" sz="2400" dirty="0">
                <a:latin typeface="Arial" panose="020B0604020202020204" pitchFamily="34" charset="0"/>
                <a:cs typeface="Arial" panose="020B0604020202020204" pitchFamily="34" charset="0"/>
              </a:rPr>
              <a:t>Prior to the implementation of P1007, groundwater PFAS impacts were likely the result of infiltration from impacted surface water moving through the wetlands and various creeks.  Following the completion of P1007 (1987), impacted surface water was redirected away from the Valley Creek system.  However, the P1007 infrastructure also facilitated the movement of impacted surface water from the source areas to the east, crossing the groundwater divide, and may have resulted in a larger volume of PFAS-impacted waters in Central Lake Elmo. Once in Central Lake Elmo, any number of hydrogeologic features including the bedrock valley, karst topography, and high infiltration leaky lakes would allow for infiltration to the subsurface. Though groundwater predominantly flows to the east regionally east of the groundwater divide, in Central Lake Elmo, groundwater flow is both to the east and to the south.  </a:t>
            </a:r>
          </a:p>
        </p:txBody>
      </p:sp>
      <p:sp>
        <p:nvSpPr>
          <p:cNvPr id="78" name="TextBox 77">
            <a:extLst>
              <a:ext uri="{FF2B5EF4-FFF2-40B4-BE49-F238E27FC236}">
                <a16:creationId xmlns:a16="http://schemas.microsoft.com/office/drawing/2014/main" id="{0E2BE104-1244-44CF-95BE-A9240A989117}"/>
              </a:ext>
            </a:extLst>
          </p:cNvPr>
          <p:cNvSpPr txBox="1"/>
          <p:nvPr/>
        </p:nvSpPr>
        <p:spPr>
          <a:xfrm>
            <a:off x="151940" y="16542365"/>
            <a:ext cx="32614060" cy="2431435"/>
          </a:xfrm>
          <a:prstGeom prst="rect">
            <a:avLst/>
          </a:prstGeom>
          <a:solidFill>
            <a:schemeClr val="bg1"/>
          </a:solidFill>
          <a:ln w="63500">
            <a:solidFill>
              <a:srgbClr val="00B0F0"/>
            </a:solidFill>
          </a:ln>
        </p:spPr>
        <p:txBody>
          <a:bodyPr wrap="square" rtlCol="0">
            <a:spAutoFit/>
          </a:bodyPr>
          <a:lstStyle/>
          <a:p>
            <a:pPr algn="ctr" defTabSz="2978044" fontAlgn="auto">
              <a:spcBef>
                <a:spcPts val="0"/>
              </a:spcBef>
              <a:spcAft>
                <a:spcPts val="0"/>
              </a:spcAft>
              <a:defRPr/>
            </a:pPr>
            <a:r>
              <a:rPr lang="en-US" sz="3200" b="1" dirty="0">
                <a:solidFill>
                  <a:srgbClr val="00B0F0"/>
                </a:solidFill>
                <a:latin typeface="Arial" panose="020B0604020202020204" pitchFamily="34" charset="0"/>
                <a:cs typeface="Arial" panose="020B0604020202020204" pitchFamily="34" charset="0"/>
              </a:rPr>
              <a:t>Flow Ground to Surface: P1007-Impacted PDC Ground Water to Valley Branch Creek System</a:t>
            </a:r>
          </a:p>
          <a:p>
            <a:pPr algn="ctr" defTabSz="2978044" fontAlgn="auto">
              <a:spcBef>
                <a:spcPts val="0"/>
              </a:spcBef>
              <a:spcAft>
                <a:spcPts val="0"/>
              </a:spcAft>
              <a:defRPr/>
            </a:pPr>
            <a:endParaRPr lang="en-US" sz="24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2400" dirty="0">
                <a:latin typeface="Arial" panose="020B0604020202020204" pitchFamily="34" charset="0"/>
                <a:cs typeface="Arial" panose="020B0604020202020204" pitchFamily="34" charset="0"/>
              </a:rPr>
              <a:t>Once PFAS-impacted water reached the subsurface, it should be able to easily move eastward towards the Valley Branch Creek System and Lake Edith where groundwater discharge is well documented. </a:t>
            </a:r>
          </a:p>
          <a:p>
            <a:pPr algn="ctr" defTabSz="2978044" fontAlgn="auto">
              <a:spcBef>
                <a:spcPts val="0"/>
              </a:spcBef>
              <a:spcAft>
                <a:spcPts val="0"/>
              </a:spcAft>
              <a:defRPr/>
            </a:pPr>
            <a:endParaRPr lang="en-US" sz="2400" dirty="0">
              <a:latin typeface="Arial" panose="020B0604020202020204" pitchFamily="34" charset="0"/>
              <a:cs typeface="Arial" panose="020B0604020202020204" pitchFamily="34" charset="0"/>
            </a:endParaRPr>
          </a:p>
          <a:p>
            <a:pPr algn="ctr" defTabSz="2978044" fontAlgn="auto">
              <a:spcBef>
                <a:spcPts val="0"/>
              </a:spcBef>
              <a:spcAft>
                <a:spcPts val="0"/>
              </a:spcAft>
              <a:defRPr/>
            </a:pPr>
            <a:r>
              <a:rPr lang="en-US" sz="2400" dirty="0">
                <a:latin typeface="Arial" panose="020B0604020202020204" pitchFamily="34" charset="0"/>
                <a:cs typeface="Arial" panose="020B0604020202020204" pitchFamily="34" charset="0"/>
              </a:rPr>
              <a:t>The primary groundwater contribution to the Valley Branch Creek is from the Prairie du </a:t>
            </a:r>
            <a:r>
              <a:rPr lang="en-US" sz="2400" dirty="0" err="1">
                <a:latin typeface="Arial" panose="020B0604020202020204" pitchFamily="34" charset="0"/>
                <a:cs typeface="Arial" panose="020B0604020202020204" pitchFamily="34" charset="0"/>
              </a:rPr>
              <a:t>Chien</a:t>
            </a:r>
            <a:r>
              <a:rPr lang="en-US" sz="2400" dirty="0">
                <a:latin typeface="Arial" panose="020B0604020202020204" pitchFamily="34" charset="0"/>
                <a:cs typeface="Arial" panose="020B0604020202020204" pitchFamily="34" charset="0"/>
              </a:rPr>
              <a:t> aquifer. This groundwater input is the result of both bedrock artesian conditions as well fracturing associated with the Cottage Grove Fault, over which the creek crosses. Via upward movement through vertical fractures within the fault system, the Jordan, Tunnel City, and </a:t>
            </a:r>
            <a:r>
              <a:rPr lang="en-US" sz="2400" dirty="0" err="1">
                <a:latin typeface="Arial" panose="020B0604020202020204" pitchFamily="34" charset="0"/>
                <a:cs typeface="Arial" panose="020B0604020202020204" pitchFamily="34" charset="0"/>
              </a:rPr>
              <a:t>Wonewoc</a:t>
            </a:r>
            <a:r>
              <a:rPr lang="en-US" sz="2400" dirty="0">
                <a:latin typeface="Arial" panose="020B0604020202020204" pitchFamily="34" charset="0"/>
                <a:cs typeface="Arial" panose="020B0604020202020204" pitchFamily="34" charset="0"/>
              </a:rPr>
              <a:t> aquifer units are also all possible groundwater sources for the creek (Tipping et al., 2019).</a:t>
            </a:r>
          </a:p>
        </p:txBody>
      </p:sp>
      <p:grpSp>
        <p:nvGrpSpPr>
          <p:cNvPr id="10" name="Group 9">
            <a:extLst>
              <a:ext uri="{FF2B5EF4-FFF2-40B4-BE49-F238E27FC236}">
                <a16:creationId xmlns:a16="http://schemas.microsoft.com/office/drawing/2014/main" id="{6D277731-AE0A-475D-9E1D-990AA75193C1}"/>
              </a:ext>
            </a:extLst>
          </p:cNvPr>
          <p:cNvGrpSpPr/>
          <p:nvPr/>
        </p:nvGrpSpPr>
        <p:grpSpPr>
          <a:xfrm>
            <a:off x="304800" y="3090233"/>
            <a:ext cx="17404373" cy="13335630"/>
            <a:chOff x="151940" y="3090233"/>
            <a:chExt cx="17404373" cy="13335630"/>
          </a:xfrm>
        </p:grpSpPr>
        <p:pic>
          <p:nvPicPr>
            <p:cNvPr id="101" name="Picture 100">
              <a:extLst>
                <a:ext uri="{FF2B5EF4-FFF2-40B4-BE49-F238E27FC236}">
                  <a16:creationId xmlns:a16="http://schemas.microsoft.com/office/drawing/2014/main" id="{2525C713-0CA7-4FCB-8DF0-FF872F1576EA}"/>
                </a:ext>
              </a:extLst>
            </p:cNvPr>
            <p:cNvPicPr>
              <a:picLocks noChangeAspect="1"/>
            </p:cNvPicPr>
            <p:nvPr/>
          </p:nvPicPr>
          <p:blipFill>
            <a:blip r:embed="rId4"/>
            <a:stretch>
              <a:fillRect/>
            </a:stretch>
          </p:blipFill>
          <p:spPr>
            <a:xfrm>
              <a:off x="151940" y="3090233"/>
              <a:ext cx="17404373" cy="13335630"/>
            </a:xfrm>
            <a:prstGeom prst="rect">
              <a:avLst/>
            </a:prstGeom>
          </p:spPr>
        </p:pic>
        <p:grpSp>
          <p:nvGrpSpPr>
            <p:cNvPr id="51" name="Group 50">
              <a:extLst>
                <a:ext uri="{FF2B5EF4-FFF2-40B4-BE49-F238E27FC236}">
                  <a16:creationId xmlns:a16="http://schemas.microsoft.com/office/drawing/2014/main" id="{A2DE623A-E964-4F1A-87E5-DE10D06B0B13}"/>
                </a:ext>
              </a:extLst>
            </p:cNvPr>
            <p:cNvGrpSpPr/>
            <p:nvPr/>
          </p:nvGrpSpPr>
          <p:grpSpPr>
            <a:xfrm>
              <a:off x="609662" y="4794464"/>
              <a:ext cx="12499490" cy="9248384"/>
              <a:chOff x="1129748" y="5109412"/>
              <a:chExt cx="13635409" cy="10088855"/>
            </a:xfrm>
          </p:grpSpPr>
          <p:sp>
            <p:nvSpPr>
              <p:cNvPr id="52" name="Freeform: Shape 51">
                <a:extLst>
                  <a:ext uri="{FF2B5EF4-FFF2-40B4-BE49-F238E27FC236}">
                    <a16:creationId xmlns:a16="http://schemas.microsoft.com/office/drawing/2014/main" id="{B213E49B-CC79-4466-BB22-5A6929F2B379}"/>
                  </a:ext>
                </a:extLst>
              </p:cNvPr>
              <p:cNvSpPr/>
              <p:nvPr/>
            </p:nvSpPr>
            <p:spPr>
              <a:xfrm>
                <a:off x="1129748" y="5109412"/>
                <a:ext cx="6732543" cy="230648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049611 w 3832164"/>
                  <a:gd name="connsiteY2" fmla="*/ 191588 h 1349626"/>
                  <a:gd name="connsiteX3" fmla="*/ 1376073 w 3832164"/>
                  <a:gd name="connsiteY3" fmla="*/ 357232 h 1349626"/>
                  <a:gd name="connsiteX4" fmla="*/ 1832593 w 3832164"/>
                  <a:gd name="connsiteY4" fmla="*/ 78896 h 1349626"/>
                  <a:gd name="connsiteX5" fmla="*/ 2277742 w 3832164"/>
                  <a:gd name="connsiteY5" fmla="*/ 401868 h 1349626"/>
                  <a:gd name="connsiteX6" fmla="*/ 2473781 w 3832164"/>
                  <a:gd name="connsiteY6" fmla="*/ 663507 h 1349626"/>
                  <a:gd name="connsiteX7" fmla="*/ 2664281 w 3832164"/>
                  <a:gd name="connsiteY7" fmla="*/ 930207 h 1349626"/>
                  <a:gd name="connsiteX8" fmla="*/ 2788786 w 3832164"/>
                  <a:gd name="connsiteY8" fmla="*/ 1102852 h 1349626"/>
                  <a:gd name="connsiteX9" fmla="*/ 3054806 w 3832164"/>
                  <a:gd name="connsiteY9" fmla="*/ 1111182 h 1349626"/>
                  <a:gd name="connsiteX10" fmla="*/ 3250165 w 3832164"/>
                  <a:gd name="connsiteY10" fmla="*/ 1349626 h 1349626"/>
                  <a:gd name="connsiteX11" fmla="*/ 3832164 w 3832164"/>
                  <a:gd name="connsiteY11" fmla="*/ 1247522 h 1349626"/>
                  <a:gd name="connsiteX0" fmla="*/ 0 w 3832164"/>
                  <a:gd name="connsiteY0" fmla="*/ 70884 h 1349626"/>
                  <a:gd name="connsiteX1" fmla="*/ 772305 w 3832164"/>
                  <a:gd name="connsiteY1" fmla="*/ 25 h 1349626"/>
                  <a:gd name="connsiteX2" fmla="*/ 1067636 w 3832164"/>
                  <a:gd name="connsiteY2" fmla="*/ 147387 h 1349626"/>
                  <a:gd name="connsiteX3" fmla="*/ 1376073 w 3832164"/>
                  <a:gd name="connsiteY3" fmla="*/ 357232 h 1349626"/>
                  <a:gd name="connsiteX4" fmla="*/ 1832593 w 3832164"/>
                  <a:gd name="connsiteY4" fmla="*/ 78896 h 1349626"/>
                  <a:gd name="connsiteX5" fmla="*/ 2277742 w 3832164"/>
                  <a:gd name="connsiteY5" fmla="*/ 401868 h 1349626"/>
                  <a:gd name="connsiteX6" fmla="*/ 2473781 w 3832164"/>
                  <a:gd name="connsiteY6" fmla="*/ 663507 h 1349626"/>
                  <a:gd name="connsiteX7" fmla="*/ 2664281 w 3832164"/>
                  <a:gd name="connsiteY7" fmla="*/ 930207 h 1349626"/>
                  <a:gd name="connsiteX8" fmla="*/ 2788786 w 3832164"/>
                  <a:gd name="connsiteY8" fmla="*/ 1102852 h 1349626"/>
                  <a:gd name="connsiteX9" fmla="*/ 3054806 w 3832164"/>
                  <a:gd name="connsiteY9" fmla="*/ 1111182 h 1349626"/>
                  <a:gd name="connsiteX10" fmla="*/ 3250165 w 3832164"/>
                  <a:gd name="connsiteY10" fmla="*/ 1349626 h 1349626"/>
                  <a:gd name="connsiteX11" fmla="*/ 3832164 w 3832164"/>
                  <a:gd name="connsiteY11" fmla="*/ 1247522 h 1349626"/>
                  <a:gd name="connsiteX0" fmla="*/ 0 w 3832164"/>
                  <a:gd name="connsiteY0" fmla="*/ 70884 h 1349626"/>
                  <a:gd name="connsiteX1" fmla="*/ 772305 w 3832164"/>
                  <a:gd name="connsiteY1" fmla="*/ 25 h 1349626"/>
                  <a:gd name="connsiteX2" fmla="*/ 1067636 w 3832164"/>
                  <a:gd name="connsiteY2" fmla="*/ 147387 h 1349626"/>
                  <a:gd name="connsiteX3" fmla="*/ 1376073 w 3832164"/>
                  <a:gd name="connsiteY3" fmla="*/ 295352 h 1349626"/>
                  <a:gd name="connsiteX4" fmla="*/ 1832593 w 3832164"/>
                  <a:gd name="connsiteY4" fmla="*/ 78896 h 1349626"/>
                  <a:gd name="connsiteX5" fmla="*/ 2277742 w 3832164"/>
                  <a:gd name="connsiteY5" fmla="*/ 401868 h 1349626"/>
                  <a:gd name="connsiteX6" fmla="*/ 2473781 w 3832164"/>
                  <a:gd name="connsiteY6" fmla="*/ 663507 h 1349626"/>
                  <a:gd name="connsiteX7" fmla="*/ 2664281 w 3832164"/>
                  <a:gd name="connsiteY7" fmla="*/ 930207 h 1349626"/>
                  <a:gd name="connsiteX8" fmla="*/ 2788786 w 3832164"/>
                  <a:gd name="connsiteY8" fmla="*/ 1102852 h 1349626"/>
                  <a:gd name="connsiteX9" fmla="*/ 3054806 w 3832164"/>
                  <a:gd name="connsiteY9" fmla="*/ 1111182 h 1349626"/>
                  <a:gd name="connsiteX10" fmla="*/ 3250165 w 3832164"/>
                  <a:gd name="connsiteY10" fmla="*/ 1349626 h 1349626"/>
                  <a:gd name="connsiteX11" fmla="*/ 3832164 w 3832164"/>
                  <a:gd name="connsiteY11" fmla="*/ 1247522 h 1349626"/>
                  <a:gd name="connsiteX0" fmla="*/ 0 w 3832164"/>
                  <a:gd name="connsiteY0" fmla="*/ 70884 h 1349626"/>
                  <a:gd name="connsiteX1" fmla="*/ 772305 w 3832164"/>
                  <a:gd name="connsiteY1" fmla="*/ 25 h 1349626"/>
                  <a:gd name="connsiteX2" fmla="*/ 1067636 w 3832164"/>
                  <a:gd name="connsiteY2" fmla="*/ 147387 h 1349626"/>
                  <a:gd name="connsiteX3" fmla="*/ 1376073 w 3832164"/>
                  <a:gd name="connsiteY3" fmla="*/ 295352 h 1349626"/>
                  <a:gd name="connsiteX4" fmla="*/ 1832593 w 3832164"/>
                  <a:gd name="connsiteY4" fmla="*/ 78896 h 1349626"/>
                  <a:gd name="connsiteX5" fmla="*/ 2277742 w 3832164"/>
                  <a:gd name="connsiteY5" fmla="*/ 401868 h 1349626"/>
                  <a:gd name="connsiteX6" fmla="*/ 2473781 w 3832164"/>
                  <a:gd name="connsiteY6" fmla="*/ 663507 h 1349626"/>
                  <a:gd name="connsiteX7" fmla="*/ 2664281 w 3832164"/>
                  <a:gd name="connsiteY7" fmla="*/ 930207 h 1349626"/>
                  <a:gd name="connsiteX8" fmla="*/ 2788786 w 3832164"/>
                  <a:gd name="connsiteY8" fmla="*/ 1102852 h 1349626"/>
                  <a:gd name="connsiteX9" fmla="*/ 3054806 w 3832164"/>
                  <a:gd name="connsiteY9" fmla="*/ 1111182 h 1349626"/>
                  <a:gd name="connsiteX10" fmla="*/ 3250165 w 3832164"/>
                  <a:gd name="connsiteY10" fmla="*/ 1349626 h 1349626"/>
                  <a:gd name="connsiteX11" fmla="*/ 3832164 w 3832164"/>
                  <a:gd name="connsiteY11" fmla="*/ 1247522 h 1349626"/>
                  <a:gd name="connsiteX0" fmla="*/ 0 w 3832164"/>
                  <a:gd name="connsiteY0" fmla="*/ 70884 h 1349626"/>
                  <a:gd name="connsiteX1" fmla="*/ 772305 w 3832164"/>
                  <a:gd name="connsiteY1" fmla="*/ 25 h 1349626"/>
                  <a:gd name="connsiteX2" fmla="*/ 1067636 w 3832164"/>
                  <a:gd name="connsiteY2" fmla="*/ 147387 h 1349626"/>
                  <a:gd name="connsiteX3" fmla="*/ 1376073 w 3832164"/>
                  <a:gd name="connsiteY3" fmla="*/ 295352 h 1349626"/>
                  <a:gd name="connsiteX4" fmla="*/ 1832593 w 3832164"/>
                  <a:gd name="connsiteY4" fmla="*/ 78896 h 1349626"/>
                  <a:gd name="connsiteX5" fmla="*/ 2214656 w 3832164"/>
                  <a:gd name="connsiteY5" fmla="*/ 437228 h 1349626"/>
                  <a:gd name="connsiteX6" fmla="*/ 2473781 w 3832164"/>
                  <a:gd name="connsiteY6" fmla="*/ 663507 h 1349626"/>
                  <a:gd name="connsiteX7" fmla="*/ 2664281 w 3832164"/>
                  <a:gd name="connsiteY7" fmla="*/ 930207 h 1349626"/>
                  <a:gd name="connsiteX8" fmla="*/ 2788786 w 3832164"/>
                  <a:gd name="connsiteY8" fmla="*/ 1102852 h 1349626"/>
                  <a:gd name="connsiteX9" fmla="*/ 3054806 w 3832164"/>
                  <a:gd name="connsiteY9" fmla="*/ 1111182 h 1349626"/>
                  <a:gd name="connsiteX10" fmla="*/ 3250165 w 3832164"/>
                  <a:gd name="connsiteY10" fmla="*/ 1349626 h 1349626"/>
                  <a:gd name="connsiteX11" fmla="*/ 3832164 w 3832164"/>
                  <a:gd name="connsiteY11" fmla="*/ 1247522 h 1349626"/>
                  <a:gd name="connsiteX0" fmla="*/ 0 w 3832164"/>
                  <a:gd name="connsiteY0" fmla="*/ 70884 h 1349626"/>
                  <a:gd name="connsiteX1" fmla="*/ 772305 w 3832164"/>
                  <a:gd name="connsiteY1" fmla="*/ 25 h 1349626"/>
                  <a:gd name="connsiteX2" fmla="*/ 1067636 w 3832164"/>
                  <a:gd name="connsiteY2" fmla="*/ 147387 h 1349626"/>
                  <a:gd name="connsiteX3" fmla="*/ 1376073 w 3832164"/>
                  <a:gd name="connsiteY3" fmla="*/ 295352 h 1349626"/>
                  <a:gd name="connsiteX4" fmla="*/ 1715434 w 3832164"/>
                  <a:gd name="connsiteY4" fmla="*/ 114256 h 1349626"/>
                  <a:gd name="connsiteX5" fmla="*/ 2214656 w 3832164"/>
                  <a:gd name="connsiteY5" fmla="*/ 437228 h 1349626"/>
                  <a:gd name="connsiteX6" fmla="*/ 2473781 w 3832164"/>
                  <a:gd name="connsiteY6" fmla="*/ 663507 h 1349626"/>
                  <a:gd name="connsiteX7" fmla="*/ 2664281 w 3832164"/>
                  <a:gd name="connsiteY7" fmla="*/ 930207 h 1349626"/>
                  <a:gd name="connsiteX8" fmla="*/ 2788786 w 3832164"/>
                  <a:gd name="connsiteY8" fmla="*/ 1102852 h 1349626"/>
                  <a:gd name="connsiteX9" fmla="*/ 3054806 w 3832164"/>
                  <a:gd name="connsiteY9" fmla="*/ 1111182 h 1349626"/>
                  <a:gd name="connsiteX10" fmla="*/ 3250165 w 3832164"/>
                  <a:gd name="connsiteY10" fmla="*/ 1349626 h 1349626"/>
                  <a:gd name="connsiteX11" fmla="*/ 3832164 w 3832164"/>
                  <a:gd name="connsiteY11" fmla="*/ 1247522 h 1349626"/>
                  <a:gd name="connsiteX0" fmla="*/ 0 w 3832164"/>
                  <a:gd name="connsiteY0" fmla="*/ 70884 h 1349626"/>
                  <a:gd name="connsiteX1" fmla="*/ 772305 w 3832164"/>
                  <a:gd name="connsiteY1" fmla="*/ 25 h 1349626"/>
                  <a:gd name="connsiteX2" fmla="*/ 1067636 w 3832164"/>
                  <a:gd name="connsiteY2" fmla="*/ 147387 h 1349626"/>
                  <a:gd name="connsiteX3" fmla="*/ 1376073 w 3832164"/>
                  <a:gd name="connsiteY3" fmla="*/ 295352 h 1349626"/>
                  <a:gd name="connsiteX4" fmla="*/ 1715434 w 3832164"/>
                  <a:gd name="connsiteY4" fmla="*/ 114256 h 1349626"/>
                  <a:gd name="connsiteX5" fmla="*/ 2214656 w 3832164"/>
                  <a:gd name="connsiteY5" fmla="*/ 437228 h 1349626"/>
                  <a:gd name="connsiteX6" fmla="*/ 2410695 w 3832164"/>
                  <a:gd name="connsiteY6" fmla="*/ 672347 h 1349626"/>
                  <a:gd name="connsiteX7" fmla="*/ 2664281 w 3832164"/>
                  <a:gd name="connsiteY7" fmla="*/ 930207 h 1349626"/>
                  <a:gd name="connsiteX8" fmla="*/ 2788786 w 3832164"/>
                  <a:gd name="connsiteY8" fmla="*/ 1102852 h 1349626"/>
                  <a:gd name="connsiteX9" fmla="*/ 3054806 w 3832164"/>
                  <a:gd name="connsiteY9" fmla="*/ 1111182 h 1349626"/>
                  <a:gd name="connsiteX10" fmla="*/ 3250165 w 3832164"/>
                  <a:gd name="connsiteY10" fmla="*/ 1349626 h 1349626"/>
                  <a:gd name="connsiteX11" fmla="*/ 3832164 w 3832164"/>
                  <a:gd name="connsiteY11" fmla="*/ 1247522 h 1349626"/>
                  <a:gd name="connsiteX0" fmla="*/ 0 w 3832164"/>
                  <a:gd name="connsiteY0" fmla="*/ 70884 h 1349626"/>
                  <a:gd name="connsiteX1" fmla="*/ 772305 w 3832164"/>
                  <a:gd name="connsiteY1" fmla="*/ 25 h 1349626"/>
                  <a:gd name="connsiteX2" fmla="*/ 1067636 w 3832164"/>
                  <a:gd name="connsiteY2" fmla="*/ 147387 h 1349626"/>
                  <a:gd name="connsiteX3" fmla="*/ 1376073 w 3832164"/>
                  <a:gd name="connsiteY3" fmla="*/ 295352 h 1349626"/>
                  <a:gd name="connsiteX4" fmla="*/ 1715434 w 3832164"/>
                  <a:gd name="connsiteY4" fmla="*/ 114256 h 1349626"/>
                  <a:gd name="connsiteX5" fmla="*/ 2214656 w 3832164"/>
                  <a:gd name="connsiteY5" fmla="*/ 437228 h 1349626"/>
                  <a:gd name="connsiteX6" fmla="*/ 2410695 w 3832164"/>
                  <a:gd name="connsiteY6" fmla="*/ 672347 h 1349626"/>
                  <a:gd name="connsiteX7" fmla="*/ 2664281 w 3832164"/>
                  <a:gd name="connsiteY7" fmla="*/ 930207 h 1349626"/>
                  <a:gd name="connsiteX8" fmla="*/ 2788786 w 3832164"/>
                  <a:gd name="connsiteY8" fmla="*/ 1102852 h 1349626"/>
                  <a:gd name="connsiteX9" fmla="*/ 3054806 w 3832164"/>
                  <a:gd name="connsiteY9" fmla="*/ 1111182 h 1349626"/>
                  <a:gd name="connsiteX10" fmla="*/ 3250165 w 3832164"/>
                  <a:gd name="connsiteY10" fmla="*/ 1349626 h 1349626"/>
                  <a:gd name="connsiteX11" fmla="*/ 3832164 w 3832164"/>
                  <a:gd name="connsiteY11" fmla="*/ 1247522 h 1349626"/>
                  <a:gd name="connsiteX0" fmla="*/ 0 w 3832164"/>
                  <a:gd name="connsiteY0" fmla="*/ 70884 h 1349626"/>
                  <a:gd name="connsiteX1" fmla="*/ 772305 w 3832164"/>
                  <a:gd name="connsiteY1" fmla="*/ 25 h 1349626"/>
                  <a:gd name="connsiteX2" fmla="*/ 1067636 w 3832164"/>
                  <a:gd name="connsiteY2" fmla="*/ 147387 h 1349626"/>
                  <a:gd name="connsiteX3" fmla="*/ 1376073 w 3832164"/>
                  <a:gd name="connsiteY3" fmla="*/ 295352 h 1349626"/>
                  <a:gd name="connsiteX4" fmla="*/ 1715434 w 3832164"/>
                  <a:gd name="connsiteY4" fmla="*/ 114256 h 1349626"/>
                  <a:gd name="connsiteX5" fmla="*/ 2214656 w 3832164"/>
                  <a:gd name="connsiteY5" fmla="*/ 437228 h 1349626"/>
                  <a:gd name="connsiteX6" fmla="*/ 2410695 w 3832164"/>
                  <a:gd name="connsiteY6" fmla="*/ 672347 h 1349626"/>
                  <a:gd name="connsiteX7" fmla="*/ 2610207 w 3832164"/>
                  <a:gd name="connsiteY7" fmla="*/ 1009767 h 1349626"/>
                  <a:gd name="connsiteX8" fmla="*/ 2788786 w 3832164"/>
                  <a:gd name="connsiteY8" fmla="*/ 1102852 h 1349626"/>
                  <a:gd name="connsiteX9" fmla="*/ 3054806 w 3832164"/>
                  <a:gd name="connsiteY9" fmla="*/ 1111182 h 1349626"/>
                  <a:gd name="connsiteX10" fmla="*/ 3250165 w 3832164"/>
                  <a:gd name="connsiteY10" fmla="*/ 1349626 h 1349626"/>
                  <a:gd name="connsiteX11" fmla="*/ 3832164 w 3832164"/>
                  <a:gd name="connsiteY11" fmla="*/ 1247522 h 1349626"/>
                  <a:gd name="connsiteX0" fmla="*/ 0 w 3832164"/>
                  <a:gd name="connsiteY0" fmla="*/ 70884 h 1349626"/>
                  <a:gd name="connsiteX1" fmla="*/ 772305 w 3832164"/>
                  <a:gd name="connsiteY1" fmla="*/ 25 h 1349626"/>
                  <a:gd name="connsiteX2" fmla="*/ 1067636 w 3832164"/>
                  <a:gd name="connsiteY2" fmla="*/ 147387 h 1349626"/>
                  <a:gd name="connsiteX3" fmla="*/ 1376073 w 3832164"/>
                  <a:gd name="connsiteY3" fmla="*/ 295352 h 1349626"/>
                  <a:gd name="connsiteX4" fmla="*/ 1715434 w 3832164"/>
                  <a:gd name="connsiteY4" fmla="*/ 114256 h 1349626"/>
                  <a:gd name="connsiteX5" fmla="*/ 2214656 w 3832164"/>
                  <a:gd name="connsiteY5" fmla="*/ 437228 h 1349626"/>
                  <a:gd name="connsiteX6" fmla="*/ 2410695 w 3832164"/>
                  <a:gd name="connsiteY6" fmla="*/ 672347 h 1349626"/>
                  <a:gd name="connsiteX7" fmla="*/ 2610207 w 3832164"/>
                  <a:gd name="connsiteY7" fmla="*/ 1009767 h 1349626"/>
                  <a:gd name="connsiteX8" fmla="*/ 2788786 w 3832164"/>
                  <a:gd name="connsiteY8" fmla="*/ 1102852 h 1349626"/>
                  <a:gd name="connsiteX9" fmla="*/ 3054806 w 3832164"/>
                  <a:gd name="connsiteY9" fmla="*/ 1111182 h 1349626"/>
                  <a:gd name="connsiteX10" fmla="*/ 3250165 w 3832164"/>
                  <a:gd name="connsiteY10" fmla="*/ 1349626 h 1349626"/>
                  <a:gd name="connsiteX11" fmla="*/ 3832164 w 3832164"/>
                  <a:gd name="connsiteY11" fmla="*/ 1247522 h 1349626"/>
                  <a:gd name="connsiteX0" fmla="*/ 0 w 3832164"/>
                  <a:gd name="connsiteY0" fmla="*/ 70884 h 1247522"/>
                  <a:gd name="connsiteX1" fmla="*/ 772305 w 3832164"/>
                  <a:gd name="connsiteY1" fmla="*/ 25 h 1247522"/>
                  <a:gd name="connsiteX2" fmla="*/ 1067636 w 3832164"/>
                  <a:gd name="connsiteY2" fmla="*/ 147387 h 1247522"/>
                  <a:gd name="connsiteX3" fmla="*/ 1376073 w 3832164"/>
                  <a:gd name="connsiteY3" fmla="*/ 295352 h 1247522"/>
                  <a:gd name="connsiteX4" fmla="*/ 1715434 w 3832164"/>
                  <a:gd name="connsiteY4" fmla="*/ 114256 h 1247522"/>
                  <a:gd name="connsiteX5" fmla="*/ 2214656 w 3832164"/>
                  <a:gd name="connsiteY5" fmla="*/ 437228 h 1247522"/>
                  <a:gd name="connsiteX6" fmla="*/ 2410695 w 3832164"/>
                  <a:gd name="connsiteY6" fmla="*/ 672347 h 1247522"/>
                  <a:gd name="connsiteX7" fmla="*/ 2610207 w 3832164"/>
                  <a:gd name="connsiteY7" fmla="*/ 1009767 h 1247522"/>
                  <a:gd name="connsiteX8" fmla="*/ 2788786 w 3832164"/>
                  <a:gd name="connsiteY8" fmla="*/ 1102852 h 1247522"/>
                  <a:gd name="connsiteX9" fmla="*/ 3054806 w 3832164"/>
                  <a:gd name="connsiteY9" fmla="*/ 1111182 h 1247522"/>
                  <a:gd name="connsiteX10" fmla="*/ 3304239 w 3832164"/>
                  <a:gd name="connsiteY10" fmla="*/ 1217026 h 1247522"/>
                  <a:gd name="connsiteX11" fmla="*/ 3832164 w 3832164"/>
                  <a:gd name="connsiteY11" fmla="*/ 1247522 h 1247522"/>
                  <a:gd name="connsiteX0" fmla="*/ 0 w 3832164"/>
                  <a:gd name="connsiteY0" fmla="*/ 70884 h 1287746"/>
                  <a:gd name="connsiteX1" fmla="*/ 772305 w 3832164"/>
                  <a:gd name="connsiteY1" fmla="*/ 25 h 1287746"/>
                  <a:gd name="connsiteX2" fmla="*/ 1067636 w 3832164"/>
                  <a:gd name="connsiteY2" fmla="*/ 147387 h 1287746"/>
                  <a:gd name="connsiteX3" fmla="*/ 1376073 w 3832164"/>
                  <a:gd name="connsiteY3" fmla="*/ 295352 h 1287746"/>
                  <a:gd name="connsiteX4" fmla="*/ 1715434 w 3832164"/>
                  <a:gd name="connsiteY4" fmla="*/ 114256 h 1287746"/>
                  <a:gd name="connsiteX5" fmla="*/ 2214656 w 3832164"/>
                  <a:gd name="connsiteY5" fmla="*/ 437228 h 1287746"/>
                  <a:gd name="connsiteX6" fmla="*/ 2410695 w 3832164"/>
                  <a:gd name="connsiteY6" fmla="*/ 672347 h 1287746"/>
                  <a:gd name="connsiteX7" fmla="*/ 2610207 w 3832164"/>
                  <a:gd name="connsiteY7" fmla="*/ 1009767 h 1287746"/>
                  <a:gd name="connsiteX8" fmla="*/ 2788786 w 3832164"/>
                  <a:gd name="connsiteY8" fmla="*/ 1102852 h 1287746"/>
                  <a:gd name="connsiteX9" fmla="*/ 3054806 w 3832164"/>
                  <a:gd name="connsiteY9" fmla="*/ 1111182 h 1287746"/>
                  <a:gd name="connsiteX10" fmla="*/ 3178067 w 3832164"/>
                  <a:gd name="connsiteY10" fmla="*/ 1287746 h 1287746"/>
                  <a:gd name="connsiteX11" fmla="*/ 3832164 w 3832164"/>
                  <a:gd name="connsiteY11" fmla="*/ 1247522 h 1287746"/>
                  <a:gd name="connsiteX0" fmla="*/ 0 w 3832164"/>
                  <a:gd name="connsiteY0" fmla="*/ 70884 h 1287746"/>
                  <a:gd name="connsiteX1" fmla="*/ 772305 w 3832164"/>
                  <a:gd name="connsiteY1" fmla="*/ 25 h 1287746"/>
                  <a:gd name="connsiteX2" fmla="*/ 1067636 w 3832164"/>
                  <a:gd name="connsiteY2" fmla="*/ 147387 h 1287746"/>
                  <a:gd name="connsiteX3" fmla="*/ 1376073 w 3832164"/>
                  <a:gd name="connsiteY3" fmla="*/ 295352 h 1287746"/>
                  <a:gd name="connsiteX4" fmla="*/ 1715434 w 3832164"/>
                  <a:gd name="connsiteY4" fmla="*/ 114256 h 1287746"/>
                  <a:gd name="connsiteX5" fmla="*/ 2214656 w 3832164"/>
                  <a:gd name="connsiteY5" fmla="*/ 437228 h 1287746"/>
                  <a:gd name="connsiteX6" fmla="*/ 2410695 w 3832164"/>
                  <a:gd name="connsiteY6" fmla="*/ 672347 h 1287746"/>
                  <a:gd name="connsiteX7" fmla="*/ 2610207 w 3832164"/>
                  <a:gd name="connsiteY7" fmla="*/ 1009767 h 1287746"/>
                  <a:gd name="connsiteX8" fmla="*/ 2788786 w 3832164"/>
                  <a:gd name="connsiteY8" fmla="*/ 1102852 h 1287746"/>
                  <a:gd name="connsiteX9" fmla="*/ 3054806 w 3832164"/>
                  <a:gd name="connsiteY9" fmla="*/ 1111182 h 1287746"/>
                  <a:gd name="connsiteX10" fmla="*/ 3178067 w 3832164"/>
                  <a:gd name="connsiteY10" fmla="*/ 1287746 h 1287746"/>
                  <a:gd name="connsiteX11" fmla="*/ 3832164 w 3832164"/>
                  <a:gd name="connsiteY11" fmla="*/ 1247522 h 1287746"/>
                  <a:gd name="connsiteX0" fmla="*/ 0 w 3832164"/>
                  <a:gd name="connsiteY0" fmla="*/ 70884 h 1287746"/>
                  <a:gd name="connsiteX1" fmla="*/ 772305 w 3832164"/>
                  <a:gd name="connsiteY1" fmla="*/ 25 h 1287746"/>
                  <a:gd name="connsiteX2" fmla="*/ 1067636 w 3832164"/>
                  <a:gd name="connsiteY2" fmla="*/ 147387 h 1287746"/>
                  <a:gd name="connsiteX3" fmla="*/ 1376073 w 3832164"/>
                  <a:gd name="connsiteY3" fmla="*/ 295352 h 1287746"/>
                  <a:gd name="connsiteX4" fmla="*/ 1715434 w 3832164"/>
                  <a:gd name="connsiteY4" fmla="*/ 114256 h 1287746"/>
                  <a:gd name="connsiteX5" fmla="*/ 2214656 w 3832164"/>
                  <a:gd name="connsiteY5" fmla="*/ 437228 h 1287746"/>
                  <a:gd name="connsiteX6" fmla="*/ 2410695 w 3832164"/>
                  <a:gd name="connsiteY6" fmla="*/ 672347 h 1287746"/>
                  <a:gd name="connsiteX7" fmla="*/ 2610207 w 3832164"/>
                  <a:gd name="connsiteY7" fmla="*/ 1009767 h 1287746"/>
                  <a:gd name="connsiteX8" fmla="*/ 2788786 w 3832164"/>
                  <a:gd name="connsiteY8" fmla="*/ 1102852 h 1287746"/>
                  <a:gd name="connsiteX9" fmla="*/ 3054806 w 3832164"/>
                  <a:gd name="connsiteY9" fmla="*/ 1111182 h 1287746"/>
                  <a:gd name="connsiteX10" fmla="*/ 3178067 w 3832164"/>
                  <a:gd name="connsiteY10" fmla="*/ 1287746 h 1287746"/>
                  <a:gd name="connsiteX11" fmla="*/ 3832164 w 3832164"/>
                  <a:gd name="connsiteY11" fmla="*/ 1247522 h 128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2164" h="1287746">
                    <a:moveTo>
                      <a:pt x="0" y="70884"/>
                    </a:moveTo>
                    <a:cubicBezTo>
                      <a:pt x="525110" y="13230"/>
                      <a:pt x="544611" y="-666"/>
                      <a:pt x="772305" y="25"/>
                    </a:cubicBezTo>
                    <a:cubicBezTo>
                      <a:pt x="947240" y="20142"/>
                      <a:pt x="967008" y="87853"/>
                      <a:pt x="1067636" y="147387"/>
                    </a:cubicBezTo>
                    <a:cubicBezTo>
                      <a:pt x="1168264" y="206921"/>
                      <a:pt x="1245576" y="314134"/>
                      <a:pt x="1376073" y="295352"/>
                    </a:cubicBezTo>
                    <a:cubicBezTo>
                      <a:pt x="1582320" y="240880"/>
                      <a:pt x="1563261" y="186408"/>
                      <a:pt x="1715434" y="114256"/>
                    </a:cubicBezTo>
                    <a:cubicBezTo>
                      <a:pt x="2012525" y="221914"/>
                      <a:pt x="2125756" y="329570"/>
                      <a:pt x="2214656" y="437228"/>
                    </a:cubicBezTo>
                    <a:lnTo>
                      <a:pt x="2410695" y="672347"/>
                    </a:lnTo>
                    <a:cubicBezTo>
                      <a:pt x="2513248" y="722940"/>
                      <a:pt x="2615801" y="835414"/>
                      <a:pt x="2610207" y="1009767"/>
                    </a:cubicBezTo>
                    <a:lnTo>
                      <a:pt x="2788786" y="1102852"/>
                    </a:lnTo>
                    <a:lnTo>
                      <a:pt x="3054806" y="1111182"/>
                    </a:lnTo>
                    <a:lnTo>
                      <a:pt x="3178067" y="1287746"/>
                    </a:lnTo>
                    <a:cubicBezTo>
                      <a:pt x="3387088" y="1079858"/>
                      <a:pt x="3614132" y="1260930"/>
                      <a:pt x="3832164" y="1247522"/>
                    </a:cubicBezTo>
                  </a:path>
                </a:pathLst>
              </a:custGeom>
              <a:noFill/>
              <a:ln w="76200" cap="flat" cmpd="sng" algn="ctr">
                <a:solidFill>
                  <a:srgbClr val="39E739"/>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959E4951-BED8-4354-BB03-E6FB911BDB70}"/>
                  </a:ext>
                </a:extLst>
              </p:cNvPr>
              <p:cNvSpPr/>
              <p:nvPr/>
            </p:nvSpPr>
            <p:spPr>
              <a:xfrm>
                <a:off x="6218061" y="11645692"/>
                <a:ext cx="327434" cy="150672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4619A4F6-5946-48D4-8EAD-999445C769A3}"/>
                  </a:ext>
                </a:extLst>
              </p:cNvPr>
              <p:cNvSpPr/>
              <p:nvPr/>
            </p:nvSpPr>
            <p:spPr>
              <a:xfrm rot="20690253">
                <a:off x="7644119" y="7964494"/>
                <a:ext cx="301297" cy="121857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42537"/>
                  <a:gd name="connsiteY0" fmla="*/ 0 h 310654"/>
                  <a:gd name="connsiteX1" fmla="*/ 242537 w 242537"/>
                  <a:gd name="connsiteY1" fmla="*/ 310654 h 310654"/>
                  <a:gd name="connsiteX0" fmla="*/ 0 w 242537"/>
                  <a:gd name="connsiteY0" fmla="*/ 0 h 310654"/>
                  <a:gd name="connsiteX1" fmla="*/ 117007 w 242537"/>
                  <a:gd name="connsiteY1" fmla="*/ 131917 h 310654"/>
                  <a:gd name="connsiteX2" fmla="*/ 242537 w 242537"/>
                  <a:gd name="connsiteY2" fmla="*/ 310654 h 310654"/>
                </a:gdLst>
                <a:ahLst/>
                <a:cxnLst>
                  <a:cxn ang="0">
                    <a:pos x="connsiteX0" y="connsiteY0"/>
                  </a:cxn>
                  <a:cxn ang="0">
                    <a:pos x="connsiteX1" y="connsiteY1"/>
                  </a:cxn>
                  <a:cxn ang="0">
                    <a:pos x="connsiteX2" y="connsiteY2"/>
                  </a:cxn>
                </a:cxnLst>
                <a:rect l="l" t="t" r="r" b="b"/>
                <a:pathLst>
                  <a:path w="242537" h="310654">
                    <a:moveTo>
                      <a:pt x="0" y="0"/>
                    </a:moveTo>
                    <a:cubicBezTo>
                      <a:pt x="31992" y="43972"/>
                      <a:pt x="85015" y="87945"/>
                      <a:pt x="117007" y="131917"/>
                    </a:cubicBezTo>
                    <a:lnTo>
                      <a:pt x="242537" y="310654"/>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99C8B0F2-0B5C-4A43-B9E5-8F730915DBA2}"/>
                  </a:ext>
                </a:extLst>
              </p:cNvPr>
              <p:cNvSpPr/>
              <p:nvPr/>
            </p:nvSpPr>
            <p:spPr>
              <a:xfrm>
                <a:off x="5054712" y="9666224"/>
                <a:ext cx="334061" cy="12454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317508"/>
                  <a:gd name="connsiteX1" fmla="*/ 26374 w 268911"/>
                  <a:gd name="connsiteY1" fmla="*/ 6854 h 317508"/>
                  <a:gd name="connsiteX2" fmla="*/ 268911 w 268911"/>
                  <a:gd name="connsiteY2" fmla="*/ 317508 h 317508"/>
                </a:gdLst>
                <a:ahLst/>
                <a:cxnLst>
                  <a:cxn ang="0">
                    <a:pos x="connsiteX0" y="connsiteY0"/>
                  </a:cxn>
                  <a:cxn ang="0">
                    <a:pos x="connsiteX1" y="connsiteY1"/>
                  </a:cxn>
                  <a:cxn ang="0">
                    <a:pos x="connsiteX2" y="connsiteY2"/>
                  </a:cxn>
                </a:cxnLst>
                <a:rect l="l" t="t" r="r" b="b"/>
                <a:pathLst>
                  <a:path w="268911" h="317508">
                    <a:moveTo>
                      <a:pt x="0" y="0"/>
                    </a:moveTo>
                    <a:lnTo>
                      <a:pt x="26374" y="6854"/>
                    </a:lnTo>
                    <a:lnTo>
                      <a:pt x="268911" y="317508"/>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1FF7DB4F-05F7-45CC-83B3-0057D63AC8E1}"/>
                  </a:ext>
                </a:extLst>
              </p:cNvPr>
              <p:cNvSpPr/>
              <p:nvPr/>
            </p:nvSpPr>
            <p:spPr>
              <a:xfrm>
                <a:off x="7729590" y="13068300"/>
                <a:ext cx="334061" cy="12454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DABBE588-D6FB-4D73-A185-88746E240B63}"/>
                  </a:ext>
                </a:extLst>
              </p:cNvPr>
              <p:cNvSpPr/>
              <p:nvPr/>
            </p:nvSpPr>
            <p:spPr>
              <a:xfrm>
                <a:off x="7178541" y="9065262"/>
                <a:ext cx="334061" cy="12454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74FCC540-B210-4F19-925F-1E60777D1D62}"/>
                  </a:ext>
                </a:extLst>
              </p:cNvPr>
              <p:cNvSpPr/>
              <p:nvPr/>
            </p:nvSpPr>
            <p:spPr>
              <a:xfrm rot="19681895">
                <a:off x="8410717" y="11645692"/>
                <a:ext cx="334061" cy="12454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99E0C1D2-5717-4060-BF32-0B0CF7E22866}"/>
                  </a:ext>
                </a:extLst>
              </p:cNvPr>
              <p:cNvSpPr/>
              <p:nvPr/>
            </p:nvSpPr>
            <p:spPr>
              <a:xfrm rot="19681895">
                <a:off x="10105764" y="11347792"/>
                <a:ext cx="334061" cy="12454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E91512BB-9B92-4E66-81DF-800A6BC470B4}"/>
                  </a:ext>
                </a:extLst>
              </p:cNvPr>
              <p:cNvSpPr/>
              <p:nvPr/>
            </p:nvSpPr>
            <p:spPr>
              <a:xfrm rot="19681895">
                <a:off x="10639164" y="13314743"/>
                <a:ext cx="334061" cy="12454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2E0BB150-97D1-4B74-8F56-704715A8F092}"/>
                  </a:ext>
                </a:extLst>
              </p:cNvPr>
              <p:cNvSpPr/>
              <p:nvPr/>
            </p:nvSpPr>
            <p:spPr>
              <a:xfrm rot="18819753">
                <a:off x="10791564" y="9823792"/>
                <a:ext cx="334061" cy="12454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79091061-3B63-4578-8F84-644EC6A7CC46}"/>
                  </a:ext>
                </a:extLst>
              </p:cNvPr>
              <p:cNvSpPr/>
              <p:nvPr/>
            </p:nvSpPr>
            <p:spPr>
              <a:xfrm rot="18819753">
                <a:off x="8882124" y="8877993"/>
                <a:ext cx="334061" cy="12454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F77F08EC-70A8-4067-B842-E2B00717B086}"/>
                  </a:ext>
                </a:extLst>
              </p:cNvPr>
              <p:cNvSpPr/>
              <p:nvPr/>
            </p:nvSpPr>
            <p:spPr>
              <a:xfrm rot="18193864">
                <a:off x="12146657" y="12742311"/>
                <a:ext cx="334061" cy="12454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2C9EF6F4-A8EF-4E97-9608-0F35DC7A6D0B}"/>
                  </a:ext>
                </a:extLst>
              </p:cNvPr>
              <p:cNvSpPr/>
              <p:nvPr/>
            </p:nvSpPr>
            <p:spPr>
              <a:xfrm rot="17605544">
                <a:off x="13975394" y="12698019"/>
                <a:ext cx="334061" cy="12454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57012B2D-1608-4588-AD73-493A15F3387C}"/>
                  </a:ext>
                </a:extLst>
              </p:cNvPr>
              <p:cNvSpPr/>
              <p:nvPr/>
            </p:nvSpPr>
            <p:spPr>
              <a:xfrm rot="17683922">
                <a:off x="12987360" y="14408504"/>
                <a:ext cx="334061" cy="12454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3A5E365F-8001-4281-89A5-193F61C68CF5}"/>
                  </a:ext>
                </a:extLst>
              </p:cNvPr>
              <p:cNvSpPr/>
              <p:nvPr/>
            </p:nvSpPr>
            <p:spPr>
              <a:xfrm rot="17179265">
                <a:off x="13316927" y="11805966"/>
                <a:ext cx="334061" cy="124546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84" name="Rounded Rectangle 5">
              <a:extLst>
                <a:ext uri="{FF2B5EF4-FFF2-40B4-BE49-F238E27FC236}">
                  <a16:creationId xmlns:a16="http://schemas.microsoft.com/office/drawing/2014/main" id="{88154378-384A-444E-B625-A53B996004F8}"/>
                </a:ext>
              </a:extLst>
            </p:cNvPr>
            <p:cNvSpPr/>
            <p:nvPr/>
          </p:nvSpPr>
          <p:spPr>
            <a:xfrm>
              <a:off x="9912129" y="3200400"/>
              <a:ext cx="7464161" cy="1215674"/>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78964" tIns="39482" rIns="78964" bIns="39482" anchor="ctr"/>
            <a:lstStyle/>
            <a:p>
              <a:pPr algn="ctr" defTabSz="2978044" fontAlgn="auto">
                <a:spcBef>
                  <a:spcPts val="0"/>
                </a:spcBef>
                <a:spcAft>
                  <a:spcPts val="0"/>
                </a:spcAft>
                <a:defRPr/>
              </a:pPr>
              <a:r>
                <a:rPr lang="en-US" sz="3600" dirty="0">
                  <a:solidFill>
                    <a:schemeClr val="bg1"/>
                  </a:solidFill>
                  <a:latin typeface="Arial" panose="020B0604020202020204" pitchFamily="34" charset="0"/>
                  <a:cs typeface="Arial" panose="020B0604020202020204" pitchFamily="34" charset="0"/>
                </a:rPr>
                <a:t>Prairie du </a:t>
              </a:r>
              <a:r>
                <a:rPr lang="en-US" sz="3600" dirty="0" err="1">
                  <a:solidFill>
                    <a:schemeClr val="bg1"/>
                  </a:solidFill>
                  <a:latin typeface="Arial" panose="020B0604020202020204" pitchFamily="34" charset="0"/>
                  <a:cs typeface="Arial" panose="020B0604020202020204" pitchFamily="34" charset="0"/>
                </a:rPr>
                <a:t>Chien</a:t>
              </a:r>
              <a:r>
                <a:rPr lang="en-US" sz="3600" dirty="0">
                  <a:solidFill>
                    <a:schemeClr val="bg1"/>
                  </a:solidFill>
                  <a:latin typeface="Arial" panose="020B0604020202020204" pitchFamily="34" charset="0"/>
                  <a:cs typeface="Arial" panose="020B0604020202020204" pitchFamily="34" charset="0"/>
                </a:rPr>
                <a:t> Aquifer Potentiometric Surface Map</a:t>
              </a:r>
            </a:p>
          </p:txBody>
        </p:sp>
      </p:grpSp>
      <p:sp>
        <p:nvSpPr>
          <p:cNvPr id="102" name="Freeform: Shape 101">
            <a:extLst>
              <a:ext uri="{FF2B5EF4-FFF2-40B4-BE49-F238E27FC236}">
                <a16:creationId xmlns:a16="http://schemas.microsoft.com/office/drawing/2014/main" id="{36BC3DA4-CF4E-4EA0-860D-318FD19D3B9A}"/>
              </a:ext>
            </a:extLst>
          </p:cNvPr>
          <p:cNvSpPr/>
          <p:nvPr/>
        </p:nvSpPr>
        <p:spPr>
          <a:xfrm>
            <a:off x="5042821" y="7564098"/>
            <a:ext cx="276197" cy="111706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42537"/>
              <a:gd name="connsiteY0" fmla="*/ 0 h 310654"/>
              <a:gd name="connsiteX1" fmla="*/ 242537 w 242537"/>
              <a:gd name="connsiteY1" fmla="*/ 310654 h 310654"/>
              <a:gd name="connsiteX0" fmla="*/ 0 w 242537"/>
              <a:gd name="connsiteY0" fmla="*/ 0 h 310654"/>
              <a:gd name="connsiteX1" fmla="*/ 117007 w 242537"/>
              <a:gd name="connsiteY1" fmla="*/ 131917 h 310654"/>
              <a:gd name="connsiteX2" fmla="*/ 242537 w 242537"/>
              <a:gd name="connsiteY2" fmla="*/ 310654 h 310654"/>
            </a:gdLst>
            <a:ahLst/>
            <a:cxnLst>
              <a:cxn ang="0">
                <a:pos x="connsiteX0" y="connsiteY0"/>
              </a:cxn>
              <a:cxn ang="0">
                <a:pos x="connsiteX1" y="connsiteY1"/>
              </a:cxn>
              <a:cxn ang="0">
                <a:pos x="connsiteX2" y="connsiteY2"/>
              </a:cxn>
            </a:cxnLst>
            <a:rect l="l" t="t" r="r" b="b"/>
            <a:pathLst>
              <a:path w="242537" h="310654">
                <a:moveTo>
                  <a:pt x="0" y="0"/>
                </a:moveTo>
                <a:cubicBezTo>
                  <a:pt x="31992" y="43972"/>
                  <a:pt x="85015" y="87945"/>
                  <a:pt x="117007" y="131917"/>
                </a:cubicBezTo>
                <a:lnTo>
                  <a:pt x="242537" y="310654"/>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122" name="Freeform: Shape 121">
            <a:extLst>
              <a:ext uri="{FF2B5EF4-FFF2-40B4-BE49-F238E27FC236}">
                <a16:creationId xmlns:a16="http://schemas.microsoft.com/office/drawing/2014/main" id="{C3BDEAAC-75C9-43A2-AE19-36C2ACD509D1}"/>
              </a:ext>
            </a:extLst>
          </p:cNvPr>
          <p:cNvSpPr/>
          <p:nvPr/>
        </p:nvSpPr>
        <p:spPr>
          <a:xfrm rot="20690253">
            <a:off x="3875081" y="6188878"/>
            <a:ext cx="276197" cy="111706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42537"/>
              <a:gd name="connsiteY0" fmla="*/ 0 h 310654"/>
              <a:gd name="connsiteX1" fmla="*/ 242537 w 242537"/>
              <a:gd name="connsiteY1" fmla="*/ 310654 h 310654"/>
              <a:gd name="connsiteX0" fmla="*/ 0 w 242537"/>
              <a:gd name="connsiteY0" fmla="*/ 0 h 310654"/>
              <a:gd name="connsiteX1" fmla="*/ 117007 w 242537"/>
              <a:gd name="connsiteY1" fmla="*/ 131917 h 310654"/>
              <a:gd name="connsiteX2" fmla="*/ 242537 w 242537"/>
              <a:gd name="connsiteY2" fmla="*/ 310654 h 310654"/>
            </a:gdLst>
            <a:ahLst/>
            <a:cxnLst>
              <a:cxn ang="0">
                <a:pos x="connsiteX0" y="connsiteY0"/>
              </a:cxn>
              <a:cxn ang="0">
                <a:pos x="connsiteX1" y="connsiteY1"/>
              </a:cxn>
              <a:cxn ang="0">
                <a:pos x="connsiteX2" y="connsiteY2"/>
              </a:cxn>
            </a:cxnLst>
            <a:rect l="l" t="t" r="r" b="b"/>
            <a:pathLst>
              <a:path w="242537" h="310654">
                <a:moveTo>
                  <a:pt x="0" y="0"/>
                </a:moveTo>
                <a:cubicBezTo>
                  <a:pt x="31992" y="43972"/>
                  <a:pt x="85015" y="87945"/>
                  <a:pt x="117007" y="131917"/>
                </a:cubicBezTo>
                <a:lnTo>
                  <a:pt x="242537" y="310654"/>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ABC6D7FA-9F78-4D03-92E5-CB29625BC58E}"/>
              </a:ext>
            </a:extLst>
          </p:cNvPr>
          <p:cNvGrpSpPr/>
          <p:nvPr/>
        </p:nvGrpSpPr>
        <p:grpSpPr>
          <a:xfrm>
            <a:off x="463263" y="14917876"/>
            <a:ext cx="5470813" cy="1239846"/>
            <a:chOff x="304800" y="14228755"/>
            <a:chExt cx="5470813" cy="1239846"/>
          </a:xfrm>
        </p:grpSpPr>
        <p:sp>
          <p:nvSpPr>
            <p:cNvPr id="18" name="Rectangle 17">
              <a:extLst>
                <a:ext uri="{FF2B5EF4-FFF2-40B4-BE49-F238E27FC236}">
                  <a16:creationId xmlns:a16="http://schemas.microsoft.com/office/drawing/2014/main" id="{56C55380-DE0F-4128-9331-BEA2393E585C}"/>
                </a:ext>
              </a:extLst>
            </p:cNvPr>
            <p:cNvSpPr/>
            <p:nvPr/>
          </p:nvSpPr>
          <p:spPr>
            <a:xfrm>
              <a:off x="304800" y="14228755"/>
              <a:ext cx="5470813" cy="1239846"/>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en-US" sz="2000" dirty="0">
                  <a:solidFill>
                    <a:schemeClr val="tx1"/>
                  </a:solidFill>
                </a:rPr>
                <a:t>Surface to ground flow path</a:t>
              </a:r>
            </a:p>
            <a:p>
              <a:pPr lvl="3"/>
              <a:endParaRPr lang="en-US" sz="2400" dirty="0">
                <a:solidFill>
                  <a:schemeClr val="tx1"/>
                </a:solidFill>
              </a:endParaRPr>
            </a:p>
            <a:p>
              <a:pPr lvl="3"/>
              <a:r>
                <a:rPr lang="en-US" sz="2000" dirty="0">
                  <a:solidFill>
                    <a:schemeClr val="tx1"/>
                  </a:solidFill>
                </a:rPr>
                <a:t>Inferred groundwater flow direction</a:t>
              </a:r>
            </a:p>
          </p:txBody>
        </p:sp>
        <p:sp>
          <p:nvSpPr>
            <p:cNvPr id="146" name="Freeform: Shape 145">
              <a:extLst>
                <a:ext uri="{FF2B5EF4-FFF2-40B4-BE49-F238E27FC236}">
                  <a16:creationId xmlns:a16="http://schemas.microsoft.com/office/drawing/2014/main" id="{FF68716F-7FD2-4CD1-968F-6A65F5B0503E}"/>
                </a:ext>
              </a:extLst>
            </p:cNvPr>
            <p:cNvSpPr/>
            <p:nvPr/>
          </p:nvSpPr>
          <p:spPr>
            <a:xfrm rot="18081088">
              <a:off x="857943" y="14195943"/>
              <a:ext cx="189116" cy="86629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39E739"/>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E25CB242-0278-4B5A-ABAF-B798E88A9ED3}"/>
                </a:ext>
              </a:extLst>
            </p:cNvPr>
            <p:cNvSpPr/>
            <p:nvPr/>
          </p:nvSpPr>
          <p:spPr>
            <a:xfrm rot="18081088">
              <a:off x="857942" y="14729343"/>
              <a:ext cx="189116" cy="86629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grpSp>
      <p:grpSp>
        <p:nvGrpSpPr>
          <p:cNvPr id="23" name="Group 22">
            <a:extLst>
              <a:ext uri="{FF2B5EF4-FFF2-40B4-BE49-F238E27FC236}">
                <a16:creationId xmlns:a16="http://schemas.microsoft.com/office/drawing/2014/main" id="{3A5517F3-43C0-4600-A73F-1AAC1B08AA9E}"/>
              </a:ext>
            </a:extLst>
          </p:cNvPr>
          <p:cNvGrpSpPr>
            <a:grpSpLocks noChangeAspect="1"/>
          </p:cNvGrpSpPr>
          <p:nvPr/>
        </p:nvGrpSpPr>
        <p:grpSpPr>
          <a:xfrm>
            <a:off x="19762806" y="7352785"/>
            <a:ext cx="11397735" cy="9007319"/>
            <a:chOff x="19539465" y="7584148"/>
            <a:chExt cx="10646757" cy="8413842"/>
          </a:xfrm>
        </p:grpSpPr>
        <p:pic>
          <p:nvPicPr>
            <p:cNvPr id="143" name="Picture 142">
              <a:extLst>
                <a:ext uri="{FF2B5EF4-FFF2-40B4-BE49-F238E27FC236}">
                  <a16:creationId xmlns:a16="http://schemas.microsoft.com/office/drawing/2014/main" id="{1F92CBE7-D57D-40FC-BF2B-42CC8C1ECFEF}"/>
                </a:ext>
              </a:extLst>
            </p:cNvPr>
            <p:cNvPicPr>
              <a:picLocks noChangeAspect="1"/>
            </p:cNvPicPr>
            <p:nvPr/>
          </p:nvPicPr>
          <p:blipFill rotWithShape="1">
            <a:blip r:embed="rId5"/>
            <a:srcRect b="1170"/>
            <a:stretch/>
          </p:blipFill>
          <p:spPr>
            <a:xfrm>
              <a:off x="19539465" y="7584148"/>
              <a:ext cx="10646757" cy="8413842"/>
            </a:xfrm>
            <a:prstGeom prst="rect">
              <a:avLst/>
            </a:prstGeom>
            <a:ln w="63500">
              <a:solidFill>
                <a:srgbClr val="00B0F0"/>
              </a:solidFill>
            </a:ln>
          </p:spPr>
        </p:pic>
        <p:sp>
          <p:nvSpPr>
            <p:cNvPr id="79" name="Freeform: Shape 78">
              <a:extLst>
                <a:ext uri="{FF2B5EF4-FFF2-40B4-BE49-F238E27FC236}">
                  <a16:creationId xmlns:a16="http://schemas.microsoft.com/office/drawing/2014/main" id="{20F99313-8C04-49B6-AA54-AB11C986C197}"/>
                </a:ext>
              </a:extLst>
            </p:cNvPr>
            <p:cNvSpPr/>
            <p:nvPr/>
          </p:nvSpPr>
          <p:spPr>
            <a:xfrm rot="16200000">
              <a:off x="22983131" y="12366447"/>
              <a:ext cx="306231" cy="114170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39E739"/>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33DF2B33-27DF-4900-986C-5D6AF1D83A17}"/>
                </a:ext>
              </a:extLst>
            </p:cNvPr>
            <p:cNvSpPr/>
            <p:nvPr/>
          </p:nvSpPr>
          <p:spPr>
            <a:xfrm rot="15312438">
              <a:off x="22932511" y="12319677"/>
              <a:ext cx="271711" cy="98242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39E739"/>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BED013FB-C7AA-4391-B03A-1A6867A38D05}"/>
                </a:ext>
              </a:extLst>
            </p:cNvPr>
            <p:cNvSpPr/>
            <p:nvPr/>
          </p:nvSpPr>
          <p:spPr>
            <a:xfrm rot="13958254">
              <a:off x="22739811" y="12183063"/>
              <a:ext cx="271711" cy="98242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39E739"/>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95C7D810-0958-4BC8-A855-EE8249ECC045}"/>
                </a:ext>
              </a:extLst>
            </p:cNvPr>
            <p:cNvSpPr/>
            <p:nvPr/>
          </p:nvSpPr>
          <p:spPr>
            <a:xfrm rot="15939206">
              <a:off x="24158011" y="11264684"/>
              <a:ext cx="506248" cy="203851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 name="connsiteX0" fmla="*/ 0 w 317394"/>
                <a:gd name="connsiteY0" fmla="*/ 0 h 653299"/>
                <a:gd name="connsiteX1" fmla="*/ 317394 w 317394"/>
                <a:gd name="connsiteY1" fmla="*/ 653299 h 653299"/>
              </a:gdLst>
              <a:ahLst/>
              <a:cxnLst>
                <a:cxn ang="0">
                  <a:pos x="connsiteX0" y="connsiteY0"/>
                </a:cxn>
                <a:cxn ang="0">
                  <a:pos x="connsiteX1" y="connsiteY1"/>
                </a:cxn>
              </a:cxnLst>
              <a:rect l="l" t="t" r="r" b="b"/>
              <a:pathLst>
                <a:path w="317394" h="653299">
                  <a:moveTo>
                    <a:pt x="0" y="0"/>
                  </a:moveTo>
                  <a:lnTo>
                    <a:pt x="317394" y="653299"/>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B4ACABBB-BC37-4190-BFFE-0C27FCB96200}"/>
                </a:ext>
              </a:extLst>
            </p:cNvPr>
            <p:cNvSpPr/>
            <p:nvPr/>
          </p:nvSpPr>
          <p:spPr>
            <a:xfrm rot="21365052" flipV="1">
              <a:off x="23775789" y="9101791"/>
              <a:ext cx="998038" cy="7479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 name="connsiteX0" fmla="*/ 0 w 317394"/>
                <a:gd name="connsiteY0" fmla="*/ 0 h 653299"/>
                <a:gd name="connsiteX1" fmla="*/ 317394 w 317394"/>
                <a:gd name="connsiteY1" fmla="*/ 653299 h 653299"/>
              </a:gdLst>
              <a:ahLst/>
              <a:cxnLst>
                <a:cxn ang="0">
                  <a:pos x="connsiteX0" y="connsiteY0"/>
                </a:cxn>
                <a:cxn ang="0">
                  <a:pos x="connsiteX1" y="connsiteY1"/>
                </a:cxn>
              </a:cxnLst>
              <a:rect l="l" t="t" r="r" b="b"/>
              <a:pathLst>
                <a:path w="317394" h="653299">
                  <a:moveTo>
                    <a:pt x="0" y="0"/>
                  </a:moveTo>
                  <a:lnTo>
                    <a:pt x="317394" y="653299"/>
                  </a:lnTo>
                </a:path>
              </a:pathLst>
            </a:custGeom>
            <a:noFill/>
            <a:ln w="76200" cap="flat" cmpd="sng" algn="ctr">
              <a:solidFill>
                <a:srgbClr val="39E739"/>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132" name="Freeform: Shape 131">
              <a:extLst>
                <a:ext uri="{FF2B5EF4-FFF2-40B4-BE49-F238E27FC236}">
                  <a16:creationId xmlns:a16="http://schemas.microsoft.com/office/drawing/2014/main" id="{BA35EAA5-784D-4399-8A63-8060DBF03A1A}"/>
                </a:ext>
              </a:extLst>
            </p:cNvPr>
            <p:cNvSpPr/>
            <p:nvPr/>
          </p:nvSpPr>
          <p:spPr>
            <a:xfrm rot="20991318">
              <a:off x="23963969" y="8447272"/>
              <a:ext cx="784795" cy="49170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 name="connsiteX0" fmla="*/ 0 w 317394"/>
                <a:gd name="connsiteY0" fmla="*/ 0 h 653299"/>
                <a:gd name="connsiteX1" fmla="*/ 317394 w 317394"/>
                <a:gd name="connsiteY1" fmla="*/ 653299 h 653299"/>
              </a:gdLst>
              <a:ahLst/>
              <a:cxnLst>
                <a:cxn ang="0">
                  <a:pos x="connsiteX0" y="connsiteY0"/>
                </a:cxn>
                <a:cxn ang="0">
                  <a:pos x="connsiteX1" y="connsiteY1"/>
                </a:cxn>
              </a:cxnLst>
              <a:rect l="l" t="t" r="r" b="b"/>
              <a:pathLst>
                <a:path w="317394" h="653299">
                  <a:moveTo>
                    <a:pt x="0" y="0"/>
                  </a:moveTo>
                  <a:lnTo>
                    <a:pt x="317394" y="653299"/>
                  </a:lnTo>
                </a:path>
              </a:pathLst>
            </a:custGeom>
            <a:noFill/>
            <a:ln w="76200" cap="flat" cmpd="sng" algn="ctr">
              <a:solidFill>
                <a:srgbClr val="39E739"/>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144" name="Freeform: Shape 143">
              <a:extLst>
                <a:ext uri="{FF2B5EF4-FFF2-40B4-BE49-F238E27FC236}">
                  <a16:creationId xmlns:a16="http://schemas.microsoft.com/office/drawing/2014/main" id="{2760B76D-F55C-4256-B682-E097CBFADAB4}"/>
                </a:ext>
              </a:extLst>
            </p:cNvPr>
            <p:cNvSpPr/>
            <p:nvPr/>
          </p:nvSpPr>
          <p:spPr>
            <a:xfrm rot="20295426" flipV="1">
              <a:off x="23991792" y="9442084"/>
              <a:ext cx="998038" cy="7479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 name="connsiteX0" fmla="*/ 0 w 317394"/>
                <a:gd name="connsiteY0" fmla="*/ 0 h 653299"/>
                <a:gd name="connsiteX1" fmla="*/ 317394 w 317394"/>
                <a:gd name="connsiteY1" fmla="*/ 653299 h 653299"/>
              </a:gdLst>
              <a:ahLst/>
              <a:cxnLst>
                <a:cxn ang="0">
                  <a:pos x="connsiteX0" y="connsiteY0"/>
                </a:cxn>
                <a:cxn ang="0">
                  <a:pos x="connsiteX1" y="connsiteY1"/>
                </a:cxn>
              </a:cxnLst>
              <a:rect l="l" t="t" r="r" b="b"/>
              <a:pathLst>
                <a:path w="317394" h="653299">
                  <a:moveTo>
                    <a:pt x="0" y="0"/>
                  </a:moveTo>
                  <a:lnTo>
                    <a:pt x="317394" y="653299"/>
                  </a:lnTo>
                </a:path>
              </a:pathLst>
            </a:custGeom>
            <a:noFill/>
            <a:ln w="76200" cap="flat" cmpd="sng" algn="ctr">
              <a:solidFill>
                <a:srgbClr val="39E739"/>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0076B5B5-B693-4E94-9520-3504AB5571BA}"/>
                </a:ext>
              </a:extLst>
            </p:cNvPr>
            <p:cNvSpPr/>
            <p:nvPr/>
          </p:nvSpPr>
          <p:spPr>
            <a:xfrm rot="19714416">
              <a:off x="25017951" y="9787560"/>
              <a:ext cx="45719" cy="158356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 name="connsiteX0" fmla="*/ 0 w 317394"/>
                <a:gd name="connsiteY0" fmla="*/ 0 h 653299"/>
                <a:gd name="connsiteX1" fmla="*/ 317394 w 317394"/>
                <a:gd name="connsiteY1" fmla="*/ 653299 h 653299"/>
              </a:gdLst>
              <a:ahLst/>
              <a:cxnLst>
                <a:cxn ang="0">
                  <a:pos x="connsiteX0" y="connsiteY0"/>
                </a:cxn>
                <a:cxn ang="0">
                  <a:pos x="connsiteX1" y="connsiteY1"/>
                </a:cxn>
              </a:cxnLst>
              <a:rect l="l" t="t" r="r" b="b"/>
              <a:pathLst>
                <a:path w="317394" h="653299">
                  <a:moveTo>
                    <a:pt x="0" y="0"/>
                  </a:moveTo>
                  <a:lnTo>
                    <a:pt x="317394" y="653299"/>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nvGrpSpPr>
            <p:cNvPr id="148" name="Group 147">
              <a:extLst>
                <a:ext uri="{FF2B5EF4-FFF2-40B4-BE49-F238E27FC236}">
                  <a16:creationId xmlns:a16="http://schemas.microsoft.com/office/drawing/2014/main" id="{5BB628D5-355D-4F91-A4F5-80C7ABBD37B6}"/>
                </a:ext>
              </a:extLst>
            </p:cNvPr>
            <p:cNvGrpSpPr/>
            <p:nvPr/>
          </p:nvGrpSpPr>
          <p:grpSpPr>
            <a:xfrm>
              <a:off x="19667393" y="14698286"/>
              <a:ext cx="5470813" cy="1239846"/>
              <a:chOff x="304800" y="14228755"/>
              <a:chExt cx="5470813" cy="1239846"/>
            </a:xfrm>
          </p:grpSpPr>
          <p:sp>
            <p:nvSpPr>
              <p:cNvPr id="149" name="Rectangle 148">
                <a:extLst>
                  <a:ext uri="{FF2B5EF4-FFF2-40B4-BE49-F238E27FC236}">
                    <a16:creationId xmlns:a16="http://schemas.microsoft.com/office/drawing/2014/main" id="{2D72FCCE-9DD3-4DEA-8210-08F82B71AD2B}"/>
                  </a:ext>
                </a:extLst>
              </p:cNvPr>
              <p:cNvSpPr/>
              <p:nvPr/>
            </p:nvSpPr>
            <p:spPr>
              <a:xfrm>
                <a:off x="304800" y="14228755"/>
                <a:ext cx="5470813" cy="1239846"/>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en-US" sz="2000" dirty="0">
                    <a:solidFill>
                      <a:schemeClr val="tx1"/>
                    </a:solidFill>
                  </a:rPr>
                  <a:t>Ground to surface flow path</a:t>
                </a:r>
              </a:p>
              <a:p>
                <a:pPr lvl="3"/>
                <a:endParaRPr lang="en-US" sz="2400" dirty="0">
                  <a:solidFill>
                    <a:schemeClr val="tx1"/>
                  </a:solidFill>
                </a:endParaRPr>
              </a:p>
              <a:p>
                <a:pPr lvl="3"/>
                <a:r>
                  <a:rPr lang="en-US" sz="2000" dirty="0">
                    <a:solidFill>
                      <a:schemeClr val="tx1"/>
                    </a:solidFill>
                  </a:rPr>
                  <a:t>Surface water flow direction</a:t>
                </a:r>
              </a:p>
            </p:txBody>
          </p:sp>
          <p:sp>
            <p:nvSpPr>
              <p:cNvPr id="150" name="Freeform: Shape 149">
                <a:extLst>
                  <a:ext uri="{FF2B5EF4-FFF2-40B4-BE49-F238E27FC236}">
                    <a16:creationId xmlns:a16="http://schemas.microsoft.com/office/drawing/2014/main" id="{5AEA2F3B-7EC0-46EB-8842-5E827E1AFF7A}"/>
                  </a:ext>
                </a:extLst>
              </p:cNvPr>
              <p:cNvSpPr/>
              <p:nvPr/>
            </p:nvSpPr>
            <p:spPr>
              <a:xfrm rot="18081088">
                <a:off x="857943" y="14195943"/>
                <a:ext cx="189116" cy="86629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39E739"/>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51" name="Freeform: Shape 150">
                <a:extLst>
                  <a:ext uri="{FF2B5EF4-FFF2-40B4-BE49-F238E27FC236}">
                    <a16:creationId xmlns:a16="http://schemas.microsoft.com/office/drawing/2014/main" id="{811869D4-6E86-4118-85EF-3C150460EFD5}"/>
                  </a:ext>
                </a:extLst>
              </p:cNvPr>
              <p:cNvSpPr/>
              <p:nvPr/>
            </p:nvSpPr>
            <p:spPr>
              <a:xfrm rot="18081088">
                <a:off x="857942" y="14729343"/>
                <a:ext cx="189116" cy="86629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76200" cap="flat" cmpd="sng" algn="ctr">
                <a:solidFill>
                  <a:srgbClr val="FFFF0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grpSp>
      </p:grpSp>
      <p:cxnSp>
        <p:nvCxnSpPr>
          <p:cNvPr id="152" name="Straight Connector 151">
            <a:extLst>
              <a:ext uri="{FF2B5EF4-FFF2-40B4-BE49-F238E27FC236}">
                <a16:creationId xmlns:a16="http://schemas.microsoft.com/office/drawing/2014/main" id="{3F2B3F73-302C-40DB-9760-E0018567E43F}"/>
              </a:ext>
            </a:extLst>
          </p:cNvPr>
          <p:cNvCxnSpPr>
            <a:cxnSpLocks/>
            <a:stCxn id="143" idx="1"/>
            <a:endCxn id="153" idx="3"/>
          </p:cNvCxnSpPr>
          <p:nvPr/>
        </p:nvCxnSpPr>
        <p:spPr>
          <a:xfrm flipH="1">
            <a:off x="17689733" y="11856445"/>
            <a:ext cx="2073073" cy="1413172"/>
          </a:xfrm>
          <a:prstGeom prst="line">
            <a:avLst/>
          </a:prstGeom>
          <a:ln w="635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53" name="Rectangle 152">
            <a:extLst>
              <a:ext uri="{FF2B5EF4-FFF2-40B4-BE49-F238E27FC236}">
                <a16:creationId xmlns:a16="http://schemas.microsoft.com/office/drawing/2014/main" id="{4129E6C6-6054-43E1-9A49-B198C729FFA8}"/>
              </a:ext>
            </a:extLst>
          </p:cNvPr>
          <p:cNvSpPr/>
          <p:nvPr/>
        </p:nvSpPr>
        <p:spPr>
          <a:xfrm>
            <a:off x="9703956" y="10113371"/>
            <a:ext cx="7985777" cy="631249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648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DA686D4D511747B89C610CF01B25D3" ma:contentTypeVersion="18" ma:contentTypeDescription="Create a new document." ma:contentTypeScope="" ma:versionID="1f1d652e42f0d94eb5491142927e0689">
  <xsd:schema xmlns:xsd="http://www.w3.org/2001/XMLSchema" xmlns:xs="http://www.w3.org/2001/XMLSchema" xmlns:p="http://schemas.microsoft.com/office/2006/metadata/properties" xmlns:ns2="cb77c730-e1f1-4655-b43e-6765c0f428e9" xmlns:ns3="fc53ae06-0e09-43a8-a450-916a613a01e1" targetNamespace="http://schemas.microsoft.com/office/2006/metadata/properties" ma:root="true" ma:fieldsID="2a1f186624421b67634d8cfd210bce5b" ns2:_="" ns3:_="">
    <xsd:import namespace="cb77c730-e1f1-4655-b43e-6765c0f428e9"/>
    <xsd:import namespace="fc53ae06-0e09-43a8-a450-916a613a01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MediaServiceObjectDetectorVersions" minOccurs="0"/>
                <xsd:element ref="ns2:MediaServiceSearchPropertie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77c730-e1f1-4655-b43e-6765c0f428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166aa50-2606-4bee-b14b-7e98c91f201a"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53ae06-0e09-43a8-a450-916a613a01e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32790bf-0744-4274-a0cf-881cf38c5d8c}" ma:internalName="TaxCatchAll" ma:showField="CatchAllData" ma:web="fc53ae06-0e09-43a8-a450-916a613a01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c53ae06-0e09-43a8-a450-916a613a01e1" xsi:nil="true"/>
    <lcf76f155ced4ddcb4097134ff3c332f xmlns="cb77c730-e1f1-4655-b43e-6765c0f428e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992A0DA-7288-4FA9-9AA3-52B8CCDF4182}"/>
</file>

<file path=customXml/itemProps2.xml><?xml version="1.0" encoding="utf-8"?>
<ds:datastoreItem xmlns:ds="http://schemas.openxmlformats.org/officeDocument/2006/customXml" ds:itemID="{9770D509-5AFE-4A3A-A793-E6506CD81D2A}">
  <ds:schemaRefs>
    <ds:schemaRef ds:uri="http://schemas.microsoft.com/sharepoint/v3/contenttype/forms"/>
  </ds:schemaRefs>
</ds:datastoreItem>
</file>

<file path=customXml/itemProps3.xml><?xml version="1.0" encoding="utf-8"?>
<ds:datastoreItem xmlns:ds="http://schemas.openxmlformats.org/officeDocument/2006/customXml" ds:itemID="{2D18855A-44FC-4C99-A4BB-1AB0507DCD4F}">
  <ds:schemaRefs>
    <ds:schemaRef ds:uri="ef3bce76-00be-47e7-9244-39bc2461b34c"/>
    <ds:schemaRef ds:uri="http://schemas.microsoft.com/office/2006/documentManagement/types"/>
    <ds:schemaRef ds:uri="http://schemas.openxmlformats.org/package/2006/metadata/core-properties"/>
    <ds:schemaRef ds:uri="http://purl.org/dc/terms/"/>
    <ds:schemaRef ds:uri="http://www.w3.org/XML/1998/namespace"/>
    <ds:schemaRef ds:uri="http://purl.org/dc/elements/1.1/"/>
    <ds:schemaRef ds:uri="http://purl.org/dc/dcmitype/"/>
    <ds:schemaRef ds:uri="http://schemas.microsoft.com/office/infopath/2007/PartnerControls"/>
    <ds:schemaRef ds:uri="63f7a10b-2a0e-4ece-a712-46b370132c7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65572</TotalTime>
  <Words>1559</Words>
  <Application>Microsoft Office PowerPoint</Application>
  <PresentationFormat>Custom</PresentationFormat>
  <Paragraphs>106</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Segment 7 | Project 1007 Minnesota Pollution Control Agency</vt:lpstr>
      <vt:lpstr>Segment 7 | Project 1007 Minnesota Pollution Control Agency</vt:lpstr>
      <vt:lpstr>Segment 7 | Project 1007 Minnesota Pollution Control Agency</vt:lpstr>
      <vt:lpstr>Segment 7 | Project 1007 Minnesota Pollution Control Agency</vt:lpstr>
      <vt:lpstr>Segment 7 | Project 1007 Minnesota Pollution Control Agency</vt:lpstr>
      <vt:lpstr>Segment 7 | Project 1007 Minnesota Pollution Control Agency</vt:lpstr>
      <vt:lpstr>Segment 7 | Project 1007 Minnesota Pollution Control Agency</vt:lpstr>
      <vt:lpstr>Segment 7 | Project 1007 Minnesota Pollution Control Agency</vt:lpstr>
      <vt:lpstr>Segment 7 | Project 1007 Minnesota Pollution Control Agency</vt:lpstr>
    </vt:vector>
  </TitlesOfParts>
  <Company>utig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stefan</dc:creator>
  <cp:lastModifiedBy>Temme, Hanna</cp:lastModifiedBy>
  <cp:revision>2316</cp:revision>
  <dcterms:created xsi:type="dcterms:W3CDTF">2009-05-08T15:33:52Z</dcterms:created>
  <dcterms:modified xsi:type="dcterms:W3CDTF">2025-06-27T15:01:39Z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0x01010088DA686D4D511747B89C610CF01B25D3</vt:lpwstr>
  </property>
  <property fmtid="{D5CDD505-2E9C-101B-9397-08002B2CF9AE}" pid="3" name="MediaServiceImageTags">
    <vt:lpwstr/>
  </property>
</Properties>
</file>